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327" r:id="rId2"/>
    <p:sldId id="261" r:id="rId3"/>
    <p:sldId id="268" r:id="rId4"/>
    <p:sldId id="328" r:id="rId5"/>
    <p:sldId id="267" r:id="rId6"/>
    <p:sldId id="313" r:id="rId7"/>
    <p:sldId id="318" r:id="rId8"/>
    <p:sldId id="317" r:id="rId9"/>
    <p:sldId id="319" r:id="rId10"/>
    <p:sldId id="305" r:id="rId11"/>
    <p:sldId id="309" r:id="rId12"/>
    <p:sldId id="291" r:id="rId13"/>
    <p:sldId id="292" r:id="rId14"/>
    <p:sldId id="286" r:id="rId15"/>
    <p:sldId id="320" r:id="rId16"/>
    <p:sldId id="276" r:id="rId17"/>
    <p:sldId id="301" r:id="rId18"/>
    <p:sldId id="314" r:id="rId19"/>
    <p:sldId id="321" r:id="rId20"/>
    <p:sldId id="306" r:id="rId21"/>
    <p:sldId id="323" r:id="rId22"/>
    <p:sldId id="322" r:id="rId23"/>
    <p:sldId id="310" r:id="rId24"/>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0000FF"/>
    <a:srgbClr val="000000"/>
    <a:srgbClr val="FF0066"/>
    <a:srgbClr val="66FFFF"/>
    <a:srgbClr val="0F0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9" autoAdjust="0"/>
    <p:restoredTop sz="90073" autoAdjust="0"/>
  </p:normalViewPr>
  <p:slideViewPr>
    <p:cSldViewPr>
      <p:cViewPr varScale="1">
        <p:scale>
          <a:sx n="129" d="100"/>
          <a:sy n="129" d="100"/>
        </p:scale>
        <p:origin x="166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a:extLst>
              <a:ext uri="{FF2B5EF4-FFF2-40B4-BE49-F238E27FC236}">
                <a16:creationId xmlns:a16="http://schemas.microsoft.com/office/drawing/2014/main" xmlns="" id="{BAEEE991-38C3-4F62-873B-4CF4B59F7E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1240788-E9BD-4FAB-AB07-A8278130B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20F64A4-C8A2-4C20-8A90-D80E0E8DF7A5}"/>
              </a:ext>
            </a:extLst>
          </p:cNvPr>
          <p:cNvSpPr>
            <a:spLocks noGrp="1" noChangeArrowheads="1"/>
          </p:cNvSpPr>
          <p:nvPr>
            <p:ph type="sldNum" sz="quarter" idx="12"/>
          </p:nvPr>
        </p:nvSpPr>
        <p:spPr>
          <a:ln/>
        </p:spPr>
        <p:txBody>
          <a:bodyPr/>
          <a:lstStyle>
            <a:lvl1pPr>
              <a:defRPr/>
            </a:lvl1pPr>
          </a:lstStyle>
          <a:p>
            <a:fld id="{674C70E4-F90C-448A-83DE-95F991D88861}" type="slidenum">
              <a:rPr lang="en-US" altLang="en-US"/>
              <a:pPr/>
              <a:t>‹#›</a:t>
            </a:fld>
            <a:endParaRPr lang="en-US" altLang="en-US"/>
          </a:p>
        </p:txBody>
      </p:sp>
    </p:spTree>
    <p:extLst>
      <p:ext uri="{BB962C8B-B14F-4D97-AF65-F5344CB8AC3E}">
        <p14:creationId xmlns:p14="http://schemas.microsoft.com/office/powerpoint/2010/main" val="87794071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xmlns="" id="{B44CDA55-131A-4CE5-BD31-786F5E708C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2815276-EF2D-43E9-9A10-5EF384EB22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2550D24-654A-490B-A52F-284212BEA89A}"/>
              </a:ext>
            </a:extLst>
          </p:cNvPr>
          <p:cNvSpPr>
            <a:spLocks noGrp="1" noChangeArrowheads="1"/>
          </p:cNvSpPr>
          <p:nvPr>
            <p:ph type="sldNum" sz="quarter" idx="12"/>
          </p:nvPr>
        </p:nvSpPr>
        <p:spPr>
          <a:ln/>
        </p:spPr>
        <p:txBody>
          <a:bodyPr/>
          <a:lstStyle>
            <a:lvl1pPr>
              <a:defRPr/>
            </a:lvl1pPr>
          </a:lstStyle>
          <a:p>
            <a:fld id="{F80D31FB-A3DF-4EB1-904F-AA0CCF2F3E0F}" type="slidenum">
              <a:rPr lang="en-US" altLang="en-US"/>
              <a:pPr/>
              <a:t>‹#›</a:t>
            </a:fld>
            <a:endParaRPr lang="en-US" altLang="en-US"/>
          </a:p>
        </p:txBody>
      </p:sp>
    </p:spTree>
    <p:extLst>
      <p:ext uri="{BB962C8B-B14F-4D97-AF65-F5344CB8AC3E}">
        <p14:creationId xmlns:p14="http://schemas.microsoft.com/office/powerpoint/2010/main" val="2851039913"/>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xmlns="" id="{261CD8F8-BC63-4003-B5E7-E6BB18768C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6A59C62-523D-4C04-AC30-314ACCB5DE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0140A4E-6C99-4C75-9077-8A29A256D148}"/>
              </a:ext>
            </a:extLst>
          </p:cNvPr>
          <p:cNvSpPr>
            <a:spLocks noGrp="1" noChangeArrowheads="1"/>
          </p:cNvSpPr>
          <p:nvPr>
            <p:ph type="sldNum" sz="quarter" idx="12"/>
          </p:nvPr>
        </p:nvSpPr>
        <p:spPr>
          <a:ln/>
        </p:spPr>
        <p:txBody>
          <a:bodyPr/>
          <a:lstStyle>
            <a:lvl1pPr>
              <a:defRPr/>
            </a:lvl1pPr>
          </a:lstStyle>
          <a:p>
            <a:fld id="{B3976CE6-9232-486B-83FE-379E86E80BE5}" type="slidenum">
              <a:rPr lang="en-US" altLang="en-US"/>
              <a:pPr/>
              <a:t>‹#›</a:t>
            </a:fld>
            <a:endParaRPr lang="en-US" altLang="en-US"/>
          </a:p>
        </p:txBody>
      </p:sp>
    </p:spTree>
    <p:extLst>
      <p:ext uri="{BB962C8B-B14F-4D97-AF65-F5344CB8AC3E}">
        <p14:creationId xmlns:p14="http://schemas.microsoft.com/office/powerpoint/2010/main" val="379591789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xmlns="" id="{610EE0B2-6FEE-46C2-ABCA-E553B80052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A058FEE-3CEB-47CD-8714-B50CA7AD52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5C52614-5522-4145-AF5A-BA7D9D38C4E3}"/>
              </a:ext>
            </a:extLst>
          </p:cNvPr>
          <p:cNvSpPr>
            <a:spLocks noGrp="1" noChangeArrowheads="1"/>
          </p:cNvSpPr>
          <p:nvPr>
            <p:ph type="sldNum" sz="quarter" idx="12"/>
          </p:nvPr>
        </p:nvSpPr>
        <p:spPr>
          <a:ln/>
        </p:spPr>
        <p:txBody>
          <a:bodyPr/>
          <a:lstStyle>
            <a:lvl1pPr>
              <a:defRPr/>
            </a:lvl1pPr>
          </a:lstStyle>
          <a:p>
            <a:fld id="{0C9ED291-93FC-411E-A788-9250CB218F4F}" type="slidenum">
              <a:rPr lang="en-US" altLang="en-US"/>
              <a:pPr/>
              <a:t>‹#›</a:t>
            </a:fld>
            <a:endParaRPr lang="en-US" altLang="en-US"/>
          </a:p>
        </p:txBody>
      </p:sp>
    </p:spTree>
    <p:extLst>
      <p:ext uri="{BB962C8B-B14F-4D97-AF65-F5344CB8AC3E}">
        <p14:creationId xmlns:p14="http://schemas.microsoft.com/office/powerpoint/2010/main" val="36313389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xmlns="" id="{5CBFC9AD-4B17-425E-937F-F8A5DE7D73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A6FE0E4-7D13-4AE0-A4C4-049576855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BFD567A-4023-4428-BB6B-475378104DB9}"/>
              </a:ext>
            </a:extLst>
          </p:cNvPr>
          <p:cNvSpPr>
            <a:spLocks noGrp="1" noChangeArrowheads="1"/>
          </p:cNvSpPr>
          <p:nvPr>
            <p:ph type="sldNum" sz="quarter" idx="12"/>
          </p:nvPr>
        </p:nvSpPr>
        <p:spPr>
          <a:ln/>
        </p:spPr>
        <p:txBody>
          <a:bodyPr/>
          <a:lstStyle>
            <a:lvl1pPr>
              <a:defRPr/>
            </a:lvl1pPr>
          </a:lstStyle>
          <a:p>
            <a:fld id="{6815DD28-3FF4-4B2D-B0BE-CDEAA7380F4A}" type="slidenum">
              <a:rPr lang="en-US" altLang="en-US"/>
              <a:pPr/>
              <a:t>‹#›</a:t>
            </a:fld>
            <a:endParaRPr lang="en-US" altLang="en-US"/>
          </a:p>
        </p:txBody>
      </p:sp>
    </p:spTree>
    <p:extLst>
      <p:ext uri="{BB962C8B-B14F-4D97-AF65-F5344CB8AC3E}">
        <p14:creationId xmlns:p14="http://schemas.microsoft.com/office/powerpoint/2010/main" val="136715567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a:extLst>
              <a:ext uri="{FF2B5EF4-FFF2-40B4-BE49-F238E27FC236}">
                <a16:creationId xmlns:a16="http://schemas.microsoft.com/office/drawing/2014/main" xmlns="" id="{CBBDADAC-737E-4E80-A4E3-35D1C73023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7FA88D90-FA75-4469-A493-91738C06DE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802D16A-0C09-4EAB-AD8D-0AF060EC3A85}"/>
              </a:ext>
            </a:extLst>
          </p:cNvPr>
          <p:cNvSpPr>
            <a:spLocks noGrp="1" noChangeArrowheads="1"/>
          </p:cNvSpPr>
          <p:nvPr>
            <p:ph type="sldNum" sz="quarter" idx="12"/>
          </p:nvPr>
        </p:nvSpPr>
        <p:spPr>
          <a:ln/>
        </p:spPr>
        <p:txBody>
          <a:bodyPr/>
          <a:lstStyle>
            <a:lvl1pPr>
              <a:defRPr/>
            </a:lvl1pPr>
          </a:lstStyle>
          <a:p>
            <a:fld id="{9F4CAFBC-F93F-4860-B5A2-53F169BB8A25}" type="slidenum">
              <a:rPr lang="en-US" altLang="en-US"/>
              <a:pPr/>
              <a:t>‹#›</a:t>
            </a:fld>
            <a:endParaRPr lang="en-US" altLang="en-US"/>
          </a:p>
        </p:txBody>
      </p:sp>
    </p:spTree>
    <p:extLst>
      <p:ext uri="{BB962C8B-B14F-4D97-AF65-F5344CB8AC3E}">
        <p14:creationId xmlns:p14="http://schemas.microsoft.com/office/powerpoint/2010/main" val="93585985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a16="http://schemas.microsoft.com/office/drawing/2014/main" xmlns="" id="{89751C6B-38E9-4427-AFBD-F6E4CF8DDD7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E990596-8192-441B-ACE3-90C1C7D81C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64F4D9B9-A309-4BFC-95A9-C23259A476BE}"/>
              </a:ext>
            </a:extLst>
          </p:cNvPr>
          <p:cNvSpPr>
            <a:spLocks noGrp="1" noChangeArrowheads="1"/>
          </p:cNvSpPr>
          <p:nvPr>
            <p:ph type="sldNum" sz="quarter" idx="12"/>
          </p:nvPr>
        </p:nvSpPr>
        <p:spPr>
          <a:ln/>
        </p:spPr>
        <p:txBody>
          <a:bodyPr/>
          <a:lstStyle>
            <a:lvl1pPr>
              <a:defRPr/>
            </a:lvl1pPr>
          </a:lstStyle>
          <a:p>
            <a:fld id="{7B5B3A9A-56C1-4B57-A03B-365986A6F1A5}" type="slidenum">
              <a:rPr lang="en-US" altLang="en-US"/>
              <a:pPr/>
              <a:t>‹#›</a:t>
            </a:fld>
            <a:endParaRPr lang="en-US" altLang="en-US"/>
          </a:p>
        </p:txBody>
      </p:sp>
    </p:spTree>
    <p:extLst>
      <p:ext uri="{BB962C8B-B14F-4D97-AF65-F5344CB8AC3E}">
        <p14:creationId xmlns:p14="http://schemas.microsoft.com/office/powerpoint/2010/main" val="298248836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a:extLst>
              <a:ext uri="{FF2B5EF4-FFF2-40B4-BE49-F238E27FC236}">
                <a16:creationId xmlns:a16="http://schemas.microsoft.com/office/drawing/2014/main" xmlns="" id="{9AECEBBF-35FC-4E7C-9B34-35BB02E9D49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139AA60A-6FBC-47A8-95FF-5F0B16FB76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383E23D-537D-4B5A-AC3B-7D4D6BD6790B}"/>
              </a:ext>
            </a:extLst>
          </p:cNvPr>
          <p:cNvSpPr>
            <a:spLocks noGrp="1" noChangeArrowheads="1"/>
          </p:cNvSpPr>
          <p:nvPr>
            <p:ph type="sldNum" sz="quarter" idx="12"/>
          </p:nvPr>
        </p:nvSpPr>
        <p:spPr>
          <a:ln/>
        </p:spPr>
        <p:txBody>
          <a:bodyPr/>
          <a:lstStyle>
            <a:lvl1pPr>
              <a:defRPr/>
            </a:lvl1pPr>
          </a:lstStyle>
          <a:p>
            <a:fld id="{510A3717-51B3-499B-ADC2-4FAFB3702A2C}" type="slidenum">
              <a:rPr lang="en-US" altLang="en-US"/>
              <a:pPr/>
              <a:t>‹#›</a:t>
            </a:fld>
            <a:endParaRPr lang="en-US" altLang="en-US"/>
          </a:p>
        </p:txBody>
      </p:sp>
    </p:spTree>
    <p:extLst>
      <p:ext uri="{BB962C8B-B14F-4D97-AF65-F5344CB8AC3E}">
        <p14:creationId xmlns:p14="http://schemas.microsoft.com/office/powerpoint/2010/main" val="100870954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C45E08D-CE36-485F-AFFD-1C4976B277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AA20A6C0-03D2-4D00-BC4F-852B771EDB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98F23720-A5A5-4746-8440-88EC224D5E4B}"/>
              </a:ext>
            </a:extLst>
          </p:cNvPr>
          <p:cNvSpPr>
            <a:spLocks noGrp="1" noChangeArrowheads="1"/>
          </p:cNvSpPr>
          <p:nvPr>
            <p:ph type="sldNum" sz="quarter" idx="12"/>
          </p:nvPr>
        </p:nvSpPr>
        <p:spPr>
          <a:ln/>
        </p:spPr>
        <p:txBody>
          <a:bodyPr/>
          <a:lstStyle>
            <a:lvl1pPr>
              <a:defRPr/>
            </a:lvl1pPr>
          </a:lstStyle>
          <a:p>
            <a:fld id="{5869E95F-8BE2-4608-B0C9-499584C281BB}" type="slidenum">
              <a:rPr lang="en-US" altLang="en-US"/>
              <a:pPr/>
              <a:t>‹#›</a:t>
            </a:fld>
            <a:endParaRPr lang="en-US" altLang="en-US"/>
          </a:p>
        </p:txBody>
      </p:sp>
    </p:spTree>
    <p:extLst>
      <p:ext uri="{BB962C8B-B14F-4D97-AF65-F5344CB8AC3E}">
        <p14:creationId xmlns:p14="http://schemas.microsoft.com/office/powerpoint/2010/main" val="3064037318"/>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xmlns="" id="{8E175E2A-A0CF-4D8C-883B-9191108A0D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161E053-872B-4D08-ACC1-0A9945947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6695E2E-20EC-4340-B1A9-3CAAA53D12EA}"/>
              </a:ext>
            </a:extLst>
          </p:cNvPr>
          <p:cNvSpPr>
            <a:spLocks noGrp="1" noChangeArrowheads="1"/>
          </p:cNvSpPr>
          <p:nvPr>
            <p:ph type="sldNum" sz="quarter" idx="12"/>
          </p:nvPr>
        </p:nvSpPr>
        <p:spPr>
          <a:ln/>
        </p:spPr>
        <p:txBody>
          <a:bodyPr/>
          <a:lstStyle>
            <a:lvl1pPr>
              <a:defRPr/>
            </a:lvl1pPr>
          </a:lstStyle>
          <a:p>
            <a:fld id="{8C9FE8CE-9067-4945-B47A-1F7C8F5F006A}" type="slidenum">
              <a:rPr lang="en-US" altLang="en-US"/>
              <a:pPr/>
              <a:t>‹#›</a:t>
            </a:fld>
            <a:endParaRPr lang="en-US" altLang="en-US"/>
          </a:p>
        </p:txBody>
      </p:sp>
    </p:spTree>
    <p:extLst>
      <p:ext uri="{BB962C8B-B14F-4D97-AF65-F5344CB8AC3E}">
        <p14:creationId xmlns:p14="http://schemas.microsoft.com/office/powerpoint/2010/main" val="106499903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xmlns="" id="{AF425D5D-F6C9-4288-9197-459F3B5DED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75B802BD-A882-44B6-8BC9-CF551F6BA8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4674A35-398D-4B2B-A200-B88146116703}"/>
              </a:ext>
            </a:extLst>
          </p:cNvPr>
          <p:cNvSpPr>
            <a:spLocks noGrp="1" noChangeArrowheads="1"/>
          </p:cNvSpPr>
          <p:nvPr>
            <p:ph type="sldNum" sz="quarter" idx="12"/>
          </p:nvPr>
        </p:nvSpPr>
        <p:spPr>
          <a:ln/>
        </p:spPr>
        <p:txBody>
          <a:bodyPr/>
          <a:lstStyle>
            <a:lvl1pPr>
              <a:defRPr/>
            </a:lvl1pPr>
          </a:lstStyle>
          <a:p>
            <a:fld id="{F2A5DC24-A96A-49E9-9234-75969695F581}" type="slidenum">
              <a:rPr lang="en-US" altLang="en-US"/>
              <a:pPr/>
              <a:t>‹#›</a:t>
            </a:fld>
            <a:endParaRPr lang="en-US" altLang="en-US"/>
          </a:p>
        </p:txBody>
      </p:sp>
    </p:spTree>
    <p:extLst>
      <p:ext uri="{BB962C8B-B14F-4D97-AF65-F5344CB8AC3E}">
        <p14:creationId xmlns:p14="http://schemas.microsoft.com/office/powerpoint/2010/main" val="305987027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4BAAD33F-F314-48EA-AF3A-3CF0D6B5681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F9B5E3A4-96FD-48C5-8067-D0701F27B24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500" name="Rectangle 4">
            <a:extLst>
              <a:ext uri="{FF2B5EF4-FFF2-40B4-BE49-F238E27FC236}">
                <a16:creationId xmlns:a16="http://schemas.microsoft.com/office/drawing/2014/main" xmlns="" id="{9A853521-DE6D-4B95-A2F4-85800990055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6501" name="Rectangle 5">
            <a:extLst>
              <a:ext uri="{FF2B5EF4-FFF2-40B4-BE49-F238E27FC236}">
                <a16:creationId xmlns:a16="http://schemas.microsoft.com/office/drawing/2014/main" xmlns="" id="{95026C15-B984-4E78-A4C2-9494219C4E8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6502" name="Rectangle 6">
            <a:extLst>
              <a:ext uri="{FF2B5EF4-FFF2-40B4-BE49-F238E27FC236}">
                <a16:creationId xmlns:a16="http://schemas.microsoft.com/office/drawing/2014/main" xmlns="" id="{10DE3DF0-1135-40B9-A4BB-EEE59A66C7B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EB3EA2E8-6B2F-4DD9-80B2-EEF551A1C7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a:extLst>
              <a:ext uri="{FF2B5EF4-FFF2-40B4-BE49-F238E27FC236}">
                <a16:creationId xmlns:a16="http://schemas.microsoft.com/office/drawing/2014/main" xmlns="" id="{D2B13852-A6C1-46E5-B270-DAFC5595A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a16="http://schemas.microsoft.com/office/drawing/2014/main" xmlns="" id="{FF0B8E1F-E1E2-42F4-8217-B2B8674BAA3F}"/>
              </a:ext>
            </a:extLst>
          </p:cNvPr>
          <p:cNvSpPr>
            <a:spLocks noChangeArrowheads="1" noChangeShapeType="1" noTextEdit="1"/>
          </p:cNvSpPr>
          <p:nvPr/>
        </p:nvSpPr>
        <p:spPr bwMode="auto">
          <a:xfrm>
            <a:off x="3657600" y="3054350"/>
            <a:ext cx="4038600" cy="77470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ÔN </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BÀI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CŨ</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417FE24E-E08C-0A41-8CE7-D1C0E9134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5419"/>
          </a:xfrm>
          <a:prstGeom prst="rect">
            <a:avLst/>
          </a:prstGeom>
        </p:spPr>
      </p:pic>
      <p:sp>
        <p:nvSpPr>
          <p:cNvPr id="79910" name="Rectangle 38">
            <a:extLst>
              <a:ext uri="{FF2B5EF4-FFF2-40B4-BE49-F238E27FC236}">
                <a16:creationId xmlns:a16="http://schemas.microsoft.com/office/drawing/2014/main" xmlns="" id="{B4CC713F-9053-43D5-A5E6-3A28EBCAB581}"/>
              </a:ext>
            </a:extLst>
          </p:cNvPr>
          <p:cNvSpPr>
            <a:spLocks noChangeArrowheads="1"/>
          </p:cNvSpPr>
          <p:nvPr/>
        </p:nvSpPr>
        <p:spPr bwMode="auto">
          <a:xfrm>
            <a:off x="304800" y="1676400"/>
            <a:ext cx="8534400" cy="3478213"/>
          </a:xfrm>
          <a:prstGeom prst="rect">
            <a:avLst/>
          </a:prstGeom>
          <a:noFill/>
          <a:ln w="9525">
            <a:noFill/>
            <a:miter lim="800000"/>
            <a:headEnd/>
            <a:tailEnd/>
          </a:ln>
          <a:effectLst/>
        </p:spPr>
        <p:txBody>
          <a:bodyPr>
            <a:spAutoFit/>
          </a:bodyPr>
          <a:lstStyle/>
          <a:p>
            <a:pPr>
              <a:defRPr/>
            </a:pPr>
            <a:r>
              <a:rPr lang="en-US" sz="4400">
                <a:latin typeface="+mn-lt"/>
              </a:rPr>
              <a:t>Cô đâu biết chuỗi ngọc này Pi-e dành để tặng vợ chưa cưới của mình, nhưng rồi một tai nạn giao thông đã cướp mất người anh yêu quý. </a:t>
            </a:r>
          </a:p>
        </p:txBody>
      </p:sp>
      <p:sp>
        <p:nvSpPr>
          <p:cNvPr id="79911" name="Line 39">
            <a:extLst>
              <a:ext uri="{FF2B5EF4-FFF2-40B4-BE49-F238E27FC236}">
                <a16:creationId xmlns:a16="http://schemas.microsoft.com/office/drawing/2014/main" xmlns="" id="{135907F5-6641-48D0-BB81-B72DDDC4168B}"/>
              </a:ext>
            </a:extLst>
          </p:cNvPr>
          <p:cNvSpPr>
            <a:spLocks noChangeShapeType="1"/>
          </p:cNvSpPr>
          <p:nvPr/>
        </p:nvSpPr>
        <p:spPr bwMode="auto">
          <a:xfrm flipH="1">
            <a:off x="3276600" y="1905000"/>
            <a:ext cx="152400" cy="304800"/>
          </a:xfrm>
          <a:prstGeom prst="line">
            <a:avLst/>
          </a:prstGeom>
          <a:noFill/>
          <a:ln w="38100">
            <a:solidFill>
              <a:srgbClr val="FF0000"/>
            </a:solidFill>
            <a:round/>
            <a:headEnd/>
            <a:tailEnd/>
          </a:ln>
          <a:effectLst/>
        </p:spPr>
        <p:txBody>
          <a:bodyPr/>
          <a:lstStyle/>
          <a:p>
            <a:pPr>
              <a:defRPr/>
            </a:pPr>
            <a:endParaRPr lang="en-US" sz="4400">
              <a:latin typeface="+mn-lt"/>
            </a:endParaRPr>
          </a:p>
        </p:txBody>
      </p:sp>
      <p:sp>
        <p:nvSpPr>
          <p:cNvPr id="79912" name="Line 40">
            <a:extLst>
              <a:ext uri="{FF2B5EF4-FFF2-40B4-BE49-F238E27FC236}">
                <a16:creationId xmlns:a16="http://schemas.microsoft.com/office/drawing/2014/main" xmlns="" id="{232D0830-A95A-443E-BEB2-09B5F23ACE94}"/>
              </a:ext>
            </a:extLst>
          </p:cNvPr>
          <p:cNvSpPr>
            <a:spLocks noChangeShapeType="1"/>
          </p:cNvSpPr>
          <p:nvPr/>
        </p:nvSpPr>
        <p:spPr bwMode="auto">
          <a:xfrm flipH="1">
            <a:off x="1676400" y="3276600"/>
            <a:ext cx="152400" cy="304800"/>
          </a:xfrm>
          <a:prstGeom prst="line">
            <a:avLst/>
          </a:prstGeom>
          <a:noFill/>
          <a:ln w="38100">
            <a:solidFill>
              <a:srgbClr val="FF0000"/>
            </a:solidFill>
            <a:round/>
            <a:headEnd/>
            <a:tailEnd/>
          </a:ln>
          <a:effectLst/>
        </p:spPr>
        <p:txBody>
          <a:bodyPr/>
          <a:lstStyle/>
          <a:p>
            <a:pPr>
              <a:defRPr/>
            </a:pPr>
            <a:endParaRPr lang="en-US" sz="4400">
              <a:latin typeface="+mn-lt"/>
            </a:endParaRPr>
          </a:p>
        </p:txBody>
      </p:sp>
      <p:sp>
        <p:nvSpPr>
          <p:cNvPr id="79913" name="Line 41">
            <a:extLst>
              <a:ext uri="{FF2B5EF4-FFF2-40B4-BE49-F238E27FC236}">
                <a16:creationId xmlns:a16="http://schemas.microsoft.com/office/drawing/2014/main" xmlns="" id="{3C648FF0-20B9-4EA3-B32B-42311086AA16}"/>
              </a:ext>
            </a:extLst>
          </p:cNvPr>
          <p:cNvSpPr>
            <a:spLocks noChangeShapeType="1"/>
          </p:cNvSpPr>
          <p:nvPr/>
        </p:nvSpPr>
        <p:spPr bwMode="auto">
          <a:xfrm flipH="1">
            <a:off x="1828800" y="3962400"/>
            <a:ext cx="76200" cy="381000"/>
          </a:xfrm>
          <a:prstGeom prst="line">
            <a:avLst/>
          </a:prstGeom>
          <a:noFill/>
          <a:ln w="38100">
            <a:solidFill>
              <a:srgbClr val="FF0000"/>
            </a:solidFill>
            <a:round/>
            <a:headEnd/>
            <a:tailEnd/>
          </a:ln>
          <a:effectLst/>
        </p:spPr>
        <p:txBody>
          <a:bodyPr/>
          <a:lstStyle/>
          <a:p>
            <a:pPr>
              <a:defRPr/>
            </a:pPr>
            <a:endParaRPr lang="en-US" sz="4400">
              <a:latin typeface="+mn-lt"/>
            </a:endParaRPr>
          </a:p>
        </p:txBody>
      </p:sp>
      <p:sp>
        <p:nvSpPr>
          <p:cNvPr id="79914" name="Line 42">
            <a:extLst>
              <a:ext uri="{FF2B5EF4-FFF2-40B4-BE49-F238E27FC236}">
                <a16:creationId xmlns:a16="http://schemas.microsoft.com/office/drawing/2014/main" xmlns="" id="{ADDCE24B-787D-4839-B0B2-9484D5140CF2}"/>
              </a:ext>
            </a:extLst>
          </p:cNvPr>
          <p:cNvSpPr>
            <a:spLocks noChangeShapeType="1"/>
          </p:cNvSpPr>
          <p:nvPr/>
        </p:nvSpPr>
        <p:spPr bwMode="auto">
          <a:xfrm flipH="1">
            <a:off x="2514600" y="4648200"/>
            <a:ext cx="76200" cy="304800"/>
          </a:xfrm>
          <a:prstGeom prst="line">
            <a:avLst/>
          </a:prstGeom>
          <a:noFill/>
          <a:ln w="38100">
            <a:solidFill>
              <a:srgbClr val="FF0000"/>
            </a:solidFill>
            <a:round/>
            <a:headEnd/>
            <a:tailEnd/>
          </a:ln>
          <a:effectLst/>
        </p:spPr>
        <p:txBody>
          <a:bodyPr/>
          <a:lstStyle/>
          <a:p>
            <a:pPr>
              <a:defRPr/>
            </a:pPr>
            <a:endParaRPr lang="en-US" sz="4400">
              <a:latin typeface="+mn-lt"/>
            </a:endParaRPr>
          </a:p>
        </p:txBody>
      </p:sp>
      <p:sp>
        <p:nvSpPr>
          <p:cNvPr id="79915" name="Line 43">
            <a:extLst>
              <a:ext uri="{FF2B5EF4-FFF2-40B4-BE49-F238E27FC236}">
                <a16:creationId xmlns:a16="http://schemas.microsoft.com/office/drawing/2014/main" xmlns="" id="{37D53FEB-5C51-4952-9A46-B54CF3DE0C51}"/>
              </a:ext>
            </a:extLst>
          </p:cNvPr>
          <p:cNvSpPr>
            <a:spLocks noChangeShapeType="1"/>
          </p:cNvSpPr>
          <p:nvPr/>
        </p:nvSpPr>
        <p:spPr bwMode="auto">
          <a:xfrm flipH="1">
            <a:off x="2667000" y="4648200"/>
            <a:ext cx="76200" cy="304800"/>
          </a:xfrm>
          <a:prstGeom prst="line">
            <a:avLst/>
          </a:prstGeom>
          <a:noFill/>
          <a:ln w="38100">
            <a:solidFill>
              <a:srgbClr val="FF0000"/>
            </a:solidFill>
            <a:round/>
            <a:headEnd/>
            <a:tailEnd/>
          </a:ln>
          <a:effectLst/>
        </p:spPr>
        <p:txBody>
          <a:bodyPr/>
          <a:lstStyle/>
          <a:p>
            <a:pPr>
              <a:defRPr/>
            </a:pPr>
            <a:endParaRPr lang="en-US" sz="4400">
              <a:latin typeface="+mn-lt"/>
            </a:endParaRPr>
          </a:p>
        </p:txBody>
      </p:sp>
      <p:sp>
        <p:nvSpPr>
          <p:cNvPr id="19" name="Hình Chữ nhật 18">
            <a:extLst>
              <a:ext uri="{FF2B5EF4-FFF2-40B4-BE49-F238E27FC236}">
                <a16:creationId xmlns:a16="http://schemas.microsoft.com/office/drawing/2014/main" xmlns="" id="{A093E995-ACE9-47DB-B1E9-2920DACDF4AE}"/>
              </a:ext>
            </a:extLst>
          </p:cNvPr>
          <p:cNvSpPr/>
          <p:nvPr/>
        </p:nvSpPr>
        <p:spPr>
          <a:xfrm>
            <a:off x="2792413" y="571500"/>
            <a:ext cx="4953000" cy="769938"/>
          </a:xfrm>
          <a:prstGeom prst="rect">
            <a:avLst/>
          </a:prstGeom>
        </p:spPr>
        <p:txBody>
          <a:bodyPr wrap="none">
            <a:spAutoFit/>
          </a:bodyPr>
          <a:lstStyle/>
          <a:p>
            <a:pPr algn="ctr" eaLnBrk="0" hangingPunct="0">
              <a:defRPr/>
            </a:pPr>
            <a:r>
              <a:rPr lang="en-US" sz="4400" b="1">
                <a:solidFill>
                  <a:srgbClr val="000000"/>
                </a:solidFill>
                <a:latin typeface="+mn-lt"/>
              </a:rPr>
              <a:t>a/Luyện đọc câu: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910"/>
                                        </p:tgtEl>
                                        <p:attrNameLst>
                                          <p:attrName>style.visibility</p:attrName>
                                        </p:attrNameLst>
                                      </p:cBhvr>
                                      <p:to>
                                        <p:strVal val="visible"/>
                                      </p:to>
                                    </p:set>
                                    <p:animEffect transition="in" filter="blinds(horizontal)">
                                      <p:cBhvr>
                                        <p:cTn id="7" dur="500"/>
                                        <p:tgtEl>
                                          <p:spTgt spid="79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9911"/>
                                        </p:tgtEl>
                                        <p:attrNameLst>
                                          <p:attrName>style.visibility</p:attrName>
                                        </p:attrNameLst>
                                      </p:cBhvr>
                                      <p:to>
                                        <p:strVal val="visible"/>
                                      </p:to>
                                    </p:set>
                                    <p:animEffect transition="in" filter="box(in)">
                                      <p:cBhvr>
                                        <p:cTn id="12" dur="500"/>
                                        <p:tgtEl>
                                          <p:spTgt spid="79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9912"/>
                                        </p:tgtEl>
                                        <p:attrNameLst>
                                          <p:attrName>style.visibility</p:attrName>
                                        </p:attrNameLst>
                                      </p:cBhvr>
                                      <p:to>
                                        <p:strVal val="visible"/>
                                      </p:to>
                                    </p:set>
                                    <p:animEffect transition="in" filter="box(in)">
                                      <p:cBhvr>
                                        <p:cTn id="17" dur="500"/>
                                        <p:tgtEl>
                                          <p:spTgt spid="799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9913"/>
                                        </p:tgtEl>
                                        <p:attrNameLst>
                                          <p:attrName>style.visibility</p:attrName>
                                        </p:attrNameLst>
                                      </p:cBhvr>
                                      <p:to>
                                        <p:strVal val="visible"/>
                                      </p:to>
                                    </p:set>
                                    <p:animEffect transition="in" filter="checkerboard(across)">
                                      <p:cBhvr>
                                        <p:cTn id="22" dur="500"/>
                                        <p:tgtEl>
                                          <p:spTgt spid="799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9914"/>
                                        </p:tgtEl>
                                        <p:attrNameLst>
                                          <p:attrName>style.visibility</p:attrName>
                                        </p:attrNameLst>
                                      </p:cBhvr>
                                      <p:to>
                                        <p:strVal val="visible"/>
                                      </p:to>
                                    </p:set>
                                    <p:animEffect transition="in" filter="box(in)">
                                      <p:cBhvr>
                                        <p:cTn id="27" dur="500"/>
                                        <p:tgtEl>
                                          <p:spTgt spid="79914"/>
                                        </p:tgtEl>
                                      </p:cBhvr>
                                    </p:animEffect>
                                  </p:childTnLst>
                                </p:cTn>
                              </p:par>
                              <p:par>
                                <p:cTn id="28" presetID="5" presetClass="entr" presetSubtype="10" fill="hold" nodeType="withEffect">
                                  <p:stCondLst>
                                    <p:cond delay="0"/>
                                  </p:stCondLst>
                                  <p:childTnLst>
                                    <p:set>
                                      <p:cBhvr>
                                        <p:cTn id="29" dur="1" fill="hold">
                                          <p:stCondLst>
                                            <p:cond delay="0"/>
                                          </p:stCondLst>
                                        </p:cTn>
                                        <p:tgtEl>
                                          <p:spTgt spid="79915"/>
                                        </p:tgtEl>
                                        <p:attrNameLst>
                                          <p:attrName>style.visibility</p:attrName>
                                        </p:attrNameLst>
                                      </p:cBhvr>
                                      <p:to>
                                        <p:strVal val="visible"/>
                                      </p:to>
                                    </p:set>
                                    <p:animEffect transition="in" filter="checkerboard(across)">
                                      <p:cBhvr>
                                        <p:cTn id="30" dur="500"/>
                                        <p:tgtEl>
                                          <p:spTgt spid="79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3">
            <a:extLst>
              <a:ext uri="{FF2B5EF4-FFF2-40B4-BE49-F238E27FC236}">
                <a16:creationId xmlns:a16="http://schemas.microsoft.com/office/drawing/2014/main" xmlns="" id="{757288F8-C5AE-6F4C-AF1C-DAD482A44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4" y="0"/>
            <a:ext cx="9663751" cy="6858000"/>
          </a:xfrm>
          <a:prstGeom prst="rect">
            <a:avLst/>
          </a:prstGeom>
        </p:spPr>
      </p:pic>
      <p:sp>
        <p:nvSpPr>
          <p:cNvPr id="111622" name="Rectangle 6">
            <a:extLst>
              <a:ext uri="{FF2B5EF4-FFF2-40B4-BE49-F238E27FC236}">
                <a16:creationId xmlns:a16="http://schemas.microsoft.com/office/drawing/2014/main" xmlns="" id="{2946FBE7-A79F-45D3-93D3-ADD440918945}"/>
              </a:ext>
            </a:extLst>
          </p:cNvPr>
          <p:cNvSpPr>
            <a:spLocks noChangeArrowheads="1"/>
          </p:cNvSpPr>
          <p:nvPr/>
        </p:nvSpPr>
        <p:spPr bwMode="auto">
          <a:xfrm>
            <a:off x="533400" y="381000"/>
            <a:ext cx="4421188" cy="769938"/>
          </a:xfrm>
          <a:prstGeom prst="rect">
            <a:avLst/>
          </a:prstGeom>
          <a:noFill/>
          <a:ln w="9525">
            <a:noFill/>
            <a:miter lim="800000"/>
            <a:headEnd/>
            <a:tailEnd/>
          </a:ln>
          <a:effectLst/>
        </p:spPr>
        <p:txBody>
          <a:bodyPr wrap="none">
            <a:spAutoFit/>
          </a:bodyPr>
          <a:lstStyle/>
          <a:p>
            <a:pPr>
              <a:defRPr/>
            </a:pPr>
            <a:r>
              <a:rPr lang="en-US" sz="4400">
                <a:solidFill>
                  <a:srgbClr val="0000FF"/>
                </a:solidFill>
                <a:latin typeface="+mn-lt"/>
              </a:rPr>
              <a:t>Chuỗi ngọc lam  </a:t>
            </a:r>
          </a:p>
        </p:txBody>
      </p:sp>
      <p:pic>
        <p:nvPicPr>
          <p:cNvPr id="2" name="Hình ảnh 2">
            <a:extLst>
              <a:ext uri="{FF2B5EF4-FFF2-40B4-BE49-F238E27FC236}">
                <a16:creationId xmlns:a16="http://schemas.microsoft.com/office/drawing/2014/main" xmlns="" id="{AB0531AB-392D-774C-BF14-8AF376AE0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16" y="1739348"/>
            <a:ext cx="6598479" cy="4420152"/>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wheel(4)">
                                      <p:cBhvr>
                                        <p:cTn id="7" dur="500"/>
                                        <p:tgtEl>
                                          <p:spTgt spid="11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6BC834B5-6894-2C43-A31A-E16961B92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4283" name="Rectangle 11">
            <a:extLst>
              <a:ext uri="{FF2B5EF4-FFF2-40B4-BE49-F238E27FC236}">
                <a16:creationId xmlns:a16="http://schemas.microsoft.com/office/drawing/2014/main" xmlns="" id="{C5BC264E-94A5-4F4D-A86B-366DF4645508}"/>
              </a:ext>
            </a:extLst>
          </p:cNvPr>
          <p:cNvSpPr>
            <a:spLocks noChangeArrowheads="1"/>
          </p:cNvSpPr>
          <p:nvPr/>
        </p:nvSpPr>
        <p:spPr bwMode="auto">
          <a:xfrm>
            <a:off x="304800" y="228600"/>
            <a:ext cx="2978150" cy="769938"/>
          </a:xfrm>
          <a:prstGeom prst="rect">
            <a:avLst/>
          </a:prstGeom>
          <a:noFill/>
          <a:ln w="9525">
            <a:noFill/>
            <a:miter lim="800000"/>
            <a:headEnd/>
            <a:tailEnd/>
          </a:ln>
          <a:effectLst/>
        </p:spPr>
        <p:txBody>
          <a:bodyPr wrap="none">
            <a:spAutoFit/>
          </a:bodyPr>
          <a:lstStyle/>
          <a:p>
            <a:pPr>
              <a:defRPr/>
            </a:pPr>
            <a:r>
              <a:rPr lang="en-US" sz="4400">
                <a:latin typeface="+mn-lt"/>
              </a:rPr>
              <a:t>Lễ Nô-en:  </a:t>
            </a:r>
          </a:p>
        </p:txBody>
      </p:sp>
      <p:sp>
        <p:nvSpPr>
          <p:cNvPr id="54287" name="Text Box 15">
            <a:extLst>
              <a:ext uri="{FF2B5EF4-FFF2-40B4-BE49-F238E27FC236}">
                <a16:creationId xmlns:a16="http://schemas.microsoft.com/office/drawing/2014/main" xmlns="" id="{800F9DC3-E8D5-4488-A22D-F5D3950D8F6D}"/>
              </a:ext>
            </a:extLst>
          </p:cNvPr>
          <p:cNvSpPr txBox="1">
            <a:spLocks noChangeArrowheads="1"/>
          </p:cNvSpPr>
          <p:nvPr/>
        </p:nvSpPr>
        <p:spPr bwMode="auto">
          <a:xfrm>
            <a:off x="304800" y="4343400"/>
            <a:ext cx="4343400" cy="769938"/>
          </a:xfrm>
          <a:prstGeom prst="rect">
            <a:avLst/>
          </a:prstGeom>
          <a:noFill/>
          <a:ln w="9525">
            <a:noFill/>
            <a:miter lim="800000"/>
            <a:headEnd/>
            <a:tailEnd/>
          </a:ln>
          <a:effectLst/>
        </p:spPr>
        <p:txBody>
          <a:bodyPr>
            <a:spAutoFit/>
          </a:bodyPr>
          <a:lstStyle/>
          <a:p>
            <a:pPr>
              <a:spcBef>
                <a:spcPct val="50000"/>
              </a:spcBef>
              <a:defRPr/>
            </a:pPr>
            <a:r>
              <a:rPr lang="en-US" sz="4400">
                <a:latin typeface="+mn-lt"/>
              </a:rPr>
              <a:t>Giáo đường :</a:t>
            </a:r>
          </a:p>
        </p:txBody>
      </p:sp>
      <p:sp>
        <p:nvSpPr>
          <p:cNvPr id="54288" name="Text Box 16">
            <a:extLst>
              <a:ext uri="{FF2B5EF4-FFF2-40B4-BE49-F238E27FC236}">
                <a16:creationId xmlns:a16="http://schemas.microsoft.com/office/drawing/2014/main" xmlns="" id="{C5036EE8-EED7-4DDF-ABFA-32EC380EF387}"/>
              </a:ext>
            </a:extLst>
          </p:cNvPr>
          <p:cNvSpPr txBox="1">
            <a:spLocks noChangeArrowheads="1"/>
          </p:cNvSpPr>
          <p:nvPr/>
        </p:nvSpPr>
        <p:spPr bwMode="auto">
          <a:xfrm>
            <a:off x="4267200" y="4419600"/>
            <a:ext cx="2590800" cy="769938"/>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Nhà thờ</a:t>
            </a:r>
            <a:r>
              <a:rPr lang="en-US" sz="4400">
                <a:latin typeface="+mn-lt"/>
              </a:rPr>
              <a:t> </a:t>
            </a:r>
          </a:p>
        </p:txBody>
      </p:sp>
      <p:sp>
        <p:nvSpPr>
          <p:cNvPr id="54290" name="Text Box 18">
            <a:extLst>
              <a:ext uri="{FF2B5EF4-FFF2-40B4-BE49-F238E27FC236}">
                <a16:creationId xmlns:a16="http://schemas.microsoft.com/office/drawing/2014/main" xmlns="" id="{F84E1C5B-798A-43DA-B155-09653EE10034}"/>
              </a:ext>
            </a:extLst>
          </p:cNvPr>
          <p:cNvSpPr txBox="1">
            <a:spLocks noChangeArrowheads="1"/>
          </p:cNvSpPr>
          <p:nvPr/>
        </p:nvSpPr>
        <p:spPr bwMode="auto">
          <a:xfrm>
            <a:off x="762000" y="914400"/>
            <a:ext cx="8077200" cy="3478213"/>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Lễ quan trọng nhất trong năm của Thiên Chúa giáo được tổ chức từ đêm 24 tháng 12 đến hết 25 tháng 12 để mừng ngày Chúa Jê-su ra đời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ox(in)">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90"/>
                                        </p:tgtEl>
                                        <p:attrNameLst>
                                          <p:attrName>style.visibility</p:attrName>
                                        </p:attrNameLst>
                                      </p:cBhvr>
                                      <p:to>
                                        <p:strVal val="visible"/>
                                      </p:to>
                                    </p:set>
                                    <p:animEffect transition="in" filter="blinds(horizontal)">
                                      <p:cBhvr>
                                        <p:cTn id="12" dur="500"/>
                                        <p:tgtEl>
                                          <p:spTgt spid="542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4287"/>
                                        </p:tgtEl>
                                        <p:attrNameLst>
                                          <p:attrName>style.visibility</p:attrName>
                                        </p:attrNameLst>
                                      </p:cBhvr>
                                      <p:to>
                                        <p:strVal val="visible"/>
                                      </p:to>
                                    </p:set>
                                    <p:animEffect transition="in" filter="wheel(4)">
                                      <p:cBhvr>
                                        <p:cTn id="17" dur="2000"/>
                                        <p:tgtEl>
                                          <p:spTgt spid="542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4288"/>
                                        </p:tgtEl>
                                        <p:attrNameLst>
                                          <p:attrName>style.visibility</p:attrName>
                                        </p:attrNameLst>
                                      </p:cBhvr>
                                      <p:to>
                                        <p:strVal val="visible"/>
                                      </p:to>
                                    </p:set>
                                    <p:animEffect transition="in" filter="strips(downLeft)">
                                      <p:cBhvr>
                                        <p:cTn id="22" dur="500"/>
                                        <p:tgtEl>
                                          <p:spTgt spid="54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p:bldP spid="54287" grpId="0"/>
      <p:bldP spid="54288" grpId="0"/>
      <p:bldP spid="542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EF8EDD91-8220-2841-8A65-A1674981C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6381" name="Oval 61">
            <a:extLst>
              <a:ext uri="{FF2B5EF4-FFF2-40B4-BE49-F238E27FC236}">
                <a16:creationId xmlns:a16="http://schemas.microsoft.com/office/drawing/2014/main" xmlns="" id="{C3970385-FD3C-4F14-B289-1DFD8DAE8A8A}"/>
              </a:ext>
            </a:extLst>
          </p:cNvPr>
          <p:cNvSpPr>
            <a:spLocks noChangeArrowheads="1"/>
          </p:cNvSpPr>
          <p:nvPr/>
        </p:nvSpPr>
        <p:spPr bwMode="auto">
          <a:xfrm>
            <a:off x="304800" y="228600"/>
            <a:ext cx="3581400" cy="1143000"/>
          </a:xfrm>
          <a:prstGeom prst="ellipse">
            <a:avLst/>
          </a:prstGeom>
          <a:solidFill>
            <a:srgbClr val="FFFF66"/>
          </a:solidFill>
          <a:ln w="9525">
            <a:solidFill>
              <a:srgbClr val="FF0000"/>
            </a:solidFill>
            <a:round/>
            <a:headEnd/>
            <a:tailEnd/>
          </a:ln>
          <a:effectLst/>
        </p:spPr>
        <p:txBody>
          <a:bodyPr wrap="none" anchor="ctr"/>
          <a:lstStyle/>
          <a:p>
            <a:pPr algn="ctr">
              <a:defRPr/>
            </a:pPr>
            <a:r>
              <a:rPr lang="en-US" sz="4400">
                <a:solidFill>
                  <a:srgbClr val="FFFF66"/>
                </a:solidFill>
                <a:latin typeface="+mn-lt"/>
              </a:rPr>
              <a:t>T</a:t>
            </a:r>
            <a:r>
              <a:rPr lang="en-US" sz="4400">
                <a:latin typeface="+mn-lt"/>
              </a:rPr>
              <a:t>Tìm  hiểu bài </a:t>
            </a:r>
          </a:p>
        </p:txBody>
      </p:sp>
      <p:sp>
        <p:nvSpPr>
          <p:cNvPr id="56383" name="Text Box 63">
            <a:extLst>
              <a:ext uri="{FF2B5EF4-FFF2-40B4-BE49-F238E27FC236}">
                <a16:creationId xmlns:a16="http://schemas.microsoft.com/office/drawing/2014/main" xmlns="" id="{A09025F8-D73A-42F7-BA40-0F54E2069CD1}"/>
              </a:ext>
            </a:extLst>
          </p:cNvPr>
          <p:cNvSpPr txBox="1">
            <a:spLocks noChangeArrowheads="1"/>
          </p:cNvSpPr>
          <p:nvPr/>
        </p:nvSpPr>
        <p:spPr bwMode="auto">
          <a:xfrm>
            <a:off x="304800" y="1524000"/>
            <a:ext cx="8229600" cy="1446213"/>
          </a:xfrm>
          <a:prstGeom prst="rect">
            <a:avLst/>
          </a:prstGeom>
          <a:noFill/>
          <a:ln w="9525">
            <a:noFill/>
            <a:miter lim="800000"/>
            <a:headEnd/>
            <a:tailEnd/>
          </a:ln>
          <a:effectLst/>
        </p:spPr>
        <p:txBody>
          <a:bodyPr>
            <a:spAutoFit/>
          </a:bodyPr>
          <a:lstStyle/>
          <a:p>
            <a:pPr>
              <a:spcBef>
                <a:spcPct val="50000"/>
              </a:spcBef>
              <a:defRPr/>
            </a:pPr>
            <a:r>
              <a:rPr lang="en-US" sz="4400">
                <a:latin typeface="+mn-lt"/>
              </a:rPr>
              <a:t>  </a:t>
            </a:r>
            <a:r>
              <a:rPr lang="en-US" sz="4400">
                <a:solidFill>
                  <a:srgbClr val="FF0000"/>
                </a:solidFill>
                <a:latin typeface="+mn-lt"/>
              </a:rPr>
              <a:t>1/ Cô bé mua chuỗi ngọc để làm gì?  </a:t>
            </a:r>
          </a:p>
        </p:txBody>
      </p:sp>
      <p:sp>
        <p:nvSpPr>
          <p:cNvPr id="56384" name="Text Box 64">
            <a:extLst>
              <a:ext uri="{FF2B5EF4-FFF2-40B4-BE49-F238E27FC236}">
                <a16:creationId xmlns:a16="http://schemas.microsoft.com/office/drawing/2014/main" xmlns="" id="{20442C10-387F-4782-AB3E-401350BC6F49}"/>
              </a:ext>
            </a:extLst>
          </p:cNvPr>
          <p:cNvSpPr txBox="1">
            <a:spLocks noChangeArrowheads="1"/>
          </p:cNvSpPr>
          <p:nvPr/>
        </p:nvSpPr>
        <p:spPr bwMode="auto">
          <a:xfrm>
            <a:off x="457200" y="3048000"/>
            <a:ext cx="8686800" cy="2800350"/>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Cô bé mua chuỗi ngọc lam để tặng chị nhân ngày lễ Nô-en. Đó là người chị đã thay mẹ nuôi cô từ khi mẹ cô mất</a:t>
            </a:r>
            <a:r>
              <a:rPr lang="en-US" sz="4400">
                <a:latin typeface="+mn-lt"/>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6383"/>
                                        </p:tgtEl>
                                        <p:attrNameLst>
                                          <p:attrName>style.visibility</p:attrName>
                                        </p:attrNameLst>
                                      </p:cBhvr>
                                      <p:to>
                                        <p:strVal val="visible"/>
                                      </p:to>
                                    </p:set>
                                    <p:animEffect transition="in" filter="slide(fromBottom)">
                                      <p:cBhvr>
                                        <p:cTn id="7" dur="500"/>
                                        <p:tgtEl>
                                          <p:spTgt spid="563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6384"/>
                                        </p:tgtEl>
                                        <p:attrNameLst>
                                          <p:attrName>style.visibility</p:attrName>
                                        </p:attrNameLst>
                                      </p:cBhvr>
                                      <p:to>
                                        <p:strVal val="visible"/>
                                      </p:to>
                                    </p:set>
                                    <p:animEffect transition="in" filter="plus(in)">
                                      <p:cBhvr>
                                        <p:cTn id="12" dur="1000"/>
                                        <p:tgtEl>
                                          <p:spTgt spid="56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83" grpId="0"/>
      <p:bldP spid="563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E9C53D37-3FBF-CB41-BFEC-B8806B5DC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5063" name="Text Box 7">
            <a:extLst>
              <a:ext uri="{FF2B5EF4-FFF2-40B4-BE49-F238E27FC236}">
                <a16:creationId xmlns:a16="http://schemas.microsoft.com/office/drawing/2014/main" xmlns="" id="{839C91B6-4A1C-4229-8B29-8B497F4E4C0D}"/>
              </a:ext>
            </a:extLst>
          </p:cNvPr>
          <p:cNvSpPr txBox="1">
            <a:spLocks noChangeArrowheads="1"/>
          </p:cNvSpPr>
          <p:nvPr/>
        </p:nvSpPr>
        <p:spPr bwMode="auto">
          <a:xfrm>
            <a:off x="381000" y="304800"/>
            <a:ext cx="8001000" cy="1446213"/>
          </a:xfrm>
          <a:prstGeom prst="rect">
            <a:avLst/>
          </a:prstGeom>
          <a:noFill/>
          <a:ln w="9525">
            <a:noFill/>
            <a:miter lim="800000"/>
            <a:headEnd/>
            <a:tailEnd/>
          </a:ln>
          <a:effectLst/>
        </p:spPr>
        <p:txBody>
          <a:bodyPr>
            <a:spAutoFit/>
          </a:bodyPr>
          <a:lstStyle/>
          <a:p>
            <a:pPr>
              <a:spcBef>
                <a:spcPct val="50000"/>
              </a:spcBef>
              <a:defRPr/>
            </a:pPr>
            <a:r>
              <a:rPr lang="en-US" sz="4400">
                <a:solidFill>
                  <a:srgbClr val="FF0000"/>
                </a:solidFill>
                <a:latin typeface="+mn-lt"/>
              </a:rPr>
              <a:t>Em có đủ tiền mua chuỗi ngọc không?</a:t>
            </a:r>
          </a:p>
        </p:txBody>
      </p:sp>
      <p:sp>
        <p:nvSpPr>
          <p:cNvPr id="45064" name="Text Box 8">
            <a:extLst>
              <a:ext uri="{FF2B5EF4-FFF2-40B4-BE49-F238E27FC236}">
                <a16:creationId xmlns:a16="http://schemas.microsoft.com/office/drawing/2014/main" xmlns="" id="{70B36DF2-038C-447C-9DC7-9E223747237F}"/>
              </a:ext>
            </a:extLst>
          </p:cNvPr>
          <p:cNvSpPr txBox="1">
            <a:spLocks noChangeArrowheads="1"/>
          </p:cNvSpPr>
          <p:nvPr/>
        </p:nvSpPr>
        <p:spPr bwMode="auto">
          <a:xfrm>
            <a:off x="381000" y="1676400"/>
            <a:ext cx="8001000" cy="1446213"/>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Cô bé không có đủ tiền để mua chuỗi ngọc .</a:t>
            </a:r>
          </a:p>
        </p:txBody>
      </p:sp>
      <p:sp>
        <p:nvSpPr>
          <p:cNvPr id="45066" name="Text Box 10">
            <a:extLst>
              <a:ext uri="{FF2B5EF4-FFF2-40B4-BE49-F238E27FC236}">
                <a16:creationId xmlns:a16="http://schemas.microsoft.com/office/drawing/2014/main" xmlns="" id="{D7FA1918-854D-40C6-AF60-BD5C5F2A21EB}"/>
              </a:ext>
            </a:extLst>
          </p:cNvPr>
          <p:cNvSpPr txBox="1">
            <a:spLocks noChangeArrowheads="1"/>
          </p:cNvSpPr>
          <p:nvPr/>
        </p:nvSpPr>
        <p:spPr bwMode="auto">
          <a:xfrm>
            <a:off x="457200" y="3124200"/>
            <a:ext cx="7848600" cy="769938"/>
          </a:xfrm>
          <a:prstGeom prst="rect">
            <a:avLst/>
          </a:prstGeom>
          <a:noFill/>
          <a:ln w="9525">
            <a:noFill/>
            <a:miter lim="800000"/>
            <a:headEnd/>
            <a:tailEnd/>
          </a:ln>
          <a:effectLst/>
        </p:spPr>
        <p:txBody>
          <a:bodyPr>
            <a:spAutoFit/>
          </a:bodyPr>
          <a:lstStyle/>
          <a:p>
            <a:pPr>
              <a:spcBef>
                <a:spcPct val="50000"/>
              </a:spcBef>
              <a:defRPr/>
            </a:pPr>
            <a:r>
              <a:rPr lang="en-US" sz="4400">
                <a:solidFill>
                  <a:srgbClr val="FF0000"/>
                </a:solidFill>
                <a:latin typeface="+mn-lt"/>
              </a:rPr>
              <a:t>Chi tiết nào cho biết điều đó?</a:t>
            </a:r>
          </a:p>
        </p:txBody>
      </p:sp>
      <p:sp>
        <p:nvSpPr>
          <p:cNvPr id="45067" name="Text Box 11">
            <a:extLst>
              <a:ext uri="{FF2B5EF4-FFF2-40B4-BE49-F238E27FC236}">
                <a16:creationId xmlns:a16="http://schemas.microsoft.com/office/drawing/2014/main" xmlns="" id="{DC6AFC8F-6A7D-453B-BEB4-D0120272B9CB}"/>
              </a:ext>
            </a:extLst>
          </p:cNvPr>
          <p:cNvSpPr txBox="1">
            <a:spLocks noChangeArrowheads="1"/>
          </p:cNvSpPr>
          <p:nvPr/>
        </p:nvSpPr>
        <p:spPr bwMode="auto">
          <a:xfrm>
            <a:off x="533400" y="3886200"/>
            <a:ext cx="8229600" cy="2124075"/>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Cô bé mở khăn tay, đổ trên bàn một nắm xu và nói đó là số tiền cô đã đập con lợn đất.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circle(in)">
                                      <p:cBhvr>
                                        <p:cTn id="7" dur="10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wipe(down)">
                                      <p:cBhvr>
                                        <p:cTn id="12" dur="1000"/>
                                        <p:tgtEl>
                                          <p:spTgt spid="450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66"/>
                                        </p:tgtEl>
                                        <p:attrNameLst>
                                          <p:attrName>style.visibility</p:attrName>
                                        </p:attrNameLst>
                                      </p:cBhvr>
                                      <p:to>
                                        <p:strVal val="visible"/>
                                      </p:to>
                                    </p:set>
                                    <p:animEffect transition="in" filter="box(in)">
                                      <p:cBhvr>
                                        <p:cTn id="17" dur="1000"/>
                                        <p:tgtEl>
                                          <p:spTgt spid="45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checkerboard(across)">
                                      <p:cBhvr>
                                        <p:cTn id="22" dur="10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6" grpId="0"/>
      <p:bldP spid="450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873D4B06-AA25-D746-8492-0D2B8DFCE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5419"/>
          </a:xfrm>
          <a:prstGeom prst="rect">
            <a:avLst/>
          </a:prstGeom>
        </p:spPr>
      </p:pic>
      <p:sp>
        <p:nvSpPr>
          <p:cNvPr id="45068" name="Text Box 12">
            <a:extLst>
              <a:ext uri="{FF2B5EF4-FFF2-40B4-BE49-F238E27FC236}">
                <a16:creationId xmlns:a16="http://schemas.microsoft.com/office/drawing/2014/main" xmlns="" id="{0CD8A793-CF61-4B24-8EA6-A8E2372A96CF}"/>
              </a:ext>
            </a:extLst>
          </p:cNvPr>
          <p:cNvSpPr txBox="1">
            <a:spLocks noChangeArrowheads="1"/>
          </p:cNvSpPr>
          <p:nvPr/>
        </p:nvSpPr>
        <p:spPr bwMode="auto">
          <a:xfrm>
            <a:off x="609600" y="685800"/>
            <a:ext cx="7696200" cy="1600200"/>
          </a:xfrm>
          <a:prstGeom prst="rect">
            <a:avLst/>
          </a:prstGeom>
          <a:noFill/>
          <a:ln w="9525">
            <a:noFill/>
            <a:miter lim="800000"/>
            <a:headEnd/>
            <a:tailEnd/>
          </a:ln>
          <a:effectLst/>
        </p:spPr>
        <p:txBody>
          <a:bodyPr>
            <a:spAutoFit/>
          </a:bodyPr>
          <a:lstStyle/>
          <a:p>
            <a:pPr>
              <a:spcBef>
                <a:spcPts val="1200"/>
              </a:spcBef>
              <a:defRPr/>
            </a:pPr>
            <a:r>
              <a:rPr lang="en-US" sz="4400">
                <a:solidFill>
                  <a:srgbClr val="FF0000"/>
                </a:solidFill>
                <a:latin typeface="+mn-lt"/>
              </a:rPr>
              <a:t>Thái độ của chú Pi-e lúc đó </a:t>
            </a:r>
          </a:p>
          <a:p>
            <a:pPr>
              <a:spcBef>
                <a:spcPts val="1200"/>
              </a:spcBef>
              <a:defRPr/>
            </a:pPr>
            <a:r>
              <a:rPr lang="en-US" sz="4400">
                <a:solidFill>
                  <a:srgbClr val="FF0000"/>
                </a:solidFill>
                <a:latin typeface="+mn-lt"/>
              </a:rPr>
              <a:t>thế nào? </a:t>
            </a:r>
          </a:p>
        </p:txBody>
      </p:sp>
      <p:sp>
        <p:nvSpPr>
          <p:cNvPr id="45069" name="Text Box 13">
            <a:extLst>
              <a:ext uri="{FF2B5EF4-FFF2-40B4-BE49-F238E27FC236}">
                <a16:creationId xmlns:a16="http://schemas.microsoft.com/office/drawing/2014/main" xmlns="" id="{590C455D-C822-4AC5-B83C-D3059186CC19}"/>
              </a:ext>
            </a:extLst>
          </p:cNvPr>
          <p:cNvSpPr txBox="1">
            <a:spLocks noChangeArrowheads="1"/>
          </p:cNvSpPr>
          <p:nvPr/>
        </p:nvSpPr>
        <p:spPr bwMode="auto">
          <a:xfrm>
            <a:off x="457200" y="2590800"/>
            <a:ext cx="8077200" cy="2124075"/>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Chú Pi-e trầm ngâm nhìn cô bé rồi lúi húi gỡ mảnh giấy ghi giá tiền trên chuỗi ngọc lam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animEffect transition="in" filter="checkerboard(across)">
                                      <p:cBhvr>
                                        <p:cTn id="7" dur="1000"/>
                                        <p:tgtEl>
                                          <p:spTgt spid="45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69"/>
                                        </p:tgtEl>
                                        <p:attrNameLst>
                                          <p:attrName>style.visibility</p:attrName>
                                        </p:attrNameLst>
                                      </p:cBhvr>
                                      <p:to>
                                        <p:strVal val="visible"/>
                                      </p:to>
                                    </p:set>
                                    <p:animEffect transition="in" filter="diamond(in)">
                                      <p:cBhvr>
                                        <p:cTn id="12" dur="10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450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F4AB0D5D-2AC0-4144-98F2-95B9E936D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8434" name="Rectangle 3">
            <a:extLst>
              <a:ext uri="{FF2B5EF4-FFF2-40B4-BE49-F238E27FC236}">
                <a16:creationId xmlns:a16="http://schemas.microsoft.com/office/drawing/2014/main" xmlns="" id="{D078E3B0-A07B-44F6-B804-66159BB96CC6}"/>
              </a:ext>
            </a:extLst>
          </p:cNvPr>
          <p:cNvSpPr>
            <a:spLocks noGrp="1" noChangeArrowheads="1"/>
          </p:cNvSpPr>
          <p:nvPr>
            <p:ph type="body" sz="half" idx="4294967295"/>
          </p:nvPr>
        </p:nvSpPr>
        <p:spPr>
          <a:xfrm>
            <a:off x="0" y="3733800"/>
            <a:ext cx="5562600" cy="3124200"/>
          </a:xfrm>
        </p:spPr>
        <p:txBody>
          <a:bodyPr/>
          <a:lstStyle/>
          <a:p>
            <a:pPr eaLnBrk="1" hangingPunct="1">
              <a:buFontTx/>
              <a:buNone/>
            </a:pPr>
            <a:r>
              <a:rPr lang="en-US" altLang="en-US" sz="4400" b="1"/>
              <a:t>                  </a:t>
            </a:r>
            <a:endParaRPr lang="en-US" altLang="en-US" sz="4400">
              <a:solidFill>
                <a:srgbClr val="FF0000"/>
              </a:solidFill>
            </a:endParaRPr>
          </a:p>
        </p:txBody>
      </p:sp>
      <p:sp>
        <p:nvSpPr>
          <p:cNvPr id="27663" name="Text Box 15">
            <a:extLst>
              <a:ext uri="{FF2B5EF4-FFF2-40B4-BE49-F238E27FC236}">
                <a16:creationId xmlns:a16="http://schemas.microsoft.com/office/drawing/2014/main" xmlns="" id="{666839F9-E210-441F-94A4-98164AD4BB4B}"/>
              </a:ext>
            </a:extLst>
          </p:cNvPr>
          <p:cNvSpPr txBox="1">
            <a:spLocks noChangeArrowheads="1"/>
          </p:cNvSpPr>
          <p:nvPr/>
        </p:nvSpPr>
        <p:spPr bwMode="auto">
          <a:xfrm>
            <a:off x="304800" y="381000"/>
            <a:ext cx="8382000" cy="1446213"/>
          </a:xfrm>
          <a:prstGeom prst="rect">
            <a:avLst/>
          </a:prstGeom>
          <a:noFill/>
          <a:ln w="9525">
            <a:noFill/>
            <a:miter lim="800000"/>
            <a:headEnd/>
            <a:tailEnd/>
          </a:ln>
          <a:effectLst/>
        </p:spPr>
        <p:txBody>
          <a:bodyPr>
            <a:spAutoFit/>
          </a:bodyPr>
          <a:lstStyle/>
          <a:p>
            <a:pPr>
              <a:spcBef>
                <a:spcPct val="50000"/>
              </a:spcBef>
              <a:defRPr/>
            </a:pPr>
            <a:r>
              <a:rPr lang="en-US" sz="4400">
                <a:solidFill>
                  <a:srgbClr val="FF0000"/>
                </a:solidFill>
                <a:latin typeface="+mn-lt"/>
              </a:rPr>
              <a:t>2/ Chị của cô bé tìm gặp Pi-e làm gì?  </a:t>
            </a:r>
          </a:p>
        </p:txBody>
      </p:sp>
      <p:sp>
        <p:nvSpPr>
          <p:cNvPr id="27664" name="Text Box 16">
            <a:extLst>
              <a:ext uri="{FF2B5EF4-FFF2-40B4-BE49-F238E27FC236}">
                <a16:creationId xmlns:a16="http://schemas.microsoft.com/office/drawing/2014/main" xmlns="" id="{E58B44ED-7042-45EC-940B-2B358D977525}"/>
              </a:ext>
            </a:extLst>
          </p:cNvPr>
          <p:cNvSpPr txBox="1">
            <a:spLocks noChangeArrowheads="1"/>
          </p:cNvSpPr>
          <p:nvPr/>
        </p:nvSpPr>
        <p:spPr bwMode="auto">
          <a:xfrm>
            <a:off x="381000" y="1981200"/>
            <a:ext cx="8610600" cy="4154488"/>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Cô tìm chú Pi-e để hỏi xem cô bé mua chuỗi ngọc lam ở cửa hàng</a:t>
            </a:r>
            <a:r>
              <a:rPr lang="en-US" sz="4400">
                <a:latin typeface="+mn-lt"/>
              </a:rPr>
              <a:t> </a:t>
            </a:r>
            <a:r>
              <a:rPr lang="en-US" sz="4400">
                <a:solidFill>
                  <a:srgbClr val="0000FF"/>
                </a:solidFill>
                <a:latin typeface="+mn-lt"/>
              </a:rPr>
              <a:t> đây không? Chuỗi ngọc có phải là chuỗi ngọc thật không ? Pi-e đã bán chuỗi ngọc thật cho cô bé ấy với giá bao nhiêu tiền?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63"/>
                                        </p:tgtEl>
                                        <p:attrNameLst>
                                          <p:attrName>style.visibility</p:attrName>
                                        </p:attrNameLst>
                                      </p:cBhvr>
                                      <p:to>
                                        <p:strVal val="visible"/>
                                      </p:to>
                                    </p:set>
                                    <p:animEffect transition="in" filter="wheel(4)">
                                      <p:cBhvr>
                                        <p:cTn id="7" dur="1000"/>
                                        <p:tgtEl>
                                          <p:spTgt spid="27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664"/>
                                        </p:tgtEl>
                                        <p:attrNameLst>
                                          <p:attrName>style.visibility</p:attrName>
                                        </p:attrNameLst>
                                      </p:cBhvr>
                                      <p:to>
                                        <p:strVal val="visible"/>
                                      </p:to>
                                    </p:set>
                                    <p:animEffect transition="in" filter="diamond(in)">
                                      <p:cBhvr>
                                        <p:cTn id="12" dur="1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p:bldP spid="276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88210977-A2C4-C94D-8F9E-AE8F8A4FE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791" name="Text Box 15">
            <a:extLst>
              <a:ext uri="{FF2B5EF4-FFF2-40B4-BE49-F238E27FC236}">
                <a16:creationId xmlns:a16="http://schemas.microsoft.com/office/drawing/2014/main" xmlns="" id="{80711925-DCE4-4DD5-B2BB-FDB27B44E5C0}"/>
              </a:ext>
            </a:extLst>
          </p:cNvPr>
          <p:cNvSpPr txBox="1">
            <a:spLocks noChangeArrowheads="1"/>
          </p:cNvSpPr>
          <p:nvPr/>
        </p:nvSpPr>
        <p:spPr bwMode="auto">
          <a:xfrm>
            <a:off x="228600" y="914400"/>
            <a:ext cx="8915400" cy="1446213"/>
          </a:xfrm>
          <a:prstGeom prst="rect">
            <a:avLst/>
          </a:prstGeom>
          <a:noFill/>
          <a:ln w="9525">
            <a:noFill/>
            <a:miter lim="800000"/>
            <a:headEnd/>
            <a:tailEnd/>
          </a:ln>
          <a:effectLst/>
        </p:spPr>
        <p:txBody>
          <a:bodyPr>
            <a:spAutoFit/>
          </a:bodyPr>
          <a:lstStyle/>
          <a:p>
            <a:pPr>
              <a:spcBef>
                <a:spcPct val="50000"/>
              </a:spcBef>
              <a:defRPr/>
            </a:pPr>
            <a:r>
              <a:rPr lang="en-US" sz="4400">
                <a:solidFill>
                  <a:srgbClr val="FF0000"/>
                </a:solidFill>
                <a:latin typeface="+mn-lt"/>
              </a:rPr>
              <a:t>3/ Vì sao Pi-e nói rằng em bé đã trả giá rất cao để mua chuỗi ngọc?</a:t>
            </a:r>
          </a:p>
        </p:txBody>
      </p:sp>
      <p:sp>
        <p:nvSpPr>
          <p:cNvPr id="75795" name="Text Box 19">
            <a:extLst>
              <a:ext uri="{FF2B5EF4-FFF2-40B4-BE49-F238E27FC236}">
                <a16:creationId xmlns:a16="http://schemas.microsoft.com/office/drawing/2014/main" xmlns="" id="{3E6D8D8E-6A26-4C81-977C-BED483E51107}"/>
              </a:ext>
            </a:extLst>
          </p:cNvPr>
          <p:cNvSpPr txBox="1">
            <a:spLocks noChangeArrowheads="1"/>
          </p:cNvSpPr>
          <p:nvPr/>
        </p:nvSpPr>
        <p:spPr bwMode="auto">
          <a:xfrm>
            <a:off x="381000" y="2743200"/>
            <a:ext cx="8763000" cy="1446213"/>
          </a:xfrm>
          <a:prstGeom prst="rect">
            <a:avLst/>
          </a:prstGeom>
          <a:noFill/>
          <a:ln w="9525">
            <a:noFill/>
            <a:miter lim="800000"/>
            <a:headEnd/>
            <a:tailEnd/>
          </a:ln>
          <a:effectLst/>
        </p:spPr>
        <p:txBody>
          <a:bodyPr>
            <a:spAutoFit/>
          </a:bodyPr>
          <a:lstStyle/>
          <a:p>
            <a:pPr>
              <a:spcBef>
                <a:spcPct val="50000"/>
              </a:spcBef>
              <a:defRPr/>
            </a:pPr>
            <a:r>
              <a:rPr lang="en-US" sz="4400">
                <a:solidFill>
                  <a:srgbClr val="0000FF"/>
                </a:solidFill>
                <a:latin typeface="+mn-lt"/>
              </a:rPr>
              <a:t>Vì cô bé đi mua chuỗi ngọc bằng tất cả số tiền mà em có .</a:t>
            </a:r>
          </a:p>
        </p:txBody>
      </p:sp>
      <p:sp>
        <p:nvSpPr>
          <p:cNvPr id="75797" name="Text Box 21">
            <a:extLst>
              <a:ext uri="{FF2B5EF4-FFF2-40B4-BE49-F238E27FC236}">
                <a16:creationId xmlns:a16="http://schemas.microsoft.com/office/drawing/2014/main" xmlns="" id="{9C6E45A3-1686-4C84-B3B0-61E7EA5C0AA8}"/>
              </a:ext>
            </a:extLst>
          </p:cNvPr>
          <p:cNvSpPr txBox="1">
            <a:spLocks noChangeArrowheads="1"/>
          </p:cNvSpPr>
          <p:nvPr/>
        </p:nvSpPr>
        <p:spPr bwMode="auto">
          <a:xfrm>
            <a:off x="898525" y="3595688"/>
            <a:ext cx="184150" cy="769937"/>
          </a:xfrm>
          <a:prstGeom prst="rect">
            <a:avLst/>
          </a:prstGeom>
          <a:noFill/>
          <a:ln w="9525">
            <a:noFill/>
            <a:miter lim="800000"/>
            <a:headEnd/>
            <a:tailEnd/>
          </a:ln>
          <a:effectLst/>
        </p:spPr>
        <p:txBody>
          <a:bodyPr wrap="none">
            <a:spAutoFit/>
          </a:bodyPr>
          <a:lstStyle/>
          <a:p>
            <a:pPr>
              <a:defRPr/>
            </a:pPr>
            <a:endParaRPr lang="en-US" sz="4400">
              <a:latin typeface="+mn-l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791"/>
                                        </p:tgtEl>
                                        <p:attrNameLst>
                                          <p:attrName>style.visibility</p:attrName>
                                        </p:attrNameLst>
                                      </p:cBhvr>
                                      <p:to>
                                        <p:strVal val="visible"/>
                                      </p:to>
                                    </p:set>
                                    <p:animEffect transition="in" filter="circle(in)">
                                      <p:cBhvr>
                                        <p:cTn id="7" dur="1000"/>
                                        <p:tgtEl>
                                          <p:spTgt spid="75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5795"/>
                                        </p:tgtEl>
                                        <p:attrNameLst>
                                          <p:attrName>style.visibility</p:attrName>
                                        </p:attrNameLst>
                                      </p:cBhvr>
                                      <p:to>
                                        <p:strVal val="visible"/>
                                      </p:to>
                                    </p:set>
                                    <p:animEffect transition="in" filter="wheel(4)">
                                      <p:cBhvr>
                                        <p:cTn id="12" dur="1000"/>
                                        <p:tgtEl>
                                          <p:spTgt spid="75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1" grpId="0"/>
      <p:bldP spid="757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
            <a:extLst>
              <a:ext uri="{FF2B5EF4-FFF2-40B4-BE49-F238E27FC236}">
                <a16:creationId xmlns:a16="http://schemas.microsoft.com/office/drawing/2014/main" xmlns="" id="{D9D86170-4B15-0341-8231-24E644873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5419"/>
          </a:xfrm>
          <a:prstGeom prst="rect">
            <a:avLst/>
          </a:prstGeom>
        </p:spPr>
      </p:pic>
      <p:sp>
        <p:nvSpPr>
          <p:cNvPr id="119814" name="Text Box 6">
            <a:extLst>
              <a:ext uri="{FF2B5EF4-FFF2-40B4-BE49-F238E27FC236}">
                <a16:creationId xmlns:a16="http://schemas.microsoft.com/office/drawing/2014/main" xmlns="" id="{07CF66D1-355B-4775-89BE-97C6A7490627}"/>
              </a:ext>
            </a:extLst>
          </p:cNvPr>
          <p:cNvSpPr txBox="1">
            <a:spLocks noChangeArrowheads="1"/>
          </p:cNvSpPr>
          <p:nvPr/>
        </p:nvSpPr>
        <p:spPr bwMode="auto">
          <a:xfrm>
            <a:off x="395356" y="0"/>
            <a:ext cx="8610600" cy="1323975"/>
          </a:xfrm>
          <a:prstGeom prst="rect">
            <a:avLst/>
          </a:prstGeom>
          <a:noFill/>
          <a:ln w="9525">
            <a:noFill/>
            <a:miter lim="800000"/>
            <a:headEnd/>
            <a:tailEnd/>
          </a:ln>
          <a:effectLst/>
        </p:spPr>
        <p:txBody>
          <a:bodyPr>
            <a:spAutoFit/>
          </a:bodyPr>
          <a:lstStyle/>
          <a:p>
            <a:pPr>
              <a:spcBef>
                <a:spcPct val="50000"/>
              </a:spcBef>
              <a:defRPr/>
            </a:pPr>
            <a:r>
              <a:rPr lang="en-US" sz="4000">
                <a:solidFill>
                  <a:srgbClr val="FF0000"/>
                </a:solidFill>
                <a:latin typeface="+mn-lt"/>
              </a:rPr>
              <a:t>4/Em nghĩ gì về những nhân vật trong câu chuyện này?</a:t>
            </a:r>
          </a:p>
        </p:txBody>
      </p:sp>
      <p:sp>
        <p:nvSpPr>
          <p:cNvPr id="2" name="Text Box 7">
            <a:extLst>
              <a:ext uri="{FF2B5EF4-FFF2-40B4-BE49-F238E27FC236}">
                <a16:creationId xmlns:a16="http://schemas.microsoft.com/office/drawing/2014/main" xmlns="" id="{0A5A97D7-F440-8942-8EB6-1D49DBA16E6C}"/>
              </a:ext>
            </a:extLst>
          </p:cNvPr>
          <p:cNvSpPr txBox="1">
            <a:spLocks noChangeArrowheads="1"/>
          </p:cNvSpPr>
          <p:nvPr/>
        </p:nvSpPr>
        <p:spPr bwMode="auto">
          <a:xfrm>
            <a:off x="457200" y="1225550"/>
            <a:ext cx="8686800" cy="5632450"/>
          </a:xfrm>
          <a:prstGeom prst="rect">
            <a:avLst/>
          </a:prstGeom>
          <a:noFill/>
          <a:ln w="9525">
            <a:noFill/>
            <a:miter lim="800000"/>
            <a:headEnd/>
            <a:tailEnd/>
          </a:ln>
          <a:effectLst/>
        </p:spPr>
        <p:txBody>
          <a:bodyPr>
            <a:spAutoFit/>
          </a:bodyPr>
          <a:lstStyle/>
          <a:p>
            <a:pPr>
              <a:spcBef>
                <a:spcPct val="50000"/>
              </a:spcBef>
              <a:defRPr/>
            </a:pPr>
            <a:r>
              <a:rPr lang="en-US" sz="4000">
                <a:solidFill>
                  <a:srgbClr val="0000FF"/>
                </a:solidFill>
                <a:latin typeface="+mn-lt"/>
              </a:rPr>
              <a:t>Các nhân vật trong câu chuyện này đều là người tốt, có tấm lòng nhân hậu.Họ biết sống vì nhau, mang lại hạnh phúc cho nhau. Chú Pi-e mang lại niềm vui cho cô bé Gioan, bé Gioan mong muốn đem lại niềm vui cho người chị đã thay mẹ nuôi mình. Chị của cô bé đã cưu mang nuôi nấng bé khi mẹ bé mất.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4"/>
                                        </p:tgtEl>
                                        <p:attrNameLst>
                                          <p:attrName>style.visibility</p:attrName>
                                        </p:attrNameLst>
                                      </p:cBhvr>
                                      <p:to>
                                        <p:strVal val="visible"/>
                                      </p:to>
                                    </p:set>
                                    <p:animEffect transition="in" filter="box(in)">
                                      <p:cBhvr>
                                        <p:cTn id="7" dur="1000"/>
                                        <p:tgtEl>
                                          <p:spTgt spid="1198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2">
            <a:extLst>
              <a:ext uri="{FF2B5EF4-FFF2-40B4-BE49-F238E27FC236}">
                <a16:creationId xmlns:a16="http://schemas.microsoft.com/office/drawing/2014/main" xmlns="" id="{0AD32231-806B-3D48-B741-AF282D9D1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Rectangle 2">
            <a:extLst>
              <a:ext uri="{FF2B5EF4-FFF2-40B4-BE49-F238E27FC236}">
                <a16:creationId xmlns:a16="http://schemas.microsoft.com/office/drawing/2014/main" xmlns="" id="{3DE3B63E-B3AF-EC40-B12D-2DDB5DDC9137}"/>
              </a:ext>
            </a:extLst>
          </p:cNvPr>
          <p:cNvSpPr>
            <a:spLocks noGrp="1" noChangeArrowheads="1"/>
          </p:cNvSpPr>
          <p:nvPr>
            <p:ph type="title"/>
          </p:nvPr>
        </p:nvSpPr>
        <p:spPr>
          <a:xfrm>
            <a:off x="457200" y="274638"/>
            <a:ext cx="8229600" cy="1143000"/>
          </a:xfrm>
        </p:spPr>
        <p:txBody>
          <a:bodyPr/>
          <a:lstStyle/>
          <a:p>
            <a:pPr eaLnBrk="1" hangingPunct="1">
              <a:defRPr/>
            </a:pPr>
            <a:r>
              <a:rPr lang="en-US" i="1">
                <a:solidFill>
                  <a:srgbClr val="FF0000"/>
                </a:solidFill>
                <a:latin typeface="+mn-lt"/>
              </a:rPr>
              <a:t>Câu chuyện nói lên</a:t>
            </a:r>
            <a:r>
              <a:rPr lang="vi-VN" i="1">
                <a:solidFill>
                  <a:srgbClr val="FF0000"/>
                </a:solidFill>
                <a:latin typeface="+mn-lt"/>
              </a:rPr>
              <a:t> </a:t>
            </a:r>
            <a:r>
              <a:rPr lang="en-US" i="1">
                <a:solidFill>
                  <a:srgbClr val="FF0000"/>
                </a:solidFill>
                <a:latin typeface="+mn-lt"/>
              </a:rPr>
              <a:t>nội dung gì?</a:t>
            </a:r>
          </a:p>
        </p:txBody>
      </p:sp>
      <p:sp>
        <p:nvSpPr>
          <p:cNvPr id="4" name="Hình Chữ nhật 7">
            <a:extLst>
              <a:ext uri="{FF2B5EF4-FFF2-40B4-BE49-F238E27FC236}">
                <a16:creationId xmlns:a16="http://schemas.microsoft.com/office/drawing/2014/main" xmlns="" id="{CDBC5A7D-B92C-274C-AA5D-94F7AC1A6DB9}"/>
              </a:ext>
            </a:extLst>
          </p:cNvPr>
          <p:cNvSpPr/>
          <p:nvPr/>
        </p:nvSpPr>
        <p:spPr>
          <a:xfrm>
            <a:off x="685800" y="2057400"/>
            <a:ext cx="8077200" cy="3478213"/>
          </a:xfrm>
          <a:prstGeom prst="rect">
            <a:avLst/>
          </a:prstGeom>
        </p:spPr>
        <p:txBody>
          <a:bodyPr>
            <a:spAutoFit/>
          </a:bodyPr>
          <a:lstStyle/>
          <a:p>
            <a:pPr>
              <a:defRPr/>
            </a:pPr>
            <a:r>
              <a:rPr lang="en-US" sz="4400">
                <a:solidFill>
                  <a:srgbClr val="0000FF"/>
                </a:solidFill>
                <a:latin typeface="+mn-lt"/>
              </a:rPr>
              <a:t>    </a:t>
            </a:r>
            <a:r>
              <a:rPr lang="en-US" sz="4400" u="sng">
                <a:solidFill>
                  <a:srgbClr val="0000FF"/>
                </a:solidFill>
                <a:latin typeface="+mn-lt"/>
              </a:rPr>
              <a:t>Nội dung</a:t>
            </a:r>
            <a:r>
              <a:rPr lang="en-US" sz="4400" u="sng">
                <a:latin typeface="+mn-lt"/>
              </a:rPr>
              <a:t> </a:t>
            </a:r>
          </a:p>
          <a:p>
            <a:pPr>
              <a:defRPr/>
            </a:pPr>
            <a:r>
              <a:rPr lang="en-US" sz="4400">
                <a:solidFill>
                  <a:srgbClr val="0000FF"/>
                </a:solidFill>
                <a:latin typeface="Arial"/>
              </a:rPr>
              <a:t>     Câu chuyện ca ngợi những con người có tấm lòng nhân hậu, biết quan tâm và đem lại niềm vui cho người khác.</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6">
            <a:extLst>
              <a:ext uri="{FF2B5EF4-FFF2-40B4-BE49-F238E27FC236}">
                <a16:creationId xmlns:a16="http://schemas.microsoft.com/office/drawing/2014/main" xmlns="" id="{7CD86A61-51B6-1F4F-8266-74DF6716B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18" y="0"/>
            <a:ext cx="9962635" cy="6858000"/>
          </a:xfrm>
          <a:prstGeom prst="rect">
            <a:avLst/>
          </a:prstGeom>
        </p:spPr>
      </p:pic>
      <p:sp>
        <p:nvSpPr>
          <p:cNvPr id="12298" name="Rectangle 10">
            <a:extLst>
              <a:ext uri="{FF2B5EF4-FFF2-40B4-BE49-F238E27FC236}">
                <a16:creationId xmlns:a16="http://schemas.microsoft.com/office/drawing/2014/main" xmlns="" id="{DF1931EB-1CF3-4FB8-B894-C9FDC383EE42}"/>
              </a:ext>
            </a:extLst>
          </p:cNvPr>
          <p:cNvSpPr>
            <a:spLocks noChangeArrowheads="1"/>
          </p:cNvSpPr>
          <p:nvPr/>
        </p:nvSpPr>
        <p:spPr bwMode="auto">
          <a:xfrm>
            <a:off x="457200" y="1490662"/>
            <a:ext cx="8763000" cy="1938338"/>
          </a:xfrm>
          <a:prstGeom prst="rect">
            <a:avLst/>
          </a:prstGeom>
          <a:noFill/>
          <a:ln w="57150">
            <a:noFill/>
            <a:miter lim="800000"/>
            <a:headEnd/>
            <a:tailEnd/>
          </a:ln>
          <a:effectLst/>
        </p:spPr>
        <p:txBody>
          <a:bodyPr>
            <a:spAutoFit/>
          </a:bodyPr>
          <a:lstStyle/>
          <a:p>
            <a:pPr eaLnBrk="0" hangingPunct="0">
              <a:defRPr/>
            </a:pPr>
            <a:r>
              <a:rPr lang="en-US" sz="4000" dirty="0">
                <a:solidFill>
                  <a:srgbClr val="FF0000"/>
                </a:solidFill>
                <a:effectLst>
                  <a:outerShdw blurRad="38100" dist="38100" dir="2700000" algn="tl">
                    <a:srgbClr val="C0C0C0"/>
                  </a:outerShdw>
                </a:effectLst>
                <a:latin typeface="+mn-lt"/>
              </a:rPr>
              <a:t>1/ </a:t>
            </a:r>
            <a:r>
              <a:rPr lang="en-US" sz="4000" dirty="0" err="1">
                <a:solidFill>
                  <a:srgbClr val="FF0000"/>
                </a:solidFill>
                <a:effectLst>
                  <a:outerShdw blurRad="38100" dist="38100" dir="2700000" algn="tl">
                    <a:srgbClr val="C0C0C0"/>
                  </a:outerShdw>
                </a:effectLst>
                <a:latin typeface="+mn-lt"/>
              </a:rPr>
              <a:t>Đọc</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bài</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Trồng</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rừng</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ngập</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mặn</a:t>
            </a:r>
            <a:r>
              <a:rPr lang="en-US" sz="4000" dirty="0">
                <a:solidFill>
                  <a:srgbClr val="FF0000"/>
                </a:solidFill>
                <a:effectLst>
                  <a:outerShdw blurRad="38100" dist="38100" dir="2700000" algn="tl">
                    <a:srgbClr val="C0C0C0"/>
                  </a:outerShdw>
                </a:effectLst>
                <a:latin typeface="+mn-lt"/>
              </a:rPr>
              <a:t> .</a:t>
            </a:r>
          </a:p>
          <a:p>
            <a:pPr eaLnBrk="0" hangingPunct="0">
              <a:defRPr/>
            </a:pPr>
            <a:r>
              <a:rPr lang="en-US" sz="4000" dirty="0" err="1">
                <a:solidFill>
                  <a:srgbClr val="FF0000"/>
                </a:solidFill>
                <a:effectLst>
                  <a:outerShdw blurRad="38100" dist="38100" dir="2700000" algn="tl">
                    <a:srgbClr val="C0C0C0"/>
                  </a:outerShdw>
                </a:effectLst>
                <a:latin typeface="+mn-lt"/>
              </a:rPr>
              <a:t>Nêu</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nguyên</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nhân</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và</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hậu</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quả</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của</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việc</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phá</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rừng</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ngập</a:t>
            </a:r>
            <a:r>
              <a:rPr lang="en-US" sz="4000" dirty="0">
                <a:solidFill>
                  <a:srgbClr val="FF0000"/>
                </a:solidFill>
                <a:effectLst>
                  <a:outerShdw blurRad="38100" dist="38100" dir="2700000" algn="tl">
                    <a:srgbClr val="C0C0C0"/>
                  </a:outerShdw>
                </a:effectLst>
                <a:latin typeface="+mn-lt"/>
              </a:rPr>
              <a:t> </a:t>
            </a:r>
            <a:r>
              <a:rPr lang="en-US" sz="4000" dirty="0" err="1">
                <a:solidFill>
                  <a:srgbClr val="FF0000"/>
                </a:solidFill>
                <a:effectLst>
                  <a:outerShdw blurRad="38100" dist="38100" dir="2700000" algn="tl">
                    <a:srgbClr val="C0C0C0"/>
                  </a:outerShdw>
                </a:effectLst>
                <a:latin typeface="+mn-lt"/>
              </a:rPr>
              <a:t>mặn</a:t>
            </a:r>
            <a:r>
              <a:rPr lang="en-US" sz="4000" dirty="0">
                <a:solidFill>
                  <a:srgbClr val="FF0000"/>
                </a:solidFill>
                <a:effectLst>
                  <a:outerShdw blurRad="38100" dist="38100" dir="2700000" algn="tl">
                    <a:srgbClr val="C0C0C0"/>
                  </a:outerShdw>
                </a:effectLst>
                <a:latin typeface="+mn-lt"/>
              </a:rPr>
              <a:t>?</a:t>
            </a:r>
            <a:endParaRPr lang="en-US" sz="4000" dirty="0">
              <a:effectLst>
                <a:outerShdw blurRad="38100" dist="38100" dir="2700000" algn="tl">
                  <a:srgbClr val="C0C0C0"/>
                </a:outerShdw>
              </a:effectLst>
              <a:latin typeface="+mn-lt"/>
            </a:endParaRPr>
          </a:p>
        </p:txBody>
      </p:sp>
      <p:sp>
        <p:nvSpPr>
          <p:cNvPr id="9" name="Hình Chữ nhật 8">
            <a:extLst>
              <a:ext uri="{FF2B5EF4-FFF2-40B4-BE49-F238E27FC236}">
                <a16:creationId xmlns:a16="http://schemas.microsoft.com/office/drawing/2014/main" xmlns="" id="{D80AD764-3272-4962-979B-C2FF9B0D2D85}"/>
              </a:ext>
            </a:extLst>
          </p:cNvPr>
          <p:cNvSpPr/>
          <p:nvPr/>
        </p:nvSpPr>
        <p:spPr>
          <a:xfrm>
            <a:off x="723900" y="3430139"/>
            <a:ext cx="8229600" cy="2554288"/>
          </a:xfrm>
          <a:prstGeom prst="rect">
            <a:avLst/>
          </a:prstGeom>
        </p:spPr>
        <p:txBody>
          <a:bodyPr>
            <a:spAutoFit/>
          </a:bodyPr>
          <a:lstStyle/>
          <a:p>
            <a:pPr>
              <a:defRPr/>
            </a:pPr>
            <a:r>
              <a:rPr lang="en-US" sz="4000" dirty="0" err="1">
                <a:solidFill>
                  <a:srgbClr val="0000FF"/>
                </a:solidFill>
                <a:latin typeface="+mn-lt"/>
              </a:rPr>
              <a:t>Nguyên</a:t>
            </a:r>
            <a:r>
              <a:rPr lang="en-US" sz="4000" dirty="0">
                <a:solidFill>
                  <a:srgbClr val="0000FF"/>
                </a:solidFill>
                <a:latin typeface="+mn-lt"/>
              </a:rPr>
              <a:t> </a:t>
            </a:r>
            <a:r>
              <a:rPr lang="en-US" sz="4000" dirty="0" err="1">
                <a:solidFill>
                  <a:srgbClr val="0000FF"/>
                </a:solidFill>
                <a:latin typeface="+mn-lt"/>
              </a:rPr>
              <a:t>nhân</a:t>
            </a:r>
            <a:r>
              <a:rPr lang="en-US" sz="4000" dirty="0">
                <a:solidFill>
                  <a:srgbClr val="0000FF"/>
                </a:solidFill>
                <a:latin typeface="+mn-lt"/>
              </a:rPr>
              <a:t>: do </a:t>
            </a:r>
            <a:r>
              <a:rPr lang="en-US" sz="4000" dirty="0" err="1">
                <a:solidFill>
                  <a:srgbClr val="0000FF"/>
                </a:solidFill>
                <a:latin typeface="+mn-lt"/>
              </a:rPr>
              <a:t>chiến</a:t>
            </a:r>
            <a:r>
              <a:rPr lang="en-US" sz="4000" dirty="0">
                <a:solidFill>
                  <a:srgbClr val="0000FF"/>
                </a:solidFill>
                <a:latin typeface="+mn-lt"/>
              </a:rPr>
              <a:t> </a:t>
            </a:r>
            <a:r>
              <a:rPr lang="en-US" sz="4000" dirty="0" err="1">
                <a:solidFill>
                  <a:srgbClr val="0000FF"/>
                </a:solidFill>
                <a:latin typeface="+mn-lt"/>
              </a:rPr>
              <a:t>tranh</a:t>
            </a:r>
            <a:r>
              <a:rPr lang="en-US" sz="4000" dirty="0">
                <a:solidFill>
                  <a:srgbClr val="0000FF"/>
                </a:solidFill>
                <a:latin typeface="+mn-lt"/>
              </a:rPr>
              <a:t>, do </a:t>
            </a:r>
            <a:r>
              <a:rPr lang="en-US" sz="4000" dirty="0" err="1">
                <a:solidFill>
                  <a:srgbClr val="0000FF"/>
                </a:solidFill>
                <a:latin typeface="+mn-lt"/>
              </a:rPr>
              <a:t>quá</a:t>
            </a:r>
            <a:r>
              <a:rPr lang="en-US" sz="4000" dirty="0">
                <a:solidFill>
                  <a:srgbClr val="0000FF"/>
                </a:solidFill>
                <a:latin typeface="+mn-lt"/>
              </a:rPr>
              <a:t> </a:t>
            </a:r>
            <a:r>
              <a:rPr lang="en-US" sz="4000" dirty="0" err="1">
                <a:solidFill>
                  <a:srgbClr val="0000FF"/>
                </a:solidFill>
                <a:latin typeface="+mn-lt"/>
              </a:rPr>
              <a:t>trình</a:t>
            </a:r>
            <a:r>
              <a:rPr lang="en-US" sz="4000" dirty="0">
                <a:solidFill>
                  <a:srgbClr val="0000FF"/>
                </a:solidFill>
                <a:latin typeface="+mn-lt"/>
              </a:rPr>
              <a:t> </a:t>
            </a:r>
            <a:r>
              <a:rPr lang="en-US" sz="4000" dirty="0" err="1">
                <a:solidFill>
                  <a:srgbClr val="0000FF"/>
                </a:solidFill>
                <a:latin typeface="+mn-lt"/>
              </a:rPr>
              <a:t>quai</a:t>
            </a:r>
            <a:r>
              <a:rPr lang="en-US" sz="4000" dirty="0">
                <a:solidFill>
                  <a:srgbClr val="0000FF"/>
                </a:solidFill>
                <a:latin typeface="+mn-lt"/>
              </a:rPr>
              <a:t> </a:t>
            </a:r>
            <a:r>
              <a:rPr lang="en-US" sz="4000" dirty="0" err="1">
                <a:solidFill>
                  <a:srgbClr val="0000FF"/>
                </a:solidFill>
                <a:latin typeface="+mn-lt"/>
              </a:rPr>
              <a:t>đê</a:t>
            </a:r>
            <a:r>
              <a:rPr lang="en-US" sz="4000" dirty="0">
                <a:solidFill>
                  <a:srgbClr val="0000FF"/>
                </a:solidFill>
                <a:latin typeface="+mn-lt"/>
              </a:rPr>
              <a:t> </a:t>
            </a:r>
            <a:r>
              <a:rPr lang="en-US" sz="4000" dirty="0" err="1">
                <a:solidFill>
                  <a:srgbClr val="0000FF"/>
                </a:solidFill>
                <a:latin typeface="+mn-lt"/>
              </a:rPr>
              <a:t>lấn</a:t>
            </a:r>
            <a:r>
              <a:rPr lang="en-US" sz="4000" dirty="0">
                <a:solidFill>
                  <a:srgbClr val="0000FF"/>
                </a:solidFill>
                <a:latin typeface="+mn-lt"/>
              </a:rPr>
              <a:t> </a:t>
            </a:r>
            <a:r>
              <a:rPr lang="en-US" sz="4000" dirty="0" err="1">
                <a:solidFill>
                  <a:srgbClr val="0000FF"/>
                </a:solidFill>
                <a:latin typeface="+mn-lt"/>
              </a:rPr>
              <a:t>chiếm</a:t>
            </a:r>
            <a:r>
              <a:rPr lang="en-US" sz="4000" dirty="0">
                <a:solidFill>
                  <a:srgbClr val="0000FF"/>
                </a:solidFill>
                <a:latin typeface="+mn-lt"/>
              </a:rPr>
              <a:t>, </a:t>
            </a:r>
            <a:r>
              <a:rPr lang="en-US" sz="4000" dirty="0" err="1">
                <a:solidFill>
                  <a:srgbClr val="0000FF"/>
                </a:solidFill>
                <a:latin typeface="+mn-lt"/>
              </a:rPr>
              <a:t>làm</a:t>
            </a:r>
            <a:r>
              <a:rPr lang="en-US" sz="4000" dirty="0">
                <a:solidFill>
                  <a:srgbClr val="0000FF"/>
                </a:solidFill>
                <a:latin typeface="+mn-lt"/>
              </a:rPr>
              <a:t> </a:t>
            </a:r>
            <a:r>
              <a:rPr lang="en-US" sz="4000" dirty="0" err="1">
                <a:solidFill>
                  <a:srgbClr val="0000FF"/>
                </a:solidFill>
                <a:latin typeface="+mn-lt"/>
              </a:rPr>
              <a:t>đầm</a:t>
            </a:r>
            <a:r>
              <a:rPr lang="en-US" sz="4000" dirty="0">
                <a:solidFill>
                  <a:srgbClr val="0000FF"/>
                </a:solidFill>
                <a:latin typeface="+mn-lt"/>
              </a:rPr>
              <a:t> </a:t>
            </a:r>
            <a:r>
              <a:rPr lang="en-US" sz="4000" dirty="0" err="1">
                <a:solidFill>
                  <a:srgbClr val="0000FF"/>
                </a:solidFill>
                <a:latin typeface="+mn-lt"/>
              </a:rPr>
              <a:t>nuôi</a:t>
            </a:r>
            <a:r>
              <a:rPr lang="en-US" sz="4000" dirty="0">
                <a:solidFill>
                  <a:srgbClr val="0000FF"/>
                </a:solidFill>
                <a:latin typeface="+mn-lt"/>
              </a:rPr>
              <a:t> </a:t>
            </a:r>
            <a:r>
              <a:rPr lang="en-US" sz="4000" dirty="0" err="1">
                <a:solidFill>
                  <a:srgbClr val="0000FF"/>
                </a:solidFill>
                <a:latin typeface="+mn-lt"/>
              </a:rPr>
              <a:t>tôm</a:t>
            </a:r>
            <a:r>
              <a:rPr lang="en-US" sz="4000" dirty="0">
                <a:solidFill>
                  <a:srgbClr val="0000FF"/>
                </a:solidFill>
                <a:latin typeface="+mn-lt"/>
              </a:rPr>
              <a:t> ….</a:t>
            </a:r>
            <a:r>
              <a:rPr lang="en-US" sz="4000" dirty="0" err="1">
                <a:solidFill>
                  <a:srgbClr val="0000FF"/>
                </a:solidFill>
                <a:latin typeface="+mn-lt"/>
              </a:rPr>
              <a:t>làm</a:t>
            </a:r>
            <a:r>
              <a:rPr lang="en-US" sz="4000" dirty="0">
                <a:solidFill>
                  <a:srgbClr val="0000FF"/>
                </a:solidFill>
                <a:latin typeface="+mn-lt"/>
              </a:rPr>
              <a:t> </a:t>
            </a:r>
            <a:r>
              <a:rPr lang="en-US" sz="4000" dirty="0" err="1">
                <a:solidFill>
                  <a:srgbClr val="0000FF"/>
                </a:solidFill>
                <a:latin typeface="+mn-lt"/>
              </a:rPr>
              <a:t>một</a:t>
            </a:r>
            <a:r>
              <a:rPr lang="en-US" sz="4000" dirty="0">
                <a:solidFill>
                  <a:srgbClr val="0000FF"/>
                </a:solidFill>
                <a:latin typeface="+mn-lt"/>
              </a:rPr>
              <a:t> </a:t>
            </a:r>
            <a:r>
              <a:rPr lang="en-US" sz="4000" dirty="0" err="1">
                <a:solidFill>
                  <a:srgbClr val="0000FF"/>
                </a:solidFill>
                <a:latin typeface="+mn-lt"/>
              </a:rPr>
              <a:t>phần</a:t>
            </a:r>
            <a:r>
              <a:rPr lang="en-US" sz="4000" dirty="0">
                <a:solidFill>
                  <a:srgbClr val="0000FF"/>
                </a:solidFill>
                <a:latin typeface="+mn-lt"/>
              </a:rPr>
              <a:t> </a:t>
            </a:r>
            <a:r>
              <a:rPr lang="en-US" sz="4000" dirty="0" err="1">
                <a:solidFill>
                  <a:srgbClr val="0000FF"/>
                </a:solidFill>
                <a:latin typeface="+mn-lt"/>
              </a:rPr>
              <a:t>rừng</a:t>
            </a:r>
            <a:r>
              <a:rPr lang="en-US" sz="4000" dirty="0">
                <a:solidFill>
                  <a:srgbClr val="0000FF"/>
                </a:solidFill>
                <a:latin typeface="+mn-lt"/>
              </a:rPr>
              <a:t> </a:t>
            </a:r>
            <a:r>
              <a:rPr lang="en-US" sz="4000" dirty="0" err="1">
                <a:solidFill>
                  <a:srgbClr val="0000FF"/>
                </a:solidFill>
                <a:latin typeface="+mn-lt"/>
              </a:rPr>
              <a:t>ngập</a:t>
            </a:r>
            <a:r>
              <a:rPr lang="en-US" sz="4000" dirty="0">
                <a:solidFill>
                  <a:srgbClr val="0000FF"/>
                </a:solidFill>
                <a:latin typeface="+mn-lt"/>
              </a:rPr>
              <a:t> </a:t>
            </a:r>
            <a:r>
              <a:rPr lang="en-US" sz="4000" dirty="0" err="1">
                <a:solidFill>
                  <a:srgbClr val="0000FF"/>
                </a:solidFill>
                <a:latin typeface="+mn-lt"/>
              </a:rPr>
              <a:t>mặn</a:t>
            </a:r>
            <a:r>
              <a:rPr lang="en-US" sz="4000" dirty="0">
                <a:solidFill>
                  <a:srgbClr val="0000FF"/>
                </a:solidFill>
                <a:latin typeface="+mn-lt"/>
              </a:rPr>
              <a:t> </a:t>
            </a:r>
            <a:r>
              <a:rPr lang="en-US" sz="4000" dirty="0" err="1">
                <a:solidFill>
                  <a:srgbClr val="0000FF"/>
                </a:solidFill>
                <a:latin typeface="+mn-lt"/>
              </a:rPr>
              <a:t>bị</a:t>
            </a:r>
            <a:r>
              <a:rPr lang="en-US" sz="4000" dirty="0">
                <a:solidFill>
                  <a:srgbClr val="0000FF"/>
                </a:solidFill>
                <a:latin typeface="+mn-lt"/>
              </a:rPr>
              <a:t> </a:t>
            </a:r>
            <a:r>
              <a:rPr lang="en-US" sz="4000" dirty="0" err="1">
                <a:solidFill>
                  <a:srgbClr val="0000FF"/>
                </a:solidFill>
                <a:latin typeface="+mn-lt"/>
              </a:rPr>
              <a:t>mất</a:t>
            </a:r>
            <a:r>
              <a:rPr lang="en-US" sz="4000" dirty="0">
                <a:solidFill>
                  <a:srgbClr val="0000FF"/>
                </a:solidFill>
                <a:latin typeface="+mn-lt"/>
              </a:rPr>
              <a:t> </a:t>
            </a:r>
            <a:r>
              <a:rPr lang="en-US" sz="4000" dirty="0" err="1">
                <a:solidFill>
                  <a:srgbClr val="0000FF"/>
                </a:solidFill>
                <a:latin typeface="+mn-lt"/>
              </a:rPr>
              <a:t>đi</a:t>
            </a:r>
            <a:r>
              <a:rPr lang="en-US" sz="4000" dirty="0">
                <a:solidFill>
                  <a:srgbClr val="0000FF"/>
                </a:solidFill>
                <a:latin typeface="+mn-lt"/>
              </a:rPr>
              <a:t>. </a:t>
            </a:r>
          </a:p>
        </p:txBody>
      </p:sp>
      <p:sp>
        <p:nvSpPr>
          <p:cNvPr id="4" name="Hộp Văn bản 3">
            <a:extLst>
              <a:ext uri="{FF2B5EF4-FFF2-40B4-BE49-F238E27FC236}">
                <a16:creationId xmlns:a16="http://schemas.microsoft.com/office/drawing/2014/main" xmlns="" id="{BDBBBAFC-A282-194D-A1AE-868BFAF35233}"/>
              </a:ext>
            </a:extLst>
          </p:cNvPr>
          <p:cNvSpPr txBox="1"/>
          <p:nvPr/>
        </p:nvSpPr>
        <p:spPr>
          <a:xfrm rot="2604338">
            <a:off x="3696252" y="2591904"/>
            <a:ext cx="1828800" cy="1828800"/>
          </a:xfrm>
          <a:prstGeom prst="rect">
            <a:avLst/>
          </a:prstGeom>
          <a:noFill/>
        </p:spPr>
        <p:txBody>
          <a:bodyPr wrap="square" rtlCol="0">
            <a:spAutoFit/>
          </a:bodyPr>
          <a:lstStyle/>
          <a:p>
            <a:pPr algn="l"/>
            <a:endParaRPr lang="vi-VN"/>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strips(downLeft)">
                                      <p:cBhvr>
                                        <p:cTn id="7" dur="500"/>
                                        <p:tgtEl>
                                          <p:spTgt spid="12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2">
            <a:extLst>
              <a:ext uri="{FF2B5EF4-FFF2-40B4-BE49-F238E27FC236}">
                <a16:creationId xmlns:a16="http://schemas.microsoft.com/office/drawing/2014/main" xmlns="" id="{ABF5C9B9-03F4-F346-AAC9-502C996D1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Box 4">
            <a:extLst>
              <a:ext uri="{FF2B5EF4-FFF2-40B4-BE49-F238E27FC236}">
                <a16:creationId xmlns:a16="http://schemas.microsoft.com/office/drawing/2014/main" xmlns="" id="{4124C2F0-B6E1-E045-A4EA-4D8808CC1550}"/>
              </a:ext>
            </a:extLst>
          </p:cNvPr>
          <p:cNvSpPr txBox="1">
            <a:spLocks noChangeArrowheads="1"/>
          </p:cNvSpPr>
          <p:nvPr/>
        </p:nvSpPr>
        <p:spPr bwMode="auto">
          <a:xfrm>
            <a:off x="685800" y="1600199"/>
            <a:ext cx="7817678" cy="769441"/>
          </a:xfrm>
          <a:prstGeom prst="rect">
            <a:avLst/>
          </a:prstGeom>
          <a:solidFill>
            <a:schemeClr val="accent3"/>
          </a:solidFill>
          <a:ln w="9525">
            <a:solidFill>
              <a:schemeClr val="bg1"/>
            </a:solidFill>
            <a:miter lim="800000"/>
            <a:headEnd/>
            <a:tailEnd/>
          </a:ln>
          <a:effectLst/>
        </p:spPr>
        <p:txBody>
          <a:bodyPr wrap="square">
            <a:spAutoFit/>
          </a:bodyPr>
          <a:lstStyle/>
          <a:p>
            <a:pPr algn="just">
              <a:spcBef>
                <a:spcPct val="50000"/>
              </a:spcBef>
              <a:defRPr/>
            </a:pPr>
            <a:r>
              <a:rPr lang="en-US" sz="4400" i="1">
                <a:latin typeface="+mn-lt"/>
              </a:rPr>
              <a:t>Luyện đọc diễn cảm </a:t>
            </a:r>
          </a:p>
        </p:txBody>
      </p:sp>
      <p:sp>
        <p:nvSpPr>
          <p:cNvPr id="5" name="Text Box 29">
            <a:extLst>
              <a:ext uri="{FF2B5EF4-FFF2-40B4-BE49-F238E27FC236}">
                <a16:creationId xmlns:a16="http://schemas.microsoft.com/office/drawing/2014/main" xmlns="" id="{81701EAD-2D19-394F-A6D4-B1BFD6D3D102}"/>
              </a:ext>
            </a:extLst>
          </p:cNvPr>
          <p:cNvSpPr txBox="1">
            <a:spLocks noChangeArrowheads="1"/>
          </p:cNvSpPr>
          <p:nvPr/>
        </p:nvSpPr>
        <p:spPr bwMode="auto">
          <a:xfrm>
            <a:off x="762000" y="2743200"/>
            <a:ext cx="3986696" cy="769441"/>
          </a:xfrm>
          <a:prstGeom prst="rect">
            <a:avLst/>
          </a:prstGeom>
          <a:noFill/>
          <a:ln w="9525">
            <a:noFill/>
            <a:miter lim="800000"/>
            <a:headEnd/>
            <a:tailEnd/>
          </a:ln>
          <a:effectLst/>
        </p:spPr>
        <p:txBody>
          <a:bodyPr wrap="square">
            <a:spAutoFit/>
          </a:bodyPr>
          <a:lstStyle/>
          <a:p>
            <a:pPr>
              <a:spcBef>
                <a:spcPct val="50000"/>
              </a:spcBef>
              <a:defRPr/>
            </a:pPr>
            <a:r>
              <a:rPr lang="en-US" sz="4400">
                <a:latin typeface="+mn-lt"/>
              </a:rPr>
              <a:t>Đọc theo vai </a:t>
            </a: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2">
            <a:extLst>
              <a:ext uri="{FF2B5EF4-FFF2-40B4-BE49-F238E27FC236}">
                <a16:creationId xmlns:a16="http://schemas.microsoft.com/office/drawing/2014/main" xmlns="" id="{ED031961-B9C0-AA43-A0D4-1F870DF7E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5419"/>
          </a:xfrm>
          <a:prstGeom prst="rect">
            <a:avLst/>
          </a:prstGeom>
        </p:spPr>
      </p:pic>
      <p:sp>
        <p:nvSpPr>
          <p:cNvPr id="2" name="Rectangle 2">
            <a:extLst>
              <a:ext uri="{FF2B5EF4-FFF2-40B4-BE49-F238E27FC236}">
                <a16:creationId xmlns:a16="http://schemas.microsoft.com/office/drawing/2014/main" xmlns="" id="{8C665244-8CAF-8142-A535-01E112F2CC99}"/>
              </a:ext>
            </a:extLst>
          </p:cNvPr>
          <p:cNvSpPr txBox="1">
            <a:spLocks noChangeArrowheads="1"/>
          </p:cNvSpPr>
          <p:nvPr/>
        </p:nvSpPr>
        <p:spPr bwMode="auto">
          <a:xfrm>
            <a:off x="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kern="0" dirty="0">
                <a:solidFill>
                  <a:srgbClr val="0F0C50"/>
                </a:solidFill>
                <a:latin typeface="+mn-lt"/>
              </a:rPr>
              <a:t/>
            </a:r>
            <a:br>
              <a:rPr lang="en-US" sz="2800" kern="0" dirty="0">
                <a:solidFill>
                  <a:srgbClr val="0F0C50"/>
                </a:solidFill>
                <a:latin typeface="+mn-lt"/>
              </a:rPr>
            </a:br>
            <a:r>
              <a:rPr lang="en-US" sz="2800" u="sng" kern="0" dirty="0" err="1">
                <a:solidFill>
                  <a:srgbClr val="0F0C50"/>
                </a:solidFill>
                <a:latin typeface="+mn-lt"/>
              </a:rPr>
              <a:t>Tập</a:t>
            </a:r>
            <a:r>
              <a:rPr lang="en-US" sz="2800" u="sng" kern="0" dirty="0">
                <a:solidFill>
                  <a:srgbClr val="0F0C50"/>
                </a:solidFill>
                <a:latin typeface="+mn-lt"/>
              </a:rPr>
              <a:t> </a:t>
            </a:r>
            <a:r>
              <a:rPr lang="en-US" sz="2800" u="sng" kern="0" dirty="0" err="1">
                <a:solidFill>
                  <a:srgbClr val="0F0C50"/>
                </a:solidFill>
                <a:latin typeface="+mn-lt"/>
              </a:rPr>
              <a:t>đọc</a:t>
            </a:r>
            <a:endParaRPr lang="en-US" sz="2800" kern="0" dirty="0">
              <a:solidFill>
                <a:schemeClr val="tx1"/>
              </a:solidFill>
              <a:latin typeface="+mn-lt"/>
            </a:endParaRPr>
          </a:p>
        </p:txBody>
      </p:sp>
      <p:sp>
        <p:nvSpPr>
          <p:cNvPr id="3" name="Rectangle 6">
            <a:extLst>
              <a:ext uri="{FF2B5EF4-FFF2-40B4-BE49-F238E27FC236}">
                <a16:creationId xmlns:a16="http://schemas.microsoft.com/office/drawing/2014/main" xmlns="" id="{8284390E-D7DF-E746-8483-D141F317AB3B}"/>
              </a:ext>
            </a:extLst>
          </p:cNvPr>
          <p:cNvSpPr>
            <a:spLocks noChangeArrowheads="1"/>
          </p:cNvSpPr>
          <p:nvPr/>
        </p:nvSpPr>
        <p:spPr bwMode="auto">
          <a:xfrm>
            <a:off x="1981200" y="1447800"/>
            <a:ext cx="6507163" cy="1724025"/>
          </a:xfrm>
          <a:prstGeom prst="rect">
            <a:avLst/>
          </a:prstGeom>
          <a:noFill/>
          <a:ln w="9525">
            <a:noFill/>
            <a:miter lim="800000"/>
            <a:headEnd/>
            <a:tailEnd/>
          </a:ln>
          <a:effectLst/>
        </p:spPr>
        <p:txBody>
          <a:bodyPr wrap="none">
            <a:spAutoFit/>
          </a:bodyPr>
          <a:lstStyle/>
          <a:p>
            <a:pPr>
              <a:defRPr/>
            </a:pPr>
            <a:r>
              <a:rPr lang="en-US" sz="6000">
                <a:solidFill>
                  <a:srgbClr val="FF0000"/>
                </a:solidFill>
                <a:latin typeface="+mn-lt"/>
              </a:rPr>
              <a:t>Chuỗi ngọc lam </a:t>
            </a:r>
            <a:r>
              <a:rPr lang="en-US" sz="2800">
                <a:solidFill>
                  <a:srgbClr val="0000FF"/>
                </a:solidFill>
              </a:rPr>
              <a:t/>
            </a:r>
            <a:br>
              <a:rPr lang="en-US" sz="2800">
                <a:solidFill>
                  <a:srgbClr val="0000FF"/>
                </a:solidFill>
              </a:rPr>
            </a:br>
            <a:r>
              <a:rPr lang="en-US" sz="2800">
                <a:solidFill>
                  <a:srgbClr val="0000FF"/>
                </a:solidFill>
              </a:rPr>
              <a:t>                                  </a:t>
            </a:r>
            <a:r>
              <a:rPr lang="en-US" sz="2800">
                <a:solidFill>
                  <a:srgbClr val="0F0C50"/>
                </a:solidFill>
                <a:latin typeface="+mn-lt"/>
              </a:rPr>
              <a:t>PHUN-TƠN O-XLƠ </a:t>
            </a:r>
            <a:r>
              <a:rPr lang="en-US" sz="1800"/>
              <a:t/>
            </a:r>
            <a:br>
              <a:rPr lang="en-US" sz="1800"/>
            </a:br>
            <a:endParaRPr lang="en-US" sz="1800"/>
          </a:p>
        </p:txBody>
      </p:sp>
      <p:sp>
        <p:nvSpPr>
          <p:cNvPr id="5" name="Hình Chữ nhật 3">
            <a:extLst>
              <a:ext uri="{FF2B5EF4-FFF2-40B4-BE49-F238E27FC236}">
                <a16:creationId xmlns:a16="http://schemas.microsoft.com/office/drawing/2014/main" xmlns="" id="{C80859FA-54E3-4642-B975-12733883E4E8}"/>
              </a:ext>
            </a:extLst>
          </p:cNvPr>
          <p:cNvSpPr/>
          <p:nvPr/>
        </p:nvSpPr>
        <p:spPr>
          <a:xfrm>
            <a:off x="609600" y="2895600"/>
            <a:ext cx="8077200" cy="3478213"/>
          </a:xfrm>
          <a:prstGeom prst="rect">
            <a:avLst/>
          </a:prstGeom>
        </p:spPr>
        <p:txBody>
          <a:bodyPr>
            <a:spAutoFit/>
          </a:bodyPr>
          <a:lstStyle/>
          <a:p>
            <a:pPr>
              <a:defRPr/>
            </a:pPr>
            <a:r>
              <a:rPr lang="en-US" sz="4400">
                <a:solidFill>
                  <a:srgbClr val="0000FF"/>
                </a:solidFill>
                <a:latin typeface="+mn-lt"/>
              </a:rPr>
              <a:t>    </a:t>
            </a:r>
            <a:r>
              <a:rPr lang="en-US" sz="4400" u="sng">
                <a:solidFill>
                  <a:srgbClr val="0000FF"/>
                </a:solidFill>
                <a:latin typeface="+mn-lt"/>
              </a:rPr>
              <a:t>Nội dung</a:t>
            </a:r>
            <a:r>
              <a:rPr lang="en-US" sz="4400" u="sng">
                <a:latin typeface="+mn-lt"/>
              </a:rPr>
              <a:t> </a:t>
            </a:r>
          </a:p>
          <a:p>
            <a:pPr>
              <a:defRPr/>
            </a:pPr>
            <a:r>
              <a:rPr lang="en-US" sz="4400">
                <a:solidFill>
                  <a:srgbClr val="0000FF"/>
                </a:solidFill>
                <a:latin typeface="Arial"/>
              </a:rPr>
              <a:t>     Câu chuyện ca ngợi những con người có tấm lòng nhân hậu, biết quan tâm và đem lại niềm vui cho người khác.</a:t>
            </a: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2">
            <a:extLst>
              <a:ext uri="{FF2B5EF4-FFF2-40B4-BE49-F238E27FC236}">
                <a16:creationId xmlns:a16="http://schemas.microsoft.com/office/drawing/2014/main" xmlns="" id="{C2A4AEAB-D13E-E643-B13B-4E23442F7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ext Box 4">
            <a:extLst>
              <a:ext uri="{FF2B5EF4-FFF2-40B4-BE49-F238E27FC236}">
                <a16:creationId xmlns:a16="http://schemas.microsoft.com/office/drawing/2014/main" xmlns="" id="{64C9471C-C87A-A542-98C5-4D818FF500BC}"/>
              </a:ext>
            </a:extLst>
          </p:cNvPr>
          <p:cNvSpPr txBox="1">
            <a:spLocks noChangeArrowheads="1"/>
          </p:cNvSpPr>
          <p:nvPr/>
        </p:nvSpPr>
        <p:spPr bwMode="auto">
          <a:xfrm>
            <a:off x="685800" y="1600200"/>
            <a:ext cx="5410200" cy="769938"/>
          </a:xfrm>
          <a:prstGeom prst="rect">
            <a:avLst/>
          </a:prstGeom>
          <a:noFill/>
          <a:ln w="9525">
            <a:noFill/>
            <a:miter lim="800000"/>
            <a:headEnd/>
            <a:tailEnd/>
          </a:ln>
          <a:effectLst/>
        </p:spPr>
        <p:txBody>
          <a:bodyPr>
            <a:spAutoFit/>
          </a:bodyPr>
          <a:lstStyle/>
          <a:p>
            <a:pPr>
              <a:spcBef>
                <a:spcPct val="50000"/>
              </a:spcBef>
              <a:defRPr/>
            </a:pPr>
            <a:r>
              <a:rPr lang="en-US" sz="4400">
                <a:latin typeface="+mn-lt"/>
              </a:rPr>
              <a:t>Nhận xét - Dặn dò</a:t>
            </a:r>
          </a:p>
        </p:txBody>
      </p:sp>
      <p:sp>
        <p:nvSpPr>
          <p:cNvPr id="3" name="Text Box 29">
            <a:extLst>
              <a:ext uri="{FF2B5EF4-FFF2-40B4-BE49-F238E27FC236}">
                <a16:creationId xmlns:a16="http://schemas.microsoft.com/office/drawing/2014/main" xmlns="" id="{DA764694-DE8E-294B-9D52-E6C0E3CDA8CE}"/>
              </a:ext>
            </a:extLst>
          </p:cNvPr>
          <p:cNvSpPr txBox="1">
            <a:spLocks noChangeArrowheads="1"/>
          </p:cNvSpPr>
          <p:nvPr/>
        </p:nvSpPr>
        <p:spPr bwMode="auto">
          <a:xfrm>
            <a:off x="685800" y="2370138"/>
            <a:ext cx="8001000" cy="2800350"/>
          </a:xfrm>
          <a:prstGeom prst="rect">
            <a:avLst/>
          </a:prstGeom>
          <a:noFill/>
          <a:ln w="9525">
            <a:noFill/>
            <a:miter lim="800000"/>
            <a:headEnd/>
            <a:tailEnd/>
          </a:ln>
          <a:effectLst/>
        </p:spPr>
        <p:txBody>
          <a:bodyPr>
            <a:spAutoFit/>
          </a:bodyPr>
          <a:lstStyle/>
          <a:p>
            <a:pPr>
              <a:spcBef>
                <a:spcPct val="50000"/>
              </a:spcBef>
              <a:defRPr/>
            </a:pPr>
            <a:r>
              <a:rPr lang="en-US" sz="4400">
                <a:solidFill>
                  <a:srgbClr val="FF0000"/>
                </a:solidFill>
                <a:latin typeface="+mn-lt"/>
              </a:rPr>
              <a:t>Về nhà đọc lại bài vừa học và chuẩn bị bài Hạt gạo làng ta, sưu tầm bài hát Hạt gạo làng ta.</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77F391D-4484-F347-B8B9-4FF73C088F3B}"/>
              </a:ext>
            </a:extLst>
          </p:cNvPr>
          <p:cNvSpPr txBox="1"/>
          <p:nvPr/>
        </p:nvSpPr>
        <p:spPr>
          <a:xfrm flipV="1">
            <a:off x="3654838" y="7012608"/>
            <a:ext cx="1218097" cy="1863588"/>
          </a:xfrm>
          <a:prstGeom prst="rect">
            <a:avLst/>
          </a:prstGeom>
          <a:noFill/>
        </p:spPr>
        <p:txBody>
          <a:bodyPr wrap="square" rtlCol="0">
            <a:spAutoFit/>
          </a:bodyPr>
          <a:lstStyle/>
          <a:p>
            <a:pPr algn="l"/>
            <a:endParaRPr lang="vi-VN"/>
          </a:p>
        </p:txBody>
      </p:sp>
      <p:sp>
        <p:nvSpPr>
          <p:cNvPr id="2" name="WordArt 4" descr="90%">
            <a:extLst>
              <a:ext uri="{FF2B5EF4-FFF2-40B4-BE49-F238E27FC236}">
                <a16:creationId xmlns:a16="http://schemas.microsoft.com/office/drawing/2014/main" xmlns="" id="{A7F6AF7B-67EC-B549-A7EE-44B763B3D052}"/>
              </a:ext>
            </a:extLst>
          </p:cNvPr>
          <p:cNvSpPr>
            <a:spLocks noChangeArrowheads="1" noChangeShapeType="1" noTextEdit="1"/>
          </p:cNvSpPr>
          <p:nvPr/>
        </p:nvSpPr>
        <p:spPr bwMode="auto">
          <a:xfrm>
            <a:off x="914400" y="1168400"/>
            <a:ext cx="7543800" cy="3276600"/>
          </a:xfrm>
          <a:prstGeom prst="rect">
            <a:avLst/>
          </a:prstGeom>
        </p:spPr>
        <p:txBody>
          <a:bodyPr wrap="none" fromWordArt="1">
            <a:prstTxWarp prst="textPlain">
              <a:avLst>
                <a:gd name="adj" fmla="val 46578"/>
              </a:avLst>
            </a:prstTxWarp>
          </a:bodyPr>
          <a:lstStyle/>
          <a:p>
            <a:pPr algn="ctr"/>
            <a:r>
              <a:rPr lang="vi-VN" sz="4800" b="1" kern="1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cs typeface="Times New Roman" panose="02020603050405020304" pitchFamily="18" charset="0"/>
              </a:rPr>
              <a:t>Cảm ơn các em </a:t>
            </a:r>
          </a:p>
          <a:p>
            <a:pPr algn="ctr"/>
            <a:r>
              <a:rPr lang="vi-VN" sz="4800" b="1" kern="1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cs typeface="Times New Roman" panose="02020603050405020304" pitchFamily="18" charset="0"/>
              </a:rPr>
              <a:t>học sinh thân yêu</a:t>
            </a:r>
            <a:endParaRPr lang="en-US" sz="4800" b="1" kern="1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cs typeface="Times New Roman" panose="02020603050405020304" pitchFamily="18" charset="0"/>
            </a:endParaRPr>
          </a:p>
        </p:txBody>
      </p:sp>
      <p:pic>
        <p:nvPicPr>
          <p:cNvPr id="4" name="Picture 2" descr="DD01023_">
            <a:extLst>
              <a:ext uri="{FF2B5EF4-FFF2-40B4-BE49-F238E27FC236}">
                <a16:creationId xmlns:a16="http://schemas.microsoft.com/office/drawing/2014/main" xmlns="" id="{8B724063-E54C-324F-8C84-7170DC102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43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2" presetClass="emph" presetSubtype="0" repeatCount="indefinite" fill="hold" nodeType="afterEffect">
                                  <p:stCondLst>
                                    <p:cond delay="0"/>
                                  </p:stCondLst>
                                  <p:childTnLst>
                                    <p:animClr clrSpc="hsl" dir="cw">
                                      <p:cBhvr override="childStyle">
                                        <p:cTn id="11" dur="500" fill="hold"/>
                                        <p:tgtEl>
                                          <p:spTgt spid="2"/>
                                        </p:tgtEl>
                                        <p:attrNameLst>
                                          <p:attrName>style.color</p:attrName>
                                        </p:attrNameLst>
                                      </p:cBhvr>
                                      <p:by>
                                        <p:hsl h="-7200000" s="0" l="0"/>
                                      </p:by>
                                    </p:animClr>
                                    <p:animClr clrSpc="hsl" dir="cw">
                                      <p:cBhvr>
                                        <p:cTn id="12" dur="500" fill="hold"/>
                                        <p:tgtEl>
                                          <p:spTgt spid="2"/>
                                        </p:tgtEl>
                                        <p:attrNameLst>
                                          <p:attrName>fillcolor</p:attrName>
                                        </p:attrNameLst>
                                      </p:cBhvr>
                                      <p:by>
                                        <p:hsl h="-7200000" s="0" l="0"/>
                                      </p:by>
                                    </p:animClr>
                                    <p:animClr clrSpc="hsl" dir="cw">
                                      <p:cBhvr>
                                        <p:cTn id="13" dur="500" fill="hold"/>
                                        <p:tgtEl>
                                          <p:spTgt spid="2"/>
                                        </p:tgtEl>
                                        <p:attrNameLst>
                                          <p:attrName>stroke.color</p:attrName>
                                        </p:attrNameLst>
                                      </p:cBhvr>
                                      <p:by>
                                        <p:hsl h="-7200000" s="0"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38AE2DD3-3772-6446-84FE-B2413A5DC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122" name="Rectangle 3">
            <a:extLst>
              <a:ext uri="{FF2B5EF4-FFF2-40B4-BE49-F238E27FC236}">
                <a16:creationId xmlns:a16="http://schemas.microsoft.com/office/drawing/2014/main" xmlns="" id="{414381BA-A271-4B0F-A125-965996AED639}"/>
              </a:ext>
            </a:extLst>
          </p:cNvPr>
          <p:cNvSpPr>
            <a:spLocks noGrp="1" noChangeArrowheads="1"/>
          </p:cNvSpPr>
          <p:nvPr>
            <p:ph type="body" idx="4294967295"/>
          </p:nvPr>
        </p:nvSpPr>
        <p:spPr>
          <a:xfrm>
            <a:off x="748748" y="1182204"/>
            <a:ext cx="8229600" cy="1676400"/>
          </a:xfrm>
        </p:spPr>
        <p:txBody>
          <a:bodyPr/>
          <a:lstStyle/>
          <a:p>
            <a:pPr eaLnBrk="1" hangingPunct="1">
              <a:buFontTx/>
              <a:buNone/>
            </a:pPr>
            <a:r>
              <a:rPr lang="en-US" altLang="en-US" sz="4000">
                <a:solidFill>
                  <a:srgbClr val="FF0000"/>
                </a:solidFill>
              </a:rPr>
              <a:t>2/ Vì sao các tỉnh ven biển có phong trào trồng rừng ngập mặn?</a:t>
            </a:r>
          </a:p>
        </p:txBody>
      </p:sp>
      <p:sp>
        <p:nvSpPr>
          <p:cNvPr id="8" name="Hình Chữ nhật 7">
            <a:extLst>
              <a:ext uri="{FF2B5EF4-FFF2-40B4-BE49-F238E27FC236}">
                <a16:creationId xmlns:a16="http://schemas.microsoft.com/office/drawing/2014/main" xmlns="" id="{77D5AC96-1BF6-4665-8DA1-7BF81CC478AA}"/>
              </a:ext>
            </a:extLst>
          </p:cNvPr>
          <p:cNvSpPr/>
          <p:nvPr/>
        </p:nvSpPr>
        <p:spPr>
          <a:xfrm>
            <a:off x="571499" y="3120609"/>
            <a:ext cx="8001000" cy="3170238"/>
          </a:xfrm>
          <a:prstGeom prst="rect">
            <a:avLst/>
          </a:prstGeom>
        </p:spPr>
        <p:txBody>
          <a:bodyPr>
            <a:spAutoFit/>
          </a:bodyPr>
          <a:lstStyle/>
          <a:p>
            <a:pPr>
              <a:defRPr/>
            </a:pPr>
            <a:r>
              <a:rPr lang="en-US" sz="4000" b="1">
                <a:solidFill>
                  <a:srgbClr val="0000FF"/>
                </a:solidFill>
                <a:latin typeface="+mn-lt"/>
              </a:rPr>
              <a:t>Vì các tỉnh này làm tốt công tác thông tin, tuyên truyền để mọi người dân hiểu rõ tác dụng của rừng ngập mặn đối với việc bảo vệ đê điều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a:extLst>
              <a:ext uri="{FF2B5EF4-FFF2-40B4-BE49-F238E27FC236}">
                <a16:creationId xmlns:a16="http://schemas.microsoft.com/office/drawing/2014/main" xmlns="" id="{ED0CA59E-9567-4B3D-BB65-7CDD00DE42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79400"/>
            <a:ext cx="810895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1">
            <a:extLst>
              <a:ext uri="{FF2B5EF4-FFF2-40B4-BE49-F238E27FC236}">
                <a16:creationId xmlns:a16="http://schemas.microsoft.com/office/drawing/2014/main" xmlns="" id="{63E197EE-935D-49C0-9537-AFE822C863BA}"/>
              </a:ext>
            </a:extLst>
          </p:cNvPr>
          <p:cNvSpPr>
            <a:spLocks noChangeArrowheads="1" noChangeShapeType="1" noTextEdit="1"/>
          </p:cNvSpPr>
          <p:nvPr/>
        </p:nvSpPr>
        <p:spPr bwMode="auto">
          <a:xfrm>
            <a:off x="2362200" y="3582988"/>
            <a:ext cx="4876800" cy="1674812"/>
          </a:xfrm>
          <a:prstGeom prst="rect">
            <a:avLst/>
          </a:prstGeom>
        </p:spPr>
        <p:txBody>
          <a:bodyPr wrap="none" fromWordArt="1">
            <a:prstTxWarp prst="textPlain">
              <a:avLst>
                <a:gd name="adj" fmla="val 50000"/>
              </a:avLst>
            </a:prstTxWarp>
          </a:bodyPr>
          <a:lstStyle/>
          <a:p>
            <a:r>
              <a:rPr lang="en-US" sz="3600" kern="10">
                <a:ln w="9525">
                  <a:solidFill>
                    <a:srgbClr val="9900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Bài mới</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ppt_x"/>
                                          </p:val>
                                        </p:tav>
                                        <p:tav tm="100000">
                                          <p:val>
                                            <p:strVal val="#ppt_x"/>
                                          </p:val>
                                        </p:tav>
                                      </p:tavLst>
                                    </p:anim>
                                    <p:anim calcmode="lin" valueType="num">
                                      <p:cBhvr additive="base">
                                        <p:cTn id="1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Rectangle 13">
            <a:extLst>
              <a:ext uri="{FF2B5EF4-FFF2-40B4-BE49-F238E27FC236}">
                <a16:creationId xmlns:a16="http://schemas.microsoft.com/office/drawing/2014/main" xmlns="" id="{03C6A1E6-3703-4A9C-A343-B368100EE94D}"/>
              </a:ext>
            </a:extLst>
          </p:cNvPr>
          <p:cNvSpPr>
            <a:spLocks noChangeArrowheads="1"/>
          </p:cNvSpPr>
          <p:nvPr/>
        </p:nvSpPr>
        <p:spPr bwMode="auto">
          <a:xfrm>
            <a:off x="2743200" y="838200"/>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2800">
              <a:solidFill>
                <a:srgbClr val="0000FF"/>
              </a:solidFill>
            </a:endParaRPr>
          </a:p>
        </p:txBody>
      </p:sp>
      <p:pic>
        <p:nvPicPr>
          <p:cNvPr id="2" name="Hình ảnh 2">
            <a:extLst>
              <a:ext uri="{FF2B5EF4-FFF2-40B4-BE49-F238E27FC236}">
                <a16:creationId xmlns:a16="http://schemas.microsoft.com/office/drawing/2014/main" xmlns="" id="{7F25DE95-BCEB-0E4E-8434-66161EE0E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45"/>
                                        </p:tgtEl>
                                        <p:attrNameLst>
                                          <p:attrName>style.visibility</p:attrName>
                                        </p:attrNameLst>
                                      </p:cBhvr>
                                      <p:to>
                                        <p:strVal val="visible"/>
                                      </p:to>
                                    </p:set>
                                    <p:animEffect transition="in" filter="checkerboard(across)">
                                      <p:cBhvr>
                                        <p:cTn id="7"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300C8911-EE1B-D447-AEE2-8AC738BEF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5EE08C9-8A18-0546-A8B6-3816D149F908}"/>
              </a:ext>
            </a:extLst>
          </p:cNvPr>
          <p:cNvSpPr txBox="1"/>
          <p:nvPr/>
        </p:nvSpPr>
        <p:spPr>
          <a:xfrm>
            <a:off x="3654839" y="2515980"/>
            <a:ext cx="1828800" cy="1828800"/>
          </a:xfrm>
          <a:prstGeom prst="rect">
            <a:avLst/>
          </a:prstGeom>
          <a:noFill/>
        </p:spPr>
        <p:txBody>
          <a:bodyPr wrap="square" rtlCol="0">
            <a:spAutoFit/>
          </a:bodyPr>
          <a:lstStyle/>
          <a:p>
            <a:pPr algn="l"/>
            <a:endParaRPr lang="vi-VN"/>
          </a:p>
        </p:txBody>
      </p:sp>
      <p:sp>
        <p:nvSpPr>
          <p:cNvPr id="4" name="Hộp Văn bản 3">
            <a:extLst>
              <a:ext uri="{FF2B5EF4-FFF2-40B4-BE49-F238E27FC236}">
                <a16:creationId xmlns:a16="http://schemas.microsoft.com/office/drawing/2014/main" xmlns="" id="{DA2485FE-7B11-8A4F-9AFD-A42547EC6F12}"/>
              </a:ext>
            </a:extLst>
          </p:cNvPr>
          <p:cNvSpPr txBox="1"/>
          <p:nvPr/>
        </p:nvSpPr>
        <p:spPr>
          <a:xfrm>
            <a:off x="3654839" y="2515980"/>
            <a:ext cx="1828800" cy="1828800"/>
          </a:xfrm>
          <a:prstGeom prst="rect">
            <a:avLst/>
          </a:prstGeom>
          <a:noFill/>
        </p:spPr>
        <p:txBody>
          <a:bodyPr wrap="square" rtlCol="0">
            <a:spAutoFit/>
          </a:bodyPr>
          <a:lstStyle/>
          <a:p>
            <a:pPr algn="l"/>
            <a:endParaRPr lang="vi-VN"/>
          </a:p>
        </p:txBody>
      </p:sp>
      <p:pic>
        <p:nvPicPr>
          <p:cNvPr id="5" name="Hình ảnh 5">
            <a:extLst>
              <a:ext uri="{FF2B5EF4-FFF2-40B4-BE49-F238E27FC236}">
                <a16:creationId xmlns:a16="http://schemas.microsoft.com/office/drawing/2014/main" xmlns="" id="{608EF0BB-1740-4E40-90DB-7D3C6FAC4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76522" cy="6858000"/>
          </a:xfrm>
          <a:prstGeom prst="rect">
            <a:avLst/>
          </a:prstGeom>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6CE20441-40AF-0840-B0BE-5FFD37EB6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95"/>
            <a:ext cx="9144000" cy="6758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7762" name="Rectangle 2">
            <a:extLst>
              <a:ext uri="{FF2B5EF4-FFF2-40B4-BE49-F238E27FC236}">
                <a16:creationId xmlns:a16="http://schemas.microsoft.com/office/drawing/2014/main" xmlns="" id="{663A14B2-7960-4F24-8616-C640BD6E2E94}"/>
              </a:ext>
            </a:extLst>
          </p:cNvPr>
          <p:cNvSpPr>
            <a:spLocks noGrp="1" noChangeArrowheads="1"/>
          </p:cNvSpPr>
          <p:nvPr>
            <p:ph type="title" idx="4294967295"/>
          </p:nvPr>
        </p:nvSpPr>
        <p:spPr>
          <a:xfrm>
            <a:off x="226218" y="156748"/>
            <a:ext cx="8229600" cy="1968500"/>
          </a:xfrm>
        </p:spPr>
        <p:txBody>
          <a:bodyPr/>
          <a:lstStyle/>
          <a:p>
            <a:pPr eaLnBrk="1" hangingPunct="1">
              <a:defRPr/>
            </a:pPr>
            <a:r>
              <a:rPr lang="en-US" sz="2800" dirty="0">
                <a:solidFill>
                  <a:srgbClr val="0F0C50"/>
                </a:solidFill>
                <a:latin typeface="+mn-lt"/>
              </a:rPr>
              <a:t/>
            </a:r>
            <a:br>
              <a:rPr lang="en-US" sz="2800" dirty="0">
                <a:solidFill>
                  <a:srgbClr val="0F0C50"/>
                </a:solidFill>
                <a:latin typeface="+mn-lt"/>
              </a:rPr>
            </a:br>
            <a:r>
              <a:rPr lang="en-US" sz="2800" u="sng" dirty="0" err="1">
                <a:solidFill>
                  <a:srgbClr val="0F0C50"/>
                </a:solidFill>
                <a:latin typeface="+mn-lt"/>
              </a:rPr>
              <a:t>Tập</a:t>
            </a:r>
            <a:r>
              <a:rPr lang="en-US" sz="2800" u="sng" dirty="0">
                <a:solidFill>
                  <a:srgbClr val="0F0C50"/>
                </a:solidFill>
                <a:latin typeface="+mn-lt"/>
              </a:rPr>
              <a:t> </a:t>
            </a:r>
            <a:r>
              <a:rPr lang="en-US" sz="2800" u="sng" dirty="0" err="1">
                <a:solidFill>
                  <a:srgbClr val="0F0C50"/>
                </a:solidFill>
                <a:latin typeface="+mn-lt"/>
              </a:rPr>
              <a:t>đọc</a:t>
            </a:r>
            <a:endParaRPr lang="en-US" sz="2800" dirty="0">
              <a:solidFill>
                <a:schemeClr val="tx1"/>
              </a:solidFill>
              <a:latin typeface="+mn-lt"/>
            </a:endParaRPr>
          </a:p>
        </p:txBody>
      </p:sp>
      <p:sp>
        <p:nvSpPr>
          <p:cNvPr id="117766" name="Rectangle 6">
            <a:extLst>
              <a:ext uri="{FF2B5EF4-FFF2-40B4-BE49-F238E27FC236}">
                <a16:creationId xmlns:a16="http://schemas.microsoft.com/office/drawing/2014/main" xmlns="" id="{F50CE81F-452E-49D5-9DE0-C30EB1E0DF9B}"/>
              </a:ext>
            </a:extLst>
          </p:cNvPr>
          <p:cNvSpPr>
            <a:spLocks noChangeArrowheads="1"/>
          </p:cNvSpPr>
          <p:nvPr/>
        </p:nvSpPr>
        <p:spPr bwMode="auto">
          <a:xfrm>
            <a:off x="1220131" y="2125248"/>
            <a:ext cx="6507163" cy="1724025"/>
          </a:xfrm>
          <a:prstGeom prst="rect">
            <a:avLst/>
          </a:prstGeom>
          <a:noFill/>
          <a:ln w="9525">
            <a:noFill/>
            <a:miter lim="800000"/>
            <a:headEnd/>
            <a:tailEnd/>
          </a:ln>
          <a:effectLst/>
        </p:spPr>
        <p:txBody>
          <a:bodyPr wrap="none">
            <a:spAutoFit/>
          </a:bodyPr>
          <a:lstStyle/>
          <a:p>
            <a:pPr>
              <a:defRPr/>
            </a:pPr>
            <a:r>
              <a:rPr lang="en-US" sz="6000">
                <a:solidFill>
                  <a:srgbClr val="FF0000"/>
                </a:solidFill>
                <a:latin typeface="+mn-lt"/>
              </a:rPr>
              <a:t>Chuỗi ngọc lam </a:t>
            </a:r>
            <a:r>
              <a:rPr lang="en-US" sz="2800">
                <a:solidFill>
                  <a:srgbClr val="0000FF"/>
                </a:solidFill>
              </a:rPr>
              <a:t/>
            </a:r>
            <a:br>
              <a:rPr lang="en-US" sz="2800">
                <a:solidFill>
                  <a:srgbClr val="0000FF"/>
                </a:solidFill>
              </a:rPr>
            </a:br>
            <a:r>
              <a:rPr lang="en-US" sz="2800">
                <a:solidFill>
                  <a:srgbClr val="0000FF"/>
                </a:solidFill>
              </a:rPr>
              <a:t>                                  </a:t>
            </a:r>
            <a:r>
              <a:rPr lang="en-US" sz="2800">
                <a:solidFill>
                  <a:srgbClr val="0F0C50"/>
                </a:solidFill>
                <a:latin typeface="+mn-lt"/>
              </a:rPr>
              <a:t>PHUN-TƠN O-XLƠ </a:t>
            </a:r>
            <a:r>
              <a:rPr lang="en-US" sz="1800"/>
              <a:t/>
            </a:r>
            <a:br>
              <a:rPr lang="en-US" sz="1800"/>
            </a:br>
            <a:endParaRPr lang="en-US" sz="180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checkerboard(across)">
                                      <p:cBhvr>
                                        <p:cTn id="7"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xmlns="" id="{326C9E6C-4639-FC4A-B0FC-B661090F8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90326" cy="6894515"/>
          </a:xfrm>
          <a:prstGeom prst="rect">
            <a:avLst/>
          </a:prstGeom>
        </p:spPr>
      </p:pic>
      <p:sp>
        <p:nvSpPr>
          <p:cNvPr id="79883" name="Rectangle 11">
            <a:extLst>
              <a:ext uri="{FF2B5EF4-FFF2-40B4-BE49-F238E27FC236}">
                <a16:creationId xmlns:a16="http://schemas.microsoft.com/office/drawing/2014/main" xmlns="" id="{E54C5462-F6B6-467D-AE64-85EC1026E071}"/>
              </a:ext>
            </a:extLst>
          </p:cNvPr>
          <p:cNvSpPr>
            <a:spLocks noChangeArrowheads="1"/>
          </p:cNvSpPr>
          <p:nvPr/>
        </p:nvSpPr>
        <p:spPr bwMode="auto">
          <a:xfrm>
            <a:off x="1151215" y="1787042"/>
            <a:ext cx="1398034" cy="769441"/>
          </a:xfrm>
          <a:prstGeom prst="rect">
            <a:avLst/>
          </a:prstGeom>
          <a:noFill/>
          <a:ln w="9525">
            <a:noFill/>
            <a:miter lim="800000"/>
            <a:headEnd/>
            <a:tailEnd/>
          </a:ln>
          <a:effectLst/>
        </p:spPr>
        <p:txBody>
          <a:bodyPr wrap="square">
            <a:spAutoFit/>
          </a:bodyPr>
          <a:lstStyle/>
          <a:p>
            <a:pPr>
              <a:defRPr/>
            </a:pPr>
            <a:r>
              <a:rPr lang="en-US" sz="4400">
                <a:latin typeface="+mn-lt"/>
              </a:rPr>
              <a:t>Pi-e</a:t>
            </a:r>
            <a:endParaRPr lang="en-US" sz="4400" b="1">
              <a:latin typeface="+mn-lt"/>
            </a:endParaRPr>
          </a:p>
        </p:txBody>
      </p:sp>
      <p:sp>
        <p:nvSpPr>
          <p:cNvPr id="79885" name="Rectangle 13">
            <a:extLst>
              <a:ext uri="{FF2B5EF4-FFF2-40B4-BE49-F238E27FC236}">
                <a16:creationId xmlns:a16="http://schemas.microsoft.com/office/drawing/2014/main" xmlns="" id="{27388A0E-E8ED-4488-A35D-18C4E70268A9}"/>
              </a:ext>
            </a:extLst>
          </p:cNvPr>
          <p:cNvSpPr>
            <a:spLocks noChangeArrowheads="1"/>
          </p:cNvSpPr>
          <p:nvPr/>
        </p:nvSpPr>
        <p:spPr bwMode="auto">
          <a:xfrm>
            <a:off x="5006491" y="2532636"/>
            <a:ext cx="3124200" cy="769938"/>
          </a:xfrm>
          <a:prstGeom prst="rect">
            <a:avLst/>
          </a:prstGeom>
          <a:noFill/>
          <a:ln w="9525">
            <a:noFill/>
            <a:miter lim="800000"/>
            <a:headEnd/>
            <a:tailEnd/>
          </a:ln>
          <a:effectLst/>
        </p:spPr>
        <p:txBody>
          <a:bodyPr wrap="square">
            <a:spAutoFit/>
          </a:bodyPr>
          <a:lstStyle/>
          <a:p>
            <a:pPr>
              <a:defRPr/>
            </a:pPr>
            <a:r>
              <a:rPr lang="en-US" sz="4400">
                <a:latin typeface="+mn-lt"/>
              </a:rPr>
              <a:t>trầm ngâm </a:t>
            </a:r>
          </a:p>
        </p:txBody>
      </p:sp>
      <p:sp>
        <p:nvSpPr>
          <p:cNvPr id="79886" name="Rectangle 14">
            <a:extLst>
              <a:ext uri="{FF2B5EF4-FFF2-40B4-BE49-F238E27FC236}">
                <a16:creationId xmlns:a16="http://schemas.microsoft.com/office/drawing/2014/main" xmlns="" id="{F9792A93-91FF-4B76-86E8-7344EABDB079}"/>
              </a:ext>
            </a:extLst>
          </p:cNvPr>
          <p:cNvSpPr>
            <a:spLocks noChangeArrowheads="1"/>
          </p:cNvSpPr>
          <p:nvPr/>
        </p:nvSpPr>
        <p:spPr bwMode="auto">
          <a:xfrm>
            <a:off x="4978379" y="3237094"/>
            <a:ext cx="3429000" cy="769938"/>
          </a:xfrm>
          <a:prstGeom prst="rect">
            <a:avLst/>
          </a:prstGeom>
          <a:noFill/>
          <a:ln w="9525">
            <a:noFill/>
            <a:miter lim="800000"/>
            <a:headEnd/>
            <a:tailEnd/>
          </a:ln>
          <a:effectLst/>
        </p:spPr>
        <p:txBody>
          <a:bodyPr>
            <a:spAutoFit/>
          </a:bodyPr>
          <a:lstStyle/>
          <a:p>
            <a:pPr eaLnBrk="0" hangingPunct="0">
              <a:defRPr/>
            </a:pPr>
            <a:r>
              <a:rPr lang="en-US" sz="4400">
                <a:latin typeface="+mn-lt"/>
              </a:rPr>
              <a:t>giáo đường </a:t>
            </a:r>
          </a:p>
        </p:txBody>
      </p:sp>
      <p:sp>
        <p:nvSpPr>
          <p:cNvPr id="79887" name="Rectangle 15">
            <a:extLst>
              <a:ext uri="{FF2B5EF4-FFF2-40B4-BE49-F238E27FC236}">
                <a16:creationId xmlns:a16="http://schemas.microsoft.com/office/drawing/2014/main" xmlns="" id="{AE6F2E9A-CBE3-4D09-99C3-16D7869FE817}"/>
              </a:ext>
            </a:extLst>
          </p:cNvPr>
          <p:cNvSpPr>
            <a:spLocks noChangeArrowheads="1"/>
          </p:cNvSpPr>
          <p:nvPr/>
        </p:nvSpPr>
        <p:spPr bwMode="auto">
          <a:xfrm>
            <a:off x="1035877" y="3285755"/>
            <a:ext cx="1780209" cy="769938"/>
          </a:xfrm>
          <a:prstGeom prst="rect">
            <a:avLst/>
          </a:prstGeom>
          <a:noFill/>
          <a:ln w="9525">
            <a:noFill/>
            <a:miter lim="800000"/>
            <a:headEnd/>
            <a:tailEnd/>
          </a:ln>
          <a:effectLst/>
        </p:spPr>
        <p:txBody>
          <a:bodyPr wrap="square">
            <a:spAutoFit/>
          </a:bodyPr>
          <a:lstStyle/>
          <a:p>
            <a:pPr eaLnBrk="0" hangingPunct="0">
              <a:defRPr/>
            </a:pPr>
            <a:r>
              <a:rPr lang="en-US" sz="4400">
                <a:latin typeface="+mn-lt"/>
              </a:rPr>
              <a:t>lúi húi  </a:t>
            </a:r>
          </a:p>
        </p:txBody>
      </p:sp>
      <p:sp>
        <p:nvSpPr>
          <p:cNvPr id="79892" name="Rectangle 20">
            <a:extLst>
              <a:ext uri="{FF2B5EF4-FFF2-40B4-BE49-F238E27FC236}">
                <a16:creationId xmlns:a16="http://schemas.microsoft.com/office/drawing/2014/main" xmlns="" id="{85798791-93F7-4EBE-8DEA-7C8BC3A094C6}"/>
              </a:ext>
            </a:extLst>
          </p:cNvPr>
          <p:cNvSpPr>
            <a:spLocks noChangeArrowheads="1"/>
          </p:cNvSpPr>
          <p:nvPr/>
        </p:nvSpPr>
        <p:spPr bwMode="auto">
          <a:xfrm>
            <a:off x="1035878" y="2543830"/>
            <a:ext cx="2162175" cy="769939"/>
          </a:xfrm>
          <a:prstGeom prst="rect">
            <a:avLst/>
          </a:prstGeom>
          <a:noFill/>
          <a:ln w="9525">
            <a:noFill/>
            <a:miter lim="800000"/>
            <a:headEnd/>
            <a:tailEnd/>
          </a:ln>
          <a:effectLst/>
        </p:spPr>
        <p:txBody>
          <a:bodyPr wrap="square">
            <a:spAutoFit/>
          </a:bodyPr>
          <a:lstStyle/>
          <a:p>
            <a:pPr>
              <a:defRPr/>
            </a:pPr>
            <a:r>
              <a:rPr lang="en-US" sz="4400">
                <a:latin typeface="+mn-lt"/>
              </a:rPr>
              <a:t>Nô-en </a:t>
            </a:r>
            <a:r>
              <a:rPr lang="en-US" sz="4400" b="1">
                <a:latin typeface="+mn-lt"/>
              </a:rPr>
              <a:t>  </a:t>
            </a:r>
          </a:p>
        </p:txBody>
      </p:sp>
      <p:sp>
        <p:nvSpPr>
          <p:cNvPr id="79893" name="Rectangle 21">
            <a:extLst>
              <a:ext uri="{FF2B5EF4-FFF2-40B4-BE49-F238E27FC236}">
                <a16:creationId xmlns:a16="http://schemas.microsoft.com/office/drawing/2014/main" xmlns="" id="{55A3A290-467F-44FC-B498-EAC5BE8D0BA7}"/>
              </a:ext>
            </a:extLst>
          </p:cNvPr>
          <p:cNvSpPr>
            <a:spLocks noChangeArrowheads="1"/>
          </p:cNvSpPr>
          <p:nvPr/>
        </p:nvSpPr>
        <p:spPr bwMode="auto">
          <a:xfrm>
            <a:off x="5098980" y="1739685"/>
            <a:ext cx="2162175" cy="769938"/>
          </a:xfrm>
          <a:prstGeom prst="rect">
            <a:avLst/>
          </a:prstGeom>
          <a:noFill/>
          <a:ln w="9525">
            <a:noFill/>
            <a:miter lim="800000"/>
            <a:headEnd/>
            <a:tailEnd/>
          </a:ln>
          <a:effectLst/>
        </p:spPr>
        <p:txBody>
          <a:bodyPr wrap="none">
            <a:spAutoFit/>
          </a:bodyPr>
          <a:lstStyle/>
          <a:p>
            <a:pPr>
              <a:defRPr/>
            </a:pPr>
            <a:r>
              <a:rPr lang="en-US" sz="4400">
                <a:latin typeface="+mn-lt"/>
              </a:rPr>
              <a:t>Gioan </a:t>
            </a:r>
            <a:r>
              <a:rPr lang="en-US" sz="4400" b="1">
                <a:latin typeface="+mn-lt"/>
              </a:rPr>
              <a:t>  </a:t>
            </a:r>
          </a:p>
        </p:txBody>
      </p:sp>
      <p:sp>
        <p:nvSpPr>
          <p:cNvPr id="19" name="Hình Chữ nhật 18">
            <a:extLst>
              <a:ext uri="{FF2B5EF4-FFF2-40B4-BE49-F238E27FC236}">
                <a16:creationId xmlns:a16="http://schemas.microsoft.com/office/drawing/2014/main" xmlns="" id="{8B237F99-FC35-483C-8339-87BC72A037AC}"/>
              </a:ext>
            </a:extLst>
          </p:cNvPr>
          <p:cNvSpPr/>
          <p:nvPr/>
        </p:nvSpPr>
        <p:spPr>
          <a:xfrm>
            <a:off x="878529" y="824052"/>
            <a:ext cx="4389438" cy="769938"/>
          </a:xfrm>
          <a:prstGeom prst="rect">
            <a:avLst/>
          </a:prstGeom>
        </p:spPr>
        <p:txBody>
          <a:bodyPr wrap="none">
            <a:spAutoFit/>
          </a:bodyPr>
          <a:lstStyle/>
          <a:p>
            <a:pPr algn="ctr" eaLnBrk="0" hangingPunct="0">
              <a:defRPr/>
            </a:pPr>
            <a:r>
              <a:rPr lang="en-US" sz="4400" b="1">
                <a:solidFill>
                  <a:srgbClr val="000000"/>
                </a:solidFill>
                <a:latin typeface="+mn-lt"/>
              </a:rPr>
              <a:t>a/Luyện đọc  từ</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83"/>
                                        </p:tgtEl>
                                        <p:attrNameLst>
                                          <p:attrName>style.visibility</p:attrName>
                                        </p:attrNameLst>
                                      </p:cBhvr>
                                      <p:to>
                                        <p:strVal val="visible"/>
                                      </p:to>
                                    </p:set>
                                    <p:animEffect transition="in" filter="blinds(horizontal)">
                                      <p:cBhvr>
                                        <p:cTn id="7" dur="500"/>
                                        <p:tgtEl>
                                          <p:spTgt spid="79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892"/>
                                        </p:tgtEl>
                                        <p:attrNameLst>
                                          <p:attrName>style.visibility</p:attrName>
                                        </p:attrNameLst>
                                      </p:cBhvr>
                                      <p:to>
                                        <p:strVal val="visible"/>
                                      </p:to>
                                    </p:set>
                                    <p:animEffect transition="in" filter="diamond(in)">
                                      <p:cBhvr>
                                        <p:cTn id="12" dur="1000"/>
                                        <p:tgtEl>
                                          <p:spTgt spid="79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9887"/>
                                        </p:tgtEl>
                                        <p:attrNameLst>
                                          <p:attrName>style.visibility</p:attrName>
                                        </p:attrNameLst>
                                      </p:cBhvr>
                                      <p:to>
                                        <p:strVal val="visible"/>
                                      </p:to>
                                    </p:set>
                                    <p:animEffect transition="in" filter="diamond(in)">
                                      <p:cBhvr>
                                        <p:cTn id="17" dur="1000"/>
                                        <p:tgtEl>
                                          <p:spTgt spid="79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9893"/>
                                        </p:tgtEl>
                                        <p:attrNameLst>
                                          <p:attrName>style.visibility</p:attrName>
                                        </p:attrNameLst>
                                      </p:cBhvr>
                                      <p:to>
                                        <p:strVal val="visible"/>
                                      </p:to>
                                    </p:set>
                                    <p:animEffect transition="in" filter="diamond(in)">
                                      <p:cBhvr>
                                        <p:cTn id="22" dur="1000"/>
                                        <p:tgtEl>
                                          <p:spTgt spid="79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9885"/>
                                        </p:tgtEl>
                                        <p:attrNameLst>
                                          <p:attrName>style.visibility</p:attrName>
                                        </p:attrNameLst>
                                      </p:cBhvr>
                                      <p:to>
                                        <p:strVal val="visible"/>
                                      </p:to>
                                    </p:set>
                                    <p:animEffect transition="in" filter="checkerboard(across)">
                                      <p:cBhvr>
                                        <p:cTn id="27" dur="1000"/>
                                        <p:tgtEl>
                                          <p:spTgt spid="798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9886"/>
                                        </p:tgtEl>
                                        <p:attrNameLst>
                                          <p:attrName>style.visibility</p:attrName>
                                        </p:attrNameLst>
                                      </p:cBhvr>
                                      <p:to>
                                        <p:strVal val="visible"/>
                                      </p:to>
                                    </p:set>
                                    <p:animEffect transition="in" filter="diamond(in)">
                                      <p:cBhvr>
                                        <p:cTn id="32" dur="1000"/>
                                        <p:tgtEl>
                                          <p:spTgt spid="79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p:bldP spid="79885" grpId="0"/>
      <p:bldP spid="79886" grpId="0"/>
      <p:bldP spid="79887" grpId="0"/>
      <p:bldP spid="79892" grpId="0"/>
      <p:bldP spid="7989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2663</TotalTime>
  <Words>617</Words>
  <Application>Microsoft Macintosh PowerPoint</Application>
  <PresentationFormat>On-screen Show (4:3)</PresentationFormat>
  <Paragraphs>53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Tập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nói lên nội dung gì?</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1597</cp:revision>
  <dcterms:created xsi:type="dcterms:W3CDTF">2008-02-13T08:58:51Z</dcterms:created>
  <dcterms:modified xsi:type="dcterms:W3CDTF">2020-12-06T13:24:33Z</dcterms:modified>
</cp:coreProperties>
</file>