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81" r:id="rId4"/>
    <p:sldId id="274" r:id="rId5"/>
    <p:sldId id="287" r:id="rId6"/>
    <p:sldId id="288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FBF6B-DD70-413F-B543-3B2235CAC210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CF683-E953-4B69-B155-809B0919F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huyen\Shine.wma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3076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BD2053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70738" y="0"/>
            <a:ext cx="1973262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19" name="WordArt 7"/>
          <p:cNvSpPr>
            <a:spLocks noChangeArrowheads="1" noChangeShapeType="1" noTextEdit="1"/>
          </p:cNvSpPr>
          <p:nvPr/>
        </p:nvSpPr>
        <p:spPr bwMode="auto">
          <a:xfrm>
            <a:off x="685800" y="3124200"/>
            <a:ext cx="8120063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19050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itchFamily="18" charset="0"/>
              </a:rPr>
              <a:t>MÔN TOÁN LỚP 5</a:t>
            </a:r>
            <a:r>
              <a:rPr lang="en-US" sz="3600" kern="10">
                <a:ln w="19050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 NarrowH"/>
              </a:rPr>
              <a:t> </a:t>
            </a:r>
          </a:p>
        </p:txBody>
      </p:sp>
      <p:pic>
        <p:nvPicPr>
          <p:cNvPr id="3081" name="Picture 11" descr="BD2053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9050" y="3943350"/>
            <a:ext cx="197326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2" descr="BD20530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5080000"/>
            <a:ext cx="38862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6" name="AutoShape 14"/>
          <p:cNvSpPr>
            <a:spLocks noChangeArrowheads="1"/>
          </p:cNvSpPr>
          <p:nvPr/>
        </p:nvSpPr>
        <p:spPr bwMode="auto">
          <a:xfrm>
            <a:off x="7315200" y="4876800"/>
            <a:ext cx="428625" cy="409575"/>
          </a:xfrm>
          <a:prstGeom prst="irregularSeal1">
            <a:avLst/>
          </a:prstGeom>
          <a:gradFill rotWithShape="1">
            <a:gsLst>
              <a:gs pos="0">
                <a:srgbClr val="E6F8A6">
                  <a:alpha val="62000"/>
                </a:srgbClr>
              </a:gs>
              <a:gs pos="100000">
                <a:srgbClr val="FF00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27" name="AutoShape 15"/>
          <p:cNvSpPr>
            <a:spLocks noChangeArrowheads="1"/>
          </p:cNvSpPr>
          <p:nvPr/>
        </p:nvSpPr>
        <p:spPr bwMode="auto">
          <a:xfrm>
            <a:off x="0" y="35052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28" name="AutoShape 16"/>
          <p:cNvSpPr>
            <a:spLocks noChangeArrowheads="1"/>
          </p:cNvSpPr>
          <p:nvPr/>
        </p:nvSpPr>
        <p:spPr bwMode="auto">
          <a:xfrm>
            <a:off x="169863" y="55118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29" name="AutoShape 17"/>
          <p:cNvSpPr>
            <a:spLocks noChangeArrowheads="1"/>
          </p:cNvSpPr>
          <p:nvPr/>
        </p:nvSpPr>
        <p:spPr bwMode="auto">
          <a:xfrm>
            <a:off x="8001000" y="3810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0" name="AutoShape 18"/>
          <p:cNvSpPr>
            <a:spLocks noChangeArrowheads="1"/>
          </p:cNvSpPr>
          <p:nvPr/>
        </p:nvSpPr>
        <p:spPr bwMode="auto">
          <a:xfrm>
            <a:off x="2246313" y="9525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1" name="AutoShape 19"/>
          <p:cNvSpPr>
            <a:spLocks noChangeArrowheads="1"/>
          </p:cNvSpPr>
          <p:nvPr/>
        </p:nvSpPr>
        <p:spPr bwMode="auto">
          <a:xfrm>
            <a:off x="4648200" y="3810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2" name="AutoShape 20"/>
          <p:cNvSpPr>
            <a:spLocks noChangeArrowheads="1"/>
          </p:cNvSpPr>
          <p:nvPr/>
        </p:nvSpPr>
        <p:spPr bwMode="auto">
          <a:xfrm>
            <a:off x="304800" y="2438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3" name="AutoShape 21"/>
          <p:cNvSpPr>
            <a:spLocks noChangeArrowheads="1"/>
          </p:cNvSpPr>
          <p:nvPr/>
        </p:nvSpPr>
        <p:spPr bwMode="auto">
          <a:xfrm>
            <a:off x="5638800" y="2286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4" name="AutoShape 22"/>
          <p:cNvSpPr>
            <a:spLocks noChangeArrowheads="1"/>
          </p:cNvSpPr>
          <p:nvPr/>
        </p:nvSpPr>
        <p:spPr bwMode="auto">
          <a:xfrm>
            <a:off x="3048000" y="5334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5" name="AutoShape 23"/>
          <p:cNvSpPr>
            <a:spLocks noChangeArrowheads="1"/>
          </p:cNvSpPr>
          <p:nvPr/>
        </p:nvSpPr>
        <p:spPr bwMode="auto">
          <a:xfrm>
            <a:off x="1524000" y="1219200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6" name="AutoShape 24"/>
          <p:cNvSpPr>
            <a:spLocks noChangeArrowheads="1"/>
          </p:cNvSpPr>
          <p:nvPr/>
        </p:nvSpPr>
        <p:spPr bwMode="auto">
          <a:xfrm>
            <a:off x="84582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37" name="AutoShape 25"/>
          <p:cNvSpPr>
            <a:spLocks noChangeArrowheads="1"/>
          </p:cNvSpPr>
          <p:nvPr/>
        </p:nvSpPr>
        <p:spPr bwMode="auto">
          <a:xfrm>
            <a:off x="3429000" y="638175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8" name="AutoShape 26"/>
          <p:cNvSpPr>
            <a:spLocks noChangeArrowheads="1"/>
          </p:cNvSpPr>
          <p:nvPr/>
        </p:nvSpPr>
        <p:spPr bwMode="auto">
          <a:xfrm>
            <a:off x="8305800" y="40386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39" name="AutoShape 27"/>
          <p:cNvSpPr>
            <a:spLocks noChangeArrowheads="1"/>
          </p:cNvSpPr>
          <p:nvPr/>
        </p:nvSpPr>
        <p:spPr bwMode="auto">
          <a:xfrm>
            <a:off x="2286000" y="518160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40" name="AutoShape 28"/>
          <p:cNvSpPr>
            <a:spLocks noChangeArrowheads="1"/>
          </p:cNvSpPr>
          <p:nvPr/>
        </p:nvSpPr>
        <p:spPr bwMode="auto">
          <a:xfrm>
            <a:off x="5562600" y="5410200"/>
            <a:ext cx="4572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41" name="AutoShape 29"/>
          <p:cNvSpPr>
            <a:spLocks noChangeArrowheads="1"/>
          </p:cNvSpPr>
          <p:nvPr/>
        </p:nvSpPr>
        <p:spPr bwMode="auto">
          <a:xfrm>
            <a:off x="7696200" y="5943600"/>
            <a:ext cx="533400" cy="5334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342" name="AutoShape 30"/>
          <p:cNvSpPr>
            <a:spLocks noChangeArrowheads="1"/>
          </p:cNvSpPr>
          <p:nvPr/>
        </p:nvSpPr>
        <p:spPr bwMode="auto">
          <a:xfrm>
            <a:off x="1447800" y="59436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43" name="AutoShape 31"/>
          <p:cNvSpPr>
            <a:spLocks noChangeArrowheads="1"/>
          </p:cNvSpPr>
          <p:nvPr/>
        </p:nvSpPr>
        <p:spPr bwMode="auto">
          <a:xfrm>
            <a:off x="6400800" y="6019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41344" name="AutoShape 32"/>
          <p:cNvSpPr>
            <a:spLocks noChangeArrowheads="1"/>
          </p:cNvSpPr>
          <p:nvPr/>
        </p:nvSpPr>
        <p:spPr bwMode="auto">
          <a:xfrm>
            <a:off x="8382000" y="51816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0" y="19050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228600" y="1143000"/>
            <a:ext cx="8763000" cy="1285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vi-VN" sz="2800" kern="10" spc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 mừng quý thầy cô về dự giờ thăm lớp!</a:t>
            </a:r>
            <a:endParaRPr lang="en-US" sz="2800" kern="10" spc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41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41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14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141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141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141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141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000" fill="hold"/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000" fill="hold"/>
                                        <p:tgtEl>
                                          <p:spTgt spid="141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3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000" fill="hold"/>
                                        <p:tgtEl>
                                          <p:spTgt spid="141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3000" fill="hold"/>
                                        <p:tgtEl>
                                          <p:spTgt spid="141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000" fill="hold"/>
                                        <p:tgtEl>
                                          <p:spTgt spid="141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0" fill="hold"/>
                                        <p:tgtEl>
                                          <p:spTgt spid="141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0" fill="hold"/>
                                        <p:tgtEl>
                                          <p:spTgt spid="141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3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3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5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6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3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0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3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5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3" presetClass="emph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1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8" presetClass="emph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5" dur="2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 animBg="1"/>
      <p:bldP spid="141319" grpId="1" animBg="1"/>
      <p:bldP spid="141319" grpId="2" animBg="1"/>
      <p:bldP spid="141319" grpId="3" animBg="1"/>
      <p:bldP spid="141319" grpId="4" animBg="1"/>
      <p:bldP spid="141319" grpId="5" animBg="1"/>
      <p:bldP spid="141319" grpId="6" animBg="1"/>
      <p:bldP spid="141319" grpId="7" animBg="1"/>
      <p:bldP spid="141326" grpId="0" animBg="1"/>
      <p:bldP spid="141327" grpId="0" animBg="1"/>
      <p:bldP spid="141328" grpId="0" animBg="1"/>
      <p:bldP spid="141329" grpId="0" animBg="1"/>
      <p:bldP spid="141330" grpId="0" animBg="1"/>
      <p:bldP spid="141331" grpId="0" animBg="1"/>
      <p:bldP spid="141332" grpId="0" animBg="1"/>
      <p:bldP spid="141333" grpId="0" animBg="1"/>
      <p:bldP spid="141334" grpId="0" animBg="1"/>
      <p:bldP spid="141335" grpId="0" animBg="1"/>
      <p:bldP spid="141336" grpId="0" animBg="1"/>
      <p:bldP spid="141337" grpId="0" animBg="1"/>
      <p:bldP spid="141338" grpId="0" animBg="1"/>
      <p:bldP spid="141339" grpId="0" animBg="1"/>
      <p:bldP spid="141340" grpId="0" animBg="1"/>
      <p:bldP spid="141341" grpId="0" animBg="1"/>
      <p:bldP spid="141342" grpId="0" animBg="1"/>
      <p:bldP spid="141343" grpId="0" animBg="1"/>
      <p:bldP spid="1413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152400" y="533400"/>
            <a:ext cx="8153400" cy="41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Khi chia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tự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nhiên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tự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nhiên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còn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tục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chia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Viết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dấu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phẩy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thương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Viết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thêm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dư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chữ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0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rồi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chia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tiếp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                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Nếu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còn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dư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nữa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ta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viết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thêm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bên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phải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dư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mới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một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chữ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số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0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rồi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tiếp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tục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chia,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có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thể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cứ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làm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như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thế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600" b="1" i="0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mãi</a:t>
            </a:r>
            <a:r>
              <a:rPr kumimoji="0" lang="en-US" sz="36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49530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1. Đặt tính rồi tính:</a:t>
            </a:r>
            <a:endParaRPr lang="en-US" sz="2800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6629400" y="3276600"/>
            <a:ext cx="2514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882      36</a:t>
            </a:r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>
            <a:off x="1371600" y="39624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94" name="Line 62"/>
          <p:cNvSpPr>
            <a:spLocks noChangeShapeType="1"/>
          </p:cNvSpPr>
          <p:nvPr/>
        </p:nvSpPr>
        <p:spPr bwMode="auto">
          <a:xfrm>
            <a:off x="1371600" y="33528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457200" y="3352800"/>
            <a:ext cx="1524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12   5</a:t>
            </a:r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1371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499" name="Text Box 67"/>
          <p:cNvSpPr txBox="1">
            <a:spLocks noChangeArrowheads="1"/>
          </p:cNvSpPr>
          <p:nvPr/>
        </p:nvSpPr>
        <p:spPr bwMode="auto">
          <a:xfrm>
            <a:off x="7620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500" name="Text Box 68"/>
          <p:cNvSpPr txBox="1">
            <a:spLocks noChangeArrowheads="1"/>
          </p:cNvSpPr>
          <p:nvPr/>
        </p:nvSpPr>
        <p:spPr bwMode="auto">
          <a:xfrm>
            <a:off x="16002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18501" name="Text Box 69"/>
          <p:cNvSpPr txBox="1">
            <a:spLocks noChangeArrowheads="1"/>
          </p:cNvSpPr>
          <p:nvPr/>
        </p:nvSpPr>
        <p:spPr bwMode="auto">
          <a:xfrm>
            <a:off x="990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1752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8503" name="Text Box 71"/>
          <p:cNvSpPr txBox="1">
            <a:spLocks noChangeArrowheads="1"/>
          </p:cNvSpPr>
          <p:nvPr/>
        </p:nvSpPr>
        <p:spPr bwMode="auto">
          <a:xfrm>
            <a:off x="990600" y="4343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05" name="Text Box 73"/>
          <p:cNvSpPr txBox="1">
            <a:spLocks noChangeArrowheads="1"/>
          </p:cNvSpPr>
          <p:nvPr/>
        </p:nvSpPr>
        <p:spPr bwMode="auto">
          <a:xfrm>
            <a:off x="381000" y="5410200"/>
            <a:ext cx="24384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12 : 5 = 2,4</a:t>
            </a:r>
          </a:p>
        </p:txBody>
      </p:sp>
      <p:sp>
        <p:nvSpPr>
          <p:cNvPr id="18506" name="Text Box 74"/>
          <p:cNvSpPr txBox="1">
            <a:spLocks noChangeArrowheads="1"/>
          </p:cNvSpPr>
          <p:nvPr/>
        </p:nvSpPr>
        <p:spPr bwMode="auto">
          <a:xfrm>
            <a:off x="3581400" y="3276600"/>
            <a:ext cx="18288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23      4 </a:t>
            </a:r>
          </a:p>
        </p:txBody>
      </p:sp>
      <p:sp>
        <p:nvSpPr>
          <p:cNvPr id="18507" name="Line 75"/>
          <p:cNvSpPr>
            <a:spLocks noChangeShapeType="1"/>
          </p:cNvSpPr>
          <p:nvPr/>
        </p:nvSpPr>
        <p:spPr bwMode="auto">
          <a:xfrm>
            <a:off x="4800600" y="33528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08" name="Line 76"/>
          <p:cNvSpPr>
            <a:spLocks noChangeShapeType="1"/>
          </p:cNvSpPr>
          <p:nvPr/>
        </p:nvSpPr>
        <p:spPr bwMode="auto">
          <a:xfrm>
            <a:off x="4800600" y="38862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09" name="Text Box 77"/>
          <p:cNvSpPr txBox="1">
            <a:spLocks noChangeArrowheads="1"/>
          </p:cNvSpPr>
          <p:nvPr/>
        </p:nvSpPr>
        <p:spPr bwMode="auto">
          <a:xfrm>
            <a:off x="4800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8510" name="Text Box 78"/>
          <p:cNvSpPr txBox="1">
            <a:spLocks noChangeArrowheads="1"/>
          </p:cNvSpPr>
          <p:nvPr/>
        </p:nvSpPr>
        <p:spPr bwMode="auto">
          <a:xfrm>
            <a:off x="3810000" y="38100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8511" name="Text Box 79"/>
          <p:cNvSpPr txBox="1">
            <a:spLocks noChangeArrowheads="1"/>
          </p:cNvSpPr>
          <p:nvPr/>
        </p:nvSpPr>
        <p:spPr bwMode="auto">
          <a:xfrm>
            <a:off x="5029200" y="3886200"/>
            <a:ext cx="3048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18512" name="Text Box 80"/>
          <p:cNvSpPr txBox="1">
            <a:spLocks noChangeArrowheads="1"/>
          </p:cNvSpPr>
          <p:nvPr/>
        </p:nvSpPr>
        <p:spPr bwMode="auto">
          <a:xfrm>
            <a:off x="4114800" y="38100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13" name="Text Box 81"/>
          <p:cNvSpPr txBox="1">
            <a:spLocks noChangeArrowheads="1"/>
          </p:cNvSpPr>
          <p:nvPr/>
        </p:nvSpPr>
        <p:spPr bwMode="auto">
          <a:xfrm>
            <a:off x="5181600" y="38862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8514" name="Text Box 82"/>
          <p:cNvSpPr txBox="1">
            <a:spLocks noChangeArrowheads="1"/>
          </p:cNvSpPr>
          <p:nvPr/>
        </p:nvSpPr>
        <p:spPr bwMode="auto">
          <a:xfrm>
            <a:off x="4114800" y="42672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515" name="Text Box 83"/>
          <p:cNvSpPr txBox="1">
            <a:spLocks noChangeArrowheads="1"/>
          </p:cNvSpPr>
          <p:nvPr/>
        </p:nvSpPr>
        <p:spPr bwMode="auto">
          <a:xfrm>
            <a:off x="4419600" y="42672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16" name="Text Box 84"/>
          <p:cNvSpPr txBox="1">
            <a:spLocks noChangeArrowheads="1"/>
          </p:cNvSpPr>
          <p:nvPr/>
        </p:nvSpPr>
        <p:spPr bwMode="auto">
          <a:xfrm>
            <a:off x="5486400" y="38862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8517" name="Text Box 85"/>
          <p:cNvSpPr txBox="1">
            <a:spLocks noChangeArrowheads="1"/>
          </p:cNvSpPr>
          <p:nvPr/>
        </p:nvSpPr>
        <p:spPr bwMode="auto">
          <a:xfrm>
            <a:off x="4419600" y="4648200"/>
            <a:ext cx="457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2060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19" name="Text Box 87"/>
          <p:cNvSpPr txBox="1">
            <a:spLocks noChangeArrowheads="1"/>
          </p:cNvSpPr>
          <p:nvPr/>
        </p:nvSpPr>
        <p:spPr bwMode="auto">
          <a:xfrm>
            <a:off x="3124200" y="5410200"/>
            <a:ext cx="27432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rgbClr val="002060"/>
                </a:solidFill>
                <a:latin typeface="Times New Roman" pitchFamily="18" charset="0"/>
              </a:rPr>
              <a:t>23 : 4 = 5,75 </a:t>
            </a:r>
          </a:p>
        </p:txBody>
      </p:sp>
      <p:sp>
        <p:nvSpPr>
          <p:cNvPr id="18522" name="Line 90"/>
          <p:cNvSpPr>
            <a:spLocks noChangeShapeType="1"/>
          </p:cNvSpPr>
          <p:nvPr/>
        </p:nvSpPr>
        <p:spPr bwMode="auto">
          <a:xfrm>
            <a:off x="8001000" y="38862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23" name="Line 91"/>
          <p:cNvSpPr>
            <a:spLocks noChangeShapeType="1"/>
          </p:cNvSpPr>
          <p:nvPr/>
        </p:nvSpPr>
        <p:spPr bwMode="auto">
          <a:xfrm>
            <a:off x="8001000" y="34290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25" name="Text Box 93"/>
          <p:cNvSpPr txBox="1">
            <a:spLocks noChangeArrowheads="1"/>
          </p:cNvSpPr>
          <p:nvPr/>
        </p:nvSpPr>
        <p:spPr bwMode="auto">
          <a:xfrm>
            <a:off x="79248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526" name="Text Box 94"/>
          <p:cNvSpPr txBox="1">
            <a:spLocks noChangeArrowheads="1"/>
          </p:cNvSpPr>
          <p:nvPr/>
        </p:nvSpPr>
        <p:spPr bwMode="auto">
          <a:xfrm>
            <a:off x="6858000" y="38100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8527" name="Text Box 95"/>
          <p:cNvSpPr txBox="1">
            <a:spLocks noChangeArrowheads="1"/>
          </p:cNvSpPr>
          <p:nvPr/>
        </p:nvSpPr>
        <p:spPr bwMode="auto">
          <a:xfrm>
            <a:off x="6629400" y="38100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8528" name="Text Box 96"/>
          <p:cNvSpPr txBox="1">
            <a:spLocks noChangeArrowheads="1"/>
          </p:cNvSpPr>
          <p:nvPr/>
        </p:nvSpPr>
        <p:spPr bwMode="auto">
          <a:xfrm>
            <a:off x="7162800" y="38100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8529" name="Text Box 97"/>
          <p:cNvSpPr txBox="1">
            <a:spLocks noChangeArrowheads="1"/>
          </p:cNvSpPr>
          <p:nvPr/>
        </p:nvSpPr>
        <p:spPr bwMode="auto">
          <a:xfrm>
            <a:off x="8229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8530" name="Text Box 98"/>
          <p:cNvSpPr txBox="1">
            <a:spLocks noChangeArrowheads="1"/>
          </p:cNvSpPr>
          <p:nvPr/>
        </p:nvSpPr>
        <p:spPr bwMode="auto">
          <a:xfrm>
            <a:off x="7162800" y="4343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8531" name="Text Box 99"/>
          <p:cNvSpPr txBox="1">
            <a:spLocks noChangeArrowheads="1"/>
          </p:cNvSpPr>
          <p:nvPr/>
        </p:nvSpPr>
        <p:spPr bwMode="auto">
          <a:xfrm>
            <a:off x="6858000" y="4343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8533" name="Text Box 101"/>
          <p:cNvSpPr txBox="1">
            <a:spLocks noChangeArrowheads="1"/>
          </p:cNvSpPr>
          <p:nvPr/>
        </p:nvSpPr>
        <p:spPr bwMode="auto">
          <a:xfrm>
            <a:off x="84582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18534" name="Text Box 102"/>
          <p:cNvSpPr txBox="1">
            <a:spLocks noChangeArrowheads="1"/>
          </p:cNvSpPr>
          <p:nvPr/>
        </p:nvSpPr>
        <p:spPr bwMode="auto">
          <a:xfrm>
            <a:off x="7467600" y="4343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35" name="Text Box 103"/>
          <p:cNvSpPr txBox="1">
            <a:spLocks noChangeArrowheads="1"/>
          </p:cNvSpPr>
          <p:nvPr/>
        </p:nvSpPr>
        <p:spPr bwMode="auto">
          <a:xfrm>
            <a:off x="8610600" y="38862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8536" name="Text Box 104"/>
          <p:cNvSpPr txBox="1">
            <a:spLocks noChangeArrowheads="1"/>
          </p:cNvSpPr>
          <p:nvPr/>
        </p:nvSpPr>
        <p:spPr bwMode="auto">
          <a:xfrm>
            <a:off x="7467600" y="4724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37" name="Text Box 105"/>
          <p:cNvSpPr txBox="1">
            <a:spLocks noChangeArrowheads="1"/>
          </p:cNvSpPr>
          <p:nvPr/>
        </p:nvSpPr>
        <p:spPr bwMode="auto">
          <a:xfrm>
            <a:off x="7162800" y="4724400"/>
            <a:ext cx="533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18538" name="Text Box 106"/>
          <p:cNvSpPr txBox="1">
            <a:spLocks noChangeArrowheads="1"/>
          </p:cNvSpPr>
          <p:nvPr/>
        </p:nvSpPr>
        <p:spPr bwMode="auto">
          <a:xfrm>
            <a:off x="381000" y="2590800"/>
            <a:ext cx="85344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>
                <a:solidFill>
                  <a:srgbClr val="000099"/>
                </a:solidFill>
                <a:latin typeface="Times New Roman" pitchFamily="18" charset="0"/>
              </a:rPr>
              <a:t>12 : 5	;           23 : 4    ;         882 : 36	</a:t>
            </a:r>
          </a:p>
        </p:txBody>
      </p:sp>
      <p:sp>
        <p:nvSpPr>
          <p:cNvPr id="18539" name="Text Box 107"/>
          <p:cNvSpPr txBox="1">
            <a:spLocks noChangeArrowheads="1"/>
          </p:cNvSpPr>
          <p:nvPr/>
        </p:nvSpPr>
        <p:spPr bwMode="auto">
          <a:xfrm>
            <a:off x="6096000" y="5410200"/>
            <a:ext cx="304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882 : 36 = 24,5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18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18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18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8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1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18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8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8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1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18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500"/>
                                        <p:tgtEl>
                                          <p:spTgt spid="18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18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18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500"/>
                                        <p:tgtEl>
                                          <p:spTgt spid="1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1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500"/>
                                        <p:tgtEl>
                                          <p:spTgt spid="18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8" dur="500"/>
                                        <p:tgtEl>
                                          <p:spTgt spid="18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4500"/>
                            </p:stCondLst>
                            <p:childTnLst>
                              <p:par>
                                <p:cTn id="17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1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0"/>
                            </p:stCondLst>
                            <p:childTnLst>
                              <p:par>
                                <p:cTn id="17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6" dur="500"/>
                                        <p:tgtEl>
                                          <p:spTgt spid="18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500"/>
                            </p:stCondLst>
                            <p:childTnLst>
                              <p:par>
                                <p:cTn id="17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0" dur="500"/>
                                        <p:tgtEl>
                                          <p:spTgt spid="1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6000"/>
                            </p:stCondLst>
                            <p:childTnLst>
                              <p:par>
                                <p:cTn id="18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4" dur="80"/>
                                        <p:tgtEl>
                                          <p:spTgt spid="18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5" dur="80"/>
                                        <p:tgtEl>
                                          <p:spTgt spid="18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80"/>
                                        <p:tgtEl>
                                          <p:spTgt spid="18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/>
      <p:bldP spid="18476" grpId="0" animBg="1"/>
      <p:bldP spid="18494" grpId="0" animBg="1"/>
      <p:bldP spid="18495" grpId="0"/>
      <p:bldP spid="18497" grpId="0"/>
      <p:bldP spid="18499" grpId="0"/>
      <p:bldP spid="18500" grpId="0"/>
      <p:bldP spid="18501" grpId="0"/>
      <p:bldP spid="18502" grpId="0"/>
      <p:bldP spid="18503" grpId="0"/>
      <p:bldP spid="18505" grpId="0"/>
      <p:bldP spid="18506" grpId="0"/>
      <p:bldP spid="18507" grpId="0" animBg="1"/>
      <p:bldP spid="18508" grpId="0" animBg="1"/>
      <p:bldP spid="18509" grpId="0"/>
      <p:bldP spid="18510" grpId="0"/>
      <p:bldP spid="18511" grpId="0"/>
      <p:bldP spid="18512" grpId="0"/>
      <p:bldP spid="18513" grpId="0"/>
      <p:bldP spid="18514" grpId="0"/>
      <p:bldP spid="18515" grpId="0"/>
      <p:bldP spid="18516" grpId="0"/>
      <p:bldP spid="18517" grpId="0"/>
      <p:bldP spid="18519" grpId="0"/>
      <p:bldP spid="18522" grpId="0" animBg="1"/>
      <p:bldP spid="18523" grpId="0" animBg="1"/>
      <p:bldP spid="18525" grpId="0"/>
      <p:bldP spid="18526" grpId="0"/>
      <p:bldP spid="18527" grpId="0"/>
      <p:bldP spid="18528" grpId="0"/>
      <p:bldP spid="18529" grpId="0"/>
      <p:bldP spid="18530" grpId="0"/>
      <p:bldP spid="18531" grpId="0"/>
      <p:bldP spid="18533" grpId="0"/>
      <p:bldP spid="18534" grpId="0"/>
      <p:bldP spid="18535" grpId="0"/>
      <p:bldP spid="18536" grpId="0"/>
      <p:bldP spid="18537" grpId="0"/>
      <p:bldP spid="18538" grpId="0"/>
      <p:bldP spid="185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7543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Bài 2: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May 25 bộ quần áo như nhau hết 70 mét vải. Hỏi may 6 bộ quần áo như thế hết bao nhiêu mét vải?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28600" y="2895600"/>
            <a:ext cx="3352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u="sng">
                <a:latin typeface="Times New Roman" pitchFamily="18" charset="0"/>
                <a:cs typeface="Times New Roman" pitchFamily="18" charset="0"/>
              </a:rPr>
              <a:t>Tóm tắt: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 bộ :  70m vải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bộ   :…m vải ?</a:t>
            </a:r>
          </a:p>
        </p:txBody>
      </p:sp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1431925" y="51435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en-US" sz="1800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810000" y="2895600"/>
            <a:ext cx="533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u="sng"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eaLnBrk="1" hangingPunct="1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 vải để may 1 bộ quần áo là:</a:t>
            </a:r>
          </a:p>
          <a:p>
            <a:pPr algn="ctr" eaLnBrk="1" hangingPunct="1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 : 25 = 2,8 (m)</a:t>
            </a:r>
          </a:p>
          <a:p>
            <a:pPr eaLnBrk="1" hangingPunct="1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 vải để may 6 bộ quần áo là:</a:t>
            </a:r>
          </a:p>
          <a:p>
            <a:pPr algn="ctr" eaLnBrk="1" hangingPunct="1"/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2,8 x 6 = 16,8 (m)</a:t>
            </a:r>
          </a:p>
          <a:p>
            <a:pPr eaLnBrk="1" hangingPunct="1"/>
            <a:r>
              <a:rPr lang="en-US" sz="280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i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Đáp số: 16,8 m</a:t>
            </a:r>
          </a:p>
          <a:p>
            <a:pPr eaLnBrk="1" hangingPunct="1"/>
            <a:endParaRPr lang="en-US" b="1" i="1">
              <a:solidFill>
                <a:schemeClr val="hlink"/>
              </a:solidFill>
            </a:endParaRPr>
          </a:p>
        </p:txBody>
      </p:sp>
      <p:sp>
        <p:nvSpPr>
          <p:cNvPr id="14342" name="Text Box 21"/>
          <p:cNvSpPr txBox="1">
            <a:spLocks noChangeArrowheads="1"/>
          </p:cNvSpPr>
          <p:nvPr/>
        </p:nvSpPr>
        <p:spPr bwMode="auto">
          <a:xfrm>
            <a:off x="8763000" y="5173663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build="allAtOnce"/>
      <p:bldP spid="37898" grpId="0"/>
      <p:bldP spid="379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914400" y="20574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2                           3                     18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5                           4                      5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.VnTifani Heavy" pitchFamily="34" charset="0"/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solidFill>
                <a:srgbClr val="000099"/>
              </a:solidFill>
              <a:latin typeface=".VnTifani Heavy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57200" y="1447800"/>
            <a:ext cx="83820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*3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Viết các phân số sau dưới dạng số thập phân: 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066800" y="2743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4191000" y="2743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7010400" y="2667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685800" y="36576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2                        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5                               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.VnTifani Heavy" pitchFamily="34" charset="0"/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solidFill>
                <a:srgbClr val="000099"/>
              </a:solidFill>
              <a:latin typeface=".VnTifani Heavy" pitchFamily="34" charset="0"/>
            </a:endParaRPr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838200" y="4343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524000" y="40386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= 2 : 5 = 0,4</a:t>
            </a: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0" y="5410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      2                    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      5                              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.VnTifani Heavy" pitchFamily="34" charset="0"/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solidFill>
                <a:srgbClr val="000099"/>
              </a:solidFill>
              <a:latin typeface=".VnTifani Heavy" pitchFamily="34" charset="0"/>
            </a:endParaRP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762000" y="6096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Text Box 24"/>
          <p:cNvSpPr txBox="1">
            <a:spLocks noChangeArrowheads="1"/>
          </p:cNvSpPr>
          <p:nvPr/>
        </p:nvSpPr>
        <p:spPr bwMode="auto">
          <a:xfrm>
            <a:off x="1447800" y="5257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06" name="Rectangle 26"/>
          <p:cNvSpPr>
            <a:spLocks noChangeArrowheads="1"/>
          </p:cNvSpPr>
          <p:nvPr/>
        </p:nvSpPr>
        <p:spPr bwMode="auto">
          <a:xfrm>
            <a:off x="1752600" y="5410200"/>
            <a:ext cx="83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 4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Times New Roman" pitchFamily="18" charset="0"/>
              </a:rPr>
              <a:t> 10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>
                <a:solidFill>
                  <a:srgbClr val="000099"/>
                </a:solidFill>
                <a:latin typeface=".VnTifani Heavy" pitchFamily="34" charset="0"/>
              </a:rPr>
              <a:t>  </a:t>
            </a:r>
          </a:p>
          <a:p>
            <a:pPr marL="342900" indent="-342900">
              <a:spcBef>
                <a:spcPct val="20000"/>
              </a:spcBef>
            </a:pPr>
            <a:endParaRPr lang="en-US" sz="3600">
              <a:solidFill>
                <a:srgbClr val="000099"/>
              </a:solidFill>
              <a:latin typeface=".VnTifani Heavy" pitchFamily="34" charset="0"/>
            </a:endParaRP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2743200" y="5791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= 0,4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1981200" y="6096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1295400" y="5791200"/>
            <a:ext cx="53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=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2743200" y="57912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= 0,4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0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22222E-6 L -0.12621 -0.4909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0" y="-246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 animBg="1"/>
      <p:bldP spid="20490" grpId="0" animBg="1"/>
      <p:bldP spid="20491" grpId="0" animBg="1"/>
      <p:bldP spid="20493" grpId="0"/>
      <p:bldP spid="20494" grpId="0" animBg="1"/>
      <p:bldP spid="20495" grpId="0"/>
      <p:bldP spid="20499" grpId="0"/>
      <p:bldP spid="20501" grpId="0" animBg="1"/>
      <p:bldP spid="20507" grpId="0" build="allAtOnce"/>
      <p:bldP spid="20508" grpId="0" animBg="1"/>
      <p:bldP spid="205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33400" y="1676400"/>
            <a:ext cx="8153400" cy="3770311"/>
          </a:xfrm>
          <a:prstGeom prst="cloudCallout">
            <a:avLst>
              <a:gd name="adj1" fmla="val -39556"/>
              <a:gd name="adj2" fmla="val 107569"/>
            </a:avLst>
          </a:prstGeom>
          <a:solidFill>
            <a:srgbClr val="FF66FF"/>
          </a:solidFill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 rot="10800000" anchor="ctr"/>
          <a:lstStyle/>
          <a:p>
            <a:pPr algn="ctr"/>
            <a:endParaRPr lang="en-US" sz="3600">
              <a:latin typeface="VNI-Times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2743200"/>
            <a:ext cx="556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>
                <a:latin typeface="Times New Roman" pitchFamily="18" charset="0"/>
                <a:cs typeface="Times New Roman" pitchFamily="18" charset="0"/>
              </a:rPr>
              <a:t>Dặn dò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Về nhà học thuộc bài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Làm bài tập: 1b, 3 trang 68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Chuẩn bị bài: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590800" y="2286000"/>
            <a:ext cx="2057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3600">
              <a:latin typeface="Arial" charset="0"/>
            </a:endParaRPr>
          </a:p>
        </p:txBody>
      </p:sp>
      <p:pic>
        <p:nvPicPr>
          <p:cNvPr id="72707" name="Shine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430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 descr="FCD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066800" y="381000"/>
            <a:ext cx="7086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Chân thành cảm ơn quý thầy cô và các 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199" fill="hold"/>
                                        <p:tgtEl>
                                          <p:spTgt spid="727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72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270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339</Words>
  <Application>Microsoft Office PowerPoint</Application>
  <PresentationFormat>On-screen Show (4:3)</PresentationFormat>
  <Paragraphs>72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.VnArial NarrowH</vt:lpstr>
      <vt:lpstr>.VnTifani Heavy</vt:lpstr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</dc:creator>
  <cp:lastModifiedBy>Administrator</cp:lastModifiedBy>
  <cp:revision>82</cp:revision>
  <dcterms:created xsi:type="dcterms:W3CDTF">2012-11-13T14:13:06Z</dcterms:created>
  <dcterms:modified xsi:type="dcterms:W3CDTF">2020-12-06T08:09:09Z</dcterms:modified>
</cp:coreProperties>
</file>