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AC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-1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8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5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37A34-F3B0-4036-BEE0-447608446E14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63B8A-2D94-4504-A281-07324346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hyperlink" Target="http://www.google.com.vn/imgres?imgurl=http://www.tongocthach.vn/tnthach_admin/news_images/images/News/QtrDo%5b1%5d.jpg&amp;imgrefurl=http://www.tongocthach.vn/index.php?loading=6&amp;sid=032afd896fe76&amp;title=index&amp;setallid=010000110111000111001100111&amp;group_id=2&amp;new_id=292&amp;cap=Tin%20n%C3%B3ng&amp;usg=__-MlyJheU2qna_b_-nO0hs8Hy56o=&amp;h=600&amp;w=476&amp;sz=58&amp;hl=vi&amp;start=220&amp;zoom=1&amp;tbnid=uRXE_h_aAAtjOM:&amp;tbnh=135&amp;tbnw=107&amp;prev=/images?q=xanh+petecbua&amp;start=200&amp;um=1&amp;hl=vi&amp;sa=N&amp;rlz=1T4GGLL_viVN392VN392&amp;tbs=isch:1&amp;um=1&amp;itbs=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3.jpeg"/><Relationship Id="rId10" Type="http://schemas.openxmlformats.org/officeDocument/2006/relationships/hyperlink" Target="http://www.google.com.vn/imgres?imgurl=http://www.hanoimoi.com.vn/Uploads/image/Hong%20Van/kim%20tu%20thap.jpg&amp;imgrefurl=http://www.hanoimoi.com.vn/newsdetail/Khoa_hoc/305435/kim-tu-thap-duoc-xay-boi-nhung-nguoi-dan-ong-tu-do.htm&amp;usg=__IW9M-Wfjhl_SN11OuWDyh3nXgxQ=&amp;h=339&amp;w=500&amp;sz=29&amp;hl=vi&amp;start=24&amp;zoom=1&amp;tbnid=TJ1rHUz3hNPupM:&amp;tbnh=88&amp;tbnw=130&amp;prev=/images?q=kim+tu+thap+ai+cap&amp;start=20&amp;um=1&amp;hl=vi&amp;sa=N&amp;rlz=1T4GGLL_viVN392VN392&amp;tbs=isch:1&amp;um=1&amp;itbs=1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1974851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687" y="4916488"/>
            <a:ext cx="1901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7713" y="4800600"/>
            <a:ext cx="2032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hoa 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0900" y="-1143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7724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178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pattFill prst="pct5">
                    <a:fgClr>
                      <a:srgbClr val="66FF66"/>
                    </a:fgClr>
                    <a:bgClr>
                      <a:srgbClr val="CC0000"/>
                    </a:bgClr>
                  </a:patt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GIÁO VỀ DỰ GIỜ LỚP 5A4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43000" y="2895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MÔN: ĐẠO ĐỨC</a:t>
            </a:r>
          </a:p>
        </p:txBody>
      </p:sp>
      <p:sp>
        <p:nvSpPr>
          <p:cNvPr id="10" name="Hình chữ nhật 1"/>
          <p:cNvSpPr>
            <a:spLocks noChangeArrowheads="1"/>
          </p:cNvSpPr>
          <p:nvPr/>
        </p:nvSpPr>
        <p:spPr bwMode="auto">
          <a:xfrm>
            <a:off x="863600" y="3676650"/>
            <a:ext cx="7319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</a:rPr>
              <a:t> 11: </a:t>
            </a:r>
            <a:r>
              <a:rPr lang="en-US" altLang="en-US" sz="2800" b="1" dirty="0" err="1">
                <a:solidFill>
                  <a:srgbClr val="FF0000"/>
                </a:solidFill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quốc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</a:rPr>
              <a:t> Nam (</a:t>
            </a:r>
            <a:r>
              <a:rPr lang="en-US" altLang="en-US" sz="2800" b="1" dirty="0" err="1">
                <a:solidFill>
                  <a:srgbClr val="FF0000"/>
                </a:solidFill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77098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AutoShape 288"/>
          <p:cNvSpPr>
            <a:spLocks noChangeArrowheads="1"/>
          </p:cNvSpPr>
          <p:nvPr/>
        </p:nvSpPr>
        <p:spPr bwMode="auto">
          <a:xfrm>
            <a:off x="732655" y="1905000"/>
            <a:ext cx="7962106" cy="3067348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3600" b="1" i="1" dirty="0">
                <a:latin typeface=".VnTime" pitchFamily="34" charset="0"/>
              </a:rPr>
              <a:t>   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37" y="4980296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12321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2437263" cy="17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89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" y="0"/>
            <a:ext cx="9125893" cy="6882756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3000" y="1668031"/>
            <a:ext cx="6934200" cy="10064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0000FF"/>
                </a:solidFill>
              </a:rPr>
              <a:t>HOẠT ĐỘNG 2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066800" y="2819400"/>
            <a:ext cx="7010400" cy="2895600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Thảo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luận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nhóm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25893" cy="688275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96148"/>
            <a:ext cx="8534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Nam?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0" y="2028756"/>
            <a:ext cx="571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7557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25893" cy="6882756"/>
          </a:xfrm>
          <a:prstGeom prst="rect">
            <a:avLst/>
          </a:prstGeom>
        </p:spPr>
      </p:pic>
      <p:sp>
        <p:nvSpPr>
          <p:cNvPr id="8" name="Wave 7"/>
          <p:cNvSpPr>
            <a:spLocks noChangeArrowheads="1"/>
          </p:cNvSpPr>
          <p:nvPr/>
        </p:nvSpPr>
        <p:spPr bwMode="auto">
          <a:xfrm>
            <a:off x="228600" y="2479190"/>
            <a:ext cx="8610599" cy="3540610"/>
          </a:xfrm>
          <a:prstGeom prst="wave">
            <a:avLst>
              <a:gd name="adj1" fmla="val 12500"/>
              <a:gd name="adj2" fmla="val 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prstDash val="lgDashDotDot"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" y="5357812"/>
            <a:ext cx="1847036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16812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8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25893" cy="6882756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04943" y="1591587"/>
            <a:ext cx="6934200" cy="10064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0000FF"/>
                </a:solidFill>
              </a:rPr>
              <a:t>HOẠT ĐỘNG 3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457200" y="2667000"/>
            <a:ext cx="8458200" cy="2057400"/>
          </a:xfrm>
          <a:prstGeom prst="rect">
            <a:avLst/>
          </a:prstGeom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5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25893" cy="6882756"/>
          </a:xfrm>
          <a:prstGeom prst="rect">
            <a:avLst/>
          </a:prstGeom>
        </p:spPr>
      </p:pic>
      <p:pic>
        <p:nvPicPr>
          <p:cNvPr id="3" name="Picture 2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963988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000" y="685800"/>
            <a:ext cx="1676400" cy="1600200"/>
            <a:chOff x="240" y="0"/>
            <a:chExt cx="768" cy="705"/>
          </a:xfrm>
        </p:grpSpPr>
        <p:pic>
          <p:nvPicPr>
            <p:cNvPr id="31" name="Picture 30" descr="d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768" cy="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88" y="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33400" y="2438400"/>
            <a:ext cx="1371600" cy="1828800"/>
            <a:chOff x="1296" y="576"/>
            <a:chExt cx="760" cy="1275"/>
          </a:xfrm>
        </p:grpSpPr>
        <p:pic>
          <p:nvPicPr>
            <p:cNvPr id="29" name="Picture 28" descr="chutichhochimin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816"/>
              <a:ext cx="760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296" y="57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96000" y="414338"/>
            <a:ext cx="1219200" cy="1447800"/>
            <a:chOff x="144" y="2832"/>
            <a:chExt cx="855" cy="1098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759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44" y="283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6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00" y="414338"/>
            <a:ext cx="1143000" cy="1828800"/>
            <a:chOff x="2208" y="1680"/>
            <a:chExt cx="660" cy="1518"/>
          </a:xfrm>
        </p:grpSpPr>
        <p:pic>
          <p:nvPicPr>
            <p:cNvPr id="25" name="Picture 24" descr="eiffel-tower-d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6" t="4692" r="17969"/>
            <a:stretch>
              <a:fillRect/>
            </a:stretch>
          </p:blipFill>
          <p:spPr bwMode="auto">
            <a:xfrm>
              <a:off x="2208" y="1920"/>
              <a:ext cx="660" cy="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208" y="1680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7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57200" y="4376738"/>
            <a:ext cx="1295400" cy="2286000"/>
            <a:chOff x="4464" y="-96"/>
            <a:chExt cx="667" cy="1200"/>
          </a:xfrm>
        </p:grpSpPr>
        <p:pic>
          <p:nvPicPr>
            <p:cNvPr id="23" name="Picture 22" descr="untitle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80"/>
            <a:stretch>
              <a:fillRect/>
            </a:stretch>
          </p:blipFill>
          <p:spPr bwMode="auto">
            <a:xfrm>
              <a:off x="4512" y="192"/>
              <a:ext cx="619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464" y="-96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5</a:t>
              </a:r>
              <a:endParaRPr lang="en-US" sz="2800">
                <a:latin typeface="Arial" charset="0"/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81203" y="2624138"/>
            <a:ext cx="1752601" cy="1676400"/>
            <a:chOff x="3792" y="2112"/>
            <a:chExt cx="1037" cy="865"/>
          </a:xfrm>
        </p:grpSpPr>
        <p:pic>
          <p:nvPicPr>
            <p:cNvPr id="21" name="Picture 20" descr="china-fla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52"/>
              <a:ext cx="941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92" y="2112"/>
              <a:ext cx="24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en-US" sz="2200">
                <a:latin typeface="Arial" charset="0"/>
              </a:endParaRPr>
            </a:p>
          </p:txBody>
        </p:sp>
      </p:grp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27432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371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905000" y="4357688"/>
            <a:ext cx="6429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7086600" y="19954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705600" y="3824288"/>
            <a:ext cx="22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9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6477000" y="53482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10</a:t>
            </a:r>
          </a:p>
        </p:txBody>
      </p:sp>
      <p:pic>
        <p:nvPicPr>
          <p:cNvPr id="17" name="Picture 16" descr="Hin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81538"/>
            <a:ext cx="129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u="sng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sz="2400" b="1" i="1" u="sng" dirty="0">
                <a:solidFill>
                  <a:schemeClr val="tx2">
                    <a:lumMod val="50000"/>
                  </a:schemeClr>
                </a:solidFill>
              </a:rPr>
              <a:t> 2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hãy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tìm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hình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về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Việt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Nam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trong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tranh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ảnh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dưới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</a:rPr>
              <a:t>đây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876800" y="29718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11</a:t>
            </a:r>
          </a:p>
        </p:txBody>
      </p:sp>
      <p:pic>
        <p:nvPicPr>
          <p:cNvPr id="20" name="Picture 19" descr="4[2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752600" cy="1600200"/>
          </a:xfrm>
          <a:prstGeom prst="rect">
            <a:avLst/>
          </a:prstGeom>
          <a:solidFill>
            <a:srgbClr val="D1FFD1"/>
          </a:solidFill>
          <a:ln w="57150">
            <a:solidFill>
              <a:srgbClr val="B7FFB7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57200" y="2576512"/>
            <a:ext cx="2667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kỳ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cờ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, ở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 5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500312"/>
            <a:ext cx="3276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2400" b="1" i="1">
                <a:solidFill>
                  <a:srgbClr val="0000FF"/>
                </a:solidFill>
              </a:rPr>
              <a:t>   B</a:t>
            </a:r>
            <a:r>
              <a:rPr lang="en-US" sz="2800" b="1" i="1">
                <a:solidFill>
                  <a:srgbClr val="0000FF"/>
                </a:solidFill>
              </a:rPr>
              <a:t>ác</a:t>
            </a:r>
            <a:r>
              <a:rPr lang="en-US" sz="2400" b="1" i="1">
                <a:solidFill>
                  <a:srgbClr val="0000FF"/>
                </a:solidFill>
              </a:rPr>
              <a:t> Hồ là lãnh tụ vĩ đại của dân tộc Việt Nam, là danh nhân văn hoá thế giới.</a:t>
            </a:r>
          </a:p>
        </p:txBody>
      </p:sp>
      <p:pic>
        <p:nvPicPr>
          <p:cNvPr id="8" name="Picture 7" descr="image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4" y="519112"/>
            <a:ext cx="2513012" cy="1524000"/>
          </a:xfrm>
          <a:prstGeom prst="rect">
            <a:avLst/>
          </a:prstGeom>
          <a:solidFill>
            <a:srgbClr val="FFFFCC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9" name="Picture 8" descr="bando"/>
          <p:cNvPicPr>
            <a:picLocks noChangeAspect="1" noChangeArrowheads="1"/>
          </p:cNvPicPr>
          <p:nvPr/>
        </p:nvPicPr>
        <p:blipFill>
          <a:blip r:embed="rId4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2136" r="4572"/>
          <a:stretch>
            <a:fillRect/>
          </a:stretch>
        </p:blipFill>
        <p:spPr bwMode="auto">
          <a:xfrm>
            <a:off x="3581400" y="138112"/>
            <a:ext cx="21336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581400" y="2576512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Đất nước Việt Nam có dạng hình chữ S.</a:t>
            </a:r>
          </a:p>
        </p:txBody>
      </p:sp>
      <p:pic>
        <p:nvPicPr>
          <p:cNvPr id="11" name="Picture 10" descr="4[2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1000"/>
            <a:ext cx="1741488" cy="2057400"/>
          </a:xfrm>
          <a:prstGeom prst="rect">
            <a:avLst/>
          </a:prstGeom>
          <a:solidFill>
            <a:srgbClr val="66FFFF"/>
          </a:solidFill>
          <a:ln w="57150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81000" y="4267200"/>
            <a:ext cx="2133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Miếu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Quốc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Tử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Giám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trường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Đại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học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đầu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tiên</a:t>
            </a:r>
            <a:r>
              <a:rPr lang="en-US" sz="2400" b="1" i="1" dirty="0">
                <a:solidFill>
                  <a:srgbClr val="0000FF"/>
                </a:solidFill>
              </a:rPr>
              <a:t> ở </a:t>
            </a:r>
            <a:r>
              <a:rPr lang="en-US" sz="2400" b="1" i="1" dirty="0" err="1">
                <a:solidFill>
                  <a:srgbClr val="0000FF"/>
                </a:solidFill>
              </a:rPr>
              <a:t>nước</a:t>
            </a:r>
            <a:r>
              <a:rPr lang="en-US" sz="2400" b="1" i="1" dirty="0">
                <a:solidFill>
                  <a:srgbClr val="0000FF"/>
                </a:solidFill>
              </a:rPr>
              <a:t> ta. </a:t>
            </a:r>
          </a:p>
        </p:txBody>
      </p:sp>
      <p:pic>
        <p:nvPicPr>
          <p:cNvPr id="13" name="Picture 12" descr="200px-%C3%81o_d%C3%A0i_1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1612900" cy="2057400"/>
          </a:xfrm>
          <a:prstGeom prst="rect">
            <a:avLst/>
          </a:prstGeom>
          <a:noFill/>
          <a:ln w="5715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400800" y="4343400"/>
            <a:ext cx="2362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</a:rPr>
              <a:t>Áo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dài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Việt</a:t>
            </a:r>
            <a:r>
              <a:rPr lang="en-US" sz="2400" b="1" i="1" dirty="0">
                <a:solidFill>
                  <a:srgbClr val="0000FF"/>
                </a:solidFill>
              </a:rPr>
              <a:t> Nam </a:t>
            </a:r>
            <a:r>
              <a:rPr lang="en-US" sz="2400" b="1" i="1" dirty="0" err="1">
                <a:solidFill>
                  <a:srgbClr val="0000FF"/>
                </a:solidFill>
              </a:rPr>
              <a:t>là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một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nét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văn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hóa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truyền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thống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của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dân</a:t>
            </a:r>
            <a:r>
              <a:rPr lang="en-US" sz="2400" b="1" i="1" dirty="0">
                <a:solidFill>
                  <a:srgbClr val="0000FF"/>
                </a:solidFill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</a:rPr>
              <a:t>tộc</a:t>
            </a:r>
            <a:r>
              <a:rPr lang="en-US" sz="2400" b="1" i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1600200" y="2043112"/>
            <a:ext cx="0" cy="4572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086600" y="2195512"/>
            <a:ext cx="53975" cy="3810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flipH="1">
            <a:off x="4648200" y="2119312"/>
            <a:ext cx="76200" cy="5334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2362200" y="4724400"/>
            <a:ext cx="2286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>
            <a:off x="6248400" y="4648200"/>
            <a:ext cx="152400" cy="60960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 descr="chutichhochim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9112"/>
            <a:ext cx="17526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" y="0"/>
            <a:ext cx="9148551" cy="688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0633" y="1737199"/>
            <a:ext cx="5137441" cy="90422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b="1" u="sng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2" y="3304282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0735" y="2680463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553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6169" y="2286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18969" y="1295400"/>
            <a:ext cx="8686800" cy="23622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661" y="1599337"/>
            <a:ext cx="88019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CẢM ƠN QUÝ THẦY CÔ VÀ CÁC EM HỌC SINH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7" y="3733800"/>
            <a:ext cx="7656618" cy="172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6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828800" y="1075265"/>
            <a:ext cx="5943600" cy="103327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CŨ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795" y="2108537"/>
            <a:ext cx="7736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68996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1349665" y="-95231"/>
            <a:ext cx="6312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br>
              <a:rPr lang="en-US" altLang="en-US" sz="3200" b="1" i="1" dirty="0">
                <a:latin typeface="Times New Roman" panose="02020603050405020304" pitchFamily="18" charset="0"/>
              </a:rPr>
            </a:br>
            <a:r>
              <a:rPr lang="en-US" altLang="en-US" sz="3200" b="1" i="1" dirty="0" err="1">
                <a:latin typeface="Times New Roman" panose="02020603050405020304" pitchFamily="18" charset="0"/>
              </a:rPr>
              <a:t>Đạo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</a:rPr>
              <a:t>đức</a:t>
            </a:r>
            <a:endParaRPr lang="en-US" altLang="en-US" sz="3200" b="1" i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893" cy="688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97963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11: EM YÊU TỔ QUỐC VIỆT NAM (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4131" y="2052435"/>
            <a:ext cx="472440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2500"/>
                <a:gd name="adj2" fmla="val -289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406" y="3017154"/>
            <a:ext cx="787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TÌM HIỂU VỀ TỔ QUỐC VIỆT NAM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57812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51689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5181600"/>
            <a:ext cx="20796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220662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1349665" y="3764702"/>
            <a:ext cx="6629400" cy="1495655"/>
          </a:xfrm>
          <a:prstGeom prst="cloudCallout">
            <a:avLst>
              <a:gd name="adj1" fmla="val -34750"/>
              <a:gd name="adj2" fmla="val 99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</p:spTree>
    <p:extLst>
      <p:ext uri="{BB962C8B-B14F-4D97-AF65-F5344CB8AC3E}">
        <p14:creationId xmlns:p14="http://schemas.microsoft.com/office/powerpoint/2010/main" val="8567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pic>
        <p:nvPicPr>
          <p:cNvPr id="3" name="Picture 2" descr="C:\Users\pc\Desktop\ban 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61665"/>
            <a:ext cx="4481679" cy="611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1264" y="381794"/>
            <a:ext cx="4262438" cy="64633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Á.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S.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ta: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330 000 km2.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0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4819650" y="8316038"/>
            <a:ext cx="6515100" cy="3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 ai đi ngược về xuôi</a:t>
            </a:r>
            <a:b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 ngày giỗ tổ mùng 10 tháng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76200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997" y="2971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548416"/>
            <a:ext cx="4640167" cy="2502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60541"/>
            <a:ext cx="4519204" cy="2911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3104" y="6243935"/>
            <a:ext cx="2656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Thánh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9" y="3521915"/>
            <a:ext cx="3609661" cy="2497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04" y="214609"/>
            <a:ext cx="3657600" cy="24479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85106" y="26625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6091535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" y="0"/>
            <a:ext cx="9125893" cy="6882756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/>
        </p:nvSpPr>
        <p:spPr bwMode="auto">
          <a:xfrm>
            <a:off x="2373833" y="3200400"/>
            <a:ext cx="472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b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giỗ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15" y="180975"/>
            <a:ext cx="3484036" cy="314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"/>
            <a:ext cx="4876800" cy="3144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1" y="4191000"/>
            <a:ext cx="6627084" cy="259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5057" y="6056280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4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4007"/>
            <a:ext cx="549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6400800" y="1631662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800000"/>
                </a:solidFill>
                <a:latin typeface=".VnTime" pitchFamily="34" charset="0"/>
              </a:rPr>
              <a:t>Khởi</a:t>
            </a:r>
            <a:r>
              <a:rPr lang="en-US" sz="2400" b="1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.VnTime" pitchFamily="34" charset="0"/>
              </a:rPr>
              <a:t>nghĩa</a:t>
            </a:r>
            <a:r>
              <a:rPr lang="en-US" sz="2400" b="1" dirty="0">
                <a:solidFill>
                  <a:srgbClr val="800000"/>
                </a:solidFill>
                <a:latin typeface=".VnTime" pitchFamily="34" charset="0"/>
              </a:rPr>
              <a:t> Hai </a:t>
            </a:r>
            <a:r>
              <a:rPr lang="en-US" sz="2400" b="1" dirty="0" err="1">
                <a:solidFill>
                  <a:srgbClr val="800000"/>
                </a:solidFill>
                <a:latin typeface=".VnTime" pitchFamily="34" charset="0"/>
              </a:rPr>
              <a:t>Bà</a:t>
            </a:r>
            <a:r>
              <a:rPr lang="en-US" sz="24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Trư­ng</a:t>
            </a:r>
            <a:endParaRPr lang="en-US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72"/>
            <a:ext cx="6042547" cy="30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736032"/>
            <a:ext cx="6513393" cy="30980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2133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7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0"/>
            <a:ext cx="9125893" cy="6882756"/>
          </a:xfrm>
          <a:prstGeom prst="rect">
            <a:avLst/>
          </a:prstGeom>
        </p:spPr>
      </p:pic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379347" y="6172200"/>
            <a:ext cx="4000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Phủ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4870030" y="6212935"/>
            <a:ext cx="43655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3" y="1752599"/>
            <a:ext cx="4597483" cy="448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30" y="1752599"/>
            <a:ext cx="4152565" cy="446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" y="1"/>
            <a:ext cx="9125893" cy="6882756"/>
          </a:xfrm>
          <a:prstGeom prst="rect">
            <a:avLst/>
          </a:prstGeom>
        </p:spPr>
      </p:pic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3352800" y="7458547"/>
            <a:ext cx="7302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6" y="535672"/>
            <a:ext cx="4276271" cy="29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71735"/>
            <a:ext cx="497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8293" y="3466397"/>
            <a:ext cx="2397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4457697" y="3788035"/>
            <a:ext cx="48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596" y="535672"/>
            <a:ext cx="4114801" cy="290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0200" y="3469341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 bwMode="auto">
          <a:xfrm>
            <a:off x="-171468" y="6304106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Hầm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300px-Cua_ham_phia_B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9" y="3988090"/>
            <a:ext cx="4573004" cy="245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au my th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88" y="4096940"/>
            <a:ext cx="4114801" cy="231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7562086" y="10172647"/>
            <a:ext cx="15058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Cầu Mỹ Thuận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 bwMode="auto">
          <a:xfrm>
            <a:off x="4262602" y="6253399"/>
            <a:ext cx="5299974" cy="70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643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THUY</dc:creator>
  <cp:lastModifiedBy>LENOVO</cp:lastModifiedBy>
  <cp:revision>35</cp:revision>
  <dcterms:created xsi:type="dcterms:W3CDTF">2015-06-20T14:58:30Z</dcterms:created>
  <dcterms:modified xsi:type="dcterms:W3CDTF">2021-03-11T10:43:15Z</dcterms:modified>
</cp:coreProperties>
</file>