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5" r:id="rId2"/>
  </p:sldMasterIdLst>
  <p:sldIdLst>
    <p:sldId id="275" r:id="rId3"/>
    <p:sldId id="256" r:id="rId4"/>
    <p:sldId id="258" r:id="rId5"/>
    <p:sldId id="270" r:id="rId6"/>
    <p:sldId id="265" r:id="rId7"/>
    <p:sldId id="272" r:id="rId8"/>
    <p:sldId id="271" r:id="rId9"/>
    <p:sldId id="260" r:id="rId10"/>
    <p:sldId id="261" r:id="rId11"/>
    <p:sldId id="263" r:id="rId12"/>
    <p:sldId id="264" r:id="rId13"/>
    <p:sldId id="269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  <a:srgbClr val="3366CC"/>
    <a:srgbClr val="990099"/>
    <a:srgbClr val="CC3399"/>
    <a:srgbClr val="9966FF"/>
    <a:srgbClr val="006699"/>
    <a:srgbClr val="006666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844" autoAdjust="0"/>
  </p:normalViewPr>
  <p:slideViewPr>
    <p:cSldViewPr>
      <p:cViewPr>
        <p:scale>
          <a:sx n="75" d="100"/>
          <a:sy n="75" d="100"/>
        </p:scale>
        <p:origin x="-38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7D41-358F-4AB2-A174-92FD1029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ED33-A78D-4CDE-9D0B-8E123ABA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238C-9A51-49EE-8795-A1477009F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E927-6FD0-41F3-8BD0-3146E15E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0347-6E2D-4567-A2A1-8B4F4AA7A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9244-0374-4BF4-B628-5036040F9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907E-3E19-413C-955B-C5321B9B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73E3-149E-4D93-9A64-9E2D6B40E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10EF-36D4-49AE-BA71-E324D7B0B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B63E-3775-4A05-8C9A-2904C6EA6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86EC-50B3-4428-BEDB-3320F9B0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3C58-F232-4A56-B1F8-4626E2266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5DF9-694A-40C8-869E-A20C50594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8AEA-AC03-47C8-9967-DB56434CA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DA5A-A8D2-49EB-9C4D-73F6D43C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2AEF-3A01-4C1A-AB5B-173D5151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A4B4-BBB5-40A1-82B7-FBEBB41DF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9940-58CF-4AF9-AFD2-47488622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E8AC-F23A-49E8-BC80-BE36D549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8B19-18AE-431A-8424-A91CAD042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F4BC4-4BFE-4924-8F0E-713D54BDA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8233-403C-44FE-936A-2CE23C1A9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A45E-F307-42BB-B3D6-D64A9F1A2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E363C-F0B2-4F25-AC26-76E7B653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6FE6F-9F66-4558-BA27-57FC83761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4D3130-1D72-48E0-AD27-B41E39486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24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664B99E-257E-4423-BEA8-471519C3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HUNGPHT\GIAO%20AN%20DIA%20LY%20K4-5\DAT%20PHU%20SA%20VA%20RUNG\DAT%20RUNG%20VA%20PHU%20SA.mpg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14600" y="0"/>
            <a:ext cx="2787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9900"/>
                </a:solidFill>
                <a:latin typeface="Arial" charset="0"/>
              </a:rPr>
              <a:t/>
            </a:r>
            <a:br>
              <a:rPr lang="en-US" sz="2400" b="1" i="1">
                <a:solidFill>
                  <a:srgbClr val="009900"/>
                </a:solidFill>
                <a:latin typeface="Arial" charset="0"/>
              </a:rPr>
            </a:br>
            <a:r>
              <a:rPr lang="en-US" sz="2400" b="1" i="1">
                <a:solidFill>
                  <a:srgbClr val="009900"/>
                </a:solidFill>
                <a:latin typeface="Arial" charset="0"/>
              </a:rPr>
              <a:t>                      </a:t>
            </a:r>
            <a:r>
              <a:rPr lang="en-US" sz="2400" b="1" u="sng">
                <a:solidFill>
                  <a:srgbClr val="009900"/>
                </a:solidFill>
                <a:latin typeface="Arial" charset="0"/>
              </a:rPr>
              <a:t>Địa lí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590800" y="914400"/>
            <a:ext cx="370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CC"/>
                </a:solidFill>
                <a:latin typeface="Arial" charset="0"/>
              </a:rPr>
              <a:t>BÀI 6: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9900CC"/>
                </a:solidFill>
                <a:latin typeface="Arial" charset="0"/>
              </a:rPr>
              <a:t>ĐẤT VÀ RỪNG</a:t>
            </a:r>
          </a:p>
        </p:txBody>
      </p:sp>
      <p:pic>
        <p:nvPicPr>
          <p:cNvPr id="74763" name="Picture 11" descr="9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1148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15" descr="daoai%20(33)_320x230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4572000" y="20574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sz="2800" i="1" smtClean="0">
                <a:solidFill>
                  <a:srgbClr val="009900"/>
                </a:solidFill>
              </a:rPr>
              <a:t>* </a:t>
            </a:r>
            <a:r>
              <a:rPr lang="en-US" sz="2400" b="1" i="1" u="sng" smtClean="0">
                <a:solidFill>
                  <a:srgbClr val="009900"/>
                </a:solidFill>
              </a:rPr>
              <a:t>Hiện trạng rừng n</a:t>
            </a:r>
            <a:r>
              <a:rPr lang="vi-VN" sz="2400" b="1" i="1" u="sng" smtClean="0">
                <a:solidFill>
                  <a:srgbClr val="009900"/>
                </a:solidFill>
              </a:rPr>
              <a:t>ư</a:t>
            </a:r>
            <a:r>
              <a:rPr lang="en-US" sz="2400" b="1" i="1" u="sng" smtClean="0">
                <a:solidFill>
                  <a:srgbClr val="009900"/>
                </a:solidFill>
              </a:rPr>
              <a:t>ớc ta:</a:t>
            </a:r>
            <a:r>
              <a:rPr lang="en-US" sz="2800" u="sng" smtClean="0"/>
              <a:t> </a:t>
            </a:r>
          </a:p>
        </p:txBody>
      </p:sp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1981200" y="914400"/>
            <a:ext cx="5105400" cy="5791200"/>
            <a:chOff x="192" y="768"/>
            <a:chExt cx="2634" cy="3318"/>
          </a:xfrm>
        </p:grpSpPr>
        <p:grpSp>
          <p:nvGrpSpPr>
            <p:cNvPr id="13316" name="Group 10"/>
            <p:cNvGrpSpPr>
              <a:grpSpLocks noChangeAspect="1"/>
            </p:cNvGrpSpPr>
            <p:nvPr/>
          </p:nvGrpSpPr>
          <p:grpSpPr bwMode="auto">
            <a:xfrm>
              <a:off x="192" y="768"/>
              <a:ext cx="2634" cy="3318"/>
              <a:chOff x="144" y="726"/>
              <a:chExt cx="2634" cy="3318"/>
            </a:xfrm>
          </p:grpSpPr>
          <p:sp>
            <p:nvSpPr>
              <p:cNvPr id="13318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144" y="726"/>
                <a:ext cx="2634" cy="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Rectangle 11"/>
              <p:cNvSpPr>
                <a:spLocks noChangeArrowheads="1"/>
              </p:cNvSpPr>
              <p:nvPr/>
            </p:nvSpPr>
            <p:spPr bwMode="auto">
              <a:xfrm>
                <a:off x="175" y="757"/>
                <a:ext cx="2566" cy="3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20" name="Freeform 12"/>
              <p:cNvSpPr>
                <a:spLocks/>
              </p:cNvSpPr>
              <p:nvPr/>
            </p:nvSpPr>
            <p:spPr bwMode="auto">
              <a:xfrm>
                <a:off x="917" y="3117"/>
                <a:ext cx="1002" cy="50"/>
              </a:xfrm>
              <a:custGeom>
                <a:avLst/>
                <a:gdLst>
                  <a:gd name="T0" fmla="*/ 0 w 1002"/>
                  <a:gd name="T1" fmla="*/ 50 h 50"/>
                  <a:gd name="T2" fmla="*/ 68 w 1002"/>
                  <a:gd name="T3" fmla="*/ 0 h 50"/>
                  <a:gd name="T4" fmla="*/ 1002 w 1002"/>
                  <a:gd name="T5" fmla="*/ 0 h 50"/>
                  <a:gd name="T6" fmla="*/ 934 w 1002"/>
                  <a:gd name="T7" fmla="*/ 50 h 50"/>
                  <a:gd name="T8" fmla="*/ 0 w 100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2"/>
                  <a:gd name="T16" fmla="*/ 0 h 50"/>
                  <a:gd name="T17" fmla="*/ 1002 w 100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2" h="50">
                    <a:moveTo>
                      <a:pt x="0" y="50"/>
                    </a:moveTo>
                    <a:lnTo>
                      <a:pt x="68" y="0"/>
                    </a:lnTo>
                    <a:lnTo>
                      <a:pt x="1002" y="0"/>
                    </a:lnTo>
                    <a:lnTo>
                      <a:pt x="934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13"/>
              <p:cNvSpPr>
                <a:spLocks/>
              </p:cNvSpPr>
              <p:nvPr/>
            </p:nvSpPr>
            <p:spPr bwMode="auto">
              <a:xfrm>
                <a:off x="917" y="1572"/>
                <a:ext cx="68" cy="1595"/>
              </a:xfrm>
              <a:custGeom>
                <a:avLst/>
                <a:gdLst>
                  <a:gd name="T0" fmla="*/ 0 w 68"/>
                  <a:gd name="T1" fmla="*/ 1595 h 1595"/>
                  <a:gd name="T2" fmla="*/ 0 w 68"/>
                  <a:gd name="T3" fmla="*/ 50 h 1595"/>
                  <a:gd name="T4" fmla="*/ 68 w 68"/>
                  <a:gd name="T5" fmla="*/ 0 h 1595"/>
                  <a:gd name="T6" fmla="*/ 68 w 68"/>
                  <a:gd name="T7" fmla="*/ 1545 h 1595"/>
                  <a:gd name="T8" fmla="*/ 0 w 68"/>
                  <a:gd name="T9" fmla="*/ 1595 h 1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595"/>
                  <a:gd name="T17" fmla="*/ 68 w 68"/>
                  <a:gd name="T18" fmla="*/ 1595 h 1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595">
                    <a:moveTo>
                      <a:pt x="0" y="1595"/>
                    </a:moveTo>
                    <a:lnTo>
                      <a:pt x="0" y="50"/>
                    </a:lnTo>
                    <a:lnTo>
                      <a:pt x="68" y="0"/>
                    </a:lnTo>
                    <a:lnTo>
                      <a:pt x="68" y="1545"/>
                    </a:lnTo>
                    <a:lnTo>
                      <a:pt x="0" y="159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Rectangle 14"/>
              <p:cNvSpPr>
                <a:spLocks noChangeArrowheads="1"/>
              </p:cNvSpPr>
              <p:nvPr/>
            </p:nvSpPr>
            <p:spPr bwMode="auto">
              <a:xfrm>
                <a:off x="985" y="1572"/>
                <a:ext cx="934" cy="1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23" name="Freeform 15"/>
              <p:cNvSpPr>
                <a:spLocks/>
              </p:cNvSpPr>
              <p:nvPr/>
            </p:nvSpPr>
            <p:spPr bwMode="auto">
              <a:xfrm>
                <a:off x="917" y="3117"/>
                <a:ext cx="1002" cy="50"/>
              </a:xfrm>
              <a:custGeom>
                <a:avLst/>
                <a:gdLst>
                  <a:gd name="T0" fmla="*/ 0 w 162"/>
                  <a:gd name="T1" fmla="*/ 312 h 8"/>
                  <a:gd name="T2" fmla="*/ 421 w 162"/>
                  <a:gd name="T3" fmla="*/ 0 h 8"/>
                  <a:gd name="T4" fmla="*/ 6198 w 16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8"/>
                  <a:gd name="T11" fmla="*/ 162 w 16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8">
                    <a:moveTo>
                      <a:pt x="0" y="8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6"/>
              <p:cNvSpPr>
                <a:spLocks/>
              </p:cNvSpPr>
              <p:nvPr/>
            </p:nvSpPr>
            <p:spPr bwMode="auto">
              <a:xfrm>
                <a:off x="917" y="2926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7"/>
              <p:cNvSpPr>
                <a:spLocks/>
              </p:cNvSpPr>
              <p:nvPr/>
            </p:nvSpPr>
            <p:spPr bwMode="auto">
              <a:xfrm>
                <a:off x="917" y="2734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8"/>
              <p:cNvSpPr>
                <a:spLocks/>
              </p:cNvSpPr>
              <p:nvPr/>
            </p:nvSpPr>
            <p:spPr bwMode="auto">
              <a:xfrm>
                <a:off x="917" y="2543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19"/>
              <p:cNvSpPr>
                <a:spLocks/>
              </p:cNvSpPr>
              <p:nvPr/>
            </p:nvSpPr>
            <p:spPr bwMode="auto">
              <a:xfrm>
                <a:off x="917" y="2345"/>
                <a:ext cx="1002" cy="49"/>
              </a:xfrm>
              <a:custGeom>
                <a:avLst/>
                <a:gdLst>
                  <a:gd name="T0" fmla="*/ 0 w 162"/>
                  <a:gd name="T1" fmla="*/ 300 h 8"/>
                  <a:gd name="T2" fmla="*/ 421 w 162"/>
                  <a:gd name="T3" fmla="*/ 0 h 8"/>
                  <a:gd name="T4" fmla="*/ 6198 w 16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8"/>
                  <a:gd name="T11" fmla="*/ 162 w 16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8">
                    <a:moveTo>
                      <a:pt x="0" y="8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20"/>
              <p:cNvSpPr>
                <a:spLocks/>
              </p:cNvSpPr>
              <p:nvPr/>
            </p:nvSpPr>
            <p:spPr bwMode="auto">
              <a:xfrm>
                <a:off x="917" y="2153"/>
                <a:ext cx="1002" cy="44"/>
              </a:xfrm>
              <a:custGeom>
                <a:avLst/>
                <a:gdLst>
                  <a:gd name="T0" fmla="*/ 0 w 162"/>
                  <a:gd name="T1" fmla="*/ 277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21"/>
              <p:cNvSpPr>
                <a:spLocks/>
              </p:cNvSpPr>
              <p:nvPr/>
            </p:nvSpPr>
            <p:spPr bwMode="auto">
              <a:xfrm>
                <a:off x="917" y="1962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22"/>
              <p:cNvSpPr>
                <a:spLocks/>
              </p:cNvSpPr>
              <p:nvPr/>
            </p:nvSpPr>
            <p:spPr bwMode="auto">
              <a:xfrm>
                <a:off x="917" y="1770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23"/>
              <p:cNvSpPr>
                <a:spLocks/>
              </p:cNvSpPr>
              <p:nvPr/>
            </p:nvSpPr>
            <p:spPr bwMode="auto">
              <a:xfrm>
                <a:off x="917" y="1572"/>
                <a:ext cx="1002" cy="50"/>
              </a:xfrm>
              <a:custGeom>
                <a:avLst/>
                <a:gdLst>
                  <a:gd name="T0" fmla="*/ 0 w 162"/>
                  <a:gd name="T1" fmla="*/ 312 h 8"/>
                  <a:gd name="T2" fmla="*/ 421 w 162"/>
                  <a:gd name="T3" fmla="*/ 0 h 8"/>
                  <a:gd name="T4" fmla="*/ 6198 w 16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8"/>
                  <a:gd name="T11" fmla="*/ 162 w 16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8">
                    <a:moveTo>
                      <a:pt x="0" y="8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24"/>
              <p:cNvSpPr>
                <a:spLocks/>
              </p:cNvSpPr>
              <p:nvPr/>
            </p:nvSpPr>
            <p:spPr bwMode="auto">
              <a:xfrm>
                <a:off x="917" y="3117"/>
                <a:ext cx="1002" cy="50"/>
              </a:xfrm>
              <a:custGeom>
                <a:avLst/>
                <a:gdLst>
                  <a:gd name="T0" fmla="*/ 1002 w 1002"/>
                  <a:gd name="T1" fmla="*/ 0 h 50"/>
                  <a:gd name="T2" fmla="*/ 934 w 1002"/>
                  <a:gd name="T3" fmla="*/ 50 h 50"/>
                  <a:gd name="T4" fmla="*/ 0 w 1002"/>
                  <a:gd name="T5" fmla="*/ 50 h 50"/>
                  <a:gd name="T6" fmla="*/ 68 w 1002"/>
                  <a:gd name="T7" fmla="*/ 0 h 50"/>
                  <a:gd name="T8" fmla="*/ 1002 w 100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2"/>
                  <a:gd name="T16" fmla="*/ 0 h 50"/>
                  <a:gd name="T17" fmla="*/ 1002 w 100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2" h="50">
                    <a:moveTo>
                      <a:pt x="1002" y="0"/>
                    </a:moveTo>
                    <a:lnTo>
                      <a:pt x="934" y="50"/>
                    </a:lnTo>
                    <a:lnTo>
                      <a:pt x="0" y="50"/>
                    </a:lnTo>
                    <a:lnTo>
                      <a:pt x="68" y="0"/>
                    </a:lnTo>
                    <a:lnTo>
                      <a:pt x="100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25"/>
              <p:cNvSpPr>
                <a:spLocks/>
              </p:cNvSpPr>
              <p:nvPr/>
            </p:nvSpPr>
            <p:spPr bwMode="auto">
              <a:xfrm>
                <a:off x="917" y="1572"/>
                <a:ext cx="68" cy="1595"/>
              </a:xfrm>
              <a:custGeom>
                <a:avLst/>
                <a:gdLst>
                  <a:gd name="T0" fmla="*/ 0 w 68"/>
                  <a:gd name="T1" fmla="*/ 1595 h 1595"/>
                  <a:gd name="T2" fmla="*/ 0 w 68"/>
                  <a:gd name="T3" fmla="*/ 50 h 1595"/>
                  <a:gd name="T4" fmla="*/ 68 w 68"/>
                  <a:gd name="T5" fmla="*/ 0 h 1595"/>
                  <a:gd name="T6" fmla="*/ 68 w 68"/>
                  <a:gd name="T7" fmla="*/ 1545 h 1595"/>
                  <a:gd name="T8" fmla="*/ 0 w 68"/>
                  <a:gd name="T9" fmla="*/ 1595 h 1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595"/>
                  <a:gd name="T17" fmla="*/ 68 w 68"/>
                  <a:gd name="T18" fmla="*/ 1595 h 1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595">
                    <a:moveTo>
                      <a:pt x="0" y="1595"/>
                    </a:moveTo>
                    <a:lnTo>
                      <a:pt x="0" y="50"/>
                    </a:lnTo>
                    <a:lnTo>
                      <a:pt x="68" y="0"/>
                    </a:lnTo>
                    <a:lnTo>
                      <a:pt x="68" y="1545"/>
                    </a:lnTo>
                    <a:lnTo>
                      <a:pt x="0" y="15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Rectangle 26"/>
              <p:cNvSpPr>
                <a:spLocks noChangeArrowheads="1"/>
              </p:cNvSpPr>
              <p:nvPr/>
            </p:nvSpPr>
            <p:spPr bwMode="auto">
              <a:xfrm>
                <a:off x="985" y="1572"/>
                <a:ext cx="934" cy="154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35" name="Freeform 27"/>
              <p:cNvSpPr>
                <a:spLocks/>
              </p:cNvSpPr>
              <p:nvPr/>
            </p:nvSpPr>
            <p:spPr bwMode="auto">
              <a:xfrm>
                <a:off x="1084" y="1739"/>
                <a:ext cx="62" cy="1428"/>
              </a:xfrm>
              <a:custGeom>
                <a:avLst/>
                <a:gdLst>
                  <a:gd name="T0" fmla="*/ 0 w 62"/>
                  <a:gd name="T1" fmla="*/ 1428 h 1428"/>
                  <a:gd name="T2" fmla="*/ 0 w 62"/>
                  <a:gd name="T3" fmla="*/ 44 h 1428"/>
                  <a:gd name="T4" fmla="*/ 62 w 62"/>
                  <a:gd name="T5" fmla="*/ 0 h 1428"/>
                  <a:gd name="T6" fmla="*/ 62 w 62"/>
                  <a:gd name="T7" fmla="*/ 1378 h 1428"/>
                  <a:gd name="T8" fmla="*/ 0 w 62"/>
                  <a:gd name="T9" fmla="*/ 1428 h 1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1428"/>
                  <a:gd name="T17" fmla="*/ 62 w 62"/>
                  <a:gd name="T18" fmla="*/ 1428 h 14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1428">
                    <a:moveTo>
                      <a:pt x="0" y="1428"/>
                    </a:moveTo>
                    <a:lnTo>
                      <a:pt x="0" y="44"/>
                    </a:lnTo>
                    <a:lnTo>
                      <a:pt x="62" y="0"/>
                    </a:lnTo>
                    <a:lnTo>
                      <a:pt x="62" y="1378"/>
                    </a:lnTo>
                    <a:lnTo>
                      <a:pt x="0" y="1428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Rectangle 28"/>
              <p:cNvSpPr>
                <a:spLocks noChangeArrowheads="1"/>
              </p:cNvSpPr>
              <p:nvPr/>
            </p:nvSpPr>
            <p:spPr bwMode="auto">
              <a:xfrm>
                <a:off x="985" y="1783"/>
                <a:ext cx="99" cy="1384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37" name="Freeform 29"/>
              <p:cNvSpPr>
                <a:spLocks/>
              </p:cNvSpPr>
              <p:nvPr/>
            </p:nvSpPr>
            <p:spPr bwMode="auto">
              <a:xfrm>
                <a:off x="985" y="1739"/>
                <a:ext cx="161" cy="44"/>
              </a:xfrm>
              <a:custGeom>
                <a:avLst/>
                <a:gdLst>
                  <a:gd name="T0" fmla="*/ 99 w 161"/>
                  <a:gd name="T1" fmla="*/ 44 h 44"/>
                  <a:gd name="T2" fmla="*/ 161 w 161"/>
                  <a:gd name="T3" fmla="*/ 0 h 44"/>
                  <a:gd name="T4" fmla="*/ 68 w 161"/>
                  <a:gd name="T5" fmla="*/ 0 h 44"/>
                  <a:gd name="T6" fmla="*/ 0 w 161"/>
                  <a:gd name="T7" fmla="*/ 44 h 44"/>
                  <a:gd name="T8" fmla="*/ 99 w 161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44"/>
                  <a:gd name="T17" fmla="*/ 161 w 16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44">
                    <a:moveTo>
                      <a:pt x="99" y="44"/>
                    </a:moveTo>
                    <a:lnTo>
                      <a:pt x="161" y="0"/>
                    </a:lnTo>
                    <a:lnTo>
                      <a:pt x="68" y="0"/>
                    </a:lnTo>
                    <a:lnTo>
                      <a:pt x="0" y="44"/>
                    </a:lnTo>
                    <a:lnTo>
                      <a:pt x="99" y="44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Rectangle 30"/>
              <p:cNvSpPr>
                <a:spLocks noChangeArrowheads="1"/>
              </p:cNvSpPr>
              <p:nvPr/>
            </p:nvSpPr>
            <p:spPr bwMode="auto">
              <a:xfrm>
                <a:off x="979" y="159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14,3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39" name="Freeform 31"/>
              <p:cNvSpPr>
                <a:spLocks/>
              </p:cNvSpPr>
              <p:nvPr/>
            </p:nvSpPr>
            <p:spPr bwMode="auto">
              <a:xfrm>
                <a:off x="1313" y="2240"/>
                <a:ext cx="68" cy="927"/>
              </a:xfrm>
              <a:custGeom>
                <a:avLst/>
                <a:gdLst>
                  <a:gd name="T0" fmla="*/ 0 w 68"/>
                  <a:gd name="T1" fmla="*/ 927 h 927"/>
                  <a:gd name="T2" fmla="*/ 0 w 68"/>
                  <a:gd name="T3" fmla="*/ 43 h 927"/>
                  <a:gd name="T4" fmla="*/ 68 w 68"/>
                  <a:gd name="T5" fmla="*/ 0 h 927"/>
                  <a:gd name="T6" fmla="*/ 68 w 68"/>
                  <a:gd name="T7" fmla="*/ 877 h 927"/>
                  <a:gd name="T8" fmla="*/ 0 w 68"/>
                  <a:gd name="T9" fmla="*/ 927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927"/>
                  <a:gd name="T17" fmla="*/ 68 w 68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927">
                    <a:moveTo>
                      <a:pt x="0" y="927"/>
                    </a:moveTo>
                    <a:lnTo>
                      <a:pt x="0" y="43"/>
                    </a:lnTo>
                    <a:lnTo>
                      <a:pt x="68" y="0"/>
                    </a:lnTo>
                    <a:lnTo>
                      <a:pt x="68" y="87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Rectangle 32"/>
              <p:cNvSpPr>
                <a:spLocks noChangeArrowheads="1"/>
              </p:cNvSpPr>
              <p:nvPr/>
            </p:nvSpPr>
            <p:spPr bwMode="auto">
              <a:xfrm>
                <a:off x="1220" y="2283"/>
                <a:ext cx="93" cy="884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41" name="Freeform 33"/>
              <p:cNvSpPr>
                <a:spLocks/>
              </p:cNvSpPr>
              <p:nvPr/>
            </p:nvSpPr>
            <p:spPr bwMode="auto">
              <a:xfrm>
                <a:off x="1220" y="2240"/>
                <a:ext cx="161" cy="43"/>
              </a:xfrm>
              <a:custGeom>
                <a:avLst/>
                <a:gdLst>
                  <a:gd name="T0" fmla="*/ 93 w 161"/>
                  <a:gd name="T1" fmla="*/ 43 h 43"/>
                  <a:gd name="T2" fmla="*/ 161 w 161"/>
                  <a:gd name="T3" fmla="*/ 0 h 43"/>
                  <a:gd name="T4" fmla="*/ 68 w 161"/>
                  <a:gd name="T5" fmla="*/ 0 h 43"/>
                  <a:gd name="T6" fmla="*/ 0 w 161"/>
                  <a:gd name="T7" fmla="*/ 43 h 43"/>
                  <a:gd name="T8" fmla="*/ 93 w 161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43"/>
                  <a:gd name="T17" fmla="*/ 161 w 16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43">
                    <a:moveTo>
                      <a:pt x="93" y="43"/>
                    </a:moveTo>
                    <a:lnTo>
                      <a:pt x="161" y="0"/>
                    </a:lnTo>
                    <a:lnTo>
                      <a:pt x="68" y="0"/>
                    </a:lnTo>
                    <a:lnTo>
                      <a:pt x="0" y="43"/>
                    </a:lnTo>
                    <a:lnTo>
                      <a:pt x="93" y="43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Rectangle 34"/>
              <p:cNvSpPr>
                <a:spLocks noChangeArrowheads="1"/>
              </p:cNvSpPr>
              <p:nvPr/>
            </p:nvSpPr>
            <p:spPr bwMode="auto">
              <a:xfrm>
                <a:off x="1263" y="2110"/>
                <a:ext cx="11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9,1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43" name="Freeform 35"/>
              <p:cNvSpPr>
                <a:spLocks/>
              </p:cNvSpPr>
              <p:nvPr/>
            </p:nvSpPr>
            <p:spPr bwMode="auto">
              <a:xfrm>
                <a:off x="1548" y="2190"/>
                <a:ext cx="68" cy="977"/>
              </a:xfrm>
              <a:custGeom>
                <a:avLst/>
                <a:gdLst>
                  <a:gd name="T0" fmla="*/ 0 w 68"/>
                  <a:gd name="T1" fmla="*/ 977 h 977"/>
                  <a:gd name="T2" fmla="*/ 0 w 68"/>
                  <a:gd name="T3" fmla="*/ 50 h 977"/>
                  <a:gd name="T4" fmla="*/ 68 w 68"/>
                  <a:gd name="T5" fmla="*/ 0 h 977"/>
                  <a:gd name="T6" fmla="*/ 68 w 68"/>
                  <a:gd name="T7" fmla="*/ 927 h 977"/>
                  <a:gd name="T8" fmla="*/ 0 w 68"/>
                  <a:gd name="T9" fmla="*/ 977 h 9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977"/>
                  <a:gd name="T17" fmla="*/ 68 w 68"/>
                  <a:gd name="T18" fmla="*/ 977 h 9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977">
                    <a:moveTo>
                      <a:pt x="0" y="977"/>
                    </a:moveTo>
                    <a:lnTo>
                      <a:pt x="0" y="50"/>
                    </a:lnTo>
                    <a:lnTo>
                      <a:pt x="68" y="0"/>
                    </a:lnTo>
                    <a:lnTo>
                      <a:pt x="68" y="927"/>
                    </a:lnTo>
                    <a:lnTo>
                      <a:pt x="0" y="977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Rectangle 36"/>
              <p:cNvSpPr>
                <a:spLocks noChangeArrowheads="1"/>
              </p:cNvSpPr>
              <p:nvPr/>
            </p:nvSpPr>
            <p:spPr bwMode="auto">
              <a:xfrm>
                <a:off x="1455" y="2240"/>
                <a:ext cx="93" cy="927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45" name="Freeform 37"/>
              <p:cNvSpPr>
                <a:spLocks/>
              </p:cNvSpPr>
              <p:nvPr/>
            </p:nvSpPr>
            <p:spPr bwMode="auto">
              <a:xfrm>
                <a:off x="1455" y="2190"/>
                <a:ext cx="161" cy="50"/>
              </a:xfrm>
              <a:custGeom>
                <a:avLst/>
                <a:gdLst>
                  <a:gd name="T0" fmla="*/ 93 w 161"/>
                  <a:gd name="T1" fmla="*/ 50 h 50"/>
                  <a:gd name="T2" fmla="*/ 161 w 161"/>
                  <a:gd name="T3" fmla="*/ 0 h 50"/>
                  <a:gd name="T4" fmla="*/ 68 w 161"/>
                  <a:gd name="T5" fmla="*/ 0 h 50"/>
                  <a:gd name="T6" fmla="*/ 0 w 161"/>
                  <a:gd name="T7" fmla="*/ 50 h 50"/>
                  <a:gd name="T8" fmla="*/ 93 w 161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50"/>
                  <a:gd name="T17" fmla="*/ 161 w 16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50">
                    <a:moveTo>
                      <a:pt x="93" y="50"/>
                    </a:moveTo>
                    <a:lnTo>
                      <a:pt x="161" y="0"/>
                    </a:lnTo>
                    <a:lnTo>
                      <a:pt x="68" y="0"/>
                    </a:lnTo>
                    <a:lnTo>
                      <a:pt x="0" y="5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Rectangle 38"/>
              <p:cNvSpPr>
                <a:spLocks noChangeArrowheads="1"/>
              </p:cNvSpPr>
              <p:nvPr/>
            </p:nvSpPr>
            <p:spPr bwMode="auto">
              <a:xfrm>
                <a:off x="1455" y="1980"/>
                <a:ext cx="11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9,6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47" name="Freeform 39"/>
              <p:cNvSpPr>
                <a:spLocks/>
              </p:cNvSpPr>
              <p:nvPr/>
            </p:nvSpPr>
            <p:spPr bwMode="auto">
              <a:xfrm>
                <a:off x="1783" y="2011"/>
                <a:ext cx="68" cy="1156"/>
              </a:xfrm>
              <a:custGeom>
                <a:avLst/>
                <a:gdLst>
                  <a:gd name="T0" fmla="*/ 0 w 68"/>
                  <a:gd name="T1" fmla="*/ 1156 h 1156"/>
                  <a:gd name="T2" fmla="*/ 0 w 68"/>
                  <a:gd name="T3" fmla="*/ 43 h 1156"/>
                  <a:gd name="T4" fmla="*/ 68 w 68"/>
                  <a:gd name="T5" fmla="*/ 0 h 1156"/>
                  <a:gd name="T6" fmla="*/ 68 w 68"/>
                  <a:gd name="T7" fmla="*/ 1106 h 1156"/>
                  <a:gd name="T8" fmla="*/ 0 w 68"/>
                  <a:gd name="T9" fmla="*/ 1156 h 1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156"/>
                  <a:gd name="T17" fmla="*/ 68 w 68"/>
                  <a:gd name="T18" fmla="*/ 1156 h 1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156">
                    <a:moveTo>
                      <a:pt x="0" y="1156"/>
                    </a:moveTo>
                    <a:lnTo>
                      <a:pt x="0" y="43"/>
                    </a:lnTo>
                    <a:lnTo>
                      <a:pt x="68" y="0"/>
                    </a:lnTo>
                    <a:lnTo>
                      <a:pt x="68" y="1106"/>
                    </a:lnTo>
                    <a:lnTo>
                      <a:pt x="0" y="1156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Rectangle 40"/>
              <p:cNvSpPr>
                <a:spLocks noChangeArrowheads="1"/>
              </p:cNvSpPr>
              <p:nvPr/>
            </p:nvSpPr>
            <p:spPr bwMode="auto">
              <a:xfrm>
                <a:off x="1690" y="2054"/>
                <a:ext cx="93" cy="1113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49" name="Freeform 41"/>
              <p:cNvSpPr>
                <a:spLocks/>
              </p:cNvSpPr>
              <p:nvPr/>
            </p:nvSpPr>
            <p:spPr bwMode="auto">
              <a:xfrm>
                <a:off x="1690" y="2011"/>
                <a:ext cx="161" cy="43"/>
              </a:xfrm>
              <a:custGeom>
                <a:avLst/>
                <a:gdLst>
                  <a:gd name="T0" fmla="*/ 93 w 161"/>
                  <a:gd name="T1" fmla="*/ 43 h 43"/>
                  <a:gd name="T2" fmla="*/ 161 w 161"/>
                  <a:gd name="T3" fmla="*/ 0 h 43"/>
                  <a:gd name="T4" fmla="*/ 62 w 161"/>
                  <a:gd name="T5" fmla="*/ 0 h 43"/>
                  <a:gd name="T6" fmla="*/ 0 w 161"/>
                  <a:gd name="T7" fmla="*/ 43 h 43"/>
                  <a:gd name="T8" fmla="*/ 93 w 161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43"/>
                  <a:gd name="T17" fmla="*/ 161 w 16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43">
                    <a:moveTo>
                      <a:pt x="93" y="43"/>
                    </a:moveTo>
                    <a:lnTo>
                      <a:pt x="161" y="0"/>
                    </a:lnTo>
                    <a:lnTo>
                      <a:pt x="62" y="0"/>
                    </a:lnTo>
                    <a:lnTo>
                      <a:pt x="0" y="43"/>
                    </a:lnTo>
                    <a:lnTo>
                      <a:pt x="93" y="43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Line 42"/>
              <p:cNvSpPr>
                <a:spLocks noChangeShapeType="1"/>
              </p:cNvSpPr>
              <p:nvPr/>
            </p:nvSpPr>
            <p:spPr bwMode="auto">
              <a:xfrm flipV="1">
                <a:off x="917" y="1622"/>
                <a:ext cx="1" cy="15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Line 43"/>
              <p:cNvSpPr>
                <a:spLocks noChangeShapeType="1"/>
              </p:cNvSpPr>
              <p:nvPr/>
            </p:nvSpPr>
            <p:spPr bwMode="auto">
              <a:xfrm flipH="1">
                <a:off x="898" y="3167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Line 44"/>
              <p:cNvSpPr>
                <a:spLocks noChangeShapeType="1"/>
              </p:cNvSpPr>
              <p:nvPr/>
            </p:nvSpPr>
            <p:spPr bwMode="auto">
              <a:xfrm flipH="1">
                <a:off x="898" y="2969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45"/>
              <p:cNvSpPr>
                <a:spLocks noChangeShapeType="1"/>
              </p:cNvSpPr>
              <p:nvPr/>
            </p:nvSpPr>
            <p:spPr bwMode="auto">
              <a:xfrm flipH="1">
                <a:off x="898" y="2777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46"/>
              <p:cNvSpPr>
                <a:spLocks noChangeShapeType="1"/>
              </p:cNvSpPr>
              <p:nvPr/>
            </p:nvSpPr>
            <p:spPr bwMode="auto">
              <a:xfrm flipH="1">
                <a:off x="898" y="2586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47"/>
              <p:cNvSpPr>
                <a:spLocks noChangeShapeType="1"/>
              </p:cNvSpPr>
              <p:nvPr/>
            </p:nvSpPr>
            <p:spPr bwMode="auto">
              <a:xfrm flipH="1">
                <a:off x="898" y="2394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Line 48"/>
              <p:cNvSpPr>
                <a:spLocks noChangeShapeType="1"/>
              </p:cNvSpPr>
              <p:nvPr/>
            </p:nvSpPr>
            <p:spPr bwMode="auto">
              <a:xfrm flipH="1">
                <a:off x="898" y="2197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Line 49"/>
              <p:cNvSpPr>
                <a:spLocks noChangeShapeType="1"/>
              </p:cNvSpPr>
              <p:nvPr/>
            </p:nvSpPr>
            <p:spPr bwMode="auto">
              <a:xfrm flipH="1">
                <a:off x="898" y="2005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50"/>
              <p:cNvSpPr>
                <a:spLocks noChangeShapeType="1"/>
              </p:cNvSpPr>
              <p:nvPr/>
            </p:nvSpPr>
            <p:spPr bwMode="auto">
              <a:xfrm flipH="1">
                <a:off x="898" y="1813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Line 51"/>
              <p:cNvSpPr>
                <a:spLocks noChangeShapeType="1"/>
              </p:cNvSpPr>
              <p:nvPr/>
            </p:nvSpPr>
            <p:spPr bwMode="auto">
              <a:xfrm flipH="1">
                <a:off x="898" y="1622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Rectangle 52"/>
              <p:cNvSpPr>
                <a:spLocks noChangeArrowheads="1"/>
              </p:cNvSpPr>
              <p:nvPr/>
            </p:nvSpPr>
            <p:spPr bwMode="auto">
              <a:xfrm>
                <a:off x="837" y="3117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1" name="Rectangle 53"/>
              <p:cNvSpPr>
                <a:spLocks noChangeArrowheads="1"/>
              </p:cNvSpPr>
              <p:nvPr/>
            </p:nvSpPr>
            <p:spPr bwMode="auto">
              <a:xfrm>
                <a:off x="837" y="2919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2" name="Rectangle 54"/>
              <p:cNvSpPr>
                <a:spLocks noChangeArrowheads="1"/>
              </p:cNvSpPr>
              <p:nvPr/>
            </p:nvSpPr>
            <p:spPr bwMode="auto">
              <a:xfrm>
                <a:off x="837" y="2728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3" name="Rectangle 55"/>
              <p:cNvSpPr>
                <a:spLocks noChangeArrowheads="1"/>
              </p:cNvSpPr>
              <p:nvPr/>
            </p:nvSpPr>
            <p:spPr bwMode="auto">
              <a:xfrm>
                <a:off x="837" y="2536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4" name="Rectangle 56"/>
              <p:cNvSpPr>
                <a:spLocks noChangeArrowheads="1"/>
              </p:cNvSpPr>
              <p:nvPr/>
            </p:nvSpPr>
            <p:spPr bwMode="auto">
              <a:xfrm>
                <a:off x="837" y="2345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8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5" name="Rectangle 57"/>
              <p:cNvSpPr>
                <a:spLocks noChangeArrowheads="1"/>
              </p:cNvSpPr>
              <p:nvPr/>
            </p:nvSpPr>
            <p:spPr bwMode="auto">
              <a:xfrm>
                <a:off x="787" y="2147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10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6" name="Rectangle 58"/>
              <p:cNvSpPr>
                <a:spLocks noChangeArrowheads="1"/>
              </p:cNvSpPr>
              <p:nvPr/>
            </p:nvSpPr>
            <p:spPr bwMode="auto">
              <a:xfrm>
                <a:off x="787" y="1956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12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7" name="Rectangle 59"/>
              <p:cNvSpPr>
                <a:spLocks noChangeArrowheads="1"/>
              </p:cNvSpPr>
              <p:nvPr/>
            </p:nvSpPr>
            <p:spPr bwMode="auto">
              <a:xfrm>
                <a:off x="787" y="1764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14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8" name="Rectangle 60"/>
              <p:cNvSpPr>
                <a:spLocks noChangeArrowheads="1"/>
              </p:cNvSpPr>
              <p:nvPr/>
            </p:nvSpPr>
            <p:spPr bwMode="auto">
              <a:xfrm>
                <a:off x="787" y="1572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9" name="Rectangle 61"/>
              <p:cNvSpPr>
                <a:spLocks noChangeArrowheads="1"/>
              </p:cNvSpPr>
              <p:nvPr/>
            </p:nvSpPr>
            <p:spPr bwMode="auto">
              <a:xfrm>
                <a:off x="632" y="1264"/>
                <a:ext cx="424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(triệu ha)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70" name="Line 62"/>
              <p:cNvSpPr>
                <a:spLocks noChangeShapeType="1"/>
              </p:cNvSpPr>
              <p:nvPr/>
            </p:nvSpPr>
            <p:spPr bwMode="auto">
              <a:xfrm>
                <a:off x="917" y="3167"/>
                <a:ext cx="9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63"/>
              <p:cNvSpPr>
                <a:spLocks noChangeShapeType="1"/>
              </p:cNvSpPr>
              <p:nvPr/>
            </p:nvSpPr>
            <p:spPr bwMode="auto">
              <a:xfrm>
                <a:off x="917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64"/>
              <p:cNvSpPr>
                <a:spLocks noChangeShapeType="1"/>
              </p:cNvSpPr>
              <p:nvPr/>
            </p:nvSpPr>
            <p:spPr bwMode="auto">
              <a:xfrm>
                <a:off x="1152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Line 65"/>
              <p:cNvSpPr>
                <a:spLocks noChangeShapeType="1"/>
              </p:cNvSpPr>
              <p:nvPr/>
            </p:nvSpPr>
            <p:spPr bwMode="auto">
              <a:xfrm>
                <a:off x="1387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Line 66"/>
              <p:cNvSpPr>
                <a:spLocks noChangeShapeType="1"/>
              </p:cNvSpPr>
              <p:nvPr/>
            </p:nvSpPr>
            <p:spPr bwMode="auto">
              <a:xfrm>
                <a:off x="1622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Line 67"/>
              <p:cNvSpPr>
                <a:spLocks noChangeShapeType="1"/>
              </p:cNvSpPr>
              <p:nvPr/>
            </p:nvSpPr>
            <p:spPr bwMode="auto">
              <a:xfrm>
                <a:off x="1851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Rectangle 68"/>
              <p:cNvSpPr>
                <a:spLocks noChangeArrowheads="1"/>
              </p:cNvSpPr>
              <p:nvPr/>
            </p:nvSpPr>
            <p:spPr bwMode="auto">
              <a:xfrm>
                <a:off x="935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1945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77" name="Rectangle 69"/>
              <p:cNvSpPr>
                <a:spLocks noChangeArrowheads="1"/>
              </p:cNvSpPr>
              <p:nvPr/>
            </p:nvSpPr>
            <p:spPr bwMode="auto">
              <a:xfrm>
                <a:off x="1170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1990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78" name="Rectangle 70"/>
              <p:cNvSpPr>
                <a:spLocks noChangeArrowheads="1"/>
              </p:cNvSpPr>
              <p:nvPr/>
            </p:nvSpPr>
            <p:spPr bwMode="auto">
              <a:xfrm>
                <a:off x="1405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1999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79" name="Rectangle 71"/>
              <p:cNvSpPr>
                <a:spLocks noChangeArrowheads="1"/>
              </p:cNvSpPr>
              <p:nvPr/>
            </p:nvSpPr>
            <p:spPr bwMode="auto">
              <a:xfrm>
                <a:off x="1640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2007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80" name="Rectangle 72"/>
              <p:cNvSpPr>
                <a:spLocks noChangeArrowheads="1"/>
              </p:cNvSpPr>
              <p:nvPr/>
            </p:nvSpPr>
            <p:spPr bwMode="auto">
              <a:xfrm>
                <a:off x="1931" y="3216"/>
                <a:ext cx="216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vi-VN" sz="1500" b="1">
                    <a:solidFill>
                      <a:srgbClr val="000000"/>
                    </a:solidFill>
                    <a:latin typeface="Arial" charset="0"/>
                  </a:rPr>
                  <a:t>ă</a:t>
                </a:r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81" name="Rectangle 73"/>
              <p:cNvSpPr>
                <a:spLocks noChangeArrowheads="1"/>
              </p:cNvSpPr>
              <p:nvPr/>
            </p:nvSpPr>
            <p:spPr bwMode="auto">
              <a:xfrm>
                <a:off x="503" y="850"/>
                <a:ext cx="14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FF"/>
                    </a:solidFill>
                    <a:latin typeface="Arial" charset="0"/>
                  </a:rPr>
                  <a:t>BIỂU ĐỒ DIỆN TÍCH RỪNG VIỆT NAM</a:t>
                </a:r>
                <a:endParaRPr lang="en-US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3382" name="Rectangle 74"/>
              <p:cNvSpPr>
                <a:spLocks noChangeArrowheads="1"/>
              </p:cNvSpPr>
              <p:nvPr/>
            </p:nvSpPr>
            <p:spPr bwMode="auto">
              <a:xfrm>
                <a:off x="2030" y="1276"/>
                <a:ext cx="655" cy="6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83" name="Rectangle 75"/>
              <p:cNvSpPr>
                <a:spLocks noChangeArrowheads="1"/>
              </p:cNvSpPr>
              <p:nvPr/>
            </p:nvSpPr>
            <p:spPr bwMode="auto">
              <a:xfrm>
                <a:off x="2067" y="1424"/>
                <a:ext cx="68" cy="68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84" name="Rectangle 76"/>
              <p:cNvSpPr>
                <a:spLocks noChangeArrowheads="1"/>
              </p:cNvSpPr>
              <p:nvPr/>
            </p:nvSpPr>
            <p:spPr bwMode="auto">
              <a:xfrm>
                <a:off x="2172" y="1381"/>
                <a:ext cx="418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Diện tích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85" name="Rectangle 77"/>
              <p:cNvSpPr>
                <a:spLocks noChangeArrowheads="1"/>
              </p:cNvSpPr>
              <p:nvPr/>
            </p:nvSpPr>
            <p:spPr bwMode="auto">
              <a:xfrm>
                <a:off x="2172" y="1523"/>
                <a:ext cx="43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rừng Việt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86" name="Rectangle 78"/>
              <p:cNvSpPr>
                <a:spLocks noChangeArrowheads="1"/>
              </p:cNvSpPr>
              <p:nvPr/>
            </p:nvSpPr>
            <p:spPr bwMode="auto">
              <a:xfrm>
                <a:off x="2172" y="1666"/>
                <a:ext cx="22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Nam</a:t>
                </a: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3317" name="Rectangle 148"/>
            <p:cNvSpPr>
              <a:spLocks noChangeArrowheads="1"/>
            </p:cNvSpPr>
            <p:nvPr/>
          </p:nvSpPr>
          <p:spPr bwMode="auto">
            <a:xfrm>
              <a:off x="1680" y="1872"/>
              <a:ext cx="28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11,5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639763"/>
          </a:xfrm>
          <a:noFill/>
        </p:spPr>
        <p:txBody>
          <a:bodyPr/>
          <a:lstStyle/>
          <a:p>
            <a:pPr algn="l" eaLnBrk="1" hangingPunct="1"/>
            <a:r>
              <a:rPr lang="en-US" sz="2400" b="1" i="1" smtClean="0">
                <a:solidFill>
                  <a:srgbClr val="009900"/>
                </a:solidFill>
              </a:rPr>
              <a:t>* </a:t>
            </a:r>
            <a:r>
              <a:rPr lang="en-US" sz="2400" b="1" i="1" u="sng" smtClean="0">
                <a:solidFill>
                  <a:srgbClr val="009900"/>
                </a:solidFill>
              </a:rPr>
              <a:t>Nguyên nhân gây suy thoái rừng n</a:t>
            </a:r>
            <a:r>
              <a:rPr lang="vi-VN" sz="2400" b="1" i="1" u="sng" smtClean="0">
                <a:solidFill>
                  <a:srgbClr val="009900"/>
                </a:solidFill>
              </a:rPr>
              <a:t>ư</a:t>
            </a:r>
            <a:r>
              <a:rPr lang="en-US" sz="2400" b="1" i="1" u="sng" smtClean="0">
                <a:solidFill>
                  <a:srgbClr val="009900"/>
                </a:solidFill>
              </a:rPr>
              <a:t>ớc ta:</a:t>
            </a:r>
            <a:r>
              <a:rPr lang="en-US" sz="4000" smtClean="0"/>
              <a:t> </a:t>
            </a:r>
          </a:p>
        </p:txBody>
      </p:sp>
      <p:pic>
        <p:nvPicPr>
          <p:cNvPr id="22533" name="Picture 5" descr="images524955_pha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hay 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27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724400" y="-160338"/>
            <a:ext cx="4114800" cy="156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endParaRPr lang="en-US" sz="2400" b="1" i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400" b="1" i="1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+ Hậu quả của chiến tranh</a:t>
            </a:r>
          </a:p>
          <a:p>
            <a:pPr>
              <a:buFont typeface="Wingdings" pitchFamily="2" charset="2"/>
              <a:buNone/>
            </a:pPr>
            <a:r>
              <a:rPr lang="en-US" sz="2400" b="1" i="1">
                <a:latin typeface="Arial" charset="0"/>
              </a:rPr>
              <a:t> </a:t>
            </a:r>
          </a:p>
        </p:txBody>
      </p:sp>
      <p:pic>
        <p:nvPicPr>
          <p:cNvPr id="22536" name="Picture 8" descr="3smoke-for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32004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62000" y="6096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99"/>
                </a:solidFill>
                <a:latin typeface="Times New Roman" pitchFamily="18" charset="0"/>
              </a:rPr>
              <a:t>+ 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Do </a:t>
            </a:r>
            <a:r>
              <a:rPr lang="vi-VN" sz="2400" b="1" i="1">
                <a:solidFill>
                  <a:srgbClr val="0066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ốt phá rừng bừa bãi</a:t>
            </a:r>
            <a:endParaRPr lang="en-US" b="1" i="1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9906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99"/>
                </a:solidFill>
                <a:latin typeface="Times New Roman" pitchFamily="18" charset="0"/>
              </a:rPr>
              <a:t>+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 Khai thác không hợp lí</a:t>
            </a:r>
          </a:p>
        </p:txBody>
      </p:sp>
      <p:pic>
        <p:nvPicPr>
          <p:cNvPr id="22539" name="Picture 11" descr="sat l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91000"/>
            <a:ext cx="3276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7244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+ Do sói mòn sạt nở </a:t>
            </a:r>
            <a:r>
              <a:rPr lang="vi-VN" sz="2400" b="1" i="1">
                <a:solidFill>
                  <a:srgbClr val="0066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ất…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7" grpId="0"/>
      <p:bldP spid="22538" grpId="0"/>
      <p:bldP spid="225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562600" cy="609600"/>
          </a:xfrm>
        </p:spPr>
        <p:txBody>
          <a:bodyPr/>
          <a:lstStyle/>
          <a:p>
            <a:pPr algn="l" eaLnBrk="1" hangingPunct="1"/>
            <a:r>
              <a:rPr lang="en-US" sz="2800" b="1" i="1" smtClean="0">
                <a:solidFill>
                  <a:srgbClr val="009900"/>
                </a:solidFill>
              </a:rPr>
              <a:t>* </a:t>
            </a:r>
            <a:r>
              <a:rPr lang="en-US" sz="2800" b="1" i="1" u="sng" smtClean="0">
                <a:solidFill>
                  <a:srgbClr val="009900"/>
                </a:solidFill>
              </a:rPr>
              <a:t>Các biện pháp bảo vệ rừng</a:t>
            </a:r>
            <a:r>
              <a:rPr lang="en-US" sz="2800" b="1" i="1" smtClean="0">
                <a:solidFill>
                  <a:srgbClr val="009900"/>
                </a:solidFill>
              </a:rPr>
              <a:t>:</a:t>
            </a:r>
            <a:endParaRPr lang="en-US" sz="2800" i="1" smtClean="0">
              <a:solidFill>
                <a:srgbClr val="009900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38200" y="1295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+ Nhà n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ớc triển khai Luật bảo vệ và phát triển rừng.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38200" y="17526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+ Thành lập các trạm kiểm lâm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ể quản lí việc khai thác và bảo vệ rừng, ng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n chặn việc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ốt phá rừng, ...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38200" y="2590800"/>
            <a:ext cx="678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+ Trồng rừng trên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ất trống,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ồi trọc…</a:t>
            </a:r>
            <a:br>
              <a:rPr lang="en-US" sz="2400" b="1" i="1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8923" name="Picture 11" descr="rungbaolam%20(45)_320x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rungbaolam%20(57)%20-%20Copy_320x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009900"/>
                </a:solidFill>
              </a:rPr>
              <a:t/>
            </a:r>
            <a:br>
              <a:rPr lang="en-US" sz="2800" b="1" i="1" smtClean="0">
                <a:solidFill>
                  <a:srgbClr val="009900"/>
                </a:solidFill>
              </a:rPr>
            </a:br>
            <a:r>
              <a:rPr lang="en-US" sz="2800" b="1" i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95600" y="990600"/>
            <a:ext cx="3721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FF"/>
                </a:solidFill>
                <a:latin typeface="Arial" charset="0"/>
              </a:rPr>
              <a:t>BÀI 6:</a:t>
            </a:r>
            <a:r>
              <a:rPr lang="en-US" b="1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9900FF"/>
                </a:solidFill>
                <a:latin typeface="Arial" charset="0"/>
              </a:rPr>
              <a:t>ĐẤT VÀ RỪNG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09600" y="1524000"/>
            <a:ext cx="543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u="sng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09600" y="19812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- N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ớc ta,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ất phe- ra- lít tập chung chủ yếu ở vùng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ồi núi và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ất phù sa ở vùng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ồng bằng. </a:t>
            </a:r>
          </a:p>
          <a:p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- Đất là nguồn tài nguyên quý giá, việc sử dụng phải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i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ôi với việc bảo vệ và cải tạo.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33400" y="3429000"/>
            <a:ext cx="331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. Rừng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33400" y="40386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i="1">
                <a:latin typeface="Arial" charset="0"/>
              </a:rPr>
              <a:t> 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Rừng rậm nhiệt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ới phân bố chủ yếu ở vùng </a:t>
            </a:r>
            <a:r>
              <a:rPr lang="vi-VN" sz="2400" b="1" i="1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8080"/>
                </a:solidFill>
                <a:latin typeface="Arial" charset="0"/>
              </a:rPr>
              <a:t>ồi núi, còn rừng ngập mặn ở ven biển. 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04800" y="4876800"/>
            <a:ext cx="861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  <a:r>
              <a:rPr lang="en-US" sz="2400" b="1" i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-  Rừng có vai trò to lớn </a:t>
            </a:r>
            <a:r>
              <a:rPr lang="vi-VN" sz="2400" b="1" i="1">
                <a:solidFill>
                  <a:srgbClr val="0066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ối với sản xuất và </a:t>
            </a:r>
            <a:r>
              <a:rPr lang="vi-VN" sz="2400" b="1" i="1">
                <a:solidFill>
                  <a:srgbClr val="0066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ời sống. Chúng ta cần phải bảo vệ và khai thác, sử dụng rừng một cách hợp lí.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7315200" cy="990600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009900"/>
                </a:solidFill>
              </a:rPr>
              <a:t/>
            </a:r>
            <a:br>
              <a:rPr lang="en-US" sz="2000" b="1" i="1" smtClean="0">
                <a:solidFill>
                  <a:srgbClr val="009900"/>
                </a:solidFill>
              </a:rPr>
            </a:br>
            <a:r>
              <a:rPr lang="en-US" sz="2000" b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"/>
            <a:ext cx="6400800" cy="1447800"/>
          </a:xfrm>
        </p:spPr>
        <p:txBody>
          <a:bodyPr/>
          <a:lstStyle/>
          <a:p>
            <a:pPr eaLnBrk="1" hangingPunct="1"/>
            <a:r>
              <a:rPr lang="en-US" sz="2000" b="1" smtClean="0"/>
              <a:t> </a:t>
            </a:r>
          </a:p>
          <a:p>
            <a:pPr eaLnBrk="1" hangingPunct="1"/>
            <a:r>
              <a:rPr lang="en-US" sz="2000" b="1" smtClean="0"/>
              <a:t>    </a:t>
            </a:r>
            <a:r>
              <a:rPr lang="en-US" sz="2000" b="1" smtClean="0">
                <a:solidFill>
                  <a:srgbClr val="9900CC"/>
                </a:solidFill>
              </a:rPr>
              <a:t>BÀI 6:</a:t>
            </a:r>
            <a:r>
              <a:rPr lang="en-US" sz="2000" b="1" smtClean="0"/>
              <a:t> </a:t>
            </a:r>
            <a:r>
              <a:rPr lang="en-US" sz="2000" b="1" smtClean="0">
                <a:solidFill>
                  <a:srgbClr val="9900CC"/>
                </a:solidFill>
              </a:rPr>
              <a:t>ĐẤT VÀ RỪNG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41910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57400" y="23622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4572000" y="4522788"/>
            <a:ext cx="41148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Do sông ngòi bồi đắp</a:t>
            </a:r>
          </a:p>
          <a:p>
            <a:pPr marL="342900" indent="-342900" eaLnBrk="0" hangingPunct="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Màu mỡ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5146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Đồng bằng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4572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  <a:hlinkClick r:id="rId2" action="ppaction://hlinksldjump"/>
              </a:rPr>
              <a:t>Đất phù sa</a:t>
            </a:r>
            <a:endParaRPr lang="en-US" sz="2000" b="1" i="1">
              <a:solidFill>
                <a:srgbClr val="6600FF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4572000" y="2971800"/>
            <a:ext cx="41148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</a:t>
            </a:r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Màu đỏ hoặc vàng, nghèo </a:t>
            </a:r>
          </a:p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mùn.</a:t>
            </a:r>
          </a:p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Đất đỏ ba dan tơi xốp, phì </a:t>
            </a:r>
          </a:p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nhiêu.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5146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Đồi núi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4572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  <a:hlinkClick r:id="rId3" action="ppaction://hlinksldjump"/>
              </a:rPr>
              <a:t>Đất phe-ra-lít</a:t>
            </a:r>
            <a:endParaRPr lang="en-US" sz="2000" b="1" i="1">
              <a:solidFill>
                <a:srgbClr val="6600FF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4572000" y="2514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Đặc điểm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25146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Vùng phân bố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4572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   </a:t>
            </a:r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Loại đất</a:t>
            </a: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457200" y="2514600"/>
            <a:ext cx="8229600" cy="0"/>
          </a:xfrm>
          <a:prstGeom prst="line">
            <a:avLst/>
          </a:prstGeom>
          <a:noFill/>
          <a:ln w="3810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457200" y="5343525"/>
            <a:ext cx="82296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4572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86868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457200" y="2971800"/>
            <a:ext cx="82296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25146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45720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457200" y="4522788"/>
            <a:ext cx="82296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Rectangle 42"/>
          <p:cNvSpPr>
            <a:spLocks noChangeArrowheads="1"/>
          </p:cNvSpPr>
          <p:nvPr/>
        </p:nvSpPr>
        <p:spPr bwMode="auto">
          <a:xfrm>
            <a:off x="533400" y="589756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b="1">
              <a:solidFill>
                <a:srgbClr val="FA2906"/>
              </a:solidFill>
              <a:latin typeface="Arial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609600" y="18288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2" name="Text Box 62"/>
          <p:cNvSpPr txBox="1">
            <a:spLocks noChangeArrowheads="1"/>
          </p:cNvSpPr>
          <p:nvPr/>
        </p:nvSpPr>
        <p:spPr bwMode="auto">
          <a:xfrm>
            <a:off x="8382000" y="64611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  <a:hlinkClick r:id="rId3" action="ppaction://hlinksldjump"/>
              </a:rPr>
              <a:t>3</a:t>
            </a:r>
            <a:endParaRPr lang="en-US" sz="20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" name="Text Box 66"/>
          <p:cNvSpPr txBox="1">
            <a:spLocks noChangeArrowheads="1"/>
          </p:cNvSpPr>
          <p:nvPr/>
        </p:nvSpPr>
        <p:spPr bwMode="auto">
          <a:xfrm>
            <a:off x="8839200" y="64611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" charset="0"/>
                <a:hlinkClick r:id="rId4" action="ppaction://hlinksldjump"/>
              </a:rPr>
              <a:t>5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5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5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1000"/>
                                        <p:tgtEl>
                                          <p:spTgt spid="5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0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10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1000"/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50" grpId="0"/>
      <p:bldP spid="5151" grpId="0"/>
      <p:bldP spid="5152" grpId="0"/>
      <p:bldP spid="5153" grpId="0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495800"/>
            <a:ext cx="2667000" cy="1143000"/>
          </a:xfrm>
        </p:spPr>
        <p:txBody>
          <a:bodyPr/>
          <a:lstStyle/>
          <a:p>
            <a:pPr algn="l" eaLnBrk="1" hangingPunct="1"/>
            <a:r>
              <a:rPr lang="en-US" sz="2400" b="1" u="sng" smtClean="0"/>
              <a:t>Đất phe-ra-lít</a:t>
            </a:r>
          </a:p>
        </p:txBody>
      </p:sp>
      <p:pic>
        <p:nvPicPr>
          <p:cNvPr id="6147" name="Picture 5" descr="A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800600" y="3048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u="sng">
              <a:latin typeface="Arial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305800" y="6477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  <a:hlinkClick r:id="rId4" action="ppaction://hlinksldjump"/>
              </a:rPr>
              <a:t>2</a:t>
            </a:r>
            <a:endParaRPr lang="en-US" sz="240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12297" name="DAT RUNG VA PHU SA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2971800" y="1219200"/>
            <a:ext cx="2667000" cy="3657600"/>
          </a:xfrm>
        </p:spPr>
      </p:pic>
      <p:pic>
        <p:nvPicPr>
          <p:cNvPr id="6151" name="Picture 11" descr="2005703373215547440_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2192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6477000" y="4876800"/>
            <a:ext cx="1757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Đất phù sa</a:t>
            </a:r>
            <a:br>
              <a:rPr lang="en-US" sz="2400" b="1" u="sng">
                <a:latin typeface="Arial" charset="0"/>
              </a:rPr>
            </a:br>
            <a:endParaRPr lang="en-US" sz="2400" b="1" u="sng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0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7315200" cy="990600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009900"/>
                </a:solidFill>
              </a:rPr>
              <a:t/>
            </a:r>
            <a:br>
              <a:rPr lang="en-US" sz="2000" b="1" i="1" smtClean="0">
                <a:solidFill>
                  <a:srgbClr val="009900"/>
                </a:solidFill>
              </a:rPr>
            </a:br>
            <a:r>
              <a:rPr lang="en-US" sz="2000" b="1" i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"/>
            <a:ext cx="6400800" cy="1447800"/>
          </a:xfrm>
        </p:spPr>
        <p:txBody>
          <a:bodyPr/>
          <a:lstStyle/>
          <a:p>
            <a:pPr eaLnBrk="1" hangingPunct="1"/>
            <a:r>
              <a:rPr lang="en-US" sz="2000" b="1" smtClean="0"/>
              <a:t> </a:t>
            </a:r>
          </a:p>
          <a:p>
            <a:pPr eaLnBrk="1" hangingPunct="1"/>
            <a:r>
              <a:rPr lang="en-US" sz="2000" b="1" smtClean="0"/>
              <a:t>     </a:t>
            </a:r>
            <a:r>
              <a:rPr lang="en-US" sz="2000" b="1" smtClean="0">
                <a:solidFill>
                  <a:srgbClr val="9900CC"/>
                </a:solidFill>
              </a:rPr>
              <a:t>BÀI 6: ĐẤT VÀ RỪNG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5400" y="41910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57400" y="23622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48200" y="4522788"/>
            <a:ext cx="41148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- Do sông ngòi bồi đắp</a:t>
            </a:r>
          </a:p>
          <a:p>
            <a:pPr marL="342900" indent="-342900" eaLnBrk="0" hangingPunct="0"/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  - Màu mỡ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908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Đồng bằng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34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  <a:hlinkClick r:id="rId2" action="ppaction://hlinksldjump"/>
              </a:rPr>
              <a:t>Đất phù sa</a:t>
            </a:r>
            <a:endParaRPr lang="en-US" sz="2000" b="1" i="1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648200" y="2971800"/>
            <a:ext cx="41148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en-US" sz="2000" b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</a:t>
            </a:r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Màu </a:t>
            </a:r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nâu đỏ</a:t>
            </a:r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hoặc vàng, nghèo mùn.</a:t>
            </a:r>
          </a:p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- Đất đỏ ba dan tơi xốp, phì </a:t>
            </a:r>
          </a:p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nhiêu.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5908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Đồi núi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34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  <a:hlinkClick r:id="rId3" action="ppaction://hlinksldjump"/>
              </a:rPr>
              <a:t>Đất phe-ra-lít</a:t>
            </a:r>
            <a:endParaRPr lang="en-US" sz="2000" b="1" i="1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648200" y="2514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Đặc điểm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5908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Vùng phân bố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334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Loại đất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33400" y="2514600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33400" y="5343525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334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7630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33400" y="2971800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5908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6482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533400" y="4522788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533400" y="5481638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solidFill>
                  <a:srgbClr val="FA2906"/>
                </a:solidFill>
                <a:latin typeface="Arial" charset="0"/>
              </a:rPr>
              <a:t>  </a:t>
            </a:r>
            <a:r>
              <a:rPr lang="en-US" sz="2000" i="1">
                <a:solidFill>
                  <a:srgbClr val="FA2906"/>
                </a:solidFill>
                <a:latin typeface="Arial" charset="0"/>
              </a:rPr>
              <a:t>Đất là nguồn tài nguyên quý giá. </a:t>
            </a:r>
          </a:p>
          <a:p>
            <a:pPr>
              <a:buFontTx/>
              <a:buChar char="•"/>
            </a:pPr>
            <a:r>
              <a:rPr lang="en-US" sz="2000" i="1">
                <a:solidFill>
                  <a:srgbClr val="FA2906"/>
                </a:solidFill>
                <a:latin typeface="Arial" charset="0"/>
              </a:rPr>
              <a:t>  Việc sử dụng phải đi đôi với bảo vệ và cải tạo.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18288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sz="2000" i="1" u="sng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0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40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sz="2400" b="1" i="1" smtClean="0">
                <a:solidFill>
                  <a:srgbClr val="990099"/>
                </a:solidFill>
              </a:rPr>
              <a:t>* </a:t>
            </a:r>
            <a:r>
              <a:rPr lang="en-US" sz="2400" b="1" i="1" u="sng" smtClean="0">
                <a:solidFill>
                  <a:srgbClr val="990099"/>
                </a:solidFill>
              </a:rPr>
              <a:t>Các biện pháp bảo vệ và cải tạo đất</a:t>
            </a:r>
            <a:r>
              <a:rPr lang="en-US" sz="2400" b="1" i="1" smtClean="0">
                <a:solidFill>
                  <a:srgbClr val="990099"/>
                </a:solidFill>
              </a:rPr>
              <a:t>:</a:t>
            </a:r>
            <a:br>
              <a:rPr lang="en-US" sz="2400" b="1" i="1" smtClean="0">
                <a:solidFill>
                  <a:srgbClr val="990099"/>
                </a:solidFill>
              </a:rPr>
            </a:br>
            <a:endParaRPr lang="en-US" sz="2400" b="1" i="1" smtClean="0">
              <a:solidFill>
                <a:srgbClr val="990099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609600"/>
            <a:ext cx="2652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i="1">
                <a:latin typeface="Arial" charset="0"/>
              </a:rPr>
              <a:t>  </a:t>
            </a: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*Bón phân hữu cơ</a:t>
            </a:r>
          </a:p>
        </p:txBody>
      </p:sp>
      <p:pic>
        <p:nvPicPr>
          <p:cNvPr id="23560" name="Picture 8" descr="Ruong Bac Thang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110620081509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2895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352800" y="685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*Trồng rừng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24600" y="685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*Làm ruộng bậc thang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066800" y="3657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*Đắp </a:t>
            </a:r>
            <a:r>
              <a:rPr lang="vi-VN" sz="20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ê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581400" y="4800600"/>
            <a:ext cx="510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* Chống ô nhiễm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ất do chất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ộc hoá học: hạn chế phun thuốc trừ sâu, bón phân hoá học, n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ớc thải công nghiệp chứa chất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ộc hại, ...</a:t>
            </a:r>
          </a:p>
          <a:p>
            <a:pPr algn="just">
              <a:spcBef>
                <a:spcPct val="50000"/>
              </a:spcBef>
            </a:pPr>
            <a:endParaRPr lang="en-US" sz="2400" b="1" i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581400" y="3962400"/>
            <a:ext cx="556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* Thau chua, rửa mặn</a:t>
            </a:r>
            <a:r>
              <a:rPr lang="en-US" sz="240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ở các vùng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ất bị nhiễm  phèn, nhiễm mặn.</a:t>
            </a:r>
          </a:p>
        </p:txBody>
      </p:sp>
      <p:pic>
        <p:nvPicPr>
          <p:cNvPr id="23571" name="Picture 19" descr="Trong r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2192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6" grpId="0"/>
      <p:bldP spid="23567" grpId="0"/>
      <p:bldP spid="23568" grpId="0"/>
      <p:bldP spid="23569" grpId="0"/>
      <p:bldP spid="235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009900"/>
                </a:solidFill>
              </a:rPr>
              <a:t/>
            </a:r>
            <a:br>
              <a:rPr lang="en-US" sz="2400" b="1" i="1" smtClean="0">
                <a:solidFill>
                  <a:srgbClr val="009900"/>
                </a:solidFill>
              </a:rPr>
            </a:br>
            <a:r>
              <a:rPr lang="en-US" sz="2400" b="1" i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971800" y="1143000"/>
            <a:ext cx="370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FF"/>
                </a:solidFill>
                <a:latin typeface="Arial" charset="0"/>
              </a:rPr>
              <a:t>BÀI 6:</a:t>
            </a:r>
            <a:r>
              <a:rPr lang="en-US" sz="2800" b="1">
                <a:solidFill>
                  <a:srgbClr val="9900FF"/>
                </a:solidFill>
                <a:latin typeface="Arial" charset="0"/>
              </a:rPr>
              <a:t> ĐẤT VÀ RỪNG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81000" y="1752600"/>
            <a:ext cx="543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u="sng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i="1">
                <a:solidFill>
                  <a:srgbClr val="0099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N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ớc ta,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ất phe- ra- lít tập chung chủ yếu ở vùng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ồi núi và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ất phù sa ở vùng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ồng bằng. 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- Đất là nguồn tài nguyên quý giá, việc sử dụng phải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i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ôi với việc bảo vệ và cải tạo.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81000" y="4011613"/>
            <a:ext cx="331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. Rừng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/>
      <p:bldP spid="58375" grpId="0"/>
      <p:bldP spid="583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Luoc do su phan bo rung o Viet Nam 3"/>
          <p:cNvPicPr>
            <a:picLocks noChangeAspect="1" noChangeArrowheads="1" noCrop="1"/>
          </p:cNvPicPr>
          <p:nvPr/>
        </p:nvPicPr>
        <p:blipFill>
          <a:blip r:embed="rId2">
            <a:lum bright="2000" contrast="-6000"/>
          </a:blip>
          <a:srcRect/>
          <a:stretch>
            <a:fillRect/>
          </a:stretch>
        </p:blipFill>
        <p:spPr bwMode="auto">
          <a:xfrm>
            <a:off x="1905000" y="0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743200" y="63246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990033"/>
                </a:solidFill>
                <a:latin typeface="Arial" charset="0"/>
              </a:rPr>
              <a:t>L</a:t>
            </a:r>
            <a:r>
              <a:rPr lang="vi-VN" sz="2000" i="1">
                <a:solidFill>
                  <a:srgbClr val="990033"/>
                </a:solidFill>
                <a:latin typeface="Arial" charset="0"/>
              </a:rPr>
              <a:t>ư</a:t>
            </a:r>
            <a:r>
              <a:rPr lang="en-US" sz="2000" i="1">
                <a:solidFill>
                  <a:srgbClr val="990033"/>
                </a:solidFill>
                <a:latin typeface="Arial" charset="0"/>
              </a:rPr>
              <a:t>ợc </a:t>
            </a:r>
            <a:r>
              <a:rPr lang="vi-VN" sz="2000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000" i="1">
                <a:solidFill>
                  <a:srgbClr val="990033"/>
                </a:solidFill>
                <a:latin typeface="Arial" charset="0"/>
              </a:rPr>
              <a:t>ồ phân bố rừng ở Việt Nam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33400" y="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 </a:t>
            </a:r>
            <a:r>
              <a:rPr lang="en-US" sz="2000" u="sng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. Rừng ở n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4340225" y="2133600"/>
            <a:ext cx="4264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Có các loại cây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a mặn nh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đư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ớc, vẹt, sú, ...có bộ rễ chắc khoẻ giúp nâng cây nên khỏi mặt n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ớc.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162175" y="2132013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Ở những n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ơ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ất thấp ven biển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485775" y="2055813"/>
            <a:ext cx="1708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 i="1">
                <a:solidFill>
                  <a:srgbClr val="009900"/>
                </a:solidFill>
                <a:latin typeface="Arial" charset="0"/>
              </a:rPr>
              <a:t>Rừng ngập mặn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419600" y="1065213"/>
            <a:ext cx="42640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Có nhiều loại cây với nhiều tầng, xanh quanh n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ă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m</a:t>
            </a: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2162175" y="1065213"/>
            <a:ext cx="22574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Chủ yếu ở vùng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ồi núi</a:t>
            </a: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454025" y="1065213"/>
            <a:ext cx="170815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i="1">
                <a:solidFill>
                  <a:srgbClr val="009900"/>
                </a:solidFill>
                <a:latin typeface="Arial" charset="0"/>
              </a:rPr>
              <a:t>Rừng rậm nhiệt </a:t>
            </a:r>
            <a:r>
              <a:rPr lang="vi-VN" sz="2000" b="1" i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009900"/>
                </a:solidFill>
                <a:latin typeface="Arial" charset="0"/>
              </a:rPr>
              <a:t>ới</a:t>
            </a:r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4419600" y="609600"/>
            <a:ext cx="42640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Đặc </a:t>
            </a:r>
            <a:r>
              <a:rPr lang="vi-VN" sz="2000" b="1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CC0000"/>
                </a:solidFill>
                <a:latin typeface="Arial" charset="0"/>
              </a:rPr>
              <a:t>iểm</a:t>
            </a: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2162175" y="608013"/>
            <a:ext cx="2257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Vùng phân bố</a:t>
            </a: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454025" y="609600"/>
            <a:ext cx="1708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Loại rừng</a:t>
            </a:r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485775" y="6080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454025" y="1065213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454025" y="2057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457200" y="34290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457200" y="608013"/>
            <a:ext cx="28575" cy="28209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 flipH="1">
            <a:off x="2133600" y="608013"/>
            <a:ext cx="28575" cy="2820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>
            <a:off x="4343400" y="608013"/>
            <a:ext cx="28575" cy="2820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8686800" y="608013"/>
            <a:ext cx="28575" cy="28209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3505200"/>
            <a:ext cx="9144000" cy="3352800"/>
            <a:chOff x="96" y="2400"/>
            <a:chExt cx="5368" cy="1809"/>
          </a:xfrm>
        </p:grpSpPr>
        <p:pic>
          <p:nvPicPr>
            <p:cNvPr id="11287" name="Picture 53" descr="01270011p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2400"/>
              <a:ext cx="2728" cy="18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54" descr="lgtreeandfernsmr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400"/>
              <a:ext cx="2496" cy="17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5410200" y="6172200"/>
            <a:ext cx="1752600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A2906"/>
                </a:solidFill>
                <a:latin typeface="Arial" charset="0"/>
              </a:rPr>
              <a:t>Rừng ngập mặn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838200" y="6096000"/>
            <a:ext cx="1981200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A2906"/>
                </a:solidFill>
                <a:latin typeface="Arial" charset="0"/>
              </a:rPr>
              <a:t>Rừng rậm nhiệt </a:t>
            </a:r>
            <a:r>
              <a:rPr lang="vi-VN" sz="2000">
                <a:solidFill>
                  <a:srgbClr val="FA290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A2906"/>
                </a:solidFill>
                <a:latin typeface="Arial" charset="0"/>
              </a:rPr>
              <a:t>ới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4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0"/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1000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/>
      <p:bldP spid="14372" grpId="0"/>
      <p:bldP spid="14373" grpId="0"/>
      <p:bldP spid="14374" grpId="0"/>
      <p:bldP spid="14375" grpId="0" animBg="1"/>
      <p:bldP spid="14376" grpId="0" animBg="1"/>
      <p:bldP spid="14377" grpId="0" animBg="1"/>
      <p:bldP spid="14378" grpId="0" animBg="1"/>
      <p:bldP spid="14379" grpId="0" animBg="1"/>
      <p:bldP spid="14380" grpId="0" animBg="1"/>
      <p:bldP spid="14381" grpId="0" animBg="1"/>
      <p:bldP spid="14382" grpId="0" animBg="1"/>
      <p:bldP spid="14393" grpId="0" animBg="1"/>
      <p:bldP spid="143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792163"/>
          </a:xfrm>
        </p:spPr>
        <p:txBody>
          <a:bodyPr/>
          <a:lstStyle/>
          <a:p>
            <a:pPr algn="l" eaLnBrk="1" hangingPunct="1"/>
            <a:r>
              <a:rPr lang="en-US" sz="2800" b="1" i="1" u="sng" smtClean="0">
                <a:solidFill>
                  <a:srgbClr val="009900"/>
                </a:solidFill>
              </a:rPr>
              <a:t>* Vai trò của rừng: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457200" y="1143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Rừng cho ta nhiều sản vật, nhất là gỗ.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457200" y="1752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Rừng có tác dụng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iều hoà khí hậu, cân bằng sinh thái môi tr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ờng.</a:t>
            </a:r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293" name="Text Box 36"/>
          <p:cNvSpPr txBox="1">
            <a:spLocks noChangeArrowheads="1"/>
          </p:cNvSpPr>
          <p:nvPr/>
        </p:nvSpPr>
        <p:spPr bwMode="auto">
          <a:xfrm>
            <a:off x="533400" y="44958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33400" y="26670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Rừng che phủ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ất, giữ cho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ất không bị xói mòn, giữ n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ớc,               ng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n gió</a:t>
            </a:r>
            <a:endParaRPr lang="en-US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09600" y="365760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Rừng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ầu nguồn giúp hạn chế n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ớc m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a tràn về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ồng bằng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ột ngột gây lũ lụt …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 </a:t>
            </a:r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0" grpId="0"/>
      <p:bldP spid="17443" grpId="0"/>
      <p:bldP spid="17445" grpId="0"/>
      <p:bldP spid="1744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841</Words>
  <Application>Microsoft PowerPoint</Application>
  <PresentationFormat>On-screen Show (4:3)</PresentationFormat>
  <Paragraphs>119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.VnTime</vt:lpstr>
      <vt:lpstr>Arial</vt:lpstr>
      <vt:lpstr>Calibri</vt:lpstr>
      <vt:lpstr>Tahoma</vt:lpstr>
      <vt:lpstr>Wingdings</vt:lpstr>
      <vt:lpstr>Times New Roman</vt:lpstr>
      <vt:lpstr>Trebuchet MS</vt:lpstr>
      <vt:lpstr>Default Design</vt:lpstr>
      <vt:lpstr>Textured</vt:lpstr>
      <vt:lpstr>Slide 1</vt:lpstr>
      <vt:lpstr> Địa lí</vt:lpstr>
      <vt:lpstr>Đất phe-ra-lít</vt:lpstr>
      <vt:lpstr> Địa lí</vt:lpstr>
      <vt:lpstr>* Các biện pháp bảo vệ và cải tạo đất: </vt:lpstr>
      <vt:lpstr> Địa lí</vt:lpstr>
      <vt:lpstr>Slide 7</vt:lpstr>
      <vt:lpstr>Slide 8</vt:lpstr>
      <vt:lpstr>* Vai trò của rừng:</vt:lpstr>
      <vt:lpstr>* Hiện trạng rừng nước ta: </vt:lpstr>
      <vt:lpstr>* Nguyên nhân gây suy thoái rừng nước ta: </vt:lpstr>
      <vt:lpstr>* Các biện pháp bảo vệ rừng:</vt:lpstr>
      <vt:lpstr> Địa lí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115</cp:revision>
  <cp:lastPrinted>1601-01-01T00:00:00Z</cp:lastPrinted>
  <dcterms:created xsi:type="dcterms:W3CDTF">1601-01-01T00:00:00Z</dcterms:created>
  <dcterms:modified xsi:type="dcterms:W3CDTF">2016-06-30T02:34:15Z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