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5" r:id="rId2"/>
    <p:sldId id="312" r:id="rId3"/>
    <p:sldId id="311" r:id="rId4"/>
    <p:sldId id="307" r:id="rId5"/>
    <p:sldId id="305" r:id="rId6"/>
    <p:sldId id="308" r:id="rId7"/>
    <p:sldId id="306" r:id="rId8"/>
    <p:sldId id="318" r:id="rId9"/>
    <p:sldId id="317" r:id="rId10"/>
    <p:sldId id="304" r:id="rId11"/>
    <p:sldId id="313" r:id="rId12"/>
    <p:sldId id="299" r:id="rId13"/>
    <p:sldId id="314" r:id="rId14"/>
    <p:sldId id="267" r:id="rId15"/>
    <p:sldId id="301" r:id="rId16"/>
    <p:sldId id="309" r:id="rId17"/>
    <p:sldId id="323" r:id="rId18"/>
    <p:sldId id="302" r:id="rId19"/>
    <p:sldId id="315" r:id="rId20"/>
    <p:sldId id="303" r:id="rId21"/>
    <p:sldId id="316" r:id="rId22"/>
    <p:sldId id="310" r:id="rId23"/>
    <p:sldId id="319" r:id="rId24"/>
    <p:sldId id="320" r:id="rId25"/>
    <p:sldId id="321" r:id="rId26"/>
    <p:sldId id="32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FF99"/>
    <a:srgbClr val="FF33CC"/>
    <a:srgbClr val="009900"/>
    <a:srgbClr val="FFFF66"/>
    <a:srgbClr val="FF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0566" autoAdjust="0"/>
  </p:normalViewPr>
  <p:slideViewPr>
    <p:cSldViewPr>
      <p:cViewPr varScale="1">
        <p:scale>
          <a:sx n="54" d="100"/>
          <a:sy n="54" d="100"/>
        </p:scale>
        <p:origin x="94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6403BB-9D88-4824-B047-224B41AE5E52}" type="datetimeFigureOut">
              <a:rPr lang="en-US"/>
              <a:pPr>
                <a:defRPr/>
              </a:pPr>
              <a:t>3/13/21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E78BFA1-890E-4297-8578-CC9149F26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3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C83BAA-4906-436E-B1A9-D0751FA8937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1B099B-F256-4B48-BBF6-A8AEC75103B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1B099B-F256-4B48-BBF6-A8AEC75103B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8C0147-A877-4179-A30A-3D16D6097983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A3E97C-F3F1-4FD0-8AE0-C19D402904F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D5C2D0-A609-4997-B0CC-996D899CE4B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19EEE0-8B0A-4F5B-89AF-1F0BA04DA43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5E2517-9EED-4980-AEF6-81FC91FCCDF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D9A07B-D388-47E5-B1E1-2A967E48E2F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9EAE6B-2161-4E52-B266-3FD0D286B51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8FF4A4-3343-4E37-895C-2F2CEE9C4EB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BB7BD0-1332-4D3C-8B9D-E106549D1AF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568AAE-5870-45C3-9A5E-A13ED8480A0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2950E8-45CA-4418-9D21-6917D9FBE9C0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12F64-D1B4-4E9C-B378-895FEF841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AEC4-9AB2-4150-919A-40E14206E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3353-E986-43CB-9DC6-CF5F02634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E147-D5C8-43C2-ABB9-327A69DBF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8F30-8FBA-4269-B19C-1FCF7BB2E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F2647-CDE3-45A7-BDF9-19F644A16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DB1F6-14E3-4836-9FB2-BA8FB100A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D52E-572C-4590-886A-44F1799A5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2417-97DE-4857-B873-E8707ADEC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35A69-66C6-4430-BB90-6EB5D0609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E29D-35CE-4B10-9380-E0BADD6EB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ECC0D3-1F6F-4247-BA13-C5CB12EF9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81000" y="381000"/>
            <a:ext cx="8382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1905000" y="9144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9248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sản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vật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hoa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0"/>
          <p:cNvSpPr>
            <a:spLocks noChangeArrowheads="1"/>
          </p:cNvSpPr>
          <p:nvPr/>
        </p:nvSpPr>
        <p:spPr bwMode="auto">
          <a:xfrm>
            <a:off x="1455738" y="-76200"/>
            <a:ext cx="5630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33CC"/>
                </a:solidFill>
                <a:latin typeface="Times New Roman" pitchFamily="18" charset="0"/>
              </a:rPr>
              <a:t>Hoa thụ phấn nhờ côn trùng</a:t>
            </a:r>
          </a:p>
        </p:txBody>
      </p:sp>
      <p:pic>
        <p:nvPicPr>
          <p:cNvPr id="5" name="Picture 36" descr="hoa mu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3"/>
          <p:cNvSpPr txBox="1">
            <a:spLocks noChangeArrowheads="1"/>
          </p:cNvSpPr>
          <p:nvPr/>
        </p:nvSpPr>
        <p:spPr bwMode="auto">
          <a:xfrm>
            <a:off x="152400" y="838200"/>
            <a:ext cx="2133600" cy="584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VNI-Times" pitchFamily="2" charset="0"/>
              </a:rPr>
              <a:t>möôùp</a:t>
            </a:r>
            <a:endParaRPr lang="en-US" sz="32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7" name="Picture 44" descr="9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9600"/>
            <a:ext cx="9090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152400" y="838200"/>
            <a:ext cx="2133600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VNI-Times" pitchFamily="2" charset="0"/>
              </a:rPr>
              <a:t>hoàng</a:t>
            </a:r>
            <a:endParaRPr lang="en-US" sz="28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6425"/>
            <a:ext cx="90900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5791200" y="803275"/>
            <a:ext cx="2971800" cy="4619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dương</a:t>
            </a:r>
            <a:endParaRPr lang="en-US" sz="24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304800" y="800100"/>
            <a:ext cx="16002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VNI-Times" pitchFamily="2" charset="0"/>
              </a:rPr>
              <a:t>sen</a:t>
            </a:r>
            <a:endParaRPr lang="en-US" sz="24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4" name="Picture 48" descr="HoaM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" y="609600"/>
            <a:ext cx="9109075" cy="62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541338" y="803275"/>
            <a:ext cx="2049462" cy="6477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VNI-Times" pitchFamily="2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VNI-Times" pitchFamily="2" charset="0"/>
              </a:rPr>
              <a:t>mai</a:t>
            </a:r>
            <a:endParaRPr lang="en-US" sz="36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16" name="Picture 47" descr="hoa-bi-d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" y="609600"/>
            <a:ext cx="9109075" cy="6248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6324600" y="5819775"/>
            <a:ext cx="2185988" cy="8302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 err="1" smtClean="0">
                <a:latin typeface="VNI-Times" pitchFamily="2" charset="0"/>
              </a:rPr>
              <a:t>Hoa</a:t>
            </a:r>
            <a:r>
              <a:rPr lang="en-US" sz="4800" b="1" dirty="0" smtClean="0">
                <a:latin typeface="VNI-Times" pitchFamily="2" charset="0"/>
              </a:rPr>
              <a:t> </a:t>
            </a:r>
            <a:r>
              <a:rPr lang="en-US" sz="4800" b="1" dirty="0" err="1" smtClean="0">
                <a:latin typeface="VNI-Times" pitchFamily="2" charset="0"/>
              </a:rPr>
              <a:t>bí</a:t>
            </a:r>
            <a:endParaRPr lang="en-US" sz="4800" b="1" dirty="0" smtClean="0">
              <a:latin typeface="VNI-Times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1"/>
          <p:cNvSpPr>
            <a:spLocks noChangeArrowheads="1"/>
          </p:cNvSpPr>
          <p:nvPr/>
        </p:nvSpPr>
        <p:spPr bwMode="auto">
          <a:xfrm>
            <a:off x="2286000" y="-36513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Hoa thụ phấn nhờ gió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5875" y="660400"/>
            <a:ext cx="9128125" cy="6197600"/>
            <a:chOff x="15100" y="660320"/>
            <a:chExt cx="9128900" cy="6197678"/>
          </a:xfrm>
        </p:grpSpPr>
        <p:pic>
          <p:nvPicPr>
            <p:cNvPr id="1126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100" y="660320"/>
              <a:ext cx="4912500" cy="619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27600" y="660320"/>
              <a:ext cx="4216400" cy="619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3962400" y="6149975"/>
            <a:ext cx="1524000" cy="7699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ngô</a:t>
            </a:r>
            <a:endParaRPr lang="en-US" sz="4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1"/>
          <p:cNvSpPr>
            <a:spLocks noChangeArrowheads="1"/>
          </p:cNvSpPr>
          <p:nvPr/>
        </p:nvSpPr>
        <p:spPr bwMode="auto">
          <a:xfrm>
            <a:off x="2286000" y="-36513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Hoa thụ phấn nhờ gió</a:t>
            </a:r>
          </a:p>
        </p:txBody>
      </p:sp>
      <p:pic>
        <p:nvPicPr>
          <p:cNvPr id="12291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" y="679450"/>
            <a:ext cx="912812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3429000" y="6096000"/>
            <a:ext cx="1600200" cy="70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VNI-Times" pitchFamily="2" charset="0"/>
              </a:rPr>
              <a:t>Luùa</a:t>
            </a:r>
            <a:endParaRPr lang="en-US" sz="4000" b="1" dirty="0" smtClean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1"/>
          <p:cNvSpPr>
            <a:spLocks noChangeArrowheads="1"/>
          </p:cNvSpPr>
          <p:nvPr/>
        </p:nvSpPr>
        <p:spPr bwMode="auto">
          <a:xfrm>
            <a:off x="2286000" y="-36513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Hoa thụ phấn nhờ gió</a:t>
            </a:r>
          </a:p>
        </p:txBody>
      </p:sp>
      <p:pic>
        <p:nvPicPr>
          <p:cNvPr id="133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794500" y="5997575"/>
            <a:ext cx="2044700" cy="7080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8" name="Picture 10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85800"/>
            <a:ext cx="3733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9" name="Picture 11" descr="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85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733800"/>
            <a:ext cx="38100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1" name="Picture 13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0" y="3733800"/>
            <a:ext cx="335280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2" name="Rectangle 14"/>
          <p:cNvSpPr>
            <a:spLocks noChangeArrowheads="1"/>
          </p:cNvSpPr>
          <p:nvPr/>
        </p:nvSpPr>
        <p:spPr bwMode="auto">
          <a:xfrm>
            <a:off x="3763963" y="31623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Hoa táo</a:t>
            </a: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1112838" y="6137275"/>
            <a:ext cx="32115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Bông lau</a:t>
            </a:r>
          </a:p>
        </p:txBody>
      </p:sp>
      <p:sp>
        <p:nvSpPr>
          <p:cNvPr id="104464" name="Rectangle 16"/>
          <p:cNvSpPr>
            <a:spLocks noChangeArrowheads="1"/>
          </p:cNvSpPr>
          <p:nvPr/>
        </p:nvSpPr>
        <p:spPr bwMode="auto">
          <a:xfrm>
            <a:off x="5029200" y="6061075"/>
            <a:ext cx="2819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Hoa râm bụt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2" grpId="0"/>
      <p:bldP spid="104463" grpId="0"/>
      <p:bldP spid="1044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914400" y="1143000"/>
            <a:ext cx="7696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Trò chơi  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“Ai thông minh?”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76400"/>
            <a:ext cx="2662238" cy="1538288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5867400" y="3276600"/>
            <a:ext cx="2133600" cy="523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altLang="vi-VN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quỳnh</a:t>
            </a:r>
            <a:endParaRPr lang="en-US" altLang="vi-VN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648200"/>
            <a:ext cx="2133600" cy="13684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419600" y="61722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mai</a:t>
            </a: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304800" y="457200"/>
            <a:ext cx="739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cs typeface="Arial" charset="0"/>
              </a:rPr>
              <a:t>Trò chơi  “Ai thông minh ”</a:t>
            </a:r>
          </a:p>
        </p:txBody>
      </p:sp>
      <p:sp>
        <p:nvSpPr>
          <p:cNvPr id="16" name="Hình Chữ nhật 15"/>
          <p:cNvSpPr>
            <a:spLocks noChangeArrowheads="1"/>
          </p:cNvSpPr>
          <p:nvPr/>
        </p:nvSpPr>
        <p:spPr bwMode="auto">
          <a:xfrm>
            <a:off x="457200" y="1676400"/>
            <a:ext cx="36327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vi-VN" sz="4000" b="1">
                <a:cs typeface="Arial" charset="0"/>
              </a:rPr>
              <a:t>Hoa </a:t>
            </a:r>
            <a:r>
              <a:rPr lang="en-US" altLang="vi-VN" sz="4000" b="1" smtClean="0">
                <a:cs typeface="Arial" charset="0"/>
              </a:rPr>
              <a:t>gì thơm </a:t>
            </a:r>
          </a:p>
          <a:p>
            <a:r>
              <a:rPr lang="en-US" altLang="vi-VN" sz="4000" b="1" smtClean="0">
                <a:cs typeface="Arial" charset="0"/>
              </a:rPr>
              <a:t>ngát </a:t>
            </a:r>
            <a:r>
              <a:rPr lang="en-US" altLang="vi-VN" sz="4000" b="1">
                <a:cs typeface="Arial" charset="0"/>
              </a:rPr>
              <a:t>về đêm? </a:t>
            </a:r>
          </a:p>
        </p:txBody>
      </p:sp>
      <p:sp>
        <p:nvSpPr>
          <p:cNvPr id="18" name="Hình Chữ nhật 17"/>
          <p:cNvSpPr>
            <a:spLocks noChangeArrowheads="1"/>
          </p:cNvSpPr>
          <p:nvPr/>
        </p:nvSpPr>
        <p:spPr bwMode="auto">
          <a:xfrm>
            <a:off x="152400" y="4343400"/>
            <a:ext cx="449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solidFill>
                  <a:srgbClr val="0000CC"/>
                </a:solidFill>
                <a:cs typeface="Arial" charset="0"/>
              </a:rPr>
              <a:t>Hoa gì hẹn đến mùa xuân? </a:t>
            </a:r>
          </a:p>
        </p:txBody>
      </p:sp>
      <p:sp>
        <p:nvSpPr>
          <p:cNvPr id="17" name="Mũi tên Phải 16"/>
          <p:cNvSpPr/>
          <p:nvPr/>
        </p:nvSpPr>
        <p:spPr>
          <a:xfrm>
            <a:off x="4572000" y="2286000"/>
            <a:ext cx="685800" cy="4572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Mũi tên Phải 20"/>
          <p:cNvSpPr/>
          <p:nvPr/>
        </p:nvSpPr>
        <p:spPr>
          <a:xfrm>
            <a:off x="3352800" y="5044440"/>
            <a:ext cx="762000" cy="457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779214" y="4648200"/>
            <a:ext cx="2059986" cy="13684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934200" y="61722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</a:t>
            </a:r>
            <a:r>
              <a:rPr lang="en-US" altLang="vi-VN" sz="2800" b="1" smtClean="0">
                <a:solidFill>
                  <a:srgbClr val="0000CC"/>
                </a:solidFill>
                <a:cs typeface="Arial" charset="0"/>
              </a:rPr>
              <a:t>đào</a:t>
            </a:r>
            <a:endParaRPr lang="en-US" altLang="vi-VN" sz="2800" b="1">
              <a:solidFill>
                <a:srgbClr val="0000CC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15" grpId="0"/>
      <p:bldP spid="16" grpId="0"/>
      <p:bldP spid="18" grpId="0"/>
      <p:bldP spid="17" grpId="0" animBg="1"/>
      <p:bldP spid="21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2668588" cy="13319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26321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85800"/>
            <a:ext cx="2682875" cy="147161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5791200" y="2209800"/>
            <a:ext cx="26781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vạn thọ</a:t>
            </a:r>
          </a:p>
        </p:txBody>
      </p:sp>
      <p:sp>
        <p:nvSpPr>
          <p:cNvPr id="21515" name="Text Box 13"/>
          <p:cNvSpPr txBox="1">
            <a:spLocks noChangeArrowheads="1"/>
          </p:cNvSpPr>
          <p:nvPr/>
        </p:nvSpPr>
        <p:spPr bwMode="auto">
          <a:xfrm>
            <a:off x="6400800" y="4724400"/>
            <a:ext cx="158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cúc</a:t>
            </a:r>
          </a:p>
        </p:txBody>
      </p:sp>
      <p:sp>
        <p:nvSpPr>
          <p:cNvPr id="19" name="Hình Chữ nhật 18"/>
          <p:cNvSpPr>
            <a:spLocks noChangeArrowheads="1"/>
          </p:cNvSpPr>
          <p:nvPr/>
        </p:nvSpPr>
        <p:spPr bwMode="auto">
          <a:xfrm>
            <a:off x="381000" y="457200"/>
            <a:ext cx="6248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solidFill>
                  <a:srgbClr val="000000"/>
                </a:solidFill>
                <a:cs typeface="Arial" charset="0"/>
              </a:rPr>
              <a:t>Hoa gì nhiều </a:t>
            </a:r>
            <a:endParaRPr lang="en-US" altLang="vi-VN" sz="4000" b="1" smtClean="0">
              <a:solidFill>
                <a:srgbClr val="000000"/>
              </a:solidFill>
              <a:cs typeface="Arial" charset="0"/>
            </a:endParaRPr>
          </a:p>
          <a:p>
            <a:r>
              <a:rPr lang="en-US" altLang="vi-VN" sz="4000" b="1" smtClean="0">
                <a:solidFill>
                  <a:srgbClr val="000000"/>
                </a:solidFill>
                <a:cs typeface="Arial" charset="0"/>
              </a:rPr>
              <a:t>tuổi </a:t>
            </a:r>
            <a:r>
              <a:rPr lang="en-US" altLang="vi-VN" sz="4000" b="1">
                <a:solidFill>
                  <a:srgbClr val="000000"/>
                </a:solidFill>
                <a:cs typeface="Arial" charset="0"/>
              </a:rPr>
              <a:t>để thờ? </a:t>
            </a:r>
          </a:p>
        </p:txBody>
      </p:sp>
      <p:sp>
        <p:nvSpPr>
          <p:cNvPr id="20" name="Hình Chữ nhật 19"/>
          <p:cNvSpPr>
            <a:spLocks noChangeArrowheads="1"/>
          </p:cNvSpPr>
          <p:nvPr/>
        </p:nvSpPr>
        <p:spPr bwMode="auto">
          <a:xfrm>
            <a:off x="304800" y="2895600"/>
            <a:ext cx="480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solidFill>
                  <a:srgbClr val="FF0000"/>
                </a:solidFill>
                <a:cs typeface="Arial" charset="0"/>
              </a:rPr>
              <a:t>Hoa gì báo hiệu đến giờ thu sang? </a:t>
            </a:r>
          </a:p>
        </p:txBody>
      </p:sp>
      <p:sp>
        <p:nvSpPr>
          <p:cNvPr id="22" name="Mũi tên Phải 21"/>
          <p:cNvSpPr/>
          <p:nvPr/>
        </p:nvSpPr>
        <p:spPr>
          <a:xfrm>
            <a:off x="4495800" y="990600"/>
            <a:ext cx="762000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Mũi tên Phải 22"/>
          <p:cNvSpPr/>
          <p:nvPr/>
        </p:nvSpPr>
        <p:spPr>
          <a:xfrm>
            <a:off x="5029200" y="3733800"/>
            <a:ext cx="6096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26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4" grpId="0"/>
      <p:bldP spid="21515" grpId="0"/>
      <p:bldP spid="19" grpId="0"/>
      <p:bldP spid="20" grpId="0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44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"/>
            <a:ext cx="2847975" cy="14382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27337" name="Text Box 9"/>
          <p:cNvSpPr txBox="1">
            <a:spLocks noChangeArrowheads="1"/>
          </p:cNvSpPr>
          <p:nvPr/>
        </p:nvSpPr>
        <p:spPr bwMode="auto">
          <a:xfrm>
            <a:off x="5943600" y="1752600"/>
            <a:ext cx="266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trinh </a:t>
            </a:r>
            <a:r>
              <a:rPr lang="en-US" altLang="vi-VN" sz="3600" b="1">
                <a:solidFill>
                  <a:srgbClr val="0000CC"/>
                </a:solidFill>
                <a:cs typeface="Arial" charset="0"/>
              </a:rPr>
              <a:t>nữ</a:t>
            </a:r>
          </a:p>
        </p:txBody>
      </p:sp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362200"/>
            <a:ext cx="2838450" cy="158432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172200" y="39624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thiên lí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495800"/>
            <a:ext cx="2719388" cy="1376363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477000" y="59436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cs typeface="Arial" charset="0"/>
              </a:rPr>
              <a:t>Hoa hồng</a:t>
            </a:r>
          </a:p>
        </p:txBody>
      </p:sp>
      <p:sp>
        <p:nvSpPr>
          <p:cNvPr id="20" name="Hình Chữ nhật 19"/>
          <p:cNvSpPr>
            <a:spLocks noChangeArrowheads="1"/>
          </p:cNvSpPr>
          <p:nvPr/>
        </p:nvSpPr>
        <p:spPr bwMode="auto">
          <a:xfrm>
            <a:off x="304800" y="838200"/>
            <a:ext cx="4692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3600" b="1">
                <a:solidFill>
                  <a:srgbClr val="000000"/>
                </a:solidFill>
                <a:cs typeface="Arial" charset="0"/>
              </a:rPr>
              <a:t>Hoa gì e thẹn bên đường? </a:t>
            </a:r>
          </a:p>
        </p:txBody>
      </p:sp>
      <p:sp>
        <p:nvSpPr>
          <p:cNvPr id="21" name="Hình Chữ nhật 20"/>
          <p:cNvSpPr>
            <a:spLocks noChangeArrowheads="1"/>
          </p:cNvSpPr>
          <p:nvPr/>
        </p:nvSpPr>
        <p:spPr bwMode="auto">
          <a:xfrm>
            <a:off x="381000" y="2514600"/>
            <a:ext cx="472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3600" b="1">
                <a:solidFill>
                  <a:srgbClr val="0000CC"/>
                </a:solidFill>
                <a:cs typeface="Arial" charset="0"/>
              </a:rPr>
              <a:t>Hoa gì muôn dặm đường dài?</a:t>
            </a:r>
          </a:p>
        </p:txBody>
      </p:sp>
      <p:sp>
        <p:nvSpPr>
          <p:cNvPr id="22" name="Hình Chữ nhật 21"/>
          <p:cNvSpPr>
            <a:spLocks noChangeArrowheads="1"/>
          </p:cNvSpPr>
          <p:nvPr/>
        </p:nvSpPr>
        <p:spPr bwMode="auto">
          <a:xfrm>
            <a:off x="381000" y="4114800"/>
            <a:ext cx="4678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3600" b="1">
                <a:solidFill>
                  <a:srgbClr val="FF0000"/>
                </a:solidFill>
                <a:cs typeface="Arial" charset="0"/>
              </a:rPr>
              <a:t>Hoa gì xinh đẹp nhưng mà lắm gai?</a:t>
            </a:r>
            <a:r>
              <a:rPr lang="en-US" altLang="vi-VN" sz="3600">
                <a:solidFill>
                  <a:srgbClr val="FF0000"/>
                </a:solidFill>
                <a:cs typeface="Arial" charset="0"/>
              </a:rPr>
              <a:t> </a:t>
            </a:r>
          </a:p>
        </p:txBody>
      </p:sp>
      <p:sp>
        <p:nvSpPr>
          <p:cNvPr id="23" name="Mũi tên Phải 22"/>
          <p:cNvSpPr/>
          <p:nvPr/>
        </p:nvSpPr>
        <p:spPr>
          <a:xfrm>
            <a:off x="5029200" y="1066800"/>
            <a:ext cx="685800" cy="3810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24" name="Mũi tên Phải 23"/>
          <p:cNvSpPr/>
          <p:nvPr/>
        </p:nvSpPr>
        <p:spPr>
          <a:xfrm>
            <a:off x="5029200" y="3048000"/>
            <a:ext cx="685800" cy="3810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>
            <a:off x="5029200" y="48768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22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27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7" grpId="0"/>
      <p:bldP spid="16" grpId="0"/>
      <p:bldP spid="19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Hộp_Văn_Bản 3"/>
          <p:cNvSpPr txBox="1">
            <a:spLocks noChangeArrowheads="1"/>
          </p:cNvSpPr>
          <p:nvPr/>
        </p:nvSpPr>
        <p:spPr bwMode="auto">
          <a:xfrm>
            <a:off x="914400" y="1447800"/>
            <a:ext cx="701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Những loài hoa thụ phấn nhờ côn trùng thường có đặc điểm gì?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ộp_Văn_Bản 1"/>
          <p:cNvSpPr txBox="1">
            <a:spLocks noChangeArrowheads="1"/>
          </p:cNvSpPr>
          <p:nvPr/>
        </p:nvSpPr>
        <p:spPr bwMode="auto">
          <a:xfrm>
            <a:off x="685800" y="304800"/>
            <a:ext cx="6705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cũ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Hộp_Văn_Bản 2"/>
          <p:cNvSpPr txBox="1">
            <a:spLocks noChangeArrowheads="1"/>
          </p:cNvSpPr>
          <p:nvPr/>
        </p:nvSpPr>
        <p:spPr bwMode="auto">
          <a:xfrm>
            <a:off x="381000" y="1371600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cs typeface="Arial" charset="0"/>
              </a:rPr>
              <a:t>1. Cơ quan sinh dục cái của thực vật có hoa được gọi là gì?</a:t>
            </a: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457200" y="3581400"/>
            <a:ext cx="838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cs typeface="Arial" charset="0"/>
              </a:rPr>
              <a:t>1. Cơ quan sinh dục cái của thực vật có hoa được gọi là nhụy.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2057400" y="0"/>
            <a:ext cx="4191000" cy="1295400"/>
          </a:xfrm>
          <a:prstGeom prst="rect">
            <a:avLst/>
          </a:prstGeom>
          <a:solidFill>
            <a:srgbClr val="FF66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cs typeface="Arial" charset="0"/>
              </a:rPr>
              <a:t>SỰ THỤ PHẤN</a:t>
            </a:r>
          </a:p>
          <a:p>
            <a:pPr algn="ctr"/>
            <a:r>
              <a:rPr lang="en-US" altLang="vi-VN" sz="4000" b="1">
                <a:cs typeface="Arial" charset="0"/>
              </a:rPr>
              <a:t>CỦA HOA</a:t>
            </a:r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2590800" y="2133600"/>
            <a:ext cx="3657600" cy="12192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FF3300"/>
                </a:solidFill>
                <a:cs typeface="Arial" charset="0"/>
              </a:rPr>
              <a:t>NHỜ </a:t>
            </a:r>
          </a:p>
          <a:p>
            <a:pPr algn="ctr"/>
            <a:r>
              <a:rPr lang="en-US" altLang="vi-VN" sz="4000" b="1">
                <a:solidFill>
                  <a:srgbClr val="FF3300"/>
                </a:solidFill>
                <a:cs typeface="Arial" charset="0"/>
              </a:rPr>
              <a:t>CÔN TRÙNG</a:t>
            </a:r>
          </a:p>
        </p:txBody>
      </p:sp>
      <p:sp>
        <p:nvSpPr>
          <p:cNvPr id="216072" name="Rectangle 8"/>
          <p:cNvSpPr>
            <a:spLocks noChangeArrowheads="1"/>
          </p:cNvSpPr>
          <p:nvPr/>
        </p:nvSpPr>
        <p:spPr bwMode="auto">
          <a:xfrm>
            <a:off x="5181600" y="4343400"/>
            <a:ext cx="3886200" cy="20574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C00000"/>
                </a:solidFill>
                <a:cs typeface="Arial" charset="0"/>
              </a:rPr>
              <a:t>Màu sắc sặc sỡ</a:t>
            </a:r>
          </a:p>
          <a:p>
            <a:pPr algn="ctr"/>
            <a:r>
              <a:rPr lang="en-US" sz="4000" b="1">
                <a:solidFill>
                  <a:srgbClr val="C00000"/>
                </a:solidFill>
              </a:rPr>
              <a:t>để hấp dẫn </a:t>
            </a:r>
          </a:p>
          <a:p>
            <a:pPr algn="ctr"/>
            <a:r>
              <a:rPr lang="en-US" sz="4000" b="1">
                <a:solidFill>
                  <a:srgbClr val="C00000"/>
                </a:solidFill>
              </a:rPr>
              <a:t>côn trùng</a:t>
            </a:r>
            <a:endParaRPr lang="en-US" altLang="vi-VN" sz="40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0" y="4267200"/>
            <a:ext cx="3810000" cy="9906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FF3300"/>
                </a:solidFill>
                <a:cs typeface="Arial" charset="0"/>
              </a:rPr>
              <a:t>Hương thơm</a:t>
            </a:r>
          </a:p>
        </p:txBody>
      </p:sp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1828800" y="5638800"/>
            <a:ext cx="3124200" cy="990600"/>
          </a:xfrm>
          <a:prstGeom prst="rect">
            <a:avLst/>
          </a:prstGeom>
          <a:solidFill>
            <a:srgbClr val="A7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FF3300"/>
                </a:solidFill>
                <a:cs typeface="Arial" charset="0"/>
              </a:rPr>
              <a:t>Mật ngọt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932238" y="1295400"/>
            <a:ext cx="46037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267200" y="3352800"/>
            <a:ext cx="28956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4191000" y="3276600"/>
            <a:ext cx="369888" cy="24495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H="1">
            <a:off x="2286000" y="3328988"/>
            <a:ext cx="1981200" cy="8620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0" grpId="0" animBg="1"/>
      <p:bldP spid="216072" grpId="0" animBg="1"/>
      <p:bldP spid="216073" grpId="0" animBg="1"/>
      <p:bldP spid="216074" grpId="0" animBg="1"/>
      <p:bldP spid="22541" grpId="0" animBg="1"/>
      <p:bldP spid="22542" grpId="0" animBg="1"/>
      <p:bldP spid="22543" grpId="0" animBg="1"/>
      <p:bldP spid="225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Hộp_Văn_Bản 3"/>
          <p:cNvSpPr txBox="1">
            <a:spLocks noChangeArrowheads="1"/>
          </p:cNvSpPr>
          <p:nvPr/>
        </p:nvSpPr>
        <p:spPr bwMode="auto">
          <a:xfrm>
            <a:off x="914400" y="1447800"/>
            <a:ext cx="7010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Những loài hoa thụ phấn nhờ gió thường có đặc điểm gì?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2286000" y="152400"/>
            <a:ext cx="4648200" cy="1600200"/>
          </a:xfrm>
          <a:prstGeom prst="rect">
            <a:avLst/>
          </a:prstGeom>
          <a:solidFill>
            <a:srgbClr val="FF66CC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cs typeface="Arial" charset="0"/>
              </a:rPr>
              <a:t>SỰ THỤ PHẤN</a:t>
            </a:r>
          </a:p>
          <a:p>
            <a:pPr algn="ctr"/>
            <a:r>
              <a:rPr lang="en-US" altLang="vi-VN" sz="4000" b="1">
                <a:cs typeface="Arial" charset="0"/>
              </a:rPr>
              <a:t>CỦA HOA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3048000" y="2209800"/>
            <a:ext cx="3276600" cy="7620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0000FF"/>
                </a:solidFill>
                <a:cs typeface="Arial" charset="0"/>
              </a:rPr>
              <a:t>NHỜ GIÓ</a:t>
            </a:r>
          </a:p>
        </p:txBody>
      </p:sp>
      <p:sp>
        <p:nvSpPr>
          <p:cNvPr id="216075" name="Rectangle 11"/>
          <p:cNvSpPr>
            <a:spLocks noChangeArrowheads="1"/>
          </p:cNvSpPr>
          <p:nvPr/>
        </p:nvSpPr>
        <p:spPr bwMode="auto">
          <a:xfrm>
            <a:off x="5334000" y="4114800"/>
            <a:ext cx="3581400" cy="23622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0000FF"/>
                </a:solidFill>
                <a:cs typeface="Arial" charset="0"/>
              </a:rPr>
              <a:t>KHÔNG CÓ </a:t>
            </a:r>
          </a:p>
          <a:p>
            <a:pPr algn="ctr"/>
            <a:r>
              <a:rPr lang="en-US" altLang="vi-VN" sz="4000" b="1">
                <a:solidFill>
                  <a:srgbClr val="0000FF"/>
                </a:solidFill>
                <a:cs typeface="Arial" charset="0"/>
              </a:rPr>
              <a:t>MÀU SẮC ĐẸP</a:t>
            </a:r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304800" y="3581400"/>
            <a:ext cx="4572000" cy="32766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0000FF"/>
                </a:solidFill>
                <a:cs typeface="Arial" charset="0"/>
              </a:rPr>
              <a:t>CÁNH HOA,</a:t>
            </a:r>
          </a:p>
          <a:p>
            <a:pPr algn="ctr"/>
            <a:r>
              <a:rPr lang="en-US" altLang="vi-VN" sz="4000" b="1">
                <a:solidFill>
                  <a:srgbClr val="0000FF"/>
                </a:solidFill>
                <a:cs typeface="Arial" charset="0"/>
              </a:rPr>
              <a:t> ĐÀI HOA NHỎ </a:t>
            </a:r>
          </a:p>
          <a:p>
            <a:pPr algn="ctr"/>
            <a:r>
              <a:rPr lang="en-US" altLang="vi-VN" sz="4000" b="1">
                <a:solidFill>
                  <a:srgbClr val="0000FF"/>
                </a:solidFill>
                <a:cs typeface="Arial" charset="0"/>
              </a:rPr>
              <a:t>HOẶC KHÔNG CÓ</a:t>
            </a:r>
          </a:p>
          <a:p>
            <a:pPr algn="ctr"/>
            <a:endParaRPr lang="en-US" altLang="vi-VN" sz="40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541838" y="1752600"/>
            <a:ext cx="46037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3429000" y="2971800"/>
            <a:ext cx="1143000" cy="6096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4572000" y="2971800"/>
            <a:ext cx="1219200" cy="1143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nimBg="1"/>
      <p:bldP spid="216071" grpId="0" animBg="1"/>
      <p:bldP spid="216075" grpId="0" animBg="1"/>
      <p:bldP spid="216076" grpId="0" animBg="1"/>
      <p:bldP spid="22545" grpId="0" animBg="1"/>
      <p:bldP spid="22546" grpId="0" animBg="1"/>
      <p:bldP spid="225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Hộp_Văn_Bản 1"/>
          <p:cNvSpPr txBox="1">
            <a:spLocks noChangeArrowheads="1"/>
          </p:cNvSpPr>
          <p:nvPr/>
        </p:nvSpPr>
        <p:spPr bwMode="auto">
          <a:xfrm>
            <a:off x="533400" y="20574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Sự thụ tinh của các loài hoa là như thế nào? </a:t>
            </a:r>
          </a:p>
        </p:txBody>
      </p:sp>
      <p:sp>
        <p:nvSpPr>
          <p:cNvPr id="22531" name="Hộp_Văn_Bản 3"/>
          <p:cNvSpPr txBox="1">
            <a:spLocks noChangeArrowheads="1"/>
          </p:cNvSpPr>
          <p:nvPr/>
        </p:nvSpPr>
        <p:spPr bwMode="auto">
          <a:xfrm>
            <a:off x="381000" y="4572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Thế nào sự thụ phấn của các loài hoa? </a:t>
            </a:r>
          </a:p>
        </p:txBody>
      </p:sp>
      <p:sp>
        <p:nvSpPr>
          <p:cNvPr id="22532" name="Hộp_Văn_Bản 4"/>
          <p:cNvSpPr txBox="1">
            <a:spLocks noChangeArrowheads="1"/>
          </p:cNvSpPr>
          <p:nvPr/>
        </p:nvSpPr>
        <p:spPr bwMode="auto">
          <a:xfrm>
            <a:off x="609600" y="37338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Nhờ đầu mà hoa được thụ phấn? 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ộp_Văn_Bản 2"/>
          <p:cNvSpPr txBox="1">
            <a:spLocks noChangeArrowheads="1"/>
          </p:cNvSpPr>
          <p:nvPr/>
        </p:nvSpPr>
        <p:spPr bwMode="auto">
          <a:xfrm>
            <a:off x="609600" y="3124200"/>
            <a:ext cx="8001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- </a:t>
            </a:r>
            <a:r>
              <a:rPr lang="en-US" sz="4400" b="1">
                <a:solidFill>
                  <a:srgbClr val="FF0000"/>
                </a:solidFill>
              </a:rPr>
              <a:t>Sự thụ tinh </a:t>
            </a:r>
            <a:r>
              <a:rPr lang="en-US" sz="4400" b="1">
                <a:solidFill>
                  <a:srgbClr val="0000CC"/>
                </a:solidFill>
              </a:rPr>
              <a:t>l</a:t>
            </a:r>
            <a:r>
              <a:rPr lang="vi-VN" sz="4400" b="1">
                <a:solidFill>
                  <a:srgbClr val="0000CC"/>
                </a:solidFill>
              </a:rPr>
              <a:t>à sự </a:t>
            </a:r>
            <a:r>
              <a:rPr lang="en-US" sz="4400" b="1">
                <a:solidFill>
                  <a:srgbClr val="0000CC"/>
                </a:solidFill>
              </a:rPr>
              <a:t>kết </a:t>
            </a:r>
            <a:r>
              <a:rPr lang="vi-VN" sz="4400" b="1">
                <a:solidFill>
                  <a:srgbClr val="0000CC"/>
                </a:solidFill>
              </a:rPr>
              <a:t>hợp  của nhân giao tử đực với nhân của tế bào </a:t>
            </a:r>
            <a:r>
              <a:rPr lang="en-US" sz="4400" b="1">
                <a:solidFill>
                  <a:srgbClr val="0000CC"/>
                </a:solidFill>
              </a:rPr>
              <a:t>cái</a:t>
            </a:r>
            <a:r>
              <a:rPr lang="vi-VN" sz="4400" b="1">
                <a:solidFill>
                  <a:srgbClr val="0000CC"/>
                </a:solidFill>
              </a:rPr>
              <a:t> trong túi phôi để hình thành hợp tử khởi đầu cho </a:t>
            </a:r>
            <a:r>
              <a:rPr lang="en-US" sz="4400" b="1">
                <a:solidFill>
                  <a:srgbClr val="0000CC"/>
                </a:solidFill>
              </a:rPr>
              <a:t>tạo quả và hạt.</a:t>
            </a:r>
          </a:p>
        </p:txBody>
      </p:sp>
      <p:sp>
        <p:nvSpPr>
          <p:cNvPr id="23555" name="Hộp_Văn_Bản 3"/>
          <p:cNvSpPr txBox="1">
            <a:spLocks noChangeArrowheads="1"/>
          </p:cNvSpPr>
          <p:nvPr/>
        </p:nvSpPr>
        <p:spPr bwMode="auto">
          <a:xfrm>
            <a:off x="381000" y="685800"/>
            <a:ext cx="800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- </a:t>
            </a:r>
            <a:r>
              <a:rPr lang="en-US" sz="4400" b="1">
                <a:solidFill>
                  <a:srgbClr val="0000CC"/>
                </a:solidFill>
              </a:rPr>
              <a:t>Hiện tượng đầu nhụy nhận được những hạt phấn của nhị gọi là </a:t>
            </a:r>
            <a:r>
              <a:rPr lang="en-US" sz="4400" b="1">
                <a:solidFill>
                  <a:srgbClr val="FF0000"/>
                </a:solidFill>
              </a:rPr>
              <a:t>sự thụ phấn </a:t>
            </a:r>
            <a:r>
              <a:rPr lang="en-US" sz="4400" b="1">
                <a:solidFill>
                  <a:srgbClr val="0000CC"/>
                </a:solidFill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Hộp_Văn_Bản 2"/>
          <p:cNvSpPr txBox="1">
            <a:spLocks noChangeArrowheads="1"/>
          </p:cNvSpPr>
          <p:nvPr/>
        </p:nvSpPr>
        <p:spPr bwMode="auto">
          <a:xfrm>
            <a:off x="457200" y="14478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- </a:t>
            </a:r>
            <a:r>
              <a:rPr lang="en-US" sz="4400" b="1">
                <a:solidFill>
                  <a:srgbClr val="0000CC"/>
                </a:solidFill>
              </a:rPr>
              <a:t>Hoa được thụ phấn nhờ côn trùng và gió.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>
            <a:spLocks noChangeArrowheads="1"/>
          </p:cNvSpPr>
          <p:nvPr/>
        </p:nvSpPr>
        <p:spPr bwMode="auto">
          <a:xfrm>
            <a:off x="609600" y="228600"/>
            <a:ext cx="800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- </a:t>
            </a:r>
            <a:r>
              <a:rPr lang="en-US" sz="4400" b="1">
                <a:solidFill>
                  <a:srgbClr val="0000CC"/>
                </a:solidFill>
              </a:rPr>
              <a:t>Nhận xét tiết học</a:t>
            </a:r>
          </a:p>
        </p:txBody>
      </p:sp>
      <p:sp>
        <p:nvSpPr>
          <p:cNvPr id="4" name="Hộp_Văn_Bản 3"/>
          <p:cNvSpPr txBox="1">
            <a:spLocks noChangeArrowheads="1"/>
          </p:cNvSpPr>
          <p:nvPr/>
        </p:nvSpPr>
        <p:spPr bwMode="auto">
          <a:xfrm>
            <a:off x="685800" y="914400"/>
            <a:ext cx="8001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u="sng">
                <a:solidFill>
                  <a:srgbClr val="FF0000"/>
                </a:solidFill>
              </a:rPr>
              <a:t>Dặn dò: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400" b="1">
                <a:solidFill>
                  <a:srgbClr val="0000CC"/>
                </a:solidFill>
              </a:rPr>
              <a:t>Chuẩn bị bài “Cây con mọc lên từ hạt”</a:t>
            </a:r>
          </a:p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</a:rPr>
              <a:t>- Mỗi em chọn 5 hạt đỗ tương hoặc lạc, đem ngâm nước trong khoảng 2 giờ rồi vớt </a:t>
            </a:r>
            <a:r>
              <a:rPr lang="en-US" sz="4400" b="1" smtClean="0">
                <a:solidFill>
                  <a:srgbClr val="0000CC"/>
                </a:solidFill>
              </a:rPr>
              <a:t>ra LÀM THÍ NGHIỆM</a:t>
            </a:r>
            <a:endParaRPr lang="en-US" sz="44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2"/>
          <p:cNvSpPr txBox="1">
            <a:spLocks noChangeArrowheads="1"/>
          </p:cNvSpPr>
          <p:nvPr/>
        </p:nvSpPr>
        <p:spPr bwMode="auto">
          <a:xfrm>
            <a:off x="381000" y="13716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cs typeface="Arial" charset="0"/>
              </a:rPr>
              <a:t>2. </a:t>
            </a:r>
            <a:r>
              <a:rPr lang="en-US" sz="4400" b="1">
                <a:solidFill>
                  <a:srgbClr val="FF0000"/>
                </a:solidFill>
              </a:rPr>
              <a:t>Hoa có cả nhị lẫn nhuỵ gọi là hoa gì?</a:t>
            </a:r>
            <a:endParaRPr lang="en-US" sz="4400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" name="Hộp_Văn_Bản 4"/>
          <p:cNvSpPr txBox="1">
            <a:spLocks noChangeArrowheads="1"/>
          </p:cNvSpPr>
          <p:nvPr/>
        </p:nvSpPr>
        <p:spPr bwMode="auto">
          <a:xfrm>
            <a:off x="381000" y="28956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cs typeface="Arial" charset="0"/>
              </a:rPr>
              <a:t>2. </a:t>
            </a:r>
            <a:r>
              <a:rPr lang="en-US" sz="4400" b="1">
                <a:solidFill>
                  <a:srgbClr val="0000CC"/>
                </a:solidFill>
              </a:rPr>
              <a:t>Hoa có cả nhị lẫn nhuỵ gọi là hoa lưỡng tính.</a:t>
            </a: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631825" y="-228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altLang="vi-VN" sz="3200" b="1" dirty="0">
              <a:solidFill>
                <a:srgbClr val="0000FF"/>
              </a:solidFill>
              <a:cs typeface="Arial" charset="0"/>
            </a:endParaRPr>
          </a:p>
          <a:p>
            <a:pPr algn="ctr"/>
            <a:r>
              <a:rPr lang="en-US" altLang="vi-VN" sz="3200" b="1" u="sng" dirty="0" err="1">
                <a:solidFill>
                  <a:srgbClr val="0000FF"/>
                </a:solidFill>
                <a:cs typeface="Arial" charset="0"/>
              </a:rPr>
              <a:t>Khoa</a:t>
            </a:r>
            <a:r>
              <a:rPr lang="en-US" altLang="vi-VN" sz="3200" b="1" u="sng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cs typeface="Arial" charset="0"/>
              </a:rPr>
              <a:t>học</a:t>
            </a:r>
            <a:endParaRPr lang="en-US" altLang="vi-VN" sz="3200" b="1" u="sng" dirty="0">
              <a:solidFill>
                <a:srgbClr val="0000FF"/>
              </a:solidFill>
              <a:cs typeface="Arial" charset="0"/>
            </a:endParaRPr>
          </a:p>
          <a:p>
            <a:pPr algn="ctr">
              <a:spcBef>
                <a:spcPts val="600"/>
              </a:spcBef>
            </a:pP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Sự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sinh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sản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của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thực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vật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có</a:t>
            </a:r>
            <a:r>
              <a:rPr lang="en-US" altLang="vi-VN" sz="54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vi-VN" sz="5400" b="1" dirty="0" err="1">
                <a:solidFill>
                  <a:srgbClr val="FF0000"/>
                </a:solidFill>
                <a:cs typeface="Arial" charset="0"/>
              </a:rPr>
              <a:t>hoa</a:t>
            </a:r>
            <a:endParaRPr lang="en-US" altLang="vi-VN" sz="5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099" name="Hình Chữ nhật 5"/>
          <p:cNvSpPr>
            <a:spLocks noChangeArrowheads="1"/>
          </p:cNvSpPr>
          <p:nvPr/>
        </p:nvSpPr>
        <p:spPr bwMode="auto">
          <a:xfrm>
            <a:off x="685800" y="2896734"/>
            <a:ext cx="4137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vi-VN" sz="4400" b="1">
                <a:cs typeface="Arial" charset="0"/>
              </a:rPr>
              <a:t>1. Sự thụ phấn</a:t>
            </a:r>
          </a:p>
        </p:txBody>
      </p:sp>
      <p:sp>
        <p:nvSpPr>
          <p:cNvPr id="4100" name="Hình Chữ nhật 6"/>
          <p:cNvSpPr>
            <a:spLocks noChangeArrowheads="1"/>
          </p:cNvSpPr>
          <p:nvPr/>
        </p:nvSpPr>
        <p:spPr bwMode="auto">
          <a:xfrm>
            <a:off x="693057" y="3666672"/>
            <a:ext cx="3822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vi-VN" sz="4400" b="1">
                <a:cs typeface="Arial" charset="0"/>
              </a:rPr>
              <a:t>2. Sự thụ tinh</a:t>
            </a:r>
          </a:p>
        </p:txBody>
      </p:sp>
      <p:sp>
        <p:nvSpPr>
          <p:cNvPr id="4101" name="Hình Chữ nhật 8"/>
          <p:cNvSpPr>
            <a:spLocks noChangeArrowheads="1"/>
          </p:cNvSpPr>
          <p:nvPr/>
        </p:nvSpPr>
        <p:spPr bwMode="auto">
          <a:xfrm>
            <a:off x="685800" y="4436610"/>
            <a:ext cx="82296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400" b="1">
                <a:cs typeface="Arial" charset="0"/>
              </a:rPr>
              <a:t>3. Hoa thụ phấn nhờ côn trùng và gió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29" name="Text Box 25"/>
          <p:cNvSpPr txBox="1">
            <a:spLocks noChangeArrowheads="1"/>
          </p:cNvSpPr>
          <p:nvPr/>
        </p:nvSpPr>
        <p:spPr bwMode="auto">
          <a:xfrm>
            <a:off x="838200" y="457200"/>
            <a:ext cx="7162800" cy="449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4400" b="1">
                <a:solidFill>
                  <a:srgbClr val="FF0000"/>
                </a:solidFill>
                <a:cs typeface="Arial" charset="0"/>
              </a:rPr>
              <a:t>Chỉ vào hình và đọc thông tin SGK/106 để nói với nhau về: Sự thụ phấn, sự thụ tinh, sự hình thành hạt và quả..</a:t>
            </a:r>
          </a:p>
          <a:p>
            <a:pPr algn="just">
              <a:spcBef>
                <a:spcPct val="50000"/>
              </a:spcBef>
            </a:pPr>
            <a:r>
              <a:rPr lang="en-US" altLang="vi-VN" sz="4400" b="1">
                <a:solidFill>
                  <a:srgbClr val="FF0000"/>
                </a:solidFill>
                <a:cs typeface="Arial" charset="0"/>
              </a:rPr>
              <a:t>(Thảo luận nhóm đôi – 3’)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hi-nhuy+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38200"/>
            <a:ext cx="365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4648200" y="1828800"/>
            <a:ext cx="3214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cs typeface="Arial" charset="0"/>
              </a:rPr>
              <a:t>Ống phấn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657600" y="60960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3600" b="1">
                <a:cs typeface="Arial" charset="0"/>
              </a:rPr>
              <a:t>Hạt phấn</a:t>
            </a: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5257800" y="2743200"/>
            <a:ext cx="3641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cs typeface="Arial" charset="0"/>
              </a:rPr>
              <a:t>Tế bào sinh dục </a:t>
            </a:r>
            <a:r>
              <a:rPr lang="vi-VN" altLang="vi-VN" sz="3600" b="1">
                <a:cs typeface="Arial" charset="0"/>
              </a:rPr>
              <a:t>đ</a:t>
            </a:r>
            <a:r>
              <a:rPr lang="en-US" altLang="vi-VN" sz="3600" b="1">
                <a:cs typeface="Arial" charset="0"/>
              </a:rPr>
              <a:t>ực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5478463" y="4057650"/>
            <a:ext cx="3436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cs typeface="Arial" charset="0"/>
              </a:rPr>
              <a:t> Tế bào sinh dục cái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703888" y="5213350"/>
            <a:ext cx="2830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cs typeface="Arial" charset="0"/>
              </a:rPr>
              <a:t>Noãn</a:t>
            </a: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H="1" flipV="1">
            <a:off x="2209800" y="4495800"/>
            <a:ext cx="3554413" cy="11382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H="1" flipV="1">
            <a:off x="2438400" y="4800600"/>
            <a:ext cx="3449638" cy="12398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5764213" y="5781675"/>
            <a:ext cx="2998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cs typeface="Arial" charset="0"/>
              </a:rPr>
              <a:t>Bầu nhụy</a:t>
            </a:r>
          </a:p>
        </p:txBody>
      </p:sp>
      <p:sp>
        <p:nvSpPr>
          <p:cNvPr id="6155" name="Oval 15"/>
          <p:cNvSpPr>
            <a:spLocks noChangeArrowheads="1"/>
          </p:cNvSpPr>
          <p:nvPr/>
        </p:nvSpPr>
        <p:spPr bwMode="auto">
          <a:xfrm>
            <a:off x="2057400" y="4191000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 sz="3600">
              <a:cs typeface="Arial" charset="0"/>
            </a:endParaRP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 flipV="1">
            <a:off x="2286000" y="4343400"/>
            <a:ext cx="3311525" cy="4603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7" name="Oval 19"/>
          <p:cNvSpPr>
            <a:spLocks noChangeArrowheads="1"/>
          </p:cNvSpPr>
          <p:nvPr/>
        </p:nvSpPr>
        <p:spPr bwMode="auto">
          <a:xfrm>
            <a:off x="2133600" y="1752600"/>
            <a:ext cx="152400" cy="2362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 sz="3600">
              <a:cs typeface="Arial" charset="0"/>
            </a:endParaRP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2057400" y="38862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>
                <a:cs typeface="Arial" charset="0"/>
              </a:rPr>
              <a:t>.</a:t>
            </a: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 flipH="1">
            <a:off x="2514600" y="3352800"/>
            <a:ext cx="2957513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 flipH="1">
            <a:off x="2362200" y="2286000"/>
            <a:ext cx="2286000" cy="685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 flipH="1">
            <a:off x="2514600" y="990600"/>
            <a:ext cx="1457325" cy="623888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62" name="Nhóm 21"/>
          <p:cNvGrpSpPr>
            <a:grpSpLocks/>
          </p:cNvGrpSpPr>
          <p:nvPr/>
        </p:nvGrpSpPr>
        <p:grpSpPr bwMode="auto">
          <a:xfrm>
            <a:off x="2057400" y="1447800"/>
            <a:ext cx="252413" cy="300038"/>
            <a:chOff x="4057650" y="2776538"/>
            <a:chExt cx="252413" cy="300037"/>
          </a:xfrm>
        </p:grpSpPr>
        <p:sp>
          <p:nvSpPr>
            <p:cNvPr id="6163" name="Oval 17"/>
            <p:cNvSpPr>
              <a:spLocks noChangeArrowheads="1"/>
            </p:cNvSpPr>
            <p:nvPr/>
          </p:nvSpPr>
          <p:spPr bwMode="auto">
            <a:xfrm>
              <a:off x="4057650" y="2847975"/>
              <a:ext cx="8255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600">
                <a:cs typeface="Arial" charset="0"/>
              </a:endParaRPr>
            </a:p>
          </p:txBody>
        </p:sp>
        <p:sp>
          <p:nvSpPr>
            <p:cNvPr id="6164" name="Oval 18"/>
            <p:cNvSpPr>
              <a:spLocks noChangeArrowheads="1"/>
            </p:cNvSpPr>
            <p:nvPr/>
          </p:nvSpPr>
          <p:spPr bwMode="auto">
            <a:xfrm>
              <a:off x="4152900" y="2776538"/>
              <a:ext cx="8255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600">
                <a:cs typeface="Arial" charset="0"/>
              </a:endParaRPr>
            </a:p>
          </p:txBody>
        </p:sp>
        <p:sp>
          <p:nvSpPr>
            <p:cNvPr id="6165" name="Oval 24"/>
            <p:cNvSpPr>
              <a:spLocks noChangeArrowheads="1"/>
            </p:cNvSpPr>
            <p:nvPr/>
          </p:nvSpPr>
          <p:spPr bwMode="auto">
            <a:xfrm>
              <a:off x="4227513" y="2819400"/>
              <a:ext cx="8255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 altLang="vi-VN" sz="3600"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  <p:bldP spid="200712" grpId="0"/>
      <p:bldP spid="200713" grpId="0"/>
      <p:bldP spid="200714" grpId="0"/>
      <p:bldP spid="200715" grpId="0"/>
      <p:bldP spid="14344" grpId="0" animBg="1"/>
      <p:bldP spid="14345" grpId="0" animBg="1"/>
      <p:bldP spid="200718" grpId="0"/>
      <p:bldP spid="14348" grpId="0" animBg="1"/>
      <p:bldP spid="14353" grpId="0" animBg="1"/>
      <p:bldP spid="14354" grpId="0" animBg="1"/>
      <p:bldP spid="143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16650" y="1981200"/>
            <a:ext cx="2927350" cy="4525963"/>
          </a:xfrm>
          <a:noFill/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 rot="5694543">
            <a:off x="6631782" y="2113756"/>
            <a:ext cx="60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solidFill>
                  <a:srgbClr val="0070C0"/>
                </a:solidFill>
                <a:cs typeface="Arial" charset="0"/>
              </a:rPr>
              <a:t>…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 rot="5694543">
            <a:off x="8069263" y="219075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solidFill>
                  <a:srgbClr val="0070C0"/>
                </a:solidFill>
                <a:cs typeface="Arial" charset="0"/>
              </a:rPr>
              <a:t>…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1371600" y="1219200"/>
            <a:ext cx="3352800" cy="7620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FF99CC"/>
          </a:solidFill>
          <a:ln w="9525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4000" b="1">
                <a:cs typeface="Arial" charset="0"/>
              </a:rPr>
              <a:t>Sự thụ phấn</a:t>
            </a:r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7543800" y="2590800"/>
            <a:ext cx="46038" cy="1905000"/>
          </a:xfrm>
          <a:prstGeom prst="line">
            <a:avLst/>
          </a:prstGeom>
          <a:noFill/>
          <a:ln w="857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H="1">
            <a:off x="7620000" y="2514600"/>
            <a:ext cx="46038" cy="1397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7391400" y="4419600"/>
            <a:ext cx="304800" cy="163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 sz="4000">
              <a:cs typeface="Arial" charset="0"/>
            </a:endParaRP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V="1">
            <a:off x="5562600" y="4572000"/>
            <a:ext cx="1905000" cy="16049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1905000" y="5335588"/>
            <a:ext cx="4495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cs typeface="Arial" charset="0"/>
              </a:rPr>
              <a:t>Noãn phát triển </a:t>
            </a:r>
          </a:p>
          <a:p>
            <a:r>
              <a:rPr lang="en-US" altLang="vi-VN" sz="4000" b="1">
                <a:cs typeface="Arial" charset="0"/>
              </a:rPr>
              <a:t>thành hạt</a:t>
            </a:r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4267200" y="4191000"/>
            <a:ext cx="28194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1600200" y="2895600"/>
            <a:ext cx="2819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vi-VN" sz="4000" b="1">
                <a:cs typeface="Arial" charset="0"/>
              </a:rPr>
              <a:t>Bầu nhụy </a:t>
            </a:r>
          </a:p>
          <a:p>
            <a:r>
              <a:rPr lang="en-US" altLang="vi-VN" sz="4000" b="1">
                <a:cs typeface="Arial" charset="0"/>
              </a:rPr>
              <a:t>phát triển </a:t>
            </a:r>
          </a:p>
          <a:p>
            <a:r>
              <a:rPr lang="en-US" altLang="vi-VN" sz="4000" b="1">
                <a:cs typeface="Arial" charset="0"/>
              </a:rPr>
              <a:t>thành quả</a:t>
            </a:r>
          </a:p>
        </p:txBody>
      </p:sp>
      <p:sp>
        <p:nvSpPr>
          <p:cNvPr id="17" name="Khung Chú Thích Mũi tên Xuống 16"/>
          <p:cNvSpPr/>
          <p:nvPr/>
        </p:nvSpPr>
        <p:spPr>
          <a:xfrm>
            <a:off x="6096000" y="228600"/>
            <a:ext cx="2819400" cy="1600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0000CC"/>
                </a:solidFill>
              </a:rPr>
              <a:t>Sự thụ tinh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2917 C 0.0007 -0.05879 0.00139 -0.14583 0.01267 -0.14768 C 0.02379 -0.14977 0.04531 -0.06782 0.06701 0.0148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C 0.00018 -0.05602 0.00052 -0.11158 -0.00989 -0.11181 C -0.02031 -0.11204 -0.04132 -0.05718 -0.06232 -0.00208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093 L -0.00208 0.2787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57" grpId="0" animBg="1"/>
      <p:bldP spid="202758" grpId="0" animBg="1"/>
      <p:bldP spid="202759" grpId="0" animBg="1"/>
      <p:bldP spid="202759" grpId="1" animBg="1"/>
      <p:bldP spid="202762" grpId="0" animBg="1"/>
      <p:bldP spid="202763" grpId="0"/>
      <p:bldP spid="202764" grpId="0" animBg="1"/>
      <p:bldP spid="202765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Hộp_Văn_Bản 1"/>
          <p:cNvSpPr txBox="1">
            <a:spLocks noChangeArrowheads="1"/>
          </p:cNvSpPr>
          <p:nvPr/>
        </p:nvSpPr>
        <p:spPr bwMode="auto">
          <a:xfrm>
            <a:off x="609600" y="3810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Theo em, sự thụ phấn của các loài hoa là như thế nào? </a:t>
            </a:r>
          </a:p>
        </p:txBody>
      </p:sp>
      <p:sp>
        <p:nvSpPr>
          <p:cNvPr id="8195" name="Hộp_Văn_Bản 2"/>
          <p:cNvSpPr txBox="1">
            <a:spLocks noChangeArrowheads="1"/>
          </p:cNvSpPr>
          <p:nvPr/>
        </p:nvSpPr>
        <p:spPr bwMode="auto">
          <a:xfrm>
            <a:off x="304800" y="2286000"/>
            <a:ext cx="8001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- </a:t>
            </a:r>
            <a:r>
              <a:rPr lang="en-US" sz="4400" b="1">
                <a:solidFill>
                  <a:srgbClr val="0000CC"/>
                </a:solidFill>
              </a:rPr>
              <a:t>Hiện tượng đầu nhụy nhận được những hạt phấn của nhị gọi là sự thụ phấn 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Hộp_Văn_Bản 1"/>
          <p:cNvSpPr txBox="1">
            <a:spLocks noChangeArrowheads="1"/>
          </p:cNvSpPr>
          <p:nvPr/>
        </p:nvSpPr>
        <p:spPr bwMode="auto">
          <a:xfrm>
            <a:off x="609600" y="3810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Sự thụ tinh của các loài hoa là như thế nào? </a:t>
            </a:r>
          </a:p>
        </p:txBody>
      </p:sp>
      <p:sp>
        <p:nvSpPr>
          <p:cNvPr id="9219" name="Hộp_Văn_Bản 2"/>
          <p:cNvSpPr txBox="1">
            <a:spLocks noChangeArrowheads="1"/>
          </p:cNvSpPr>
          <p:nvPr/>
        </p:nvSpPr>
        <p:spPr bwMode="auto">
          <a:xfrm>
            <a:off x="609600" y="21336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SG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Hiện tượng tế bào sinh dục đực ở đầu ống phấn kết hợp với tế bào sinh dục cái của noãn gọi là </a:t>
            </a:r>
            <a:r>
              <a:rPr lang="en-US" sz="44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 thụ tinh. </a:t>
            </a:r>
            <a:endParaRPr lang="en-US" sz="4400" b="1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 eaLnBrk="1" hangingPunct="1">
          <a:spcBef>
            <a:spcPct val="50000"/>
          </a:spcBef>
          <a:defRPr sz="2400" b="1">
            <a:solidFill>
              <a:srgbClr val="FF0000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2382</TotalTime>
  <Words>614</Words>
  <Application>Microsoft Macintosh PowerPoint</Application>
  <PresentationFormat>On-screen Show (4:3)</PresentationFormat>
  <Paragraphs>118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Times New Roman</vt:lpstr>
      <vt:lpstr>VNI-Times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Microsoft Office User</cp:lastModifiedBy>
  <cp:revision>353</cp:revision>
  <dcterms:created xsi:type="dcterms:W3CDTF">2008-11-04T16:56:35Z</dcterms:created>
  <dcterms:modified xsi:type="dcterms:W3CDTF">2021-03-13T12:43:21Z</dcterms:modified>
</cp:coreProperties>
</file>