
<file path=[Content_Types].xml><?xml version="1.0" encoding="utf-8"?>
<Types xmlns="http://schemas.openxmlformats.org/package/2006/content-types">
  <Default Extension="xml" ContentType="application/xml"/>
  <Default Extension="wav" ContentType="audio/wav"/>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315" r:id="rId8"/>
    <p:sldId id="345"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41" r:id="rId24"/>
    <p:sldId id="336" r:id="rId25"/>
    <p:sldId id="338" r:id="rId26"/>
    <p:sldId id="339" r:id="rId27"/>
    <p:sldId id="348" r:id="rId28"/>
    <p:sldId id="350" r:id="rId29"/>
    <p:sldId id="344" r:id="rId30"/>
    <p:sldId id="334" r:id="rId31"/>
    <p:sldId id="349" r:id="rId32"/>
    <p:sldId id="3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9" autoAdjust="0"/>
    <p:restoredTop sz="92722"/>
  </p:normalViewPr>
  <p:slideViewPr>
    <p:cSldViewPr>
      <p:cViewPr varScale="1">
        <p:scale>
          <a:sx n="56" d="100"/>
          <a:sy n="56" d="100"/>
        </p:scale>
        <p:origin x="8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0C443-75E9-4AD4-9048-FCADA8F2E389}" type="datetimeFigureOut">
              <a:rPr lang="en-US" smtClean="0"/>
              <a:pPr/>
              <a:t>3/12/21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EBAD1-CA57-42DD-ACDA-5AE9236EA324}" type="slidenum">
              <a:rPr lang="en-US" smtClean="0"/>
              <a:pPr/>
              <a:t>‹#›</a:t>
            </a:fld>
            <a:endParaRPr lang="en-US"/>
          </a:p>
        </p:txBody>
      </p:sp>
    </p:spTree>
    <p:extLst>
      <p:ext uri="{BB962C8B-B14F-4D97-AF65-F5344CB8AC3E}">
        <p14:creationId xmlns:p14="http://schemas.microsoft.com/office/powerpoint/2010/main" val="262389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pPr>
                <a:defRPr/>
              </a:pPr>
              <a:t>‹#›</a:t>
            </a:fld>
            <a:endParaRPr lang="en-US"/>
          </a:p>
        </p:txBody>
      </p:sp>
    </p:spTree>
    <p:extLst>
      <p:ext uri="{BB962C8B-B14F-4D97-AF65-F5344CB8AC3E}">
        <p14:creationId xmlns:p14="http://schemas.microsoft.com/office/powerpoint/2010/main" val="179161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5.xml"/><Relationship Id="rId5" Type="http://schemas.openxmlformats.org/officeDocument/2006/relationships/slide" Target="slide4.xml"/><Relationship Id="rId6" Type="http://schemas.openxmlformats.org/officeDocument/2006/relationships/slide" Target="slide6.xml"/><Relationship Id="rId7" Type="http://schemas.openxmlformats.org/officeDocument/2006/relationships/slide" Target="slide7.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slide" Target="slide2.xml"/><Relationship Id="rId1" Type="http://schemas.openxmlformats.org/officeDocument/2006/relationships/slideLayout" Target="../slideLayouts/slideLayout7.xml"/><Relationship Id="rId2"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image" Target="../media/image3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2.xml"/><Relationship Id="rId2" Type="http://schemas.openxmlformats.org/officeDocument/2006/relationships/image" Target="../media/image3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slide" Target="slide2.xml"/><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 Id="rId11"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220663"/>
            <a:ext cx="8229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endParaRPr lang="en-US" altLang="en-US" sz="3600" b="1" i="0" dirty="0">
              <a:solidFill>
                <a:srgbClr val="0B0462"/>
              </a:solidFill>
              <a:latin typeface="Times New Roman" panose="02020603050405020304" pitchFamily="18" charset="0"/>
              <a:cs typeface="Times New Roman" panose="02020603050405020304" pitchFamily="18" charset="0"/>
            </a:endParaRPr>
          </a:p>
          <a:p>
            <a:pPr algn="ctr">
              <a:spcBef>
                <a:spcPct val="50000"/>
              </a:spcBef>
            </a:pPr>
            <a:r>
              <a:rPr lang="en-US" altLang="en-US" sz="3600" b="1" i="0" dirty="0" smtClean="0">
                <a:solidFill>
                  <a:srgbClr val="0B0462"/>
                </a:solidFill>
                <a:latin typeface="Times New Roman" panose="02020603050405020304" pitchFamily="18" charset="0"/>
                <a:cs typeface="Times New Roman" panose="02020603050405020304" pitchFamily="18" charset="0"/>
              </a:rPr>
              <a:t>KHOA HỌC</a:t>
            </a:r>
            <a:endParaRPr lang="en-US" altLang="en-US" sz="3600" b="1" i="0" dirty="0">
              <a:solidFill>
                <a:srgbClr val="0B0462"/>
              </a:solidFill>
              <a:latin typeface="Times New Roman" panose="02020603050405020304" pitchFamily="18" charset="0"/>
              <a:cs typeface="Times New Roman" panose="02020603050405020304" pitchFamily="18" charset="0"/>
            </a:endParaRPr>
          </a:p>
        </p:txBody>
      </p:sp>
      <p:sp>
        <p:nvSpPr>
          <p:cNvPr id="6147" name="TextBox 1"/>
          <p:cNvSpPr txBox="1">
            <a:spLocks noChangeArrowheads="1"/>
          </p:cNvSpPr>
          <p:nvPr/>
        </p:nvSpPr>
        <p:spPr bwMode="auto">
          <a:xfrm>
            <a:off x="1714500" y="1939925"/>
            <a:ext cx="58674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sz="6000" b="1" u="sng" dirty="0" err="1" smtClean="0">
                <a:solidFill>
                  <a:srgbClr val="FF33CC"/>
                </a:solidFill>
                <a:latin typeface="Times New Roman" pitchFamily="18" charset="0"/>
                <a:cs typeface="Times New Roman" pitchFamily="18" charset="0"/>
              </a:rPr>
              <a:t>Khởi</a:t>
            </a:r>
            <a:r>
              <a:rPr lang="en-US" sz="6000" b="1" u="sng" dirty="0" smtClean="0">
                <a:solidFill>
                  <a:srgbClr val="FF33CC"/>
                </a:solidFill>
                <a:latin typeface="Times New Roman" pitchFamily="18" charset="0"/>
                <a:cs typeface="Times New Roman" pitchFamily="18" charset="0"/>
              </a:rPr>
              <a:t> </a:t>
            </a:r>
            <a:r>
              <a:rPr lang="en-US" sz="6000" b="1" u="sng" dirty="0" err="1" smtClean="0">
                <a:solidFill>
                  <a:srgbClr val="FF33CC"/>
                </a:solidFill>
                <a:latin typeface="Times New Roman" pitchFamily="18" charset="0"/>
                <a:cs typeface="Times New Roman" pitchFamily="18" charset="0"/>
              </a:rPr>
              <a:t>động</a:t>
            </a:r>
            <a:endParaRPr lang="en-US" altLang="en-US" sz="6000" b="1" i="0" u="sng" dirty="0">
              <a:solidFill>
                <a:srgbClr val="0B0462"/>
              </a:solidFill>
              <a:latin typeface="Times New Roman" pitchFamily="18" charset="0"/>
            </a:endParaRPr>
          </a:p>
          <a:p>
            <a:pPr>
              <a:spcBef>
                <a:spcPct val="50000"/>
              </a:spcBef>
            </a:pPr>
            <a:endParaRPr lang="en-US" u="sng" dirty="0"/>
          </a:p>
        </p:txBody>
      </p:sp>
      <p:sp>
        <p:nvSpPr>
          <p:cNvPr id="4" name="Oval 11"/>
          <p:cNvSpPr>
            <a:spLocks noChangeArrowheads="1"/>
          </p:cNvSpPr>
          <p:nvPr/>
        </p:nvSpPr>
        <p:spPr bwMode="auto">
          <a:xfrm>
            <a:off x="838200" y="3200400"/>
            <a:ext cx="7772400" cy="2514600"/>
          </a:xfrm>
          <a:prstGeom prst="ellipse">
            <a:avLst/>
          </a:prstGeom>
          <a:solidFill>
            <a:schemeClr val="bg2">
              <a:lumMod val="75000"/>
            </a:schemeClr>
          </a:solidFill>
          <a:ln w="57150">
            <a:solidFill>
              <a:schemeClr val="accent2">
                <a:lumMod val="50000"/>
              </a:schemeClr>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spcBef>
                <a:spcPct val="50000"/>
              </a:spcBef>
              <a:defRPr/>
            </a:pP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Ô CỬA BÍ MẬT</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222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ircle(in)">
                                      <p:cBhvr>
                                        <p:cTn id="7" dur="2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762000" y="2310825"/>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3200" b="1" dirty="0" smtClean="0">
                <a:solidFill>
                  <a:srgbClr val="0000FF"/>
                </a:solidFill>
                <a:latin typeface="Times New Roman" pitchFamily="18" charset="0"/>
                <a:cs typeface="Times New Roman" pitchFamily="18" charset="0"/>
              </a:rPr>
              <a:t>II </a:t>
            </a:r>
            <a:r>
              <a:rPr lang="en-US" sz="3200" b="1" dirty="0" err="1" smtClean="0">
                <a:solidFill>
                  <a:srgbClr val="0000FF"/>
                </a:solidFill>
                <a:latin typeface="Times New Roman" pitchFamily="18" charset="0"/>
                <a:cs typeface="Times New Roman" pitchFamily="18" charset="0"/>
              </a:rPr>
              <a:t>Tính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chất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thủy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tinh</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35848" name="Text Box 8"/>
          <p:cNvSpPr txBox="1">
            <a:spLocks noChangeArrowheads="1"/>
          </p:cNvSpPr>
          <p:nvPr/>
        </p:nvSpPr>
        <p:spPr bwMode="auto">
          <a:xfrm>
            <a:off x="1116013" y="2700338"/>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suốt</a:t>
            </a:r>
            <a:r>
              <a:rPr lang="en-US" sz="2800" b="1" dirty="0">
                <a:solidFill>
                  <a:srgbClr val="0000FF"/>
                </a:solidFill>
                <a:latin typeface="Times New Roman" pitchFamily="18" charset="0"/>
                <a:cs typeface="Times New Roman" pitchFamily="18" charset="0"/>
              </a:rPr>
              <a:t>.</a:t>
            </a:r>
          </a:p>
        </p:txBody>
      </p:sp>
      <p:sp>
        <p:nvSpPr>
          <p:cNvPr id="15364" name="Text Box 11"/>
          <p:cNvSpPr txBox="1">
            <a:spLocks noChangeArrowheads="1"/>
          </p:cNvSpPr>
          <p:nvPr/>
        </p:nvSpPr>
        <p:spPr bwMode="auto">
          <a:xfrm>
            <a:off x="935038" y="3040063"/>
            <a:ext cx="7086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endParaRPr lang="en-US"/>
          </a:p>
        </p:txBody>
      </p:sp>
      <p:sp>
        <p:nvSpPr>
          <p:cNvPr id="35852" name="Text Box 12"/>
          <p:cNvSpPr txBox="1">
            <a:spLocks noChangeArrowheads="1"/>
          </p:cNvSpPr>
          <p:nvPr/>
        </p:nvSpPr>
        <p:spPr bwMode="auto">
          <a:xfrm>
            <a:off x="668338" y="3422650"/>
            <a:ext cx="7620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4000" b="1" i="0" dirty="0" err="1">
                <a:latin typeface="Times New Roman" pitchFamily="18" charset="0"/>
                <a:cs typeface="Times New Roman" pitchFamily="18" charset="0"/>
              </a:rPr>
              <a:t>Đọc</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các</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thông</a:t>
            </a:r>
            <a:r>
              <a:rPr lang="en-US" sz="4000" b="1" i="0" dirty="0">
                <a:latin typeface="Times New Roman" pitchFamily="18" charset="0"/>
                <a:cs typeface="Times New Roman" pitchFamily="18" charset="0"/>
              </a:rPr>
              <a:t> tin SGK-</a:t>
            </a:r>
            <a:r>
              <a:rPr lang="en-US" sz="4000" b="1" i="0" dirty="0" err="1">
                <a:latin typeface="Times New Roman" pitchFamily="18" charset="0"/>
                <a:cs typeface="Times New Roman" pitchFamily="18" charset="0"/>
              </a:rPr>
              <a:t>Tr</a:t>
            </a:r>
            <a:r>
              <a:rPr lang="en-US" sz="4000" b="1" i="0" dirty="0">
                <a:latin typeface="Times New Roman" pitchFamily="18" charset="0"/>
                <a:cs typeface="Times New Roman" pitchFamily="18" charset="0"/>
              </a:rPr>
              <a:t> 61 </a:t>
            </a:r>
            <a:r>
              <a:rPr lang="en-US" sz="4000" b="1" i="0" dirty="0" err="1">
                <a:latin typeface="Times New Roman" pitchFamily="18" charset="0"/>
                <a:cs typeface="Times New Roman" pitchFamily="18" charset="0"/>
              </a:rPr>
              <a:t>và</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dựa</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vào</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thực</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tế</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sử</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dụng</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thủy</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tinh</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em</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thấy</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thủy</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tinh</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có</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những</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tính</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chất</a:t>
            </a:r>
            <a:r>
              <a:rPr lang="en-US" sz="4000" b="1" i="0" dirty="0">
                <a:latin typeface="Times New Roman" pitchFamily="18" charset="0"/>
                <a:cs typeface="Times New Roman" pitchFamily="18" charset="0"/>
              </a:rPr>
              <a:t> </a:t>
            </a:r>
            <a:r>
              <a:rPr lang="en-US" sz="4000" b="1" i="0" dirty="0" err="1">
                <a:latin typeface="Times New Roman" pitchFamily="18" charset="0"/>
                <a:cs typeface="Times New Roman" pitchFamily="18" charset="0"/>
              </a:rPr>
              <a:t>gì</a:t>
            </a:r>
            <a:r>
              <a:rPr lang="en-US" sz="4000" b="1" i="0" dirty="0">
                <a:latin typeface="Times New Roman" pitchFamily="18" charset="0"/>
                <a:cs typeface="Times New Roman" pitchFamily="18" charset="0"/>
              </a:rPr>
              <a:t>?</a:t>
            </a:r>
            <a:endParaRPr lang="en-US" sz="4000" b="1" i="0" dirty="0">
              <a:latin typeface=".VnTime" pitchFamily="34" charset="0"/>
            </a:endParaRPr>
          </a:p>
          <a:p>
            <a:pPr eaLnBrk="1" hangingPunct="1">
              <a:spcBef>
                <a:spcPct val="50000"/>
              </a:spcBef>
            </a:pPr>
            <a:endParaRPr lang="en-US" sz="4000" b="1" i="0" dirty="0">
              <a:latin typeface=".VnTime" pitchFamily="34" charset="0"/>
            </a:endParaRPr>
          </a:p>
        </p:txBody>
      </p:sp>
      <p:sp>
        <p:nvSpPr>
          <p:cNvPr id="2" name="Cloud Callout 1"/>
          <p:cNvSpPr>
            <a:spLocks noChangeArrowheads="1"/>
          </p:cNvSpPr>
          <p:nvPr/>
        </p:nvSpPr>
        <p:spPr bwMode="auto">
          <a:xfrm>
            <a:off x="5504708" y="2091993"/>
            <a:ext cx="3751262" cy="1263650"/>
          </a:xfrm>
          <a:prstGeom prst="cloudCallout">
            <a:avLst>
              <a:gd name="adj1" fmla="val -20833"/>
              <a:gd name="adj2" fmla="val 62500"/>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nhóm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( 2 </a:t>
            </a:r>
            <a:r>
              <a:rPr lang="en-US" sz="2400" b="1" dirty="0" err="1">
                <a:latin typeface="Times New Roman" pitchFamily="18" charset="0"/>
                <a:cs typeface="Times New Roman" pitchFamily="18" charset="0"/>
              </a:rPr>
              <a:t>phút</a:t>
            </a:r>
            <a:r>
              <a:rPr lang="en-US" sz="2400" b="1" dirty="0">
                <a:latin typeface="Times New Roman" pitchFamily="18" charset="0"/>
                <a:cs typeface="Times New Roman" pitchFamily="18" charset="0"/>
              </a:rPr>
              <a:t>)</a:t>
            </a:r>
          </a:p>
        </p:txBody>
      </p:sp>
      <p:sp>
        <p:nvSpPr>
          <p:cNvPr id="3" name="TextBox 2"/>
          <p:cNvSpPr txBox="1">
            <a:spLocks noChangeArrowheads="1"/>
          </p:cNvSpPr>
          <p:nvPr/>
        </p:nvSpPr>
        <p:spPr bwMode="auto">
          <a:xfrm>
            <a:off x="1073150" y="31178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dirty="0">
                <a:solidFill>
                  <a:srgbClr val="0000FF"/>
                </a:solidFill>
                <a:latin typeface="Times New Roman" pitchFamily="18" charset="0"/>
                <a:cs typeface="Times New Roman" pitchFamily="18" charset="0"/>
              </a:rPr>
              <a:t>-</a:t>
            </a:r>
            <a:r>
              <a:rPr lang="en-US" sz="24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gỉ</a:t>
            </a:r>
            <a:r>
              <a:rPr lang="en-US" sz="2400" b="1" dirty="0">
                <a:solidFill>
                  <a:srgbClr val="0000FF"/>
                </a:solidFill>
                <a:latin typeface="Times New Roman" pitchFamily="18" charset="0"/>
                <a:cs typeface="Times New Roman" pitchFamily="18" charset="0"/>
              </a:rPr>
              <a:t>.</a:t>
            </a:r>
          </a:p>
        </p:txBody>
      </p:sp>
      <p:sp>
        <p:nvSpPr>
          <p:cNvPr id="4" name="TextBox 3"/>
          <p:cNvSpPr txBox="1">
            <a:spLocks noChangeArrowheads="1"/>
          </p:cNvSpPr>
          <p:nvPr/>
        </p:nvSpPr>
        <p:spPr bwMode="auto">
          <a:xfrm>
            <a:off x="1073150" y="5127625"/>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nhưng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dễ</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vỡ</a:t>
            </a:r>
            <a:r>
              <a:rPr lang="en-US" sz="2800" b="1" dirty="0">
                <a:solidFill>
                  <a:srgbClr val="0000FF"/>
                </a:solidFill>
                <a:latin typeface="Times New Roman" pitchFamily="18" charset="0"/>
                <a:cs typeface="Times New Roman" pitchFamily="18" charset="0"/>
              </a:rPr>
              <a:t>.</a:t>
            </a:r>
          </a:p>
        </p:txBody>
      </p:sp>
      <p:sp>
        <p:nvSpPr>
          <p:cNvPr id="6" name="TextBox 5"/>
          <p:cNvSpPr txBox="1">
            <a:spLocks noChangeArrowheads="1"/>
          </p:cNvSpPr>
          <p:nvPr/>
        </p:nvSpPr>
        <p:spPr bwMode="auto">
          <a:xfrm>
            <a:off x="1085850" y="3616325"/>
            <a:ext cx="4152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cháy</a:t>
            </a:r>
            <a:r>
              <a:rPr lang="en-US" sz="2800" b="1" dirty="0">
                <a:solidFill>
                  <a:srgbClr val="0000FF"/>
                </a:solidFill>
                <a:latin typeface="Times New Roman" pitchFamily="18" charset="0"/>
                <a:cs typeface="Times New Roman" pitchFamily="18" charset="0"/>
              </a:rPr>
              <a:t>.</a:t>
            </a:r>
          </a:p>
        </p:txBody>
      </p:sp>
      <p:sp>
        <p:nvSpPr>
          <p:cNvPr id="7" name="TextBox 6"/>
          <p:cNvSpPr txBox="1">
            <a:spLocks noChangeArrowheads="1"/>
          </p:cNvSpPr>
          <p:nvPr/>
        </p:nvSpPr>
        <p:spPr bwMode="auto">
          <a:xfrm>
            <a:off x="1085850" y="4138613"/>
            <a:ext cx="502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 </a:t>
            </a:r>
            <a:r>
              <a:rPr lang="en-US" sz="2800" b="1" dirty="0" err="1">
                <a:solidFill>
                  <a:srgbClr val="0000FF"/>
                </a:solidFill>
                <a:latin typeface="Times New Roman" pitchFamily="18" charset="0"/>
                <a:cs typeface="Times New Roman" pitchFamily="18" charset="0"/>
              </a:rPr>
              <a:t>xít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mòn</a:t>
            </a:r>
            <a:r>
              <a:rPr lang="en-US" sz="2800" b="1" dirty="0">
                <a:solidFill>
                  <a:srgbClr val="0000FF"/>
                </a:solidFill>
                <a:latin typeface="Times New Roman" pitchFamily="18" charset="0"/>
                <a:cs typeface="Times New Roman" pitchFamily="18" charset="0"/>
              </a:rPr>
              <a:t>.</a:t>
            </a:r>
          </a:p>
        </p:txBody>
      </p:sp>
      <p:sp>
        <p:nvSpPr>
          <p:cNvPr id="8" name="TextBox 7"/>
          <p:cNvSpPr txBox="1">
            <a:spLocks noChangeArrowheads="1"/>
          </p:cNvSpPr>
          <p:nvPr/>
        </p:nvSpPr>
        <p:spPr bwMode="auto">
          <a:xfrm>
            <a:off x="1116013" y="4700588"/>
            <a:ext cx="5219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hút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ẩm</a:t>
            </a:r>
            <a:r>
              <a:rPr lang="en-US" sz="2800" b="1" dirty="0">
                <a:solidFill>
                  <a:srgbClr val="0000FF"/>
                </a:solidFill>
                <a:latin typeface="Times New Roman" pitchFamily="18" charset="0"/>
                <a:cs typeface="Times New Roman" pitchFamily="18" charset="0"/>
              </a:rPr>
              <a:t>.</a:t>
            </a:r>
          </a:p>
        </p:txBody>
      </p:sp>
      <p:sp>
        <p:nvSpPr>
          <p:cNvPr id="15" name="Text Box 2"/>
          <p:cNvSpPr txBox="1">
            <a:spLocks noChangeArrowheads="1"/>
          </p:cNvSpPr>
          <p:nvPr/>
        </p:nvSpPr>
        <p:spPr bwMode="auto">
          <a:xfrm>
            <a:off x="659657" y="309652"/>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altLang="en-US" sz="3200" b="1" i="0" dirty="0" err="1" smtClean="0">
                <a:solidFill>
                  <a:srgbClr val="0B0462"/>
                </a:solidFill>
                <a:latin typeface="Times New Roman" panose="02020603050405020304" pitchFamily="18" charset="0"/>
                <a:cs typeface="Times New Roman" panose="02020603050405020304" pitchFamily="18" charset="0"/>
              </a:rPr>
              <a:t>Khoa</a:t>
            </a:r>
            <a:r>
              <a:rPr lang="en-US" altLang="en-US" sz="3200" b="1" i="0" dirty="0" smtClean="0">
                <a:solidFill>
                  <a:srgbClr val="0B0462"/>
                </a:solidFill>
                <a:latin typeface="Times New Roman" panose="02020603050405020304" pitchFamily="18" charset="0"/>
                <a:cs typeface="Times New Roman" panose="02020603050405020304" pitchFamily="18" charset="0"/>
              </a:rPr>
              <a:t> </a:t>
            </a:r>
            <a:r>
              <a:rPr lang="en-US" altLang="en-US" sz="3200" b="1" i="0" dirty="0" err="1">
                <a:solidFill>
                  <a:srgbClr val="0B0462"/>
                </a:solidFill>
                <a:latin typeface="Times New Roman" panose="02020603050405020304" pitchFamily="18" charset="0"/>
                <a:cs typeface="Times New Roman" panose="02020603050405020304" pitchFamily="18" charset="0"/>
              </a:rPr>
              <a:t>học</a:t>
            </a:r>
            <a:endParaRPr lang="en-US" altLang="en-US" sz="3200" b="1" i="0" dirty="0">
              <a:solidFill>
                <a:srgbClr val="0B0462"/>
              </a:solidFill>
              <a:latin typeface="Times New Roman" panose="02020603050405020304" pitchFamily="18" charset="0"/>
              <a:cs typeface="Times New Roman" panose="02020603050405020304" pitchFamily="18" charset="0"/>
            </a:endParaRPr>
          </a:p>
          <a:p>
            <a:pPr algn="ctr">
              <a:spcBef>
                <a:spcPct val="50000"/>
              </a:spcBef>
            </a:pPr>
            <a:r>
              <a:rPr lang="en-US" sz="3200" b="1" dirty="0" err="1" smtClean="0">
                <a:solidFill>
                  <a:srgbClr val="FF00FF"/>
                </a:solidFill>
                <a:latin typeface="Times New Roman" pitchFamily="18" charset="0"/>
                <a:cs typeface="Times New Roman" pitchFamily="18" charset="0"/>
              </a:rPr>
              <a:t>Bài</a:t>
            </a:r>
            <a:r>
              <a:rPr lang="en-US" sz="3200" b="1" dirty="0" smtClean="0">
                <a:solidFill>
                  <a:srgbClr val="FF00FF"/>
                </a:solidFill>
                <a:latin typeface="Times New Roman" pitchFamily="18" charset="0"/>
                <a:cs typeface="Times New Roman" pitchFamily="18" charset="0"/>
              </a:rPr>
              <a:t> 29: </a:t>
            </a:r>
            <a:r>
              <a:rPr lang="en-US" sz="3200" b="1" dirty="0">
                <a:solidFill>
                  <a:srgbClr val="FF00FF"/>
                </a:solidFill>
                <a:latin typeface="Times New Roman" pitchFamily="18" charset="0"/>
                <a:cs typeface="Times New Roman" pitchFamily="18" charset="0"/>
              </a:rPr>
              <a:t>THỦY TINH</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09172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52"/>
                                        </p:tgtEl>
                                        <p:attrNameLst>
                                          <p:attrName>style.visibility</p:attrName>
                                        </p:attrNameLst>
                                      </p:cBhvr>
                                      <p:to>
                                        <p:strVal val="visible"/>
                                      </p:to>
                                    </p:set>
                                    <p:anim calcmode="lin" valueType="num">
                                      <p:cBhvr additive="base">
                                        <p:cTn id="13" dur="500" fill="hold"/>
                                        <p:tgtEl>
                                          <p:spTgt spid="35852"/>
                                        </p:tgtEl>
                                        <p:attrNameLst>
                                          <p:attrName>ppt_x</p:attrName>
                                        </p:attrNameLst>
                                      </p:cBhvr>
                                      <p:tavLst>
                                        <p:tav tm="0">
                                          <p:val>
                                            <p:strVal val="#ppt_x"/>
                                          </p:val>
                                        </p:tav>
                                        <p:tav tm="100000">
                                          <p:val>
                                            <p:strVal val="#ppt_x"/>
                                          </p:val>
                                        </p:tav>
                                      </p:tavLst>
                                    </p:anim>
                                    <p:anim calcmode="lin" valueType="num">
                                      <p:cBhvr additive="base">
                                        <p:cTn id="14" dur="500" fill="hold"/>
                                        <p:tgtEl>
                                          <p:spTgt spid="358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grpId="1" nodeType="clickEffect">
                                  <p:stCondLst>
                                    <p:cond delay="0"/>
                                  </p:stCondLst>
                                  <p:childTnLst>
                                    <p:anim calcmode="lin" valueType="num">
                                      <p:cBhvr additive="base">
                                        <p:cTn id="25" dur="500"/>
                                        <p:tgtEl>
                                          <p:spTgt spid="35852"/>
                                        </p:tgtEl>
                                        <p:attrNameLst>
                                          <p:attrName>ppt_x</p:attrName>
                                        </p:attrNameLst>
                                      </p:cBhvr>
                                      <p:tavLst>
                                        <p:tav tm="0">
                                          <p:val>
                                            <p:strVal val="ppt_x"/>
                                          </p:val>
                                        </p:tav>
                                        <p:tav tm="100000">
                                          <p:val>
                                            <p:strVal val="ppt_x"/>
                                          </p:val>
                                        </p:tav>
                                      </p:tavLst>
                                    </p:anim>
                                    <p:anim calcmode="lin" valueType="num">
                                      <p:cBhvr additive="base">
                                        <p:cTn id="26" dur="500"/>
                                        <p:tgtEl>
                                          <p:spTgt spid="35852"/>
                                        </p:tgtEl>
                                        <p:attrNameLst>
                                          <p:attrName>ppt_y</p:attrName>
                                        </p:attrNameLst>
                                      </p:cBhvr>
                                      <p:tavLst>
                                        <p:tav tm="0">
                                          <p:val>
                                            <p:strVal val="ppt_y"/>
                                          </p:val>
                                        </p:tav>
                                        <p:tav tm="100000">
                                          <p:val>
                                            <p:strVal val="1+ppt_h/2"/>
                                          </p:val>
                                        </p:tav>
                                      </p:tavLst>
                                    </p:anim>
                                    <p:set>
                                      <p:cBhvr>
                                        <p:cTn id="27" dur="1" fill="hold">
                                          <p:stCondLst>
                                            <p:cond delay="499"/>
                                          </p:stCondLst>
                                        </p:cTn>
                                        <p:tgtEl>
                                          <p:spTgt spid="3585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xit" presetSubtype="32" fill="hold" grpId="1" nodeType="clickEffect">
                                  <p:stCondLst>
                                    <p:cond delay="0"/>
                                  </p:stCondLst>
                                  <p:childTnLst>
                                    <p:anim calcmode="lin" valueType="num">
                                      <p:cBhvr>
                                        <p:cTn id="31" dur="500"/>
                                        <p:tgtEl>
                                          <p:spTgt spid="2"/>
                                        </p:tgtEl>
                                        <p:attrNameLst>
                                          <p:attrName>ppt_w</p:attrName>
                                        </p:attrNameLst>
                                      </p:cBhvr>
                                      <p:tavLst>
                                        <p:tav tm="0">
                                          <p:val>
                                            <p:strVal val="ppt_w"/>
                                          </p:val>
                                        </p:tav>
                                        <p:tav tm="100000">
                                          <p:val>
                                            <p:fltVal val="0"/>
                                          </p:val>
                                        </p:tav>
                                      </p:tavLst>
                                    </p:anim>
                                    <p:anim calcmode="lin" valueType="num">
                                      <p:cBhvr>
                                        <p:cTn id="32" dur="500"/>
                                        <p:tgtEl>
                                          <p:spTgt spid="2"/>
                                        </p:tgtEl>
                                        <p:attrNameLst>
                                          <p:attrName>ppt_h</p:attrName>
                                        </p:attrNameLst>
                                      </p:cBhvr>
                                      <p:tavLst>
                                        <p:tav tm="0">
                                          <p:val>
                                            <p:strVal val="ppt_h"/>
                                          </p:val>
                                        </p:tav>
                                        <p:tav tm="100000">
                                          <p:val>
                                            <p:fltVal val="0"/>
                                          </p:val>
                                        </p:tav>
                                      </p:tavLst>
                                    </p:anim>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5848"/>
                                        </p:tgtEl>
                                        <p:attrNameLst>
                                          <p:attrName>style.visibility</p:attrName>
                                        </p:attrNameLst>
                                      </p:cBhvr>
                                      <p:to>
                                        <p:strVal val="visible"/>
                                      </p:to>
                                    </p:set>
                                    <p:anim calcmode="discrete" valueType="clr">
                                      <p:cBhvr override="childStyle">
                                        <p:cTn id="39" dur="80"/>
                                        <p:tgtEl>
                                          <p:spTgt spid="3584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5848"/>
                                        </p:tgtEl>
                                        <p:attrNameLst>
                                          <p:attrName>fillcolor</p:attrName>
                                        </p:attrNameLst>
                                      </p:cBhvr>
                                      <p:tavLst>
                                        <p:tav tm="0">
                                          <p:val>
                                            <p:clrVal>
                                              <a:schemeClr val="accent2"/>
                                            </p:clrVal>
                                          </p:val>
                                        </p:tav>
                                        <p:tav tm="50000">
                                          <p:val>
                                            <p:clrVal>
                                              <a:schemeClr val="hlink"/>
                                            </p:clrVal>
                                          </p:val>
                                        </p:tav>
                                      </p:tavLst>
                                    </p:anim>
                                    <p:set>
                                      <p:cBhvr>
                                        <p:cTn id="41" dur="80"/>
                                        <p:tgtEl>
                                          <p:spTgt spid="35848"/>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ppt_x"/>
                                          </p:val>
                                        </p:tav>
                                        <p:tav tm="100000">
                                          <p:val>
                                            <p:strVal val="#ppt_x"/>
                                          </p:val>
                                        </p:tav>
                                      </p:tavLst>
                                    </p:anim>
                                    <p:anim calcmode="lin" valueType="num">
                                      <p:cBhvr additive="base">
                                        <p:cTn id="7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35848" grpId="0"/>
      <p:bldP spid="35852" grpId="0"/>
      <p:bldP spid="35852" grpId="1"/>
      <p:bldP spid="2" grpId="0" animBg="1"/>
      <p:bldP spid="2" grpId="1" animBg="1"/>
      <p:bldP spid="3" grpId="0"/>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7" name="Text Box 9"/>
          <p:cNvSpPr txBox="1">
            <a:spLocks noChangeArrowheads="1"/>
          </p:cNvSpPr>
          <p:nvPr/>
        </p:nvSpPr>
        <p:spPr bwMode="auto">
          <a:xfrm>
            <a:off x="533400" y="2254191"/>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3600" b="1" dirty="0">
                <a:solidFill>
                  <a:srgbClr val="0000FF"/>
                </a:solidFill>
                <a:latin typeface=".VnTime" pitchFamily="34"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sử</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dụng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bảo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quản</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đồ</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dùng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bằng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thủy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chúng</a:t>
            </a:r>
            <a:r>
              <a:rPr lang="en-US" sz="3600" b="1" dirty="0">
                <a:solidFill>
                  <a:srgbClr val="0000FF"/>
                </a:solidFill>
                <a:latin typeface="Times New Roman" pitchFamily="18" charset="0"/>
                <a:cs typeface="Times New Roman" pitchFamily="18" charset="0"/>
              </a:rPr>
              <a:t> ta </a:t>
            </a:r>
            <a:r>
              <a:rPr lang="en-US" sz="3600" b="1" dirty="0" err="1">
                <a:solidFill>
                  <a:srgbClr val="0000FF"/>
                </a:solidFill>
                <a:latin typeface="Times New Roman" pitchFamily="18" charset="0"/>
                <a:cs typeface="Times New Roman" pitchFamily="18" charset="0"/>
              </a:rPr>
              <a:t>cần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chú</a:t>
            </a:r>
            <a:r>
              <a:rPr lang="en-US" sz="3600" b="1" dirty="0">
                <a:solidFill>
                  <a:srgbClr val="0000FF"/>
                </a:solidFill>
                <a:latin typeface="Times New Roman" pitchFamily="18" charset="0"/>
                <a:cs typeface="Times New Roman" pitchFamily="18" charset="0"/>
              </a:rPr>
              <a:t> ý </a:t>
            </a:r>
            <a:r>
              <a:rPr lang="en-US" sz="3600" b="1" dirty="0" err="1">
                <a:solidFill>
                  <a:srgbClr val="0000FF"/>
                </a:solidFill>
                <a:latin typeface="Times New Roman" pitchFamily="18" charset="0"/>
                <a:cs typeface="Times New Roman" pitchFamily="18" charset="0"/>
              </a:rPr>
              <a:t>điểm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endParaRPr lang="en-US" sz="3600" dirty="0">
              <a:solidFill>
                <a:srgbClr val="0000FF"/>
              </a:solidFill>
              <a:latin typeface=".VnTime" pitchFamily="34" charset="0"/>
            </a:endParaRPr>
          </a:p>
        </p:txBody>
      </p:sp>
      <p:sp>
        <p:nvSpPr>
          <p:cNvPr id="48138" name="Text Box 10"/>
          <p:cNvSpPr txBox="1">
            <a:spLocks noChangeArrowheads="1"/>
          </p:cNvSpPr>
          <p:nvPr/>
        </p:nvSpPr>
        <p:spPr bwMode="auto">
          <a:xfrm>
            <a:off x="1050926" y="2209800"/>
            <a:ext cx="7696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4000" b="1" dirty="0">
                <a:solidFill>
                  <a:srgbClr val="800080"/>
                </a:solidFill>
                <a:latin typeface="Times New Roman" pitchFamily="18" charset="0"/>
                <a:cs typeface="Times New Roman" pitchFamily="18" charset="0"/>
              </a:rPr>
              <a:t>*</a:t>
            </a:r>
            <a:r>
              <a:rPr lang="en-US" sz="4000" b="1" dirty="0">
                <a:solidFill>
                  <a:srgbClr val="800080"/>
                </a:solidFill>
                <a:latin typeface=".VnTime" pitchFamily="34" charset="0"/>
              </a:rPr>
              <a:t> </a:t>
            </a:r>
            <a:r>
              <a:rPr lang="en-US" sz="4000" b="1" dirty="0" err="1">
                <a:solidFill>
                  <a:srgbClr val="800080"/>
                </a:solidFill>
                <a:latin typeface="Times New Roman" pitchFamily="18" charset="0"/>
                <a:cs typeface="Times New Roman" pitchFamily="18" charset="0"/>
              </a:rPr>
              <a:t>Trong</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khi</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sử</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dụng</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hoặc</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lau</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rửa</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cần</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nhẹ</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nhàng</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tránh</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va</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chạm</a:t>
            </a:r>
            <a:r>
              <a:rPr lang="en-US" sz="4000" b="1" dirty="0">
                <a:solidFill>
                  <a:srgbClr val="800080"/>
                </a:solidFill>
                <a:latin typeface="Times New Roman" pitchFamily="18" charset="0"/>
                <a:cs typeface="Times New Roman" pitchFamily="18" charset="0"/>
              </a:rPr>
              <a:t> </a:t>
            </a:r>
            <a:r>
              <a:rPr lang="en-US" sz="4000" b="1" dirty="0" err="1" smtClean="0">
                <a:solidFill>
                  <a:srgbClr val="800080"/>
                </a:solidFill>
                <a:latin typeface="Times New Roman" pitchFamily="18" charset="0"/>
                <a:cs typeface="Times New Roman" pitchFamily="18" charset="0"/>
              </a:rPr>
              <a:t>mạnh</a:t>
            </a:r>
            <a:r>
              <a:rPr lang="en-US" sz="4000" b="1" dirty="0">
                <a:solidFill>
                  <a:srgbClr val="800080"/>
                </a:solidFill>
                <a:latin typeface="Times New Roman" pitchFamily="18" charset="0"/>
                <a:cs typeface="Times New Roman" pitchFamily="18" charset="0"/>
              </a:rPr>
              <a:t> </a:t>
            </a:r>
            <a:r>
              <a:rPr lang="en-US" sz="4000" b="1" dirty="0" smtClean="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để</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nơi</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chắc</a:t>
            </a:r>
            <a:r>
              <a:rPr lang="en-US" sz="4000" b="1" dirty="0">
                <a:solidFill>
                  <a:srgbClr val="800080"/>
                </a:solidFill>
                <a:latin typeface="Times New Roman" pitchFamily="18" charset="0"/>
                <a:cs typeface="Times New Roman" pitchFamily="18" charset="0"/>
              </a:rPr>
              <a:t> </a:t>
            </a:r>
            <a:r>
              <a:rPr lang="en-US" sz="4000" b="1" dirty="0" err="1">
                <a:solidFill>
                  <a:srgbClr val="800080"/>
                </a:solidFill>
                <a:latin typeface="Times New Roman" pitchFamily="18" charset="0"/>
                <a:cs typeface="Times New Roman" pitchFamily="18" charset="0"/>
              </a:rPr>
              <a:t>chắn</a:t>
            </a:r>
            <a:r>
              <a:rPr lang="en-US" sz="4000" b="1" dirty="0">
                <a:solidFill>
                  <a:srgbClr val="800080"/>
                </a:solidFill>
                <a:latin typeface="Times New Roman" pitchFamily="18" charset="0"/>
                <a:cs typeface="Times New Roman" pitchFamily="18" charset="0"/>
              </a:rPr>
              <a:t>,…</a:t>
            </a:r>
            <a:endParaRPr lang="en-US" sz="4000" dirty="0">
              <a:solidFill>
                <a:srgbClr val="800080"/>
              </a:solidFill>
              <a:latin typeface=".VnTime" pitchFamily="34" charset="0"/>
            </a:endParaRPr>
          </a:p>
        </p:txBody>
      </p:sp>
      <p:sp>
        <p:nvSpPr>
          <p:cNvPr id="8" name="Text Box 2"/>
          <p:cNvSpPr txBox="1">
            <a:spLocks noChangeArrowheads="1"/>
          </p:cNvSpPr>
          <p:nvPr/>
        </p:nvSpPr>
        <p:spPr bwMode="auto">
          <a:xfrm>
            <a:off x="906463" y="192088"/>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altLang="en-US" sz="3200" b="1" i="0" dirty="0" err="1" smtClean="0">
                <a:solidFill>
                  <a:srgbClr val="0B0462"/>
                </a:solidFill>
                <a:latin typeface="Times New Roman" panose="02020603050405020304" pitchFamily="18" charset="0"/>
                <a:cs typeface="Times New Roman" panose="02020603050405020304" pitchFamily="18" charset="0"/>
              </a:rPr>
              <a:t>Khoa</a:t>
            </a:r>
            <a:r>
              <a:rPr lang="en-US" altLang="en-US" sz="3200" b="1" i="0" dirty="0" smtClean="0">
                <a:solidFill>
                  <a:srgbClr val="0B0462"/>
                </a:solidFill>
                <a:latin typeface="Times New Roman" panose="02020603050405020304" pitchFamily="18" charset="0"/>
                <a:cs typeface="Times New Roman" panose="02020603050405020304" pitchFamily="18" charset="0"/>
              </a:rPr>
              <a:t> </a:t>
            </a:r>
            <a:r>
              <a:rPr lang="en-US" altLang="en-US" sz="3200" b="1" i="0" dirty="0" err="1">
                <a:solidFill>
                  <a:srgbClr val="0B0462"/>
                </a:solidFill>
                <a:latin typeface="Times New Roman" panose="02020603050405020304" pitchFamily="18" charset="0"/>
                <a:cs typeface="Times New Roman" panose="02020603050405020304" pitchFamily="18" charset="0"/>
              </a:rPr>
              <a:t>học</a:t>
            </a:r>
            <a:endParaRPr lang="en-US" altLang="en-US" sz="3200" b="1" i="0" dirty="0">
              <a:solidFill>
                <a:srgbClr val="0B0462"/>
              </a:solidFill>
              <a:latin typeface="Times New Roman" panose="02020603050405020304" pitchFamily="18" charset="0"/>
              <a:cs typeface="Times New Roman" panose="02020603050405020304" pitchFamily="18" charset="0"/>
            </a:endParaRPr>
          </a:p>
          <a:p>
            <a:pPr algn="ctr">
              <a:spcBef>
                <a:spcPct val="50000"/>
              </a:spcBef>
            </a:pPr>
            <a:r>
              <a:rPr lang="en-US" sz="3200" b="1" dirty="0" err="1" smtClean="0">
                <a:solidFill>
                  <a:srgbClr val="FF00FF"/>
                </a:solidFill>
                <a:latin typeface="Times New Roman" pitchFamily="18" charset="0"/>
                <a:cs typeface="Times New Roman" pitchFamily="18" charset="0"/>
              </a:rPr>
              <a:t>Bài</a:t>
            </a:r>
            <a:r>
              <a:rPr lang="en-US" sz="3200" b="1" dirty="0" smtClean="0">
                <a:solidFill>
                  <a:srgbClr val="FF00FF"/>
                </a:solidFill>
                <a:latin typeface="Times New Roman" pitchFamily="18" charset="0"/>
                <a:cs typeface="Times New Roman" pitchFamily="18" charset="0"/>
              </a:rPr>
              <a:t> 29: </a:t>
            </a:r>
            <a:r>
              <a:rPr lang="en-US" sz="3200" b="1" dirty="0">
                <a:solidFill>
                  <a:srgbClr val="FF00FF"/>
                </a:solidFill>
                <a:latin typeface="Times New Roman" pitchFamily="18" charset="0"/>
                <a:cs typeface="Times New Roman" pitchFamily="18" charset="0"/>
              </a:rPr>
              <a:t>THỦY TINH</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551329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box(in)">
                                      <p:cBhvr>
                                        <p:cTn id="7" dur="5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8"/>
                                        </p:tgtEl>
                                        <p:attrNameLst>
                                          <p:attrName>style.visibility</p:attrName>
                                        </p:attrNameLst>
                                      </p:cBhvr>
                                      <p:to>
                                        <p:strVal val="visible"/>
                                      </p:to>
                                    </p:set>
                                    <p:animEffect transition="in" filter="box(in)">
                                      <p:cBhvr>
                                        <p:cTn id="12" dur="500"/>
                                        <p:tgtEl>
                                          <p:spTgt spid="48138"/>
                                        </p:tgtEl>
                                      </p:cBhvr>
                                    </p:animEffect>
                                  </p:childTnLst>
                                </p:cTn>
                              </p:par>
                              <p:par>
                                <p:cTn id="13" presetID="4" presetClass="exit" presetSubtype="16" fill="hold" grpId="1" nodeType="withEffect">
                                  <p:stCondLst>
                                    <p:cond delay="0"/>
                                  </p:stCondLst>
                                  <p:childTnLst>
                                    <p:animEffect transition="out" filter="box(in)">
                                      <p:cBhvr>
                                        <p:cTn id="14" dur="500"/>
                                        <p:tgtEl>
                                          <p:spTgt spid="48137"/>
                                        </p:tgtEl>
                                      </p:cBhvr>
                                    </p:animEffect>
                                    <p:set>
                                      <p:cBhvr>
                                        <p:cTn id="15" dur="1" fill="hold">
                                          <p:stCondLst>
                                            <p:cond delay="499"/>
                                          </p:stCondLst>
                                        </p:cTn>
                                        <p:tgtEl>
                                          <p:spTgt spid="48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p:bldP spid="48137" grpId="1"/>
      <p:bldP spid="481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AutoShape 4"/>
          <p:cNvSpPr>
            <a:spLocks noChangeArrowheads="1"/>
          </p:cNvSpPr>
          <p:nvPr/>
        </p:nvSpPr>
        <p:spPr bwMode="auto">
          <a:xfrm>
            <a:off x="553278" y="2895600"/>
            <a:ext cx="8458200" cy="2590800"/>
          </a:xfrm>
          <a:prstGeom prst="flowChartProcess">
            <a:avLst/>
          </a:prstGeom>
          <a:gradFill rotWithShape="1">
            <a:gsLst>
              <a:gs pos="0">
                <a:srgbClr val="CCFF33"/>
              </a:gs>
              <a:gs pos="100000">
                <a:srgbClr val="FFFFFF"/>
              </a:gs>
            </a:gsLst>
            <a:lin ang="5400000" scaled="1"/>
          </a:gradFill>
          <a:ln w="9525">
            <a:solidFill>
              <a:srgbClr val="0000FF"/>
            </a:solidFill>
            <a:miter lim="800000"/>
            <a:headEnd/>
            <a:tailEnd/>
          </a:ln>
        </p:spPr>
        <p:txBody>
          <a:bodyPr wrap="none" anchor="ctr"/>
          <a:lstStyle/>
          <a:p>
            <a:pPr algn="ctr"/>
            <a:r>
              <a:rPr lang="en-US" altLang="en-US" sz="4400" b="1" i="0" dirty="0" err="1" smtClean="0">
                <a:solidFill>
                  <a:srgbClr val="0000CC"/>
                </a:solidFill>
                <a:latin typeface="Times New Roman" pitchFamily="18" charset="0"/>
                <a:cs typeface="Times New Roman" pitchFamily="18" charset="0"/>
              </a:rPr>
              <a:t>Có</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mấy</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loại</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thủy</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tinh</a:t>
            </a:r>
            <a:r>
              <a:rPr lang="en-US" altLang="en-US" sz="4400" b="1" i="0" dirty="0" smtClean="0">
                <a:solidFill>
                  <a:srgbClr val="0000CC"/>
                </a:solidFill>
                <a:latin typeface="Times New Roman" pitchFamily="18" charset="0"/>
                <a:cs typeface="Times New Roman" pitchFamily="18" charset="0"/>
              </a:rPr>
              <a:t>? </a:t>
            </a:r>
          </a:p>
          <a:p>
            <a:pPr algn="ctr"/>
            <a:r>
              <a:rPr lang="en-US" altLang="en-US" sz="4400" b="1" i="0" dirty="0" err="1" smtClean="0">
                <a:solidFill>
                  <a:srgbClr val="0000CC"/>
                </a:solidFill>
                <a:latin typeface="Times New Roman" pitchFamily="18" charset="0"/>
                <a:cs typeface="Times New Roman" pitchFamily="18" charset="0"/>
              </a:rPr>
              <a:t>Đó</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là</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những</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loại</a:t>
            </a:r>
            <a:r>
              <a:rPr lang="en-US" altLang="en-US" sz="4400" b="1" i="0" dirty="0" smtClean="0">
                <a:solidFill>
                  <a:srgbClr val="0000CC"/>
                </a:solidFill>
                <a:latin typeface="Times New Roman" pitchFamily="18" charset="0"/>
                <a:cs typeface="Times New Roman" pitchFamily="18" charset="0"/>
              </a:rPr>
              <a:t> </a:t>
            </a:r>
            <a:r>
              <a:rPr lang="en-US" altLang="en-US" sz="4400" b="1" i="0" dirty="0" err="1" smtClean="0">
                <a:solidFill>
                  <a:srgbClr val="0000CC"/>
                </a:solidFill>
                <a:latin typeface="Times New Roman" pitchFamily="18" charset="0"/>
                <a:cs typeface="Times New Roman" pitchFamily="18" charset="0"/>
              </a:rPr>
              <a:t>nào</a:t>
            </a:r>
            <a:r>
              <a:rPr lang="en-US" altLang="en-US" sz="4400" b="1" i="0" dirty="0" smtClean="0">
                <a:solidFill>
                  <a:srgbClr val="0000CC"/>
                </a:solidFill>
                <a:latin typeface="Times New Roman" pitchFamily="18" charset="0"/>
                <a:cs typeface="Times New Roman" pitchFamily="18" charset="0"/>
              </a:rPr>
              <a:t>?</a:t>
            </a:r>
            <a:endParaRPr lang="vi-VN" altLang="en-US" sz="4400" b="1" i="0" dirty="0">
              <a:solidFill>
                <a:srgbClr val="0000CC"/>
              </a:solidFill>
              <a:latin typeface="Times New Roman" pitchFamily="18" charset="0"/>
              <a:cs typeface="Times New Roman" pitchFamily="18" charset="0"/>
            </a:endParaRPr>
          </a:p>
        </p:txBody>
      </p:sp>
      <p:sp>
        <p:nvSpPr>
          <p:cNvPr id="5" name="AutoShape 4"/>
          <p:cNvSpPr>
            <a:spLocks noChangeArrowheads="1"/>
          </p:cNvSpPr>
          <p:nvPr/>
        </p:nvSpPr>
        <p:spPr bwMode="auto">
          <a:xfrm>
            <a:off x="609600" y="2667000"/>
            <a:ext cx="8534400" cy="2819400"/>
          </a:xfrm>
          <a:prstGeom prst="flowChartProcess">
            <a:avLst/>
          </a:prstGeom>
          <a:gradFill rotWithShape="1">
            <a:gsLst>
              <a:gs pos="0">
                <a:srgbClr val="CCFF33"/>
              </a:gs>
              <a:gs pos="100000">
                <a:srgbClr val="FFFFFF"/>
              </a:gs>
            </a:gsLst>
            <a:lin ang="5400000" scaled="1"/>
          </a:gradFill>
          <a:ln w="9525">
            <a:solidFill>
              <a:srgbClr val="0000FF"/>
            </a:solidFill>
            <a:miter lim="800000"/>
            <a:headEnd/>
            <a:tailEnd/>
          </a:ln>
        </p:spPr>
        <p:txBody>
          <a:bodyPr wrap="none" anchor="ctr"/>
          <a:lstStyle/>
          <a:p>
            <a:r>
              <a:rPr lang="en-US" altLang="en-US" sz="3600" i="0" dirty="0">
                <a:solidFill>
                  <a:srgbClr val="0000CC"/>
                </a:solidFill>
              </a:rPr>
              <a:t>       </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Có</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hai</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loại</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thủy</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tinh</a:t>
            </a:r>
            <a:r>
              <a:rPr lang="en-US" altLang="en-US" sz="4000" b="1" i="0" dirty="0">
                <a:solidFill>
                  <a:srgbClr val="0000CC"/>
                </a:solidFill>
                <a:latin typeface="Times New Roman" pitchFamily="18" charset="0"/>
                <a:cs typeface="Times New Roman" pitchFamily="18" charset="0"/>
              </a:rPr>
              <a:t>.</a:t>
            </a:r>
          </a:p>
          <a:p>
            <a:r>
              <a:rPr lang="en-US" altLang="en-US" sz="4000" b="1" i="0" dirty="0">
                <a:solidFill>
                  <a:srgbClr val="0000CC"/>
                </a:solidFill>
                <a:latin typeface="Times New Roman" pitchFamily="18" charset="0"/>
                <a:cs typeface="Times New Roman" pitchFamily="18" charset="0"/>
              </a:rPr>
              <a:t>       - </a:t>
            </a:r>
            <a:r>
              <a:rPr lang="en-US" altLang="en-US" sz="4000" b="1" i="0" dirty="0" err="1">
                <a:solidFill>
                  <a:srgbClr val="0000CC"/>
                </a:solidFill>
                <a:latin typeface="Times New Roman" pitchFamily="18" charset="0"/>
                <a:cs typeface="Times New Roman" pitchFamily="18" charset="0"/>
              </a:rPr>
              <a:t>Thủy</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tinh</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thường</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và</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thủy</a:t>
            </a:r>
            <a:r>
              <a:rPr lang="en-US" altLang="en-US" sz="4000" b="1" i="0" dirty="0">
                <a:solidFill>
                  <a:srgbClr val="0000CC"/>
                </a:solidFill>
                <a:latin typeface="Times New Roman" pitchFamily="18" charset="0"/>
                <a:cs typeface="Times New Roman" pitchFamily="18" charset="0"/>
              </a:rPr>
              <a:t> </a:t>
            </a:r>
            <a:r>
              <a:rPr lang="en-US" altLang="en-US" sz="4000" b="1" i="0" dirty="0" err="1">
                <a:solidFill>
                  <a:srgbClr val="0000CC"/>
                </a:solidFill>
                <a:latin typeface="Times New Roman" pitchFamily="18" charset="0"/>
                <a:cs typeface="Times New Roman" pitchFamily="18" charset="0"/>
              </a:rPr>
              <a:t>tinh</a:t>
            </a:r>
            <a:endParaRPr lang="en-US" altLang="en-US" sz="4000" b="1" i="0" dirty="0">
              <a:solidFill>
                <a:srgbClr val="0000CC"/>
              </a:solidFill>
              <a:latin typeface="Times New Roman" pitchFamily="18" charset="0"/>
              <a:cs typeface="Times New Roman" pitchFamily="18" charset="0"/>
            </a:endParaRPr>
          </a:p>
          <a:p>
            <a:r>
              <a:rPr lang="en-US" altLang="en-US" sz="4000" b="1" i="0" dirty="0" smtClean="0">
                <a:solidFill>
                  <a:srgbClr val="0000CC"/>
                </a:solidFill>
                <a:latin typeface="Times New Roman" pitchFamily="18" charset="0"/>
                <a:cs typeface="Times New Roman" pitchFamily="18" charset="0"/>
              </a:rPr>
              <a:t>        </a:t>
            </a:r>
            <a:r>
              <a:rPr lang="en-US" altLang="en-US" sz="4000" b="1" i="0" dirty="0" err="1" smtClean="0">
                <a:solidFill>
                  <a:srgbClr val="0000CC"/>
                </a:solidFill>
                <a:latin typeface="Times New Roman" pitchFamily="18" charset="0"/>
                <a:cs typeface="Times New Roman" pitchFamily="18" charset="0"/>
              </a:rPr>
              <a:t>chất</a:t>
            </a:r>
            <a:r>
              <a:rPr lang="en-US" altLang="en-US" sz="4000" b="1" i="0" dirty="0" smtClean="0">
                <a:solidFill>
                  <a:srgbClr val="0000CC"/>
                </a:solidFill>
                <a:latin typeface="Times New Roman" pitchFamily="18" charset="0"/>
                <a:cs typeface="Times New Roman" pitchFamily="18" charset="0"/>
              </a:rPr>
              <a:t> </a:t>
            </a:r>
            <a:r>
              <a:rPr lang="en-US" altLang="en-US" sz="4000" b="1" i="0" dirty="0" err="1" smtClean="0">
                <a:solidFill>
                  <a:srgbClr val="0000CC"/>
                </a:solidFill>
                <a:latin typeface="Times New Roman" pitchFamily="18" charset="0"/>
                <a:cs typeface="Times New Roman" pitchFamily="18" charset="0"/>
              </a:rPr>
              <a:t>lượng</a:t>
            </a:r>
            <a:r>
              <a:rPr lang="en-US" altLang="en-US" sz="4000" b="1" i="0" dirty="0" smtClean="0">
                <a:solidFill>
                  <a:srgbClr val="0000CC"/>
                </a:solidFill>
                <a:latin typeface="Times New Roman" pitchFamily="18" charset="0"/>
                <a:cs typeface="Times New Roman" pitchFamily="18" charset="0"/>
              </a:rPr>
              <a:t> </a:t>
            </a:r>
            <a:r>
              <a:rPr lang="en-US" altLang="en-US" sz="4000" b="1" i="0" dirty="0" err="1" smtClean="0">
                <a:solidFill>
                  <a:srgbClr val="0000CC"/>
                </a:solidFill>
                <a:latin typeface="Times New Roman" pitchFamily="18" charset="0"/>
                <a:cs typeface="Times New Roman" pitchFamily="18" charset="0"/>
              </a:rPr>
              <a:t>cao</a:t>
            </a:r>
            <a:endParaRPr lang="vi-VN" altLang="en-US" sz="4000" b="1" i="0" dirty="0">
              <a:solidFill>
                <a:srgbClr val="0000CC"/>
              </a:solidFill>
              <a:latin typeface="Times New Roman" pitchFamily="18" charset="0"/>
              <a:cs typeface="Times New Roman" pitchFamily="18" charset="0"/>
            </a:endParaRPr>
          </a:p>
        </p:txBody>
      </p:sp>
      <p:sp>
        <p:nvSpPr>
          <p:cNvPr id="6" name="Text Box 2"/>
          <p:cNvSpPr txBox="1">
            <a:spLocks noChangeArrowheads="1"/>
          </p:cNvSpPr>
          <p:nvPr/>
        </p:nvSpPr>
        <p:spPr bwMode="auto">
          <a:xfrm>
            <a:off x="906463" y="192088"/>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altLang="en-US" sz="3200" b="1" i="0" dirty="0" err="1" smtClean="0">
                <a:solidFill>
                  <a:srgbClr val="0B0462"/>
                </a:solidFill>
                <a:latin typeface="Times New Roman" panose="02020603050405020304" pitchFamily="18" charset="0"/>
                <a:cs typeface="Times New Roman" panose="02020603050405020304" pitchFamily="18" charset="0"/>
              </a:rPr>
              <a:t>Khoa</a:t>
            </a:r>
            <a:r>
              <a:rPr lang="en-US" altLang="en-US" sz="3200" b="1" i="0" dirty="0" smtClean="0">
                <a:solidFill>
                  <a:srgbClr val="0B0462"/>
                </a:solidFill>
                <a:latin typeface="Times New Roman" panose="02020603050405020304" pitchFamily="18" charset="0"/>
                <a:cs typeface="Times New Roman" panose="02020603050405020304" pitchFamily="18" charset="0"/>
              </a:rPr>
              <a:t> </a:t>
            </a:r>
            <a:r>
              <a:rPr lang="en-US" altLang="en-US" sz="3200" b="1" i="0" dirty="0" err="1">
                <a:solidFill>
                  <a:srgbClr val="0B0462"/>
                </a:solidFill>
                <a:latin typeface="Times New Roman" panose="02020603050405020304" pitchFamily="18" charset="0"/>
                <a:cs typeface="Times New Roman" panose="02020603050405020304" pitchFamily="18" charset="0"/>
              </a:rPr>
              <a:t>học</a:t>
            </a:r>
            <a:endParaRPr lang="en-US" altLang="en-US" sz="3200" b="1" i="0" dirty="0">
              <a:solidFill>
                <a:srgbClr val="0B0462"/>
              </a:solidFill>
              <a:latin typeface="Times New Roman" panose="02020603050405020304" pitchFamily="18" charset="0"/>
              <a:cs typeface="Times New Roman" panose="02020603050405020304" pitchFamily="18" charset="0"/>
            </a:endParaRPr>
          </a:p>
          <a:p>
            <a:pPr algn="ctr">
              <a:spcBef>
                <a:spcPct val="50000"/>
              </a:spcBef>
            </a:pPr>
            <a:r>
              <a:rPr lang="en-US" sz="3200" b="1" dirty="0" err="1" smtClean="0">
                <a:solidFill>
                  <a:srgbClr val="FF00FF"/>
                </a:solidFill>
                <a:latin typeface="Times New Roman" pitchFamily="18" charset="0"/>
                <a:cs typeface="Times New Roman" pitchFamily="18" charset="0"/>
              </a:rPr>
              <a:t>Bài</a:t>
            </a:r>
            <a:r>
              <a:rPr lang="en-US" sz="3200" b="1" dirty="0" smtClean="0">
                <a:solidFill>
                  <a:srgbClr val="FF00FF"/>
                </a:solidFill>
                <a:latin typeface="Times New Roman" pitchFamily="18" charset="0"/>
                <a:cs typeface="Times New Roman" pitchFamily="18" charset="0"/>
              </a:rPr>
              <a:t> 29: </a:t>
            </a:r>
            <a:r>
              <a:rPr lang="en-US" sz="3200" b="1" dirty="0">
                <a:solidFill>
                  <a:srgbClr val="FF00FF"/>
                </a:solidFill>
                <a:latin typeface="Times New Roman" pitchFamily="18" charset="0"/>
                <a:cs typeface="Times New Roman" pitchFamily="18" charset="0"/>
              </a:rPr>
              <a:t>THỦY TINH</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16357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192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4" grpId="1"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192088" y="2514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buFont typeface="Wingdings" pitchFamily="2" charset="2"/>
              <a:buChar char="¯"/>
            </a:pPr>
            <a:r>
              <a:rPr lang="en-US" altLang="en-US" sz="3600" b="1" i="0" dirty="0" err="1">
                <a:solidFill>
                  <a:srgbClr val="FF0000"/>
                </a:solidFill>
                <a:latin typeface="Times New Roman" pitchFamily="18" charset="0"/>
                <a:cs typeface="Times New Roman" pitchFamily="18" charset="0"/>
              </a:rPr>
              <a:t>Nêu</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sư</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khác</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nhau</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giữa</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thủy</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tinh</a:t>
            </a:r>
            <a:endParaRPr lang="en-US" altLang="en-US" sz="3600" b="1" i="0" dirty="0">
              <a:solidFill>
                <a:srgbClr val="FF0000"/>
              </a:solidFill>
              <a:latin typeface="Times New Roman" pitchFamily="18" charset="0"/>
              <a:cs typeface="Times New Roman" pitchFamily="18" charset="0"/>
            </a:endParaRPr>
          </a:p>
          <a:p>
            <a:pPr algn="ctr" eaLnBrk="1" hangingPunct="1"/>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thường</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và</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thủy</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tinh</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chất</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lượng</a:t>
            </a:r>
            <a:r>
              <a:rPr lang="en-US" altLang="en-US" sz="3600" b="1" i="0" dirty="0">
                <a:solidFill>
                  <a:srgbClr val="FF0000"/>
                </a:solidFill>
                <a:latin typeface="Times New Roman" pitchFamily="18" charset="0"/>
                <a:cs typeface="Times New Roman" pitchFamily="18" charset="0"/>
              </a:rPr>
              <a:t> </a:t>
            </a:r>
            <a:r>
              <a:rPr lang="en-US" altLang="en-US" sz="3600" b="1" i="0" dirty="0" err="1">
                <a:solidFill>
                  <a:srgbClr val="FF0000"/>
                </a:solidFill>
                <a:latin typeface="Times New Roman" pitchFamily="18" charset="0"/>
                <a:cs typeface="Times New Roman" pitchFamily="18" charset="0"/>
              </a:rPr>
              <a:t>cao</a:t>
            </a:r>
            <a:r>
              <a:rPr lang="en-US" altLang="en-US" sz="3600" b="1" i="0" dirty="0">
                <a:solidFill>
                  <a:srgbClr val="FF0000"/>
                </a:solidFill>
                <a:latin typeface="Times New Roman" pitchFamily="18" charset="0"/>
                <a:cs typeface="Times New Roman" pitchFamily="18" charset="0"/>
              </a:rPr>
              <a:t>.</a:t>
            </a:r>
            <a:r>
              <a:rPr lang="en-US" altLang="en-US" sz="3600" b="1" i="0" dirty="0">
                <a:solidFill>
                  <a:srgbClr val="0000CC"/>
                </a:solidFill>
                <a:latin typeface="Times New Roman" pitchFamily="18" charset="0"/>
                <a:cs typeface="Times New Roman" pitchFamily="18" charset="0"/>
              </a:rPr>
              <a:t> </a:t>
            </a:r>
            <a:endParaRPr lang="en-US" sz="3600" b="1" dirty="0">
              <a:solidFill>
                <a:srgbClr val="FF33CC"/>
              </a:solidFill>
              <a:latin typeface=".VnTime" pitchFamily="34" charset="0"/>
            </a:endParaRPr>
          </a:p>
        </p:txBody>
      </p:sp>
      <p:graphicFrame>
        <p:nvGraphicFramePr>
          <p:cNvPr id="3" name="Table 2"/>
          <p:cNvGraphicFramePr>
            <a:graphicFrameLocks noGrp="1"/>
          </p:cNvGraphicFramePr>
          <p:nvPr>
            <p:extLst/>
          </p:nvPr>
        </p:nvGraphicFramePr>
        <p:xfrm>
          <a:off x="525463" y="2514600"/>
          <a:ext cx="8229600" cy="3790486"/>
        </p:xfrm>
        <a:graphic>
          <a:graphicData uri="http://schemas.openxmlformats.org/drawingml/2006/table">
            <a:tbl>
              <a:tblPr/>
              <a:tblGrid>
                <a:gridCol w="3886200">
                  <a:extLst>
                    <a:ext uri="{9D8B030D-6E8A-4147-A177-3AD203B41FA5}">
                      <a16:colId xmlns="" xmlns:a16="http://schemas.microsoft.com/office/drawing/2014/main" val="20000"/>
                    </a:ext>
                  </a:extLst>
                </a:gridCol>
                <a:gridCol w="4343400">
                  <a:extLst>
                    <a:ext uri="{9D8B030D-6E8A-4147-A177-3AD203B41FA5}">
                      <a16:colId xmlns="" xmlns:a16="http://schemas.microsoft.com/office/drawing/2014/main" val="20001"/>
                    </a:ext>
                  </a:extLst>
                </a:gridCol>
              </a:tblGrid>
              <a:tr h="1447800">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smtClean="0">
                          <a:ln>
                            <a:noFill/>
                          </a:ln>
                          <a:solidFill>
                            <a:schemeClr val="tx1"/>
                          </a:solidFill>
                          <a:effectLst/>
                          <a:latin typeface="Times New Roman" pitchFamily="18" charset="0"/>
                          <a:cs typeface="Times New Roman" pitchFamily="18" charset="0"/>
                        </a:rPr>
                        <a:t>THỦY TINH THƯỜNG</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smtClean="0">
                          <a:ln>
                            <a:noFill/>
                          </a:ln>
                          <a:solidFill>
                            <a:srgbClr val="660066"/>
                          </a:solidFill>
                          <a:effectLst/>
                          <a:latin typeface="Times New Roman" pitchFamily="18" charset="0"/>
                          <a:cs typeface="Times New Roman" pitchFamily="18" charset="0"/>
                        </a:rPr>
                        <a:t>THỦY TINH CHẤT LƯỢNG CAO</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342686">
                <a:tc>
                  <a:txBody>
                    <a:bodyPr/>
                    <a:lstStyle/>
                    <a:p>
                      <a:pPr marL="342900" marR="0" lvl="0" indent="-342900" algn="l"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suốt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cứng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dễ</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Rất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chịu</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nóng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lạnh</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bền</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khó</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6" name="Text Box 2"/>
          <p:cNvSpPr txBox="1">
            <a:spLocks noChangeArrowheads="1"/>
          </p:cNvSpPr>
          <p:nvPr/>
        </p:nvSpPr>
        <p:spPr bwMode="auto">
          <a:xfrm>
            <a:off x="906463" y="192088"/>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altLang="en-US" sz="3200" b="1" i="0" dirty="0" err="1" smtClean="0">
                <a:solidFill>
                  <a:srgbClr val="0B0462"/>
                </a:solidFill>
                <a:latin typeface="Times New Roman" panose="02020603050405020304" pitchFamily="18" charset="0"/>
                <a:cs typeface="Times New Roman" panose="02020603050405020304" pitchFamily="18" charset="0"/>
              </a:rPr>
              <a:t>Khoa</a:t>
            </a:r>
            <a:r>
              <a:rPr lang="en-US" altLang="en-US" sz="3200" b="1" i="0" dirty="0" smtClean="0">
                <a:solidFill>
                  <a:srgbClr val="0B0462"/>
                </a:solidFill>
                <a:latin typeface="Times New Roman" panose="02020603050405020304" pitchFamily="18" charset="0"/>
                <a:cs typeface="Times New Roman" panose="02020603050405020304" pitchFamily="18" charset="0"/>
              </a:rPr>
              <a:t> </a:t>
            </a:r>
            <a:r>
              <a:rPr lang="en-US" altLang="en-US" sz="3200" b="1" i="0" dirty="0" err="1">
                <a:solidFill>
                  <a:srgbClr val="0B0462"/>
                </a:solidFill>
                <a:latin typeface="Times New Roman" panose="02020603050405020304" pitchFamily="18" charset="0"/>
                <a:cs typeface="Times New Roman" panose="02020603050405020304" pitchFamily="18" charset="0"/>
              </a:rPr>
              <a:t>học</a:t>
            </a:r>
            <a:endParaRPr lang="en-US" altLang="en-US" sz="3200" b="1" i="0" dirty="0">
              <a:solidFill>
                <a:srgbClr val="0B0462"/>
              </a:solidFill>
              <a:latin typeface="Times New Roman" panose="02020603050405020304" pitchFamily="18" charset="0"/>
              <a:cs typeface="Times New Roman" panose="02020603050405020304" pitchFamily="18" charset="0"/>
            </a:endParaRPr>
          </a:p>
          <a:p>
            <a:pPr algn="ctr">
              <a:spcBef>
                <a:spcPct val="50000"/>
              </a:spcBef>
            </a:pPr>
            <a:r>
              <a:rPr lang="en-US" sz="3200" b="1" dirty="0" err="1" smtClean="0">
                <a:solidFill>
                  <a:srgbClr val="FF00FF"/>
                </a:solidFill>
                <a:latin typeface="Times New Roman" pitchFamily="18" charset="0"/>
                <a:cs typeface="Times New Roman" pitchFamily="18" charset="0"/>
              </a:rPr>
              <a:t>Bài</a:t>
            </a:r>
            <a:r>
              <a:rPr lang="en-US" sz="3200" b="1" dirty="0" smtClean="0">
                <a:solidFill>
                  <a:srgbClr val="FF00FF"/>
                </a:solidFill>
                <a:latin typeface="Times New Roman" pitchFamily="18" charset="0"/>
                <a:cs typeface="Times New Roman" pitchFamily="18" charset="0"/>
              </a:rPr>
              <a:t> 29: </a:t>
            </a:r>
            <a:r>
              <a:rPr lang="en-US" sz="3200" b="1" dirty="0">
                <a:solidFill>
                  <a:srgbClr val="FF00FF"/>
                </a:solidFill>
                <a:latin typeface="Times New Roman" pitchFamily="18" charset="0"/>
                <a:cs typeface="Times New Roman" pitchFamily="18" charset="0"/>
              </a:rPr>
              <a:t>THỦY TINH</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9137754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randombar(horizontal)">
                                      <p:cBhvr>
                                        <p:cTn id="7" dur="500"/>
                                        <p:tgtEl>
                                          <p:spTgt spid="171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171014"/>
                                        </p:tgtEl>
                                      </p:cBhvr>
                                    </p:animEffect>
                                    <p:set>
                                      <p:cBhvr>
                                        <p:cTn id="12" dur="1" fill="hold">
                                          <p:stCondLst>
                                            <p:cond delay="499"/>
                                          </p:stCondLst>
                                        </p:cTn>
                                        <p:tgtEl>
                                          <p:spTgt spid="17101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P spid="1710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276639" y="2779772"/>
            <a:ext cx="8153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2800" b="1" i="0" dirty="0">
                <a:solidFill>
                  <a:srgbClr val="990099"/>
                </a:solidFill>
                <a:latin typeface="Times New Roman" pitchFamily="18" charset="0"/>
                <a:sym typeface="Wingdings" pitchFamily="2" charset="2"/>
              </a:rPr>
              <a:t></a:t>
            </a:r>
            <a:r>
              <a:rPr lang="en-US" sz="3600" b="1" dirty="0" err="1">
                <a:solidFill>
                  <a:srgbClr val="990099"/>
                </a:solidFill>
                <a:latin typeface="Times New Roman" pitchFamily="18" charset="0"/>
                <a:sym typeface="Wingdings" pitchFamily="2" charset="2"/>
              </a:rPr>
              <a:t>Nhận</a:t>
            </a:r>
            <a:r>
              <a:rPr lang="en-US" sz="3600" b="1" dirty="0">
                <a:solidFill>
                  <a:srgbClr val="990099"/>
                </a:solidFill>
                <a:latin typeface="Times New Roman" pitchFamily="18" charset="0"/>
                <a:sym typeface="Wingdings" pitchFamily="2" charset="2"/>
              </a:rPr>
              <a:t> </a:t>
            </a:r>
            <a:r>
              <a:rPr lang="en-US" sz="3600" b="1" dirty="0" err="1" smtClean="0">
                <a:solidFill>
                  <a:srgbClr val="990099"/>
                </a:solidFill>
                <a:latin typeface="Times New Roman" pitchFamily="18" charset="0"/>
                <a:sym typeface="Wingdings" pitchFamily="2" charset="2"/>
              </a:rPr>
              <a:t>phiếu</a:t>
            </a:r>
            <a:r>
              <a:rPr lang="en-US" sz="3600" b="1" dirty="0" smtClean="0">
                <a:solidFill>
                  <a:srgbClr val="990099"/>
                </a:solidFill>
                <a:latin typeface="Times New Roman" pitchFamily="18" charset="0"/>
                <a:sym typeface="Wingdings" pitchFamily="2" charset="2"/>
              </a:rPr>
              <a:t> </a:t>
            </a:r>
            <a:r>
              <a:rPr lang="en-US" sz="3600" b="1" dirty="0" err="1" smtClean="0">
                <a:solidFill>
                  <a:srgbClr val="990099"/>
                </a:solidFill>
                <a:latin typeface="Times New Roman" pitchFamily="18" charset="0"/>
                <a:sym typeface="Wingdings" pitchFamily="2" charset="2"/>
              </a:rPr>
              <a:t>bài</a:t>
            </a:r>
            <a:r>
              <a:rPr lang="en-US" sz="3600" b="1" dirty="0" smtClean="0">
                <a:solidFill>
                  <a:srgbClr val="990099"/>
                </a:solidFill>
                <a:latin typeface="Times New Roman" pitchFamily="18" charset="0"/>
                <a:sym typeface="Wingdings" pitchFamily="2" charset="2"/>
              </a:rPr>
              <a:t> </a:t>
            </a:r>
            <a:r>
              <a:rPr lang="en-US" sz="3600" b="1" dirty="0" err="1" smtClean="0">
                <a:solidFill>
                  <a:srgbClr val="990099"/>
                </a:solidFill>
                <a:latin typeface="Times New Roman" pitchFamily="18" charset="0"/>
                <a:sym typeface="Wingdings" pitchFamily="2" charset="2"/>
              </a:rPr>
              <a:t>tập</a:t>
            </a:r>
            <a:r>
              <a:rPr lang="en-US" sz="3600" b="1" dirty="0" smtClean="0">
                <a:solidFill>
                  <a:srgbClr val="990099"/>
                </a:solidFill>
                <a:latin typeface="Times New Roman" pitchFamily="18" charset="0"/>
                <a:sym typeface="Wingdings" pitchFamily="2" charset="2"/>
              </a:rPr>
              <a:t>, </a:t>
            </a:r>
            <a:r>
              <a:rPr lang="en-US" sz="3600" b="1" dirty="0" err="1">
                <a:solidFill>
                  <a:srgbClr val="990099"/>
                </a:solidFill>
                <a:latin typeface="Times New Roman" pitchFamily="18" charset="0"/>
                <a:cs typeface="Times New Roman" pitchFamily="18" charset="0"/>
                <a:sym typeface="Wingdings" pitchFamily="2" charset="2"/>
              </a:rPr>
              <a:t>đ</a:t>
            </a:r>
            <a:r>
              <a:rPr lang="en-US" sz="3600" b="1" dirty="0" err="1">
                <a:solidFill>
                  <a:srgbClr val="990099"/>
                </a:solidFill>
                <a:latin typeface="Times New Roman" pitchFamily="18" charset="0"/>
                <a:cs typeface="Times New Roman" pitchFamily="18" charset="0"/>
              </a:rPr>
              <a:t>ọc</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các</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thông</a:t>
            </a:r>
            <a:r>
              <a:rPr lang="en-US" sz="3600" b="1" dirty="0">
                <a:solidFill>
                  <a:srgbClr val="990099"/>
                </a:solidFill>
                <a:latin typeface="Times New Roman" pitchFamily="18" charset="0"/>
                <a:cs typeface="Times New Roman" pitchFamily="18" charset="0"/>
              </a:rPr>
              <a:t> tin SGK-</a:t>
            </a:r>
            <a:r>
              <a:rPr lang="en-US" sz="3600" b="1" dirty="0" err="1">
                <a:solidFill>
                  <a:srgbClr val="990099"/>
                </a:solidFill>
                <a:latin typeface="Times New Roman" pitchFamily="18" charset="0"/>
                <a:cs typeface="Times New Roman" pitchFamily="18" charset="0"/>
              </a:rPr>
              <a:t>Tr</a:t>
            </a:r>
            <a:r>
              <a:rPr lang="en-US" sz="3600" b="1" dirty="0">
                <a:solidFill>
                  <a:srgbClr val="990099"/>
                </a:solidFill>
                <a:latin typeface="Times New Roman" pitchFamily="18" charset="0"/>
                <a:cs typeface="Times New Roman" pitchFamily="18" charset="0"/>
              </a:rPr>
              <a:t> 61 </a:t>
            </a:r>
            <a:r>
              <a:rPr lang="en-US" sz="3600" b="1" dirty="0" err="1">
                <a:solidFill>
                  <a:srgbClr val="990099"/>
                </a:solidFill>
                <a:latin typeface="Times New Roman" pitchFamily="18" charset="0"/>
                <a:cs typeface="Times New Roman" pitchFamily="18" charset="0"/>
              </a:rPr>
              <a:t>và</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dựa</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vào</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vốn</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hiểu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biết</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nêu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công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dụng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của</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thường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và</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chất</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lượng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cao</a:t>
            </a:r>
            <a:endParaRPr lang="en-US" sz="3600" b="1" dirty="0">
              <a:solidFill>
                <a:srgbClr val="990099"/>
              </a:solidFill>
              <a:latin typeface=".VnTime" pitchFamily="34" charset="0"/>
            </a:endParaRPr>
          </a:p>
        </p:txBody>
      </p:sp>
      <p:sp>
        <p:nvSpPr>
          <p:cNvPr id="2" name="Oval Callout 1"/>
          <p:cNvSpPr/>
          <p:nvPr/>
        </p:nvSpPr>
        <p:spPr bwMode="auto">
          <a:xfrm>
            <a:off x="2133600" y="4934168"/>
            <a:ext cx="6705600" cy="1447800"/>
          </a:xfrm>
          <a:prstGeom prst="wedgeEllipseCallout">
            <a:avLst>
              <a:gd name="adj1" fmla="val -35653"/>
              <a:gd name="adj2" fmla="val 79460"/>
            </a:avLst>
          </a:prstGeom>
          <a:solidFill>
            <a:srgbClr val="FF0000"/>
          </a:solidFill>
          <a:ln w="9525" cap="flat" cmpd="sng" algn="ctr">
            <a:solidFill>
              <a:schemeClr val="accent6">
                <a:lumMod val="60000"/>
                <a:lumOff val="40000"/>
              </a:schemeClr>
            </a:solidFill>
            <a:prstDash val="solid"/>
            <a:round/>
            <a:headEnd type="none" w="med" len="med"/>
            <a:tailEnd type="none" w="med" len="med"/>
          </a:ln>
          <a:effectLst/>
          <a:extLst/>
        </p:spPr>
        <p:txBody>
          <a:bodyPr/>
          <a:lstStyle/>
          <a:p>
            <a:pPr algn="ctr">
              <a:defRPr/>
            </a:pPr>
            <a:r>
              <a:rPr lang="en-US" sz="3600" b="1" dirty="0">
                <a:solidFill>
                  <a:srgbClr val="FFFF00"/>
                </a:solidFill>
                <a:latin typeface="Times New Roman" pitchFamily="18" charset="0"/>
                <a:cs typeface="+mn-cs"/>
              </a:rPr>
              <a:t>Hoạt động </a:t>
            </a:r>
            <a:r>
              <a:rPr lang="en-US" sz="3600" b="1" dirty="0" err="1">
                <a:solidFill>
                  <a:srgbClr val="FFFF00"/>
                </a:solidFill>
                <a:latin typeface="Times New Roman" pitchFamily="18" charset="0"/>
                <a:cs typeface="+mn-cs"/>
              </a:rPr>
              <a:t>nhóm</a:t>
            </a:r>
            <a:r>
              <a:rPr lang="en-US" sz="3600" b="1" dirty="0">
                <a:solidFill>
                  <a:srgbClr val="FFFF00"/>
                </a:solidFill>
                <a:latin typeface="Times New Roman" pitchFamily="18" charset="0"/>
                <a:cs typeface="+mn-cs"/>
              </a:rPr>
              <a:t> </a:t>
            </a:r>
            <a:r>
              <a:rPr lang="en-US" sz="3600" b="1" dirty="0" err="1" smtClean="0">
                <a:solidFill>
                  <a:srgbClr val="FFFF00"/>
                </a:solidFill>
                <a:latin typeface="Times New Roman" pitchFamily="18" charset="0"/>
                <a:cs typeface="+mn-cs"/>
              </a:rPr>
              <a:t>bàn</a:t>
            </a:r>
            <a:endParaRPr lang="en-US" sz="3600" b="1" dirty="0">
              <a:solidFill>
                <a:srgbClr val="FFFF00"/>
              </a:solidFill>
              <a:latin typeface="Times New Roman" pitchFamily="18" charset="0"/>
              <a:cs typeface="+mn-cs"/>
            </a:endParaRPr>
          </a:p>
          <a:p>
            <a:pPr algn="ctr">
              <a:defRPr/>
            </a:pPr>
            <a:r>
              <a:rPr lang="en-US" sz="3600" b="1" dirty="0">
                <a:solidFill>
                  <a:srgbClr val="FFFF00"/>
                </a:solidFill>
                <a:latin typeface="Times New Roman" pitchFamily="18" charset="0"/>
                <a:cs typeface="+mn-cs"/>
              </a:rPr>
              <a:t>( 2 </a:t>
            </a:r>
            <a:r>
              <a:rPr lang="en-US" sz="3600" b="1" dirty="0" err="1">
                <a:solidFill>
                  <a:srgbClr val="FFFF00"/>
                </a:solidFill>
                <a:latin typeface="Times New Roman" pitchFamily="18" charset="0"/>
                <a:cs typeface="+mn-cs"/>
              </a:rPr>
              <a:t>phút</a:t>
            </a:r>
            <a:r>
              <a:rPr lang="en-US" sz="3600" b="1" dirty="0">
                <a:solidFill>
                  <a:srgbClr val="FFFF00"/>
                </a:solidFill>
                <a:latin typeface="Times New Roman" pitchFamily="18" charset="0"/>
                <a:cs typeface="+mn-cs"/>
              </a:rPr>
              <a:t>)</a:t>
            </a:r>
          </a:p>
        </p:txBody>
      </p:sp>
      <p:sp>
        <p:nvSpPr>
          <p:cNvPr id="3" name="TextBox 2"/>
          <p:cNvSpPr txBox="1">
            <a:spLocks noChangeArrowheads="1"/>
          </p:cNvSpPr>
          <p:nvPr/>
        </p:nvSpPr>
        <p:spPr bwMode="auto">
          <a:xfrm>
            <a:off x="723900" y="2209800"/>
            <a:ext cx="594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200" b="1" dirty="0" err="1">
                <a:latin typeface="Times New Roman" pitchFamily="18" charset="0"/>
                <a:cs typeface="Times New Roman" pitchFamily="18" charset="0"/>
              </a:rPr>
              <a:t>III.Công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thủy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tinh</a:t>
            </a:r>
            <a:endParaRPr lang="en-US" sz="3200" b="1" dirty="0">
              <a:latin typeface="Times New Roman" pitchFamily="18" charset="0"/>
              <a:cs typeface="Times New Roman" pitchFamily="18" charset="0"/>
            </a:endParaRPr>
          </a:p>
        </p:txBody>
      </p:sp>
      <p:sp>
        <p:nvSpPr>
          <p:cNvPr id="7" name="Text Box 2"/>
          <p:cNvSpPr txBox="1">
            <a:spLocks noChangeArrowheads="1"/>
          </p:cNvSpPr>
          <p:nvPr/>
        </p:nvSpPr>
        <p:spPr bwMode="auto">
          <a:xfrm>
            <a:off x="906463" y="192088"/>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altLang="en-US" sz="3200" b="1" i="0" dirty="0" err="1" smtClean="0">
                <a:solidFill>
                  <a:srgbClr val="0B0462"/>
                </a:solidFill>
                <a:latin typeface="Times New Roman" panose="02020603050405020304" pitchFamily="18" charset="0"/>
                <a:cs typeface="Times New Roman" panose="02020603050405020304" pitchFamily="18" charset="0"/>
              </a:rPr>
              <a:t>Khoa</a:t>
            </a:r>
            <a:r>
              <a:rPr lang="en-US" altLang="en-US" sz="3200" b="1" i="0" dirty="0" smtClean="0">
                <a:solidFill>
                  <a:srgbClr val="0B0462"/>
                </a:solidFill>
                <a:latin typeface="Times New Roman" panose="02020603050405020304" pitchFamily="18" charset="0"/>
                <a:cs typeface="Times New Roman" panose="02020603050405020304" pitchFamily="18" charset="0"/>
              </a:rPr>
              <a:t> </a:t>
            </a:r>
            <a:r>
              <a:rPr lang="en-US" altLang="en-US" sz="3200" b="1" i="0" dirty="0" err="1">
                <a:solidFill>
                  <a:srgbClr val="0B0462"/>
                </a:solidFill>
                <a:latin typeface="Times New Roman" panose="02020603050405020304" pitchFamily="18" charset="0"/>
                <a:cs typeface="Times New Roman" panose="02020603050405020304" pitchFamily="18" charset="0"/>
              </a:rPr>
              <a:t>học</a:t>
            </a:r>
            <a:endParaRPr lang="en-US" altLang="en-US" sz="3200" b="1" i="0" dirty="0">
              <a:solidFill>
                <a:srgbClr val="0B0462"/>
              </a:solidFill>
              <a:latin typeface="Times New Roman" panose="02020603050405020304" pitchFamily="18" charset="0"/>
              <a:cs typeface="Times New Roman" panose="02020603050405020304" pitchFamily="18" charset="0"/>
            </a:endParaRPr>
          </a:p>
          <a:p>
            <a:pPr algn="ctr">
              <a:spcBef>
                <a:spcPct val="50000"/>
              </a:spcBef>
            </a:pPr>
            <a:r>
              <a:rPr lang="en-US" sz="3200" b="1" dirty="0" err="1" smtClean="0">
                <a:solidFill>
                  <a:srgbClr val="FF00FF"/>
                </a:solidFill>
                <a:latin typeface="Times New Roman" pitchFamily="18" charset="0"/>
                <a:cs typeface="Times New Roman" pitchFamily="18" charset="0"/>
              </a:rPr>
              <a:t>Bài</a:t>
            </a:r>
            <a:r>
              <a:rPr lang="en-US" sz="3200" b="1" dirty="0" smtClean="0">
                <a:solidFill>
                  <a:srgbClr val="FF00FF"/>
                </a:solidFill>
                <a:latin typeface="Times New Roman" pitchFamily="18" charset="0"/>
                <a:cs typeface="Times New Roman" pitchFamily="18" charset="0"/>
              </a:rPr>
              <a:t> 29: </a:t>
            </a:r>
            <a:r>
              <a:rPr lang="en-US" sz="3200" b="1" dirty="0">
                <a:solidFill>
                  <a:srgbClr val="FF00FF"/>
                </a:solidFill>
                <a:latin typeface="Times New Roman" pitchFamily="18" charset="0"/>
                <a:cs typeface="Times New Roman" pitchFamily="18" charset="0"/>
              </a:rPr>
              <a:t>THỦY TINH</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7903273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1014"/>
                                        </p:tgtEl>
                                        <p:attrNameLst>
                                          <p:attrName>style.visibility</p:attrName>
                                        </p:attrNameLst>
                                      </p:cBhvr>
                                      <p:to>
                                        <p:strVal val="visible"/>
                                      </p:to>
                                    </p:set>
                                    <p:animEffect transition="in" filter="randombar(horizontal)">
                                      <p:cBhvr>
                                        <p:cTn id="12" dur="500"/>
                                        <p:tgtEl>
                                          <p:spTgt spid="171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66" name="Group 30"/>
          <p:cNvGraphicFramePr>
            <a:graphicFrameLocks noGrp="1"/>
          </p:cNvGraphicFramePr>
          <p:nvPr>
            <p:ph/>
          </p:nvPr>
        </p:nvGraphicFramePr>
        <p:xfrm>
          <a:off x="228600" y="609600"/>
          <a:ext cx="8763000" cy="6050147"/>
        </p:xfrm>
        <a:graphic>
          <a:graphicData uri="http://schemas.openxmlformats.org/drawingml/2006/table">
            <a:tbl>
              <a:tblPr/>
              <a:tblGrid>
                <a:gridCol w="4267200">
                  <a:extLst>
                    <a:ext uri="{9D8B030D-6E8A-4147-A177-3AD203B41FA5}">
                      <a16:colId xmlns="" xmlns:a16="http://schemas.microsoft.com/office/drawing/2014/main" val="20000"/>
                    </a:ext>
                  </a:extLst>
                </a:gridCol>
                <a:gridCol w="4495800">
                  <a:extLst>
                    <a:ext uri="{9D8B030D-6E8A-4147-A177-3AD203B41FA5}">
                      <a16:colId xmlns="" xmlns:a16="http://schemas.microsoft.com/office/drawing/2014/main" val="20001"/>
                    </a:ext>
                  </a:extLst>
                </a:gridCol>
              </a:tblGrid>
              <a:tr h="1295283">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THỦY TINH THƯỜNG</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THỦY TINH CHẤT LƯỢNG CAO</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54680">
                <a:tc>
                  <a:txBody>
                    <a:bodyPr/>
                    <a:lstStyle/>
                    <a:p>
                      <a:pPr marL="342900" marR="0" lvl="0" indent="-342900" algn="just"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Công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dụng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Dùng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sản</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xuất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chai, lọ, li,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cốc</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bóng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đèn</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kính</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đeo</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mắt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p>
                    <a:p>
                      <a:pPr marL="342900" marR="0" lvl="0" indent="-342900" algn="just" defTabSz="914400" rtl="0" eaLnBrk="0" fontAlgn="base" latinLnBrk="0" hangingPunct="0">
                        <a:lnSpc>
                          <a:spcPct val="100000"/>
                        </a:lnSpc>
                        <a:spcBef>
                          <a:spcPct val="50000"/>
                        </a:spcBef>
                        <a:spcAft>
                          <a:spcPct val="0"/>
                        </a:spcAft>
                        <a:buClrTx/>
                        <a:buSzTx/>
                        <a:buFontTx/>
                        <a:buNone/>
                        <a:tabLst>
                          <a:tab pos="6096000" algn="r"/>
                        </a:tabLst>
                      </a:pP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Công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dụng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Dùng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làm</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dụng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cụ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phòng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thi</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nghiệm</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đô</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dùng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y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tê</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kính</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máy</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ảnh</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ống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nhòm</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nồi</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nấu</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lò</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vi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sóng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p>
                    <a:p>
                      <a:pPr marL="342900" marR="0" lvl="0" indent="-342900" algn="just"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660066"/>
                          </a:solidFill>
                          <a:effectLst/>
                          <a:latin typeface="Times New Roman" pitchFamily="18" charset="0"/>
                          <a:cs typeface="Times New Roman" pitchFamily="18" charset="0"/>
                        </a:rPr>
                        <a:t> </a:t>
                      </a: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350424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p:extLst/>
          </p:nvPr>
        </p:nvGraphicFramePr>
        <p:xfrm>
          <a:off x="0" y="152400"/>
          <a:ext cx="9024938" cy="6881812"/>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1066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150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Chai, lọ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Lò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nướng</a:t>
                      </a:r>
                      <a:endPar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1517" name="Picture 14" descr="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5" descr="a2e1ecd9-e90f-427f-b52e-48760d69c4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2062163"/>
            <a:ext cx="41910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908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3" name="Group 3"/>
          <p:cNvGraphicFramePr>
            <a:graphicFrameLocks noGrp="1"/>
          </p:cNvGraphicFramePr>
          <p:nvPr>
            <p:ph/>
            <p:extLst/>
          </p:nvPr>
        </p:nvGraphicFramePr>
        <p:xfrm>
          <a:off x="0" y="0"/>
          <a:ext cx="9024938" cy="7170737"/>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dụng</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trang</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trí</a:t>
                      </a:r>
                      <a:endPar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Ống</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kính</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máy</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ảnh</a:t>
                      </a:r>
                      <a:endPar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2541" name="Picture 16" descr="1251254979_Gio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40147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18459450" cy="498475"/>
          </a:xfrm>
          <a:prstGeom prst="rect">
            <a:avLst/>
          </a:prstGeom>
        </p:spPr>
        <p:txBody>
          <a:bodyPr wrap="none" fromWordArt="1">
            <a:prstTxWarp prst="textPlain">
              <a:avLst>
                <a:gd name="adj" fmla="val 50000"/>
              </a:avLst>
            </a:prstTxWarp>
          </a:bodyPr>
          <a:lstStyle/>
          <a:p>
            <a:pPr algn="ctr"/>
            <a:r>
              <a:rPr lang="vi-VN" sz="3600" b="1" kern="10" smtClean="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cháy, không hút ẩm.</a:t>
            </a:r>
            <a:endParaRPr lang="en-US" sz="3600" b="1" kern="10" dirty="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pic>
        <p:nvPicPr>
          <p:cNvPr id="22543" name="Picture 4" descr="t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9" y="2209800"/>
            <a:ext cx="3776662"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421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with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7" name="Group 3"/>
          <p:cNvGraphicFramePr>
            <a:graphicFrameLocks noGrp="1"/>
          </p:cNvGraphicFramePr>
          <p:nvPr>
            <p:ph/>
            <p:extLst/>
          </p:nvPr>
        </p:nvGraphicFramePr>
        <p:xfrm>
          <a:off x="0" y="76200"/>
          <a:ext cx="9024938" cy="6828155"/>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669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8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Tam mã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Dụng</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cụ</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thí</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nghiệm</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3565" name="Picture 16" descr="florenceflaskthreecolorty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7" descr="tt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18459450" cy="498475"/>
          </a:xfrm>
          <a:prstGeom prst="rect">
            <a:avLst/>
          </a:prstGeom>
        </p:spPr>
        <p:txBody>
          <a:bodyPr wrap="none" fromWordArt="1">
            <a:prstTxWarp prst="textPlain">
              <a:avLst>
                <a:gd name="adj" fmla="val 50000"/>
              </a:avLst>
            </a:prstTxWarp>
          </a:bodyPr>
          <a:lstStyle/>
          <a:p>
            <a:pPr algn="ctr"/>
            <a:r>
              <a:rPr lang="vi-VN" sz="3600" b="1" kern="1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bị a-xít ăn mòn.</a:t>
            </a:r>
            <a:endParaRPr lang="en-US" sz="3600" b="1" kern="1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spTree>
    <p:extLst>
      <p:ext uri="{BB962C8B-B14F-4D97-AF65-F5344CB8AC3E}">
        <p14:creationId xmlns:p14="http://schemas.microsoft.com/office/powerpoint/2010/main" val="3235885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with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1" name="Group 3"/>
          <p:cNvGraphicFramePr>
            <a:graphicFrameLocks noGrp="1"/>
          </p:cNvGraphicFramePr>
          <p:nvPr>
            <p:ph/>
            <p:extLst/>
          </p:nvPr>
        </p:nvGraphicFramePr>
        <p:xfrm>
          <a:off x="76200" y="152400"/>
          <a:ext cx="8948738" cy="6759843"/>
        </p:xfrm>
        <a:graphic>
          <a:graphicData uri="http://schemas.openxmlformats.org/drawingml/2006/table">
            <a:tbl>
              <a:tblPr/>
              <a:tblGrid>
                <a:gridCol w="4475976">
                  <a:extLst>
                    <a:ext uri="{9D8B030D-6E8A-4147-A177-3AD203B41FA5}">
                      <a16:colId xmlns="" xmlns:a16="http://schemas.microsoft.com/office/drawing/2014/main" val="20000"/>
                    </a:ext>
                  </a:extLst>
                </a:gridCol>
                <a:gridCol w="4472762">
                  <a:extLst>
                    <a:ext uri="{9D8B030D-6E8A-4147-A177-3AD203B41FA5}">
                      <a16:colId xmlns="" xmlns:a16="http://schemas.microsoft.com/office/drawing/2014/main" val="20001"/>
                    </a:ext>
                  </a:extLst>
                </a:gridCol>
              </a:tblGrid>
              <a:tr h="6620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1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6600"/>
                          </a:solidFill>
                          <a:effectLst/>
                          <a:latin typeface="Times New Roman" pitchFamily="18" charset="0"/>
                          <a:cs typeface="Times New Roman" pitchFamily="18" charset="0"/>
                        </a:rPr>
                        <a:t>Bóng</a:t>
                      </a:r>
                      <a:r>
                        <a:rPr kumimoji="0" lang="en-US" sz="2800" b="1" i="0" u="none" strike="noStrike" cap="none" normalizeH="0" baseline="0" dirty="0" smtClean="0">
                          <a:ln>
                            <a:noFill/>
                          </a:ln>
                          <a:solidFill>
                            <a:srgbClr val="0066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6600"/>
                          </a:solidFill>
                          <a:effectLst/>
                          <a:latin typeface="Times New Roman" pitchFamily="18" charset="0"/>
                          <a:cs typeface="Times New Roman" pitchFamily="18" charset="0"/>
                        </a:rPr>
                        <a:t>đèn</a:t>
                      </a:r>
                      <a:endParaRPr kumimoji="0" lang="en-US" sz="2800" b="1" i="0" u="none" strike="noStrike" cap="none" normalizeH="0" baseline="0" dirty="0" smtClean="0">
                        <a:ln>
                          <a:noFill/>
                        </a:ln>
                        <a:solidFill>
                          <a:srgbClr val="0066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Bồn</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rửa</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tay</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4589" name="Picture 16" descr="t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688"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8" descr="c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408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828800"/>
            <a:ext cx="86868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16600" b="1">
                <a:solidFill>
                  <a:srgbClr val="0000FF"/>
                </a:solidFill>
              </a:rPr>
              <a:t>Xi măng</a:t>
            </a:r>
          </a:p>
        </p:txBody>
      </p:sp>
      <p:pic>
        <p:nvPicPr>
          <p:cNvPr id="8"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0"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3">
            <a:hlinkClick r:id="rId3" action="ppaction://hlinksldjump"/>
          </p:cNvPr>
          <p:cNvSpPr>
            <a:spLocks noChangeArrowheads="1"/>
          </p:cNvSpPr>
          <p:nvPr/>
        </p:nvSpPr>
        <p:spPr bwMode="auto">
          <a:xfrm>
            <a:off x="1371600" y="685800"/>
            <a:ext cx="1600200" cy="1600200"/>
          </a:xfrm>
          <a:prstGeom prst="rect">
            <a:avLst/>
          </a:prstGeom>
          <a:solidFill>
            <a:srgbClr val="00FF00"/>
          </a:solidFill>
          <a:ln w="38100">
            <a:solidFill>
              <a:srgbClr val="FF0066"/>
            </a:solidFill>
            <a:miter lim="800000"/>
            <a:headEnd/>
            <a:tailEnd/>
          </a:ln>
        </p:spPr>
        <p:txBody>
          <a:bodyPr wrap="none" anchor="ctr"/>
          <a:lstStyle/>
          <a:p>
            <a:pPr algn="ctr" eaLnBrk="0" hangingPunct="0">
              <a:spcBef>
                <a:spcPct val="50000"/>
              </a:spcBef>
            </a:pPr>
            <a:r>
              <a:rPr lang="en-US" sz="14400" b="1" dirty="0">
                <a:latin typeface="VNI-Helve-Condense" pitchFamily="2" charset="0"/>
              </a:rPr>
              <a:t>3</a:t>
            </a:r>
          </a:p>
        </p:txBody>
      </p:sp>
      <p:pic>
        <p:nvPicPr>
          <p:cNvPr id="9"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4495800" y="22225"/>
            <a:ext cx="46482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0" y="33528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96">
            <a:hlinkClick r:id="rId4" action="ppaction://hlinksldjump"/>
          </p:cNvPr>
          <p:cNvSpPr>
            <a:spLocks noChangeArrowheads="1"/>
          </p:cNvSpPr>
          <p:nvPr/>
        </p:nvSpPr>
        <p:spPr bwMode="auto">
          <a:xfrm>
            <a:off x="1524000" y="4305300"/>
            <a:ext cx="1524000" cy="16002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2700000" scaled="1"/>
          </a:gradFill>
          <a:ln w="28575">
            <a:solidFill>
              <a:srgbClr val="FF0066"/>
            </a:solidFill>
            <a:miter lim="800000"/>
            <a:headEnd/>
            <a:tailEnd/>
          </a:ln>
        </p:spPr>
        <p:txBody>
          <a:bodyPr wrap="none" anchor="ctr"/>
          <a:lstStyle/>
          <a:p>
            <a:pPr algn="ctr" eaLnBrk="0" hangingPunct="0">
              <a:spcBef>
                <a:spcPct val="50000"/>
              </a:spcBef>
            </a:pPr>
            <a:r>
              <a:rPr lang="en-US" sz="14400" b="1">
                <a:solidFill>
                  <a:srgbClr val="0000CC"/>
                </a:solidFill>
                <a:latin typeface="VNI-Helve-Condense" pitchFamily="2" charset="0"/>
              </a:rPr>
              <a:t>4</a:t>
            </a:r>
          </a:p>
        </p:txBody>
      </p:sp>
      <p:sp>
        <p:nvSpPr>
          <p:cNvPr id="99" name="Rectangle 90">
            <a:hlinkClick r:id="rId5" action="ppaction://hlinksldjump"/>
          </p:cNvPr>
          <p:cNvSpPr>
            <a:spLocks noChangeArrowheads="1"/>
          </p:cNvSpPr>
          <p:nvPr/>
        </p:nvSpPr>
        <p:spPr bwMode="auto">
          <a:xfrm>
            <a:off x="6019800" y="747713"/>
            <a:ext cx="1600200" cy="1476375"/>
          </a:xfrm>
          <a:prstGeom prst="rect">
            <a:avLst/>
          </a:prstGeom>
          <a:gradFill rotWithShape="1">
            <a:gsLst>
              <a:gs pos="0">
                <a:srgbClr val="000082"/>
              </a:gs>
              <a:gs pos="30000">
                <a:srgbClr val="66008F"/>
              </a:gs>
              <a:gs pos="64999">
                <a:srgbClr val="BA0066"/>
              </a:gs>
              <a:gs pos="89999">
                <a:srgbClr val="FF0000"/>
              </a:gs>
              <a:gs pos="100000">
                <a:srgbClr val="FF8200"/>
              </a:gs>
            </a:gsLst>
            <a:path path="rect">
              <a:fillToRect t="100000" r="100000"/>
            </a:path>
          </a:gradFill>
          <a:ln w="38100">
            <a:solidFill>
              <a:srgbClr val="FF0066"/>
            </a:solidFill>
            <a:miter lim="800000"/>
            <a:headEnd/>
            <a:tailEnd/>
          </a:ln>
        </p:spPr>
        <p:txBody>
          <a:bodyPr wrap="none" anchor="ctr"/>
          <a:lstStyle/>
          <a:p>
            <a:pPr algn="ctr" eaLnBrk="0" hangingPunct="0">
              <a:spcBef>
                <a:spcPct val="50000"/>
              </a:spcBef>
            </a:pPr>
            <a:r>
              <a:rPr lang="en-US" sz="14400" b="1">
                <a:solidFill>
                  <a:schemeClr val="bg1"/>
                </a:solidFill>
                <a:latin typeface="VNI-Helve-Condense" pitchFamily="2" charset="0"/>
              </a:rPr>
              <a:t>2</a:t>
            </a:r>
          </a:p>
        </p:txBody>
      </p:sp>
      <p:pic>
        <p:nvPicPr>
          <p:cNvPr id="11"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44958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86">
            <a:hlinkClick r:id="rId6" action="ppaction://hlinksldjump"/>
          </p:cNvPr>
          <p:cNvSpPr>
            <a:spLocks noChangeArrowheads="1"/>
          </p:cNvSpPr>
          <p:nvPr/>
        </p:nvSpPr>
        <p:spPr bwMode="auto">
          <a:xfrm>
            <a:off x="6019800" y="4305300"/>
            <a:ext cx="1600200" cy="1592263"/>
          </a:xfrm>
          <a:prstGeom prst="rect">
            <a:avLst/>
          </a:prstGeom>
          <a:solidFill>
            <a:srgbClr val="00CC00"/>
          </a:solidFill>
          <a:ln w="57150">
            <a:solidFill>
              <a:srgbClr val="FF0066"/>
            </a:solidFill>
            <a:miter lim="800000"/>
            <a:headEnd/>
            <a:tailEnd/>
          </a:ln>
        </p:spPr>
        <p:txBody>
          <a:bodyPr wrap="none" anchor="ctr"/>
          <a:lstStyle/>
          <a:p>
            <a:pPr algn="ctr" eaLnBrk="0" hangingPunct="0">
              <a:spcBef>
                <a:spcPct val="50000"/>
              </a:spcBef>
            </a:pPr>
            <a:r>
              <a:rPr lang="en-US" sz="14400" b="1">
                <a:solidFill>
                  <a:srgbClr val="FF0066"/>
                </a:solidFill>
                <a:latin typeface="VNI-Helve-Condense" pitchFamily="2" charset="0"/>
              </a:rPr>
              <a:t>1</a:t>
            </a:r>
          </a:p>
        </p:txBody>
      </p:sp>
      <p:sp>
        <p:nvSpPr>
          <p:cNvPr id="6155" name="Right Arrow 2">
            <a:hlinkClick r:id="rId7" action="ppaction://hlinksldjump"/>
          </p:cNvPr>
          <p:cNvSpPr>
            <a:spLocks noChangeArrowheads="1"/>
          </p:cNvSpPr>
          <p:nvPr/>
        </p:nvSpPr>
        <p:spPr bwMode="auto">
          <a:xfrm>
            <a:off x="8382000" y="6248400"/>
            <a:ext cx="533400" cy="533400"/>
          </a:xfrm>
          <a:prstGeom prst="rightArrow">
            <a:avLst>
              <a:gd name="adj1" fmla="val 50000"/>
              <a:gd name="adj2" fmla="val 50000"/>
            </a:avLst>
          </a:prstGeom>
          <a:solidFill>
            <a:schemeClr val="accent1"/>
          </a:solidFill>
          <a:ln w="28575" algn="ctr">
            <a:solidFill>
              <a:schemeClr val="hlink"/>
            </a:solidFill>
            <a:prstDash val="dash"/>
            <a:round/>
            <a:headEnd/>
            <a:tailEnd/>
          </a:ln>
        </p:spPr>
        <p:txBody>
          <a:bodyPr>
            <a:spAutoFit/>
          </a:bodyPr>
          <a:lstStyle/>
          <a:p>
            <a:pPr eaLnBrk="0" hangingPunct="0">
              <a:spcBef>
                <a:spcPct val="50000"/>
              </a:spcBef>
            </a:pPr>
            <a:endParaRPr lang="en-US">
              <a:latin typeface=".VnTime" pitchFamily="34" charset="0"/>
            </a:endParaRPr>
          </a:p>
        </p:txBody>
      </p:sp>
    </p:spTree>
    <p:extLst>
      <p:ext uri="{BB962C8B-B14F-4D97-AF65-F5344CB8AC3E}">
        <p14:creationId xmlns:p14="http://schemas.microsoft.com/office/powerpoint/2010/main" val="9817410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down)">
                                      <p:cBhvr>
                                        <p:cTn id="71" dur="580">
                                          <p:stCondLst>
                                            <p:cond delay="0"/>
                                          </p:stCondLst>
                                        </p:cTn>
                                        <p:tgtEl>
                                          <p:spTgt spid="2"/>
                                        </p:tgtEl>
                                      </p:cBhvr>
                                    </p:animEffect>
                                    <p:anim calcmode="lin" valueType="num">
                                      <p:cBhvr>
                                        <p:cTn id="7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gtEl>
                                      </p:cBhvr>
                                      <p:to x="100000" y="60000"/>
                                    </p:animScale>
                                    <p:animScale>
                                      <p:cBhvr>
                                        <p:cTn id="78" dur="166" decel="50000">
                                          <p:stCondLst>
                                            <p:cond delay="676"/>
                                          </p:stCondLst>
                                        </p:cTn>
                                        <p:tgtEl>
                                          <p:spTgt spid="2"/>
                                        </p:tgtEl>
                                      </p:cBhvr>
                                      <p:to x="100000" y="100000"/>
                                    </p:animScale>
                                    <p:animScale>
                                      <p:cBhvr>
                                        <p:cTn id="79" dur="26">
                                          <p:stCondLst>
                                            <p:cond delay="1312"/>
                                          </p:stCondLst>
                                        </p:cTn>
                                        <p:tgtEl>
                                          <p:spTgt spid="2"/>
                                        </p:tgtEl>
                                      </p:cBhvr>
                                      <p:to x="100000" y="80000"/>
                                    </p:animScale>
                                    <p:animScale>
                                      <p:cBhvr>
                                        <p:cTn id="80" dur="166" decel="50000">
                                          <p:stCondLst>
                                            <p:cond delay="1338"/>
                                          </p:stCondLst>
                                        </p:cTn>
                                        <p:tgtEl>
                                          <p:spTgt spid="2"/>
                                        </p:tgtEl>
                                      </p:cBhvr>
                                      <p:to x="100000" y="100000"/>
                                    </p:animScale>
                                    <p:animScale>
                                      <p:cBhvr>
                                        <p:cTn id="81" dur="26">
                                          <p:stCondLst>
                                            <p:cond delay="1642"/>
                                          </p:stCondLst>
                                        </p:cTn>
                                        <p:tgtEl>
                                          <p:spTgt spid="2"/>
                                        </p:tgtEl>
                                      </p:cBhvr>
                                      <p:to x="100000" y="90000"/>
                                    </p:animScale>
                                    <p:animScale>
                                      <p:cBhvr>
                                        <p:cTn id="82" dur="166" decel="50000">
                                          <p:stCondLst>
                                            <p:cond delay="1668"/>
                                          </p:stCondLst>
                                        </p:cTn>
                                        <p:tgtEl>
                                          <p:spTgt spid="2"/>
                                        </p:tgtEl>
                                      </p:cBhvr>
                                      <p:to x="100000" y="100000"/>
                                    </p:animScale>
                                    <p:animScale>
                                      <p:cBhvr>
                                        <p:cTn id="83" dur="26">
                                          <p:stCondLst>
                                            <p:cond delay="1808"/>
                                          </p:stCondLst>
                                        </p:cTn>
                                        <p:tgtEl>
                                          <p:spTgt spid="2"/>
                                        </p:tgtEl>
                                      </p:cBhvr>
                                      <p:to x="100000" y="95000"/>
                                    </p:animScale>
                                    <p:animScale>
                                      <p:cBhvr>
                                        <p:cTn id="84" dur="166" decel="50000">
                                          <p:stCondLst>
                                            <p:cond delay="1834"/>
                                          </p:stCondLst>
                                        </p:cTn>
                                        <p:tgtEl>
                                          <p:spTgt spid="2"/>
                                        </p:tgtEl>
                                      </p:cBhvr>
                                      <p:to x="100000" y="100000"/>
                                    </p:animScale>
                                  </p:childTnLst>
                                </p:cTn>
                              </p:par>
                            </p:childTnLst>
                          </p:cTn>
                        </p:par>
                        <p:par>
                          <p:cTn id="85" fill="hold" nodeType="afterGroup">
                            <p:stCondLst>
                              <p:cond delay="2000"/>
                            </p:stCondLst>
                            <p:childTnLst>
                              <p:par>
                                <p:cTn id="86" presetID="21" presetClass="entr" presetSubtype="1" fill="hold" grpId="0" nodeType="after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wheel(1)">
                                      <p:cBhvr>
                                        <p:cTn id="88" dur="2000"/>
                                        <p:tgtEl>
                                          <p:spTgt spid="100"/>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heel(1)">
                                      <p:cBhvr>
                                        <p:cTn id="91" dur="2000"/>
                                        <p:tgtEl>
                                          <p:spTgt spid="9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8"/>
                                        </p:tgtEl>
                                        <p:attrNameLst>
                                          <p:attrName>style.visibility</p:attrName>
                                        </p:attrNameLst>
                                      </p:cBhvr>
                                      <p:to>
                                        <p:strVal val="visible"/>
                                      </p:to>
                                    </p:set>
                                    <p:animEffect transition="in" filter="wheel(1)">
                                      <p:cBhvr>
                                        <p:cTn id="94" dur="2000"/>
                                        <p:tgtEl>
                                          <p:spTgt spid="98"/>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wheel(1)">
                                      <p:cBhvr>
                                        <p:cTn id="97"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100"/>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3" presetClass="exit" presetSubtype="32" fill="hold" nodeType="clickEffect">
                                  <p:stCondLst>
                                    <p:cond delay="0"/>
                                  </p:stCondLst>
                                  <p:childTnLst>
                                    <p:animEffect transition="out" filter="plus(out)">
                                      <p:cBhvr>
                                        <p:cTn id="102" dur="2000"/>
                                        <p:tgtEl>
                                          <p:spTgt spid="8"/>
                                        </p:tgtEl>
                                      </p:cBhvr>
                                    </p:animEffect>
                                    <p:set>
                                      <p:cBhvr>
                                        <p:cTn id="103" dur="1" fill="hold">
                                          <p:stCondLst>
                                            <p:cond delay="1999"/>
                                          </p:stCondLst>
                                        </p:cTn>
                                        <p:tgtEl>
                                          <p:spTgt spid="8"/>
                                        </p:tgtEl>
                                        <p:attrNameLst>
                                          <p:attrName>style.visibility</p:attrName>
                                        </p:attrNameLst>
                                      </p:cBhvr>
                                      <p:to>
                                        <p:strVal val="hidden"/>
                                      </p:to>
                                    </p:set>
                                  </p:childTnLst>
                                </p:cTn>
                              </p:par>
                              <p:par>
                                <p:cTn id="104" presetID="13" presetClass="exit" presetSubtype="32" fill="hold" grpId="1" nodeType="withEffect">
                                  <p:stCondLst>
                                    <p:cond delay="0"/>
                                  </p:stCondLst>
                                  <p:childTnLst>
                                    <p:animEffect transition="out" filter="plus(out)">
                                      <p:cBhvr>
                                        <p:cTn id="105" dur="2000"/>
                                        <p:tgtEl>
                                          <p:spTgt spid="100"/>
                                        </p:tgtEl>
                                      </p:cBhvr>
                                    </p:animEffect>
                                    <p:set>
                                      <p:cBhvr>
                                        <p:cTn id="106" dur="1" fill="hold">
                                          <p:stCondLst>
                                            <p:cond delay="1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07" restart="whenNotActive" fill="hold" evtFilter="cancelBubble" nodeType="interactiveSeq">
                <p:stCondLst>
                  <p:cond evt="onClick" delay="0">
                    <p:tgtEl>
                      <p:spTgt spid="99"/>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3" presetClass="exit" presetSubtype="32" fill="hold" nodeType="clickEffect">
                                  <p:stCondLst>
                                    <p:cond delay="0"/>
                                  </p:stCondLst>
                                  <p:childTnLst>
                                    <p:animEffect transition="out" filter="plus(out)">
                                      <p:cBhvr>
                                        <p:cTn id="111" dur="2000"/>
                                        <p:tgtEl>
                                          <p:spTgt spid="9"/>
                                        </p:tgtEl>
                                      </p:cBhvr>
                                    </p:animEffect>
                                    <p:set>
                                      <p:cBhvr>
                                        <p:cTn id="112" dur="1" fill="hold">
                                          <p:stCondLst>
                                            <p:cond delay="1999"/>
                                          </p:stCondLst>
                                        </p:cTn>
                                        <p:tgtEl>
                                          <p:spTgt spid="9"/>
                                        </p:tgtEl>
                                        <p:attrNameLst>
                                          <p:attrName>style.visibility</p:attrName>
                                        </p:attrNameLst>
                                      </p:cBhvr>
                                      <p:to>
                                        <p:strVal val="hidden"/>
                                      </p:to>
                                    </p:set>
                                  </p:childTnLst>
                                </p:cTn>
                              </p:par>
                              <p:par>
                                <p:cTn id="113" presetID="13" presetClass="exit" presetSubtype="32" fill="hold" grpId="1" nodeType="withEffect">
                                  <p:stCondLst>
                                    <p:cond delay="0"/>
                                  </p:stCondLst>
                                  <p:childTnLst>
                                    <p:animEffect transition="out" filter="plus(out)">
                                      <p:cBhvr>
                                        <p:cTn id="114" dur="2000"/>
                                        <p:tgtEl>
                                          <p:spTgt spid="99"/>
                                        </p:tgtEl>
                                      </p:cBhvr>
                                    </p:animEffect>
                                    <p:set>
                                      <p:cBhvr>
                                        <p:cTn id="115" dur="1" fill="hold">
                                          <p:stCondLst>
                                            <p:cond delay="19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16" restart="whenNotActive" fill="hold" evtFilter="cancelBubble" nodeType="interactiveSeq">
                <p:stCondLst>
                  <p:cond evt="onClick" delay="0">
                    <p:tgtEl>
                      <p:spTgt spid="10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3" presetClass="exit" presetSubtype="32" fill="hold" nodeType="clickEffect">
                                  <p:stCondLst>
                                    <p:cond delay="0"/>
                                  </p:stCondLst>
                                  <p:childTnLst>
                                    <p:animEffect transition="out" filter="plus(out)">
                                      <p:cBhvr>
                                        <p:cTn id="120" dur="2000"/>
                                        <p:tgtEl>
                                          <p:spTgt spid="10"/>
                                        </p:tgtEl>
                                      </p:cBhvr>
                                    </p:animEffect>
                                    <p:set>
                                      <p:cBhvr>
                                        <p:cTn id="121" dur="1" fill="hold">
                                          <p:stCondLst>
                                            <p:cond delay="1999"/>
                                          </p:stCondLst>
                                        </p:cTn>
                                        <p:tgtEl>
                                          <p:spTgt spid="10"/>
                                        </p:tgtEl>
                                        <p:attrNameLst>
                                          <p:attrName>style.visibility</p:attrName>
                                        </p:attrNameLst>
                                      </p:cBhvr>
                                      <p:to>
                                        <p:strVal val="hidden"/>
                                      </p:to>
                                    </p:set>
                                  </p:childTnLst>
                                </p:cTn>
                              </p:par>
                              <p:par>
                                <p:cTn id="122" presetID="13" presetClass="exit" presetSubtype="32" fill="hold" grpId="1" nodeType="withEffect">
                                  <p:stCondLst>
                                    <p:cond delay="0"/>
                                  </p:stCondLst>
                                  <p:childTnLst>
                                    <p:animEffect transition="out" filter="plus(out)">
                                      <p:cBhvr>
                                        <p:cTn id="123" dur="2000"/>
                                        <p:tgtEl>
                                          <p:spTgt spid="101"/>
                                        </p:tgtEl>
                                      </p:cBhvr>
                                    </p:animEffect>
                                    <p:set>
                                      <p:cBhvr>
                                        <p:cTn id="124" dur="1" fill="hold">
                                          <p:stCondLst>
                                            <p:cond delay="1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25" restart="whenNotActive" fill="hold" evtFilter="cancelBubble" nodeType="interactiveSeq">
                <p:stCondLst>
                  <p:cond evt="onClick" delay="0">
                    <p:tgtEl>
                      <p:spTgt spid="98"/>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3" presetClass="exit" presetSubtype="32" fill="hold" nodeType="clickEffect">
                                  <p:stCondLst>
                                    <p:cond delay="0"/>
                                  </p:stCondLst>
                                  <p:childTnLst>
                                    <p:animEffect transition="out" filter="plus(out)">
                                      <p:cBhvr>
                                        <p:cTn id="129" dur="2000"/>
                                        <p:tgtEl>
                                          <p:spTgt spid="11"/>
                                        </p:tgtEl>
                                      </p:cBhvr>
                                    </p:animEffect>
                                    <p:set>
                                      <p:cBhvr>
                                        <p:cTn id="130" dur="1" fill="hold">
                                          <p:stCondLst>
                                            <p:cond delay="1999"/>
                                          </p:stCondLst>
                                        </p:cTn>
                                        <p:tgtEl>
                                          <p:spTgt spid="11"/>
                                        </p:tgtEl>
                                        <p:attrNameLst>
                                          <p:attrName>style.visibility</p:attrName>
                                        </p:attrNameLst>
                                      </p:cBhvr>
                                      <p:to>
                                        <p:strVal val="hidden"/>
                                      </p:to>
                                    </p:set>
                                  </p:childTnLst>
                                </p:cTn>
                              </p:par>
                              <p:par>
                                <p:cTn id="131" presetID="13" presetClass="exit" presetSubtype="32" fill="hold" grpId="1" nodeType="withEffect">
                                  <p:stCondLst>
                                    <p:cond delay="0"/>
                                  </p:stCondLst>
                                  <p:childTnLst>
                                    <p:animEffect transition="out" filter="plus(out)">
                                      <p:cBhvr>
                                        <p:cTn id="132" dur="2000"/>
                                        <p:tgtEl>
                                          <p:spTgt spid="98"/>
                                        </p:tgtEl>
                                      </p:cBhvr>
                                    </p:animEffect>
                                    <p:set>
                                      <p:cBhvr>
                                        <p:cTn id="133"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2" grpId="0"/>
      <p:bldP spid="100" grpId="0" animBg="1"/>
      <p:bldP spid="100" grpId="1" animBg="1"/>
      <p:bldP spid="101" grpId="0" animBg="1"/>
      <p:bldP spid="101" grpId="1" animBg="1"/>
      <p:bldP spid="99" grpId="0" animBg="1"/>
      <p:bldP spid="99" grpId="1" animBg="1"/>
      <p:bldP spid="98" grpId="0" animBg="1"/>
      <p:bldP spid="9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1" name="Group 3"/>
          <p:cNvGraphicFramePr>
            <a:graphicFrameLocks noGrp="1"/>
          </p:cNvGraphicFramePr>
          <p:nvPr>
            <p:ph/>
            <p:extLst/>
          </p:nvPr>
        </p:nvGraphicFramePr>
        <p:xfrm>
          <a:off x="152400" y="0"/>
          <a:ext cx="8872538" cy="6896417"/>
        </p:xfrm>
        <a:graphic>
          <a:graphicData uri="http://schemas.openxmlformats.org/drawingml/2006/table">
            <a:tbl>
              <a:tblPr/>
              <a:tblGrid>
                <a:gridCol w="4438650">
                  <a:extLst>
                    <a:ext uri="{9D8B030D-6E8A-4147-A177-3AD203B41FA5}">
                      <a16:colId xmlns="" xmlns:a16="http://schemas.microsoft.com/office/drawing/2014/main" val="20000"/>
                    </a:ext>
                  </a:extLst>
                </a:gridCol>
                <a:gridCol w="4433888">
                  <a:extLst>
                    <a:ext uri="{9D8B030D-6E8A-4147-A177-3AD203B41FA5}">
                      <a16:colId xmlns="" xmlns:a16="http://schemas.microsoft.com/office/drawing/2014/main" val="20001"/>
                    </a:ext>
                  </a:extLst>
                </a:gridCol>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itchFamily="18" charset="0"/>
                          <a:cs typeface="Times New Roman" pitchFamily="18" charset="0"/>
                        </a:rPr>
                        <a:t>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Giày</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5613" name="Picture 15" descr="ao 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1905000"/>
            <a:ext cx="4286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494331f8_pha lê vẻ đẹp thanh t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905000"/>
            <a:ext cx="43291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4" descr="tt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975" y="1905001"/>
            <a:ext cx="4308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22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a:off x="1181100" y="2514600"/>
            <a:ext cx="7429500" cy="1447800"/>
          </a:xfrm>
          <a:prstGeom prst="flowChartProcess">
            <a:avLst/>
          </a:prstGeom>
          <a:gradFill rotWithShape="1">
            <a:gsLst>
              <a:gs pos="0">
                <a:srgbClr val="CCFF33"/>
              </a:gs>
              <a:gs pos="100000">
                <a:srgbClr val="FFFFFF"/>
              </a:gs>
            </a:gsLst>
            <a:lin ang="5400000" scaled="1"/>
          </a:gradFill>
          <a:ln w="9525">
            <a:solidFill>
              <a:srgbClr val="0000FF"/>
            </a:solidFill>
            <a:miter lim="800000"/>
            <a:headEnd/>
            <a:tailEnd/>
          </a:ln>
        </p:spPr>
        <p:txBody>
          <a:bodyPr wrap="none" anchor="ctr"/>
          <a:lstStyle/>
          <a:p>
            <a:r>
              <a:rPr lang="en-US" altLang="en-US" sz="3200" b="1" dirty="0" err="1">
                <a:solidFill>
                  <a:srgbClr val="0000CC"/>
                </a:solidFill>
                <a:latin typeface="Times New Roman" pitchFamily="18" charset="0"/>
                <a:cs typeface="Times New Roman" pitchFamily="18" charset="0"/>
              </a:rPr>
              <a:t>Đọc</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các</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thông</a:t>
            </a:r>
            <a:r>
              <a:rPr lang="en-US" altLang="en-US" sz="3200" b="1" dirty="0">
                <a:solidFill>
                  <a:srgbClr val="0000CC"/>
                </a:solidFill>
                <a:latin typeface="Times New Roman" pitchFamily="18" charset="0"/>
                <a:cs typeface="Times New Roman" pitchFamily="18" charset="0"/>
              </a:rPr>
              <a:t> tin SGK -</a:t>
            </a:r>
            <a:r>
              <a:rPr lang="en-US" altLang="en-US" sz="3200" b="1" dirty="0" err="1">
                <a:solidFill>
                  <a:srgbClr val="0000CC"/>
                </a:solidFill>
                <a:latin typeface="Times New Roman" pitchFamily="18" charset="0"/>
                <a:cs typeface="Times New Roman" pitchFamily="18" charset="0"/>
              </a:rPr>
              <a:t>Tr</a:t>
            </a:r>
            <a:r>
              <a:rPr lang="en-US" altLang="en-US" sz="3200" b="1" dirty="0">
                <a:solidFill>
                  <a:srgbClr val="0000CC"/>
                </a:solidFill>
                <a:latin typeface="Times New Roman" pitchFamily="18" charset="0"/>
                <a:cs typeface="Times New Roman" pitchFamily="18" charset="0"/>
              </a:rPr>
              <a:t> 61 </a:t>
            </a:r>
            <a:r>
              <a:rPr lang="en-US" altLang="en-US" sz="3200" b="1" dirty="0" err="1">
                <a:solidFill>
                  <a:srgbClr val="0000CC"/>
                </a:solidFill>
                <a:latin typeface="Times New Roman" pitchFamily="18" charset="0"/>
                <a:cs typeface="Times New Roman" pitchFamily="18" charset="0"/>
              </a:rPr>
              <a:t>và</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cho</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biết</a:t>
            </a:r>
            <a:r>
              <a:rPr lang="en-US" altLang="en-US" sz="3200" b="1" dirty="0">
                <a:solidFill>
                  <a:srgbClr val="0000CC"/>
                </a:solidFill>
                <a:latin typeface="Times New Roman" pitchFamily="18" charset="0"/>
                <a:cs typeface="Times New Roman" pitchFamily="18" charset="0"/>
              </a:rPr>
              <a:t>: </a:t>
            </a:r>
          </a:p>
          <a:p>
            <a:r>
              <a:rPr lang="en-US" altLang="en-US" sz="3200" b="1" dirty="0" err="1">
                <a:solidFill>
                  <a:srgbClr val="0000CC"/>
                </a:solidFill>
                <a:latin typeface="Times New Roman" pitchFamily="18" charset="0"/>
                <a:cs typeface="Times New Roman" pitchFamily="18" charset="0"/>
              </a:rPr>
              <a:t>Người</a:t>
            </a:r>
            <a:r>
              <a:rPr lang="en-US" altLang="en-US" sz="3200" b="1" dirty="0">
                <a:solidFill>
                  <a:srgbClr val="0000CC"/>
                </a:solidFill>
                <a:latin typeface="Times New Roman" pitchFamily="18" charset="0"/>
                <a:cs typeface="Times New Roman" pitchFamily="18" charset="0"/>
              </a:rPr>
              <a:t> ta </a:t>
            </a:r>
            <a:r>
              <a:rPr lang="en-US" altLang="en-US" sz="3200" b="1" dirty="0" err="1">
                <a:solidFill>
                  <a:srgbClr val="0000CC"/>
                </a:solidFill>
                <a:latin typeface="Times New Roman" pitchFamily="18" charset="0"/>
                <a:cs typeface="Times New Roman" pitchFamily="18" charset="0"/>
              </a:rPr>
              <a:t>dùng</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vật</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liệu</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gi</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đê</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sản</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xuất</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ra</a:t>
            </a:r>
            <a:r>
              <a:rPr lang="en-US" altLang="en-US" sz="3200" b="1" dirty="0">
                <a:solidFill>
                  <a:srgbClr val="0000CC"/>
                </a:solidFill>
                <a:latin typeface="Times New Roman" pitchFamily="18" charset="0"/>
                <a:cs typeface="Times New Roman" pitchFamily="18" charset="0"/>
              </a:rPr>
              <a:t> </a:t>
            </a:r>
          </a:p>
          <a:p>
            <a:r>
              <a:rPr lang="en-US" altLang="en-US" sz="3200" b="1" dirty="0" err="1">
                <a:solidFill>
                  <a:srgbClr val="0000CC"/>
                </a:solidFill>
                <a:latin typeface="Times New Roman" pitchFamily="18" charset="0"/>
                <a:cs typeface="Times New Roman" pitchFamily="18" charset="0"/>
              </a:rPr>
              <a:t>thủy</a:t>
            </a:r>
            <a:r>
              <a:rPr lang="en-US" altLang="en-US" sz="3200" b="1" dirty="0">
                <a:solidFill>
                  <a:srgbClr val="0000CC"/>
                </a:solidFill>
                <a:latin typeface="Times New Roman" pitchFamily="18" charset="0"/>
                <a:cs typeface="Times New Roman" pitchFamily="18" charset="0"/>
              </a:rPr>
              <a:t> </a:t>
            </a:r>
            <a:r>
              <a:rPr lang="en-US" altLang="en-US" sz="3200" b="1" dirty="0" err="1">
                <a:solidFill>
                  <a:srgbClr val="0000CC"/>
                </a:solidFill>
                <a:latin typeface="Times New Roman" pitchFamily="18" charset="0"/>
                <a:cs typeface="Times New Roman" pitchFamily="18" charset="0"/>
              </a:rPr>
              <a:t>tinh</a:t>
            </a:r>
            <a:r>
              <a:rPr lang="en-US" altLang="en-US" sz="3200" b="1" dirty="0">
                <a:solidFill>
                  <a:srgbClr val="0000CC"/>
                </a:solidFill>
                <a:latin typeface="Times New Roman" pitchFamily="18" charset="0"/>
                <a:cs typeface="Times New Roman" pitchFamily="18" charset="0"/>
              </a:rPr>
              <a:t> ?</a:t>
            </a:r>
            <a:endParaRPr lang="vi-VN" altLang="en-US" sz="3200" b="1" dirty="0">
              <a:solidFill>
                <a:srgbClr val="0000CC"/>
              </a:solidFill>
              <a:latin typeface="Times New Roman" pitchFamily="18" charset="0"/>
              <a:cs typeface="Times New Roman" pitchFamily="18" charset="0"/>
            </a:endParaRPr>
          </a:p>
        </p:txBody>
      </p:sp>
      <p:sp>
        <p:nvSpPr>
          <p:cNvPr id="5" name="Flowchart: Alternate Process 4"/>
          <p:cNvSpPr>
            <a:spLocks noChangeArrowheads="1"/>
          </p:cNvSpPr>
          <p:nvPr/>
        </p:nvSpPr>
        <p:spPr bwMode="auto">
          <a:xfrm>
            <a:off x="1181100" y="4191000"/>
            <a:ext cx="6781800" cy="1328738"/>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en-US" sz="3600" b="1" dirty="0" err="1">
                <a:solidFill>
                  <a:srgbClr val="FF0000"/>
                </a:solidFill>
                <a:latin typeface="Times New Roman" pitchFamily="18" charset="0"/>
                <a:cs typeface="Times New Roman" pitchFamily="18" charset="0"/>
              </a:rPr>
              <a:t>Thủy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khác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6" name="Text Box 2"/>
          <p:cNvSpPr txBox="1">
            <a:spLocks noChangeArrowheads="1"/>
          </p:cNvSpPr>
          <p:nvPr/>
        </p:nvSpPr>
        <p:spPr bwMode="auto">
          <a:xfrm>
            <a:off x="906463" y="192088"/>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altLang="en-US" sz="3200" b="1" i="0" dirty="0" err="1" smtClean="0">
                <a:solidFill>
                  <a:srgbClr val="0B0462"/>
                </a:solidFill>
                <a:latin typeface="Times New Roman" panose="02020603050405020304" pitchFamily="18" charset="0"/>
                <a:cs typeface="Times New Roman" panose="02020603050405020304" pitchFamily="18" charset="0"/>
              </a:rPr>
              <a:t>Khoa</a:t>
            </a:r>
            <a:r>
              <a:rPr lang="en-US" altLang="en-US" sz="3200" b="1" i="0" dirty="0" smtClean="0">
                <a:solidFill>
                  <a:srgbClr val="0B0462"/>
                </a:solidFill>
                <a:latin typeface="Times New Roman" panose="02020603050405020304" pitchFamily="18" charset="0"/>
                <a:cs typeface="Times New Roman" panose="02020603050405020304" pitchFamily="18" charset="0"/>
              </a:rPr>
              <a:t> </a:t>
            </a:r>
            <a:r>
              <a:rPr lang="en-US" altLang="en-US" sz="3200" b="1" i="0" dirty="0" err="1">
                <a:solidFill>
                  <a:srgbClr val="0B0462"/>
                </a:solidFill>
                <a:latin typeface="Times New Roman" panose="02020603050405020304" pitchFamily="18" charset="0"/>
                <a:cs typeface="Times New Roman" panose="02020603050405020304" pitchFamily="18" charset="0"/>
              </a:rPr>
              <a:t>học</a:t>
            </a:r>
            <a:endParaRPr lang="en-US" altLang="en-US" sz="3200" b="1" i="0" dirty="0">
              <a:solidFill>
                <a:srgbClr val="0B0462"/>
              </a:solidFill>
              <a:latin typeface="Times New Roman" panose="02020603050405020304" pitchFamily="18" charset="0"/>
              <a:cs typeface="Times New Roman" panose="02020603050405020304" pitchFamily="18" charset="0"/>
            </a:endParaRPr>
          </a:p>
          <a:p>
            <a:pPr algn="ctr">
              <a:spcBef>
                <a:spcPct val="50000"/>
              </a:spcBef>
            </a:pPr>
            <a:r>
              <a:rPr lang="en-US" sz="3200" b="1" dirty="0" err="1" smtClean="0">
                <a:solidFill>
                  <a:srgbClr val="FF00FF"/>
                </a:solidFill>
                <a:latin typeface="Times New Roman" pitchFamily="18" charset="0"/>
                <a:cs typeface="Times New Roman" pitchFamily="18" charset="0"/>
              </a:rPr>
              <a:t>Bài</a:t>
            </a:r>
            <a:r>
              <a:rPr lang="en-US" sz="3200" b="1" dirty="0" smtClean="0">
                <a:solidFill>
                  <a:srgbClr val="FF00FF"/>
                </a:solidFill>
                <a:latin typeface="Times New Roman" pitchFamily="18" charset="0"/>
                <a:cs typeface="Times New Roman" pitchFamily="18" charset="0"/>
              </a:rPr>
              <a:t> 29: </a:t>
            </a:r>
            <a:r>
              <a:rPr lang="en-US" sz="3200" b="1" dirty="0">
                <a:solidFill>
                  <a:srgbClr val="FF00FF"/>
                </a:solidFill>
                <a:latin typeface="Times New Roman" pitchFamily="18" charset="0"/>
                <a:cs typeface="Times New Roman" pitchFamily="18" charset="0"/>
              </a:rPr>
              <a:t>THỦY TINH</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9359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968500" y="1019175"/>
            <a:ext cx="5029200" cy="1190625"/>
          </a:xfrm>
          <a:prstGeom prst="rect">
            <a:avLst/>
          </a:prstGeom>
          <a:ln/>
          <a:extLst/>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schemeClr val="bg1"/>
                </a:solidFill>
                <a:latin typeface="Times New Roman" pitchFamily="18" charset="0"/>
                <a:cs typeface="Times New Roman" pitchFamily="18" charset="0"/>
              </a:rPr>
              <a:t>Hỗn</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hợp</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cát</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va</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một</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sô</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chất</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khác</a:t>
            </a:r>
            <a:r>
              <a:rPr lang="en-US" altLang="en-US" sz="3600" b="1" i="0" dirty="0">
                <a:solidFill>
                  <a:schemeClr val="bg1"/>
                </a:solidFill>
                <a:latin typeface="Times New Roman" pitchFamily="18" charset="0"/>
                <a:cs typeface="Times New Roman" pitchFamily="18" charset="0"/>
              </a:rPr>
              <a:t>.</a:t>
            </a:r>
          </a:p>
        </p:txBody>
      </p:sp>
      <p:sp>
        <p:nvSpPr>
          <p:cNvPr id="3" name="Rectangle 2"/>
          <p:cNvSpPr>
            <a:spLocks noChangeArrowheads="1"/>
          </p:cNvSpPr>
          <p:nvPr/>
        </p:nvSpPr>
        <p:spPr bwMode="auto">
          <a:xfrm>
            <a:off x="4883150" y="2484438"/>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000" b="1" i="0" dirty="0" err="1">
                <a:solidFill>
                  <a:srgbClr val="000066"/>
                </a:solidFill>
                <a:latin typeface="Times New Roman" pitchFamily="18" charset="0"/>
                <a:cs typeface="Times New Roman" pitchFamily="18" charset="0"/>
              </a:rPr>
              <a:t>Nấu</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chảy</a:t>
            </a:r>
            <a:r>
              <a:rPr lang="en-US" altLang="en-US" sz="2000" b="1" i="0" dirty="0">
                <a:solidFill>
                  <a:srgbClr val="000066"/>
                </a:solidFill>
                <a:latin typeface="Times New Roman" pitchFamily="18" charset="0"/>
                <a:cs typeface="Times New Roman" pitchFamily="18" charset="0"/>
              </a:rPr>
              <a:t> 1700 </a:t>
            </a:r>
            <a:r>
              <a:rPr lang="en-US" altLang="en-US" sz="2000" b="1" i="0" dirty="0" err="1">
                <a:solidFill>
                  <a:srgbClr val="000066"/>
                </a:solidFill>
                <a:latin typeface="Times New Roman" pitchFamily="18" charset="0"/>
                <a:cs typeface="Times New Roman" pitchFamily="18" charset="0"/>
              </a:rPr>
              <a:t>đô</a:t>
            </a:r>
            <a:r>
              <a:rPr lang="en-US" altLang="en-US" sz="2000" b="1" i="0" dirty="0">
                <a:solidFill>
                  <a:srgbClr val="000066"/>
                </a:solidFill>
                <a:latin typeface="Times New Roman" pitchFamily="18" charset="0"/>
                <a:cs typeface="Times New Roman" pitchFamily="18" charset="0"/>
              </a:rPr>
              <a:t>̣ C</a:t>
            </a:r>
          </a:p>
        </p:txBody>
      </p:sp>
      <p:sp>
        <p:nvSpPr>
          <p:cNvPr id="19" name="Text Box 8"/>
          <p:cNvSpPr txBox="1">
            <a:spLocks noChangeArrowheads="1"/>
          </p:cNvSpPr>
          <p:nvPr/>
        </p:nvSpPr>
        <p:spPr bwMode="auto">
          <a:xfrm>
            <a:off x="2524125" y="3016250"/>
            <a:ext cx="3997325" cy="64135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sz="3600" b="1" i="0" dirty="0" err="1">
                <a:solidFill>
                  <a:srgbClr val="660066"/>
                </a:solidFill>
                <a:latin typeface="Times New Roman" pitchFamily="18" charset="0"/>
                <a:cs typeface="Times New Roman" pitchFamily="18" charset="0"/>
              </a:rPr>
              <a:t>Thủy</a:t>
            </a:r>
            <a:r>
              <a:rPr lang="en-US" sz="3600" b="1" i="0" dirty="0">
                <a:solidFill>
                  <a:srgbClr val="660066"/>
                </a:solidFill>
                <a:latin typeface="Times New Roman" pitchFamily="18" charset="0"/>
                <a:cs typeface="Times New Roman" pitchFamily="18" charset="0"/>
              </a:rPr>
              <a:t> </a:t>
            </a:r>
            <a:r>
              <a:rPr lang="en-US" sz="3600" b="1" i="0" dirty="0" err="1">
                <a:solidFill>
                  <a:srgbClr val="660066"/>
                </a:solidFill>
                <a:latin typeface="Times New Roman" pitchFamily="18" charset="0"/>
                <a:cs typeface="Times New Roman" pitchFamily="18" charset="0"/>
              </a:rPr>
              <a:t>tinh</a:t>
            </a:r>
            <a:r>
              <a:rPr lang="en-US" sz="3600" b="1" i="0" dirty="0">
                <a:solidFill>
                  <a:srgbClr val="660066"/>
                </a:solidFill>
                <a:latin typeface="Times New Roman" pitchFamily="18" charset="0"/>
                <a:cs typeface="Times New Roman" pitchFamily="18" charset="0"/>
              </a:rPr>
              <a:t> </a:t>
            </a:r>
            <a:r>
              <a:rPr lang="en-US" sz="3600" b="1" i="0" dirty="0" err="1">
                <a:solidFill>
                  <a:srgbClr val="660066"/>
                </a:solidFill>
                <a:latin typeface="Times New Roman" pitchFamily="18" charset="0"/>
                <a:cs typeface="Times New Roman" pitchFamily="18" charset="0"/>
              </a:rPr>
              <a:t>nhão</a:t>
            </a:r>
            <a:endParaRPr lang="en-US" sz="3600" b="1" i="0" dirty="0">
              <a:solidFill>
                <a:srgbClr val="660066"/>
              </a:solidFill>
              <a:latin typeface="Times New Roman" pitchFamily="18" charset="0"/>
              <a:cs typeface="Times New Roman" pitchFamily="18" charset="0"/>
            </a:endParaRPr>
          </a:p>
        </p:txBody>
      </p:sp>
      <p:sp>
        <p:nvSpPr>
          <p:cNvPr id="20" name="Text Box 12"/>
          <p:cNvSpPr txBox="1">
            <a:spLocks noChangeArrowheads="1"/>
          </p:cNvSpPr>
          <p:nvPr/>
        </p:nvSpPr>
        <p:spPr bwMode="auto">
          <a:xfrm>
            <a:off x="4949825" y="3810000"/>
            <a:ext cx="19573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2000" b="1" i="0" dirty="0" err="1">
                <a:solidFill>
                  <a:srgbClr val="000066"/>
                </a:solidFill>
                <a:latin typeface="Times New Roman" pitchFamily="18" charset="0"/>
                <a:cs typeface="Times New Roman" pitchFamily="18" charset="0"/>
              </a:rPr>
              <a:t>Làm</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nguội</a:t>
            </a:r>
            <a:endParaRPr lang="en-US" altLang="en-US" sz="2000" b="1" i="0" dirty="0">
              <a:solidFill>
                <a:srgbClr val="000066"/>
              </a:solidFill>
              <a:latin typeface="Times New Roman" pitchFamily="18" charset="0"/>
              <a:cs typeface="Times New Roman" pitchFamily="18" charset="0"/>
            </a:endParaRPr>
          </a:p>
        </p:txBody>
      </p:sp>
      <p:sp>
        <p:nvSpPr>
          <p:cNvPr id="21" name="Text Box 9"/>
          <p:cNvSpPr txBox="1">
            <a:spLocks noChangeArrowheads="1"/>
          </p:cNvSpPr>
          <p:nvPr/>
        </p:nvSpPr>
        <p:spPr bwMode="auto">
          <a:xfrm>
            <a:off x="2768600" y="4464050"/>
            <a:ext cx="3508375" cy="641350"/>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schemeClr val="bg1"/>
                </a:solidFill>
                <a:latin typeface="Times New Roman" pitchFamily="18" charset="0"/>
                <a:cs typeface="Times New Roman" pitchFamily="18" charset="0"/>
              </a:rPr>
              <a:t>Thủy</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tinh</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dẻo</a:t>
            </a:r>
            <a:endParaRPr lang="en-US" altLang="en-US" sz="3600" b="1" i="0" dirty="0">
              <a:solidFill>
                <a:schemeClr val="bg1"/>
              </a:solidFill>
              <a:latin typeface="Times New Roman" pitchFamily="18" charset="0"/>
              <a:cs typeface="Times New Roman" pitchFamily="18" charset="0"/>
            </a:endParaRPr>
          </a:p>
        </p:txBody>
      </p:sp>
      <p:sp>
        <p:nvSpPr>
          <p:cNvPr id="23" name="Text Box 10"/>
          <p:cNvSpPr txBox="1">
            <a:spLocks noChangeArrowheads="1"/>
          </p:cNvSpPr>
          <p:nvPr/>
        </p:nvSpPr>
        <p:spPr bwMode="auto">
          <a:xfrm>
            <a:off x="5127625" y="5257800"/>
            <a:ext cx="1385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2000" b="1" i="0" dirty="0" err="1">
                <a:solidFill>
                  <a:srgbClr val="000066"/>
                </a:solidFill>
                <a:latin typeface="Times New Roman" pitchFamily="18" charset="0"/>
                <a:cs typeface="Times New Roman" pitchFamily="18" charset="0"/>
              </a:rPr>
              <a:t>Ép</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thổi</a:t>
            </a:r>
            <a:endParaRPr lang="en-US" altLang="en-US" sz="2000" b="1" i="0" dirty="0">
              <a:solidFill>
                <a:srgbClr val="000066"/>
              </a:solidFill>
              <a:latin typeface="Times New Roman" pitchFamily="18" charset="0"/>
              <a:cs typeface="Times New Roman" pitchFamily="18" charset="0"/>
            </a:endParaRPr>
          </a:p>
        </p:txBody>
      </p:sp>
      <p:sp>
        <p:nvSpPr>
          <p:cNvPr id="25" name="Text Box 11"/>
          <p:cNvSpPr txBox="1">
            <a:spLocks noChangeArrowheads="1"/>
          </p:cNvSpPr>
          <p:nvPr/>
        </p:nvSpPr>
        <p:spPr bwMode="auto">
          <a:xfrm>
            <a:off x="3128963" y="5868988"/>
            <a:ext cx="2690812" cy="641350"/>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r>
              <a:rPr lang="en-US" sz="3600" b="1" i="0" dirty="0" err="1">
                <a:solidFill>
                  <a:srgbClr val="660066"/>
                </a:solidFill>
                <a:latin typeface="Times New Roman" pitchFamily="18" charset="0"/>
                <a:cs typeface="Times New Roman" pitchFamily="18" charset="0"/>
              </a:rPr>
              <a:t>Các</a:t>
            </a:r>
            <a:r>
              <a:rPr lang="en-US" sz="3600" b="1" i="0" dirty="0">
                <a:solidFill>
                  <a:srgbClr val="660066"/>
                </a:solidFill>
                <a:latin typeface="Times New Roman" pitchFamily="18" charset="0"/>
                <a:cs typeface="Times New Roman" pitchFamily="18" charset="0"/>
              </a:rPr>
              <a:t> </a:t>
            </a:r>
            <a:r>
              <a:rPr lang="en-US" sz="3600" b="1" i="0" dirty="0" err="1">
                <a:solidFill>
                  <a:srgbClr val="660066"/>
                </a:solidFill>
                <a:latin typeface="Times New Roman" pitchFamily="18" charset="0"/>
                <a:cs typeface="Times New Roman" pitchFamily="18" charset="0"/>
              </a:rPr>
              <a:t>đô</a:t>
            </a:r>
            <a:r>
              <a:rPr lang="en-US" sz="3600" b="1" i="0" dirty="0">
                <a:solidFill>
                  <a:srgbClr val="660066"/>
                </a:solidFill>
                <a:latin typeface="Times New Roman" pitchFamily="18" charset="0"/>
                <a:cs typeface="Times New Roman" pitchFamily="18" charset="0"/>
              </a:rPr>
              <a:t>̀ </a:t>
            </a:r>
            <a:r>
              <a:rPr lang="en-US" sz="3600" b="1" i="0" dirty="0" err="1">
                <a:solidFill>
                  <a:srgbClr val="660066"/>
                </a:solidFill>
                <a:latin typeface="Times New Roman" pitchFamily="18" charset="0"/>
                <a:cs typeface="Times New Roman" pitchFamily="18" charset="0"/>
              </a:rPr>
              <a:t>vật</a:t>
            </a:r>
            <a:endParaRPr lang="en-US" sz="3600" b="1" i="0" dirty="0">
              <a:solidFill>
                <a:srgbClr val="660066"/>
              </a:solidFill>
              <a:latin typeface="Times New Roman" pitchFamily="18" charset="0"/>
              <a:cs typeface="Times New Roman" pitchFamily="18" charset="0"/>
            </a:endParaRPr>
          </a:p>
        </p:txBody>
      </p:sp>
      <p:sp>
        <p:nvSpPr>
          <p:cNvPr id="2" name="TextBox 1"/>
          <p:cNvSpPr txBox="1"/>
          <p:nvPr/>
        </p:nvSpPr>
        <p:spPr>
          <a:xfrm>
            <a:off x="1143000" y="152400"/>
            <a:ext cx="6934200" cy="708025"/>
          </a:xfrm>
          <a:prstGeom prst="rect">
            <a:avLst/>
          </a:prstGeom>
          <a:noFill/>
        </p:spPr>
        <p:txBody>
          <a:bodyPr>
            <a:spAutoFit/>
          </a:bodyPr>
          <a:lstStyle/>
          <a:p>
            <a:pPr eaLnBrk="0" hangingPunct="0">
              <a:spcBef>
                <a:spcPct val="50000"/>
              </a:spcBef>
              <a:defRPr/>
            </a:pPr>
            <a:r>
              <a:rPr lang="en-US" sz="4000" b="1" i="0" dirty="0" err="1">
                <a:solidFill>
                  <a:schemeClr val="accent5"/>
                </a:solidFill>
                <a:latin typeface="Times New Roman" pitchFamily="18" charset="0"/>
                <a:cs typeface="Times New Roman" pitchFamily="18" charset="0"/>
              </a:rPr>
              <a:t>Quy</a:t>
            </a:r>
            <a:r>
              <a:rPr lang="en-US" sz="4000" b="1" i="0" dirty="0">
                <a:solidFill>
                  <a:schemeClr val="accent5"/>
                </a:solidFill>
                <a:latin typeface="Times New Roman" pitchFamily="18" charset="0"/>
                <a:cs typeface="Times New Roman" pitchFamily="18" charset="0"/>
              </a:rPr>
              <a:t> </a:t>
            </a:r>
            <a:r>
              <a:rPr lang="en-US" sz="4000" b="1" i="0" dirty="0" err="1">
                <a:solidFill>
                  <a:schemeClr val="accent5"/>
                </a:solidFill>
                <a:latin typeface="Times New Roman" pitchFamily="18" charset="0"/>
                <a:cs typeface="Times New Roman" pitchFamily="18" charset="0"/>
              </a:rPr>
              <a:t>trình</a:t>
            </a:r>
            <a:r>
              <a:rPr lang="en-US" sz="4000" b="1" i="0" dirty="0">
                <a:solidFill>
                  <a:schemeClr val="accent5"/>
                </a:solidFill>
                <a:latin typeface="Times New Roman" pitchFamily="18" charset="0"/>
                <a:cs typeface="Times New Roman" pitchFamily="18" charset="0"/>
              </a:rPr>
              <a:t> </a:t>
            </a:r>
            <a:r>
              <a:rPr lang="en-US" sz="4000" b="1" i="0" dirty="0" err="1">
                <a:solidFill>
                  <a:schemeClr val="accent5"/>
                </a:solidFill>
                <a:latin typeface="Times New Roman" pitchFamily="18" charset="0"/>
                <a:cs typeface="Times New Roman" pitchFamily="18" charset="0"/>
              </a:rPr>
              <a:t>sản</a:t>
            </a:r>
            <a:r>
              <a:rPr lang="en-US" sz="4000" b="1" i="0" dirty="0">
                <a:solidFill>
                  <a:schemeClr val="accent5"/>
                </a:solidFill>
                <a:latin typeface="Times New Roman" pitchFamily="18" charset="0"/>
                <a:cs typeface="Times New Roman" pitchFamily="18" charset="0"/>
              </a:rPr>
              <a:t> </a:t>
            </a:r>
            <a:r>
              <a:rPr lang="en-US" sz="4000" b="1" i="0" dirty="0" err="1">
                <a:solidFill>
                  <a:schemeClr val="accent5"/>
                </a:solidFill>
                <a:latin typeface="Times New Roman" pitchFamily="18" charset="0"/>
                <a:cs typeface="Times New Roman" pitchFamily="18" charset="0"/>
              </a:rPr>
              <a:t>xuất</a:t>
            </a:r>
            <a:r>
              <a:rPr lang="en-US" sz="4000" b="1" i="0" dirty="0">
                <a:solidFill>
                  <a:schemeClr val="accent5"/>
                </a:solidFill>
                <a:latin typeface="Times New Roman" pitchFamily="18" charset="0"/>
                <a:cs typeface="Times New Roman" pitchFamily="18" charset="0"/>
              </a:rPr>
              <a:t> </a:t>
            </a:r>
            <a:r>
              <a:rPr lang="en-US" sz="4000" b="1" i="0" dirty="0" err="1">
                <a:solidFill>
                  <a:schemeClr val="accent5"/>
                </a:solidFill>
                <a:latin typeface="Times New Roman" pitchFamily="18" charset="0"/>
                <a:cs typeface="Times New Roman" pitchFamily="18" charset="0"/>
              </a:rPr>
              <a:t>thủy</a:t>
            </a:r>
            <a:r>
              <a:rPr lang="en-US" sz="4000" b="1" i="0" dirty="0">
                <a:solidFill>
                  <a:schemeClr val="accent5"/>
                </a:solidFill>
                <a:latin typeface="Times New Roman" pitchFamily="18" charset="0"/>
                <a:cs typeface="Times New Roman" pitchFamily="18" charset="0"/>
              </a:rPr>
              <a:t> </a:t>
            </a:r>
            <a:r>
              <a:rPr lang="en-US" sz="4000" b="1" i="0" dirty="0" err="1">
                <a:solidFill>
                  <a:schemeClr val="accent5"/>
                </a:solidFill>
                <a:latin typeface="Times New Roman" pitchFamily="18" charset="0"/>
                <a:cs typeface="Times New Roman" pitchFamily="18" charset="0"/>
              </a:rPr>
              <a:t>tinh</a:t>
            </a:r>
            <a:endParaRPr lang="en-US" sz="4000" b="1" i="0" dirty="0">
              <a:solidFill>
                <a:schemeClr val="accent5"/>
              </a:solidFill>
              <a:latin typeface="Times New Roman" pitchFamily="18" charset="0"/>
              <a:cs typeface="Times New Roman" pitchFamily="18" charset="0"/>
            </a:endParaRPr>
          </a:p>
        </p:txBody>
      </p:sp>
      <p:sp>
        <p:nvSpPr>
          <p:cNvPr id="4" name="Down Arrow 3"/>
          <p:cNvSpPr/>
          <p:nvPr/>
        </p:nvSpPr>
        <p:spPr>
          <a:xfrm>
            <a:off x="4347925" y="23622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Down Arrow 13"/>
          <p:cNvSpPr/>
          <p:nvPr/>
        </p:nvSpPr>
        <p:spPr>
          <a:xfrm>
            <a:off x="4347925" y="3733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Down Arrow 14"/>
          <p:cNvSpPr/>
          <p:nvPr/>
        </p:nvSpPr>
        <p:spPr>
          <a:xfrm>
            <a:off x="4357212" y="5257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583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19" grpId="0" animBg="1"/>
      <p:bldP spid="20" grpId="0"/>
      <p:bldP spid="21" grpId="0" animBg="1"/>
      <p:bldP spid="23" grpId="0"/>
      <p:bldP spid="25" grpId="0" animBg="1"/>
      <p:bldP spid="4"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át trắng"/>
          <p:cNvPicPr>
            <a:picLocks noChangeAspect="1" noChangeArrowheads="1"/>
          </p:cNvPicPr>
          <p:nvPr/>
        </p:nvPicPr>
        <p:blipFill>
          <a:blip r:embed="rId2">
            <a:lum bright="16000"/>
            <a:extLst>
              <a:ext uri="{28A0092B-C50C-407E-A947-70E740481C1C}">
                <a14:useLocalDpi xmlns:a14="http://schemas.microsoft.com/office/drawing/2010/main" val="0"/>
              </a:ext>
            </a:extLst>
          </a:blip>
          <a:srcRect/>
          <a:stretch>
            <a:fillRect/>
          </a:stretch>
        </p:blipFill>
        <p:spPr bwMode="auto">
          <a:xfrm>
            <a:off x="762000" y="22098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1143000" y="1600200"/>
            <a:ext cx="533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eaLnBrk="1" hangingPunct="1">
              <a:spcBef>
                <a:spcPct val="50000"/>
              </a:spcBef>
              <a:buFont typeface="Arial" charset="0"/>
              <a:buChar char="•"/>
            </a:pPr>
            <a:r>
              <a:rPr lang="en-US" sz="2800" dirty="0" err="1" smtClean="0">
                <a:latin typeface=".VnTime" panose="020B7200000000000000" pitchFamily="34" charset="0"/>
              </a:rPr>
              <a:t>Quy</a:t>
            </a:r>
            <a:r>
              <a:rPr lang="en-US" sz="2800" dirty="0" smtClean="0">
                <a:latin typeface=".VnTime" panose="020B7200000000000000" pitchFamily="34" charset="0"/>
              </a:rPr>
              <a:t> </a:t>
            </a:r>
            <a:r>
              <a:rPr lang="en-US" sz="2800" dirty="0" err="1" smtClean="0">
                <a:latin typeface=".VnTime" panose="020B7200000000000000" pitchFamily="34" charset="0"/>
              </a:rPr>
              <a:t>trình</a:t>
            </a:r>
            <a:r>
              <a:rPr lang="en-US" sz="2800" dirty="0" smtClean="0">
                <a:latin typeface=".VnTime" panose="020B7200000000000000" pitchFamily="34" charset="0"/>
              </a:rPr>
              <a:t> </a:t>
            </a:r>
            <a:r>
              <a:rPr lang="en-US" sz="2800" dirty="0" err="1" smtClean="0">
                <a:latin typeface=".VnTime" panose="020B7200000000000000" pitchFamily="34" charset="0"/>
              </a:rPr>
              <a:t>sản</a:t>
            </a:r>
            <a:r>
              <a:rPr lang="en-US" sz="2800" dirty="0" smtClean="0">
                <a:latin typeface=".VnTime" panose="020B7200000000000000" pitchFamily="34" charset="0"/>
              </a:rPr>
              <a:t> </a:t>
            </a:r>
            <a:r>
              <a:rPr lang="en-US" sz="2800" dirty="0" err="1" smtClean="0">
                <a:latin typeface=".VnTime" panose="020B7200000000000000" pitchFamily="34" charset="0"/>
              </a:rPr>
              <a:t>xuất</a:t>
            </a:r>
            <a:r>
              <a:rPr lang="en-US" sz="2800" dirty="0" smtClean="0">
                <a:latin typeface=".VnTime" panose="020B7200000000000000" pitchFamily="34" charset="0"/>
              </a:rPr>
              <a:t> </a:t>
            </a:r>
            <a:r>
              <a:rPr lang="en-US" sz="2800" dirty="0" err="1" smtClean="0">
                <a:latin typeface=".VnTime" panose="020B7200000000000000" pitchFamily="34" charset="0"/>
              </a:rPr>
              <a:t>thuỷ</a:t>
            </a:r>
            <a:r>
              <a:rPr lang="en-US" sz="2800" dirty="0" smtClean="0">
                <a:latin typeface=".VnTime" panose="020B7200000000000000" pitchFamily="34" charset="0"/>
              </a:rPr>
              <a:t> </a:t>
            </a:r>
            <a:r>
              <a:rPr lang="en-US" sz="2800" dirty="0" err="1" smtClean="0">
                <a:latin typeface=".VnTime" panose="020B7200000000000000" pitchFamily="34" charset="0"/>
              </a:rPr>
              <a:t>tinh</a:t>
            </a:r>
            <a:endParaRPr lang="en-US" sz="2800" dirty="0" smtClean="0">
              <a:latin typeface=".VnTime" panose="020B7200000000000000" pitchFamily="34" charset="0"/>
            </a:endParaRPr>
          </a:p>
          <a:p>
            <a:pPr marL="457200" indent="-457200" eaLnBrk="1" hangingPunct="1">
              <a:spcBef>
                <a:spcPct val="50000"/>
              </a:spcBef>
              <a:buFont typeface="Arial" charset="0"/>
              <a:buChar char="•"/>
            </a:pPr>
            <a:endParaRPr lang="en-US" sz="2800" dirty="0">
              <a:latin typeface=".VnTime" panose="020B7200000000000000" pitchFamily="34" charset="0"/>
            </a:endParaRPr>
          </a:p>
        </p:txBody>
      </p:sp>
    </p:spTree>
    <p:extLst>
      <p:ext uri="{BB962C8B-B14F-4D97-AF65-F5344CB8AC3E}">
        <p14:creationId xmlns:p14="http://schemas.microsoft.com/office/powerpoint/2010/main" val="3742781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80417160119-833-2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66800"/>
            <a:ext cx="419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descr="glass_glassq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343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556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scampi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971550"/>
            <a:ext cx="4572000" cy="56483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Glasm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971550"/>
            <a:ext cx="4252913"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ircle(in)">
                                      <p:cBhvr>
                                        <p:cTn id="7" dur="2000"/>
                                        <p:tgtEl>
                                          <p:spTgt spid="40965"/>
                                        </p:tgtEl>
                                      </p:cBhvr>
                                    </p:animEffect>
                                  </p:childTnLst>
                                </p:cTn>
                              </p:par>
                              <p:par>
                                <p:cTn id="8" presetID="6" presetClass="entr" presetSubtype="16" fill="hold" nodeType="withEffect">
                                  <p:stCondLst>
                                    <p:cond delay="0"/>
                                  </p:stCondLst>
                                  <p:childTnLst>
                                    <p:set>
                                      <p:cBhvr>
                                        <p:cTn id="9" dur="1" fill="hold">
                                          <p:stCondLst>
                                            <p:cond delay="0"/>
                                          </p:stCondLst>
                                        </p:cTn>
                                        <p:tgtEl>
                                          <p:spTgt spid="40975"/>
                                        </p:tgtEl>
                                        <p:attrNameLst>
                                          <p:attrName>style.visibility</p:attrName>
                                        </p:attrNameLst>
                                      </p:cBhvr>
                                      <p:to>
                                        <p:strVal val="visible"/>
                                      </p:to>
                                    </p:set>
                                    <p:animEffect transition="in" filter="circle(in)">
                                      <p:cBhvr>
                                        <p:cTn id="10" dur="2000"/>
                                        <p:tgtEl>
                                          <p:spTgt spid="40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533400" y="228600"/>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b="1" dirty="0" err="1">
                <a:latin typeface="Times New Roman" panose="02020603050405020304" pitchFamily="18" charset="0"/>
              </a:rPr>
              <a:t>Dây</a:t>
            </a:r>
            <a:r>
              <a:rPr lang="en-US" b="1" dirty="0">
                <a:latin typeface="Times New Roman" panose="02020603050405020304" pitchFamily="18" charset="0"/>
              </a:rPr>
              <a:t> </a:t>
            </a:r>
            <a:r>
              <a:rPr lang="en-US" b="1" dirty="0" err="1">
                <a:latin typeface="Times New Roman" panose="02020603050405020304" pitchFamily="18" charset="0"/>
              </a:rPr>
              <a:t>chuyền</a:t>
            </a:r>
            <a:r>
              <a:rPr lang="en-US" b="1" dirty="0">
                <a:latin typeface="Times New Roman" panose="02020603050405020304" pitchFamily="18" charset="0"/>
              </a:rPr>
              <a:t> </a:t>
            </a:r>
            <a:r>
              <a:rPr lang="en-US" b="1" dirty="0" err="1">
                <a:latin typeface="Times New Roman" panose="02020603050405020304" pitchFamily="18" charset="0"/>
              </a:rPr>
              <a:t>sản</a:t>
            </a:r>
            <a:r>
              <a:rPr lang="en-US" b="1" dirty="0">
                <a:latin typeface="Times New Roman" panose="02020603050405020304" pitchFamily="18" charset="0"/>
              </a:rPr>
              <a:t> </a:t>
            </a:r>
            <a:r>
              <a:rPr lang="en-US" b="1" dirty="0" err="1">
                <a:latin typeface="Times New Roman" panose="02020603050405020304" pitchFamily="18" charset="0"/>
              </a:rPr>
              <a:t>xuất</a:t>
            </a:r>
            <a:r>
              <a:rPr lang="en-US" b="1" dirty="0">
                <a:latin typeface="Times New Roman" panose="02020603050405020304" pitchFamily="18" charset="0"/>
              </a:rPr>
              <a:t> chai </a:t>
            </a:r>
            <a:r>
              <a:rPr lang="en-US" b="1" dirty="0" err="1">
                <a:latin typeface="Times New Roman" panose="02020603050405020304" pitchFamily="18" charset="0"/>
              </a:rPr>
              <a:t>thuỷ</a:t>
            </a:r>
            <a:r>
              <a:rPr lang="en-US" b="1" dirty="0">
                <a:latin typeface="Times New Roman" panose="02020603050405020304" pitchFamily="18" charset="0"/>
              </a:rPr>
              <a:t> </a:t>
            </a:r>
            <a:r>
              <a:rPr lang="en-US" b="1" dirty="0" err="1">
                <a:latin typeface="Times New Roman" panose="02020603050405020304" pitchFamily="18" charset="0"/>
              </a:rPr>
              <a:t>tinh</a:t>
            </a:r>
            <a:r>
              <a:rPr lang="en-US" b="1" dirty="0">
                <a:latin typeface="Times New Roman" panose="02020603050405020304" pitchFamily="18" charset="0"/>
              </a:rPr>
              <a:t> </a:t>
            </a:r>
            <a:r>
              <a:rPr lang="en-US" b="1" dirty="0" err="1">
                <a:latin typeface="Times New Roman" panose="02020603050405020304" pitchFamily="18" charset="0"/>
              </a:rPr>
              <a:t>hiện</a:t>
            </a:r>
            <a:r>
              <a:rPr lang="en-US" b="1" dirty="0">
                <a:latin typeface="Times New Roman" panose="02020603050405020304" pitchFamily="18" charset="0"/>
              </a:rPr>
              <a:t> </a:t>
            </a:r>
            <a:r>
              <a:rPr lang="en-US" b="1" dirty="0" err="1">
                <a:latin typeface="Times New Roman" panose="02020603050405020304" pitchFamily="18" charset="0"/>
              </a:rPr>
              <a:t>đại</a:t>
            </a:r>
            <a:endParaRPr lang="en-US" b="1" dirty="0">
              <a:latin typeface="Times New Roman" panose="02020603050405020304" pitchFamily="18" charset="0"/>
            </a:endParaRPr>
          </a:p>
          <a:p>
            <a:endParaRPr lang="en-US" b="0" dirty="0">
              <a:solidFill>
                <a:srgbClr val="FFFF00"/>
              </a:solidFill>
              <a:latin typeface="Times New Roman" panose="02020603050405020304" pitchFamily="18" charset="0"/>
            </a:endParaRPr>
          </a:p>
        </p:txBody>
      </p:sp>
      <p:pic>
        <p:nvPicPr>
          <p:cNvPr id="44037" name="Picture 5" descr="IMG_12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1524000"/>
            <a:ext cx="9067800" cy="5181600"/>
          </a:xfrm>
        </p:spPr>
        <p:txBody>
          <a:bodyPr/>
          <a:lstStyle/>
          <a:p>
            <a:pPr algn="l" eaLnBrk="1" hangingPunct="1"/>
            <a:r>
              <a:rPr lang="en-US" altLang="en-US" sz="3200" b="1" dirty="0" smtClean="0">
                <a:solidFill>
                  <a:srgbClr val="0B19C8"/>
                </a:solidFill>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Thủy</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tinh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được</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làm</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từ</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cát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trắng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và</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một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số</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chất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khác</a:t>
            </a:r>
            <a:r>
              <a:rPr lang="en-US" altLang="en-US" sz="3200" b="1" dirty="0" smtClean="0">
                <a:solidFill>
                  <a:srgbClr val="0B19C8"/>
                </a:solidFill>
                <a:latin typeface="Times New Roman" panose="02020603050405020304" pitchFamily="18" charset="0"/>
                <a:cs typeface="Times New Roman" panose="02020603050405020304" pitchFamily="18" charset="0"/>
              </a:rPr>
              <a:t>.</a:t>
            </a:r>
            <a:br>
              <a:rPr lang="en-US" altLang="en-US" sz="3200" b="1" dirty="0" smtClean="0">
                <a:solidFill>
                  <a:srgbClr val="0B19C8"/>
                </a:solidFill>
                <a:latin typeface="Times New Roman" panose="02020603050405020304" pitchFamily="18" charset="0"/>
                <a:cs typeface="Times New Roman" panose="02020603050405020304" pitchFamily="18" charset="0"/>
              </a:rPr>
            </a:b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Thủy</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tinh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thường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trong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suốt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không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gỉ,cứng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nhưng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dễ</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vỡ</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Thủy</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tinh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không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cháy</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không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hút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ẩm</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và</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không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bị</a:t>
            </a:r>
            <a:r>
              <a:rPr lang="en-US" altLang="en-US" sz="3200" b="1" dirty="0" smtClean="0">
                <a:solidFill>
                  <a:srgbClr val="0B19C8"/>
                </a:solidFill>
                <a:latin typeface="Times New Roman" panose="02020603050405020304" pitchFamily="18" charset="0"/>
                <a:cs typeface="Times New Roman" panose="02020603050405020304" pitchFamily="18" charset="0"/>
              </a:rPr>
              <a:t> a </a:t>
            </a:r>
            <a:r>
              <a:rPr lang="en-US" altLang="en-US" sz="3200" b="1" dirty="0" err="1" smtClean="0">
                <a:solidFill>
                  <a:srgbClr val="0B19C8"/>
                </a:solidFill>
                <a:latin typeface="Times New Roman" panose="02020603050405020304" pitchFamily="18" charset="0"/>
                <a:cs typeface="Times New Roman" panose="02020603050405020304" pitchFamily="18" charset="0"/>
              </a:rPr>
              <a:t>xít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ăn</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mòn</a:t>
            </a:r>
            <a:r>
              <a:rPr lang="en-US" altLang="en-US" sz="3200" b="1" dirty="0" smtClean="0">
                <a:solidFill>
                  <a:srgbClr val="0B19C8"/>
                </a:solidFill>
                <a:latin typeface="Times New Roman" panose="02020603050405020304" pitchFamily="18" charset="0"/>
                <a:cs typeface="Times New Roman" panose="02020603050405020304" pitchFamily="18" charset="0"/>
              </a:rPr>
              <a:t>.</a:t>
            </a:r>
            <a:br>
              <a:rPr lang="en-US" altLang="en-US" sz="3200" b="1" dirty="0" smtClean="0">
                <a:solidFill>
                  <a:srgbClr val="0B19C8"/>
                </a:solidFill>
                <a:latin typeface="Times New Roman" panose="02020603050405020304" pitchFamily="18" charset="0"/>
                <a:cs typeface="Times New Roman" panose="02020603050405020304" pitchFamily="18" charset="0"/>
              </a:rPr>
            </a:b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Ngoài</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thủy</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tinh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thường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còn</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có</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thủy</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tinh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chất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lượng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cao</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rất</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trong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chịu</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được</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nóng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lạnh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bền</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khó</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vỡ</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dùng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để</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làm</a:t>
            </a:r>
            <a:r>
              <a:rPr lang="en-US" altLang="en-US" sz="3200" b="1" dirty="0" smtClean="0">
                <a:solidFill>
                  <a:srgbClr val="0B19C8"/>
                </a:solidFill>
                <a:latin typeface="Times New Roman" panose="02020603050405020304" pitchFamily="18" charset="0"/>
                <a:cs typeface="Times New Roman" panose="02020603050405020304" pitchFamily="18" charset="0"/>
              </a:rPr>
              <a:t> chai, </a:t>
            </a:r>
            <a:r>
              <a:rPr lang="en-US" altLang="en-US" sz="3200" b="1" dirty="0" err="1" smtClean="0">
                <a:solidFill>
                  <a:srgbClr val="0B19C8"/>
                </a:solidFill>
                <a:latin typeface="Times New Roman" panose="02020603050405020304" pitchFamily="18" charset="0"/>
                <a:cs typeface="Times New Roman" panose="02020603050405020304" pitchFamily="18" charset="0"/>
              </a:rPr>
              <a:t>lọ</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trong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phòng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thí</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nghiệm</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đồ</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dùng</a:t>
            </a:r>
            <a:r>
              <a:rPr lang="en-US" altLang="en-US" sz="3200" b="1" dirty="0" smtClean="0">
                <a:solidFill>
                  <a:srgbClr val="0B19C8"/>
                </a:solidFill>
                <a:latin typeface="Times New Roman" panose="02020603050405020304" pitchFamily="18" charset="0"/>
                <a:cs typeface="Times New Roman" panose="02020603050405020304" pitchFamily="18" charset="0"/>
              </a:rPr>
              <a:t> y </a:t>
            </a:r>
            <a:r>
              <a:rPr lang="en-US" altLang="en-US" sz="3200" b="1" dirty="0" err="1" smtClean="0">
                <a:solidFill>
                  <a:srgbClr val="0B19C8"/>
                </a:solidFill>
                <a:latin typeface="Times New Roman" panose="02020603050405020304" pitchFamily="18" charset="0"/>
                <a:cs typeface="Times New Roman" panose="02020603050405020304" pitchFamily="18" charset="0"/>
              </a:rPr>
              <a:t>tế</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kính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của</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máy</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ảnh</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ống</a:t>
            </a:r>
            <a:r>
              <a:rPr lang="en-US" altLang="en-US" sz="3200" b="1" dirty="0" smtClean="0">
                <a:solidFill>
                  <a:srgbClr val="0B19C8"/>
                </a:solidFill>
                <a:latin typeface="Times New Roman" panose="02020603050405020304" pitchFamily="18" charset="0"/>
                <a:cs typeface="Times New Roman" panose="02020603050405020304" pitchFamily="18" charset="0"/>
              </a:rPr>
              <a:t> </a:t>
            </a:r>
            <a:r>
              <a:rPr lang="en-US" altLang="en-US" sz="3200" b="1" dirty="0" err="1" smtClean="0">
                <a:solidFill>
                  <a:srgbClr val="0B19C8"/>
                </a:solidFill>
                <a:latin typeface="Times New Roman" panose="02020603050405020304" pitchFamily="18" charset="0"/>
                <a:cs typeface="Times New Roman" panose="02020603050405020304" pitchFamily="18" charset="0"/>
              </a:rPr>
              <a:t>nhòm</a:t>
            </a:r>
            <a:r>
              <a:rPr lang="en-US" altLang="en-US" sz="3200" b="1" dirty="0" smtClean="0">
                <a:solidFill>
                  <a:srgbClr val="0B19C8"/>
                </a:solidFill>
                <a:latin typeface="Times New Roman" panose="02020603050405020304" pitchFamily="18" charset="0"/>
                <a:cs typeface="Times New Roman" panose="02020603050405020304" pitchFamily="18" charset="0"/>
              </a:rPr>
              <a:t>,…</a:t>
            </a:r>
          </a:p>
        </p:txBody>
      </p:sp>
      <p:sp>
        <p:nvSpPr>
          <p:cNvPr id="27651"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en-US">
              <a:latin typeface="Arial" panose="020B0604020202020204" pitchFamily="34" charset="0"/>
            </a:endParaRPr>
          </a:p>
        </p:txBody>
      </p:sp>
      <p:sp>
        <p:nvSpPr>
          <p:cNvPr id="27653" name="Text Box 13"/>
          <p:cNvSpPr txBox="1">
            <a:spLocks noChangeArrowheads="1"/>
          </p:cNvSpPr>
          <p:nvPr/>
        </p:nvSpPr>
        <p:spPr bwMode="auto">
          <a:xfrm>
            <a:off x="0" y="533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GB" altLang="en-US" sz="2800" b="1" u="sng">
                <a:solidFill>
                  <a:srgbClr val="0000CC"/>
                </a:solidFill>
                <a:latin typeface="Times New Roman" panose="02020603050405020304" pitchFamily="18" charset="0"/>
                <a:cs typeface="Times New Roman" panose="02020603050405020304" pitchFamily="18" charset="0"/>
              </a:rPr>
              <a:t>Khoa học:</a:t>
            </a:r>
          </a:p>
        </p:txBody>
      </p:sp>
      <p:sp>
        <p:nvSpPr>
          <p:cNvPr id="11" name="Text Box 11"/>
          <p:cNvSpPr txBox="1">
            <a:spLocks noChangeArrowheads="1"/>
          </p:cNvSpPr>
          <p:nvPr/>
        </p:nvSpPr>
        <p:spPr bwMode="auto">
          <a:xfrm>
            <a:off x="0" y="1092200"/>
            <a:ext cx="9144000" cy="584200"/>
          </a:xfrm>
          <a:prstGeom prst="rect">
            <a:avLst/>
          </a:prstGeom>
          <a:noFill/>
          <a:ln>
            <a:noFill/>
          </a:ln>
          <a:effectLst>
            <a:prstShdw prst="shdw17" dist="17961" dir="2700000">
              <a:schemeClr val="accent1">
                <a:gamma/>
                <a:shade val="60000"/>
                <a:invGamma/>
              </a:schemeClr>
            </a:prstShdw>
          </a:effectLst>
          <a:extLst/>
        </p:spPr>
        <p:txBody>
          <a:bodyPr>
            <a:spAutoFit/>
          </a:bodyPr>
          <a:lstStyle/>
          <a:p>
            <a:pPr algn="ctr">
              <a:spcBef>
                <a:spcPct val="50000"/>
              </a:spcBef>
              <a:defRPr/>
            </a:pPr>
            <a:r>
              <a:rPr lang="en-US" sz="3200" b="1" dirty="0">
                <a:solidFill>
                  <a:srgbClr val="FF0000"/>
                </a:solidFill>
                <a:latin typeface="Times New Roman"/>
                <a:cs typeface="Times New Roman" pitchFamily="18" charset="0"/>
              </a:rPr>
              <a:t>THỦY TINH.</a:t>
            </a:r>
          </a:p>
        </p:txBody>
      </p:sp>
    </p:spTree>
    <p:extLst>
      <p:ext uri="{BB962C8B-B14F-4D97-AF65-F5344CB8AC3E}">
        <p14:creationId xmlns:p14="http://schemas.microsoft.com/office/powerpoint/2010/main" val="109949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4130675" y="14478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sz="3600">
              <a:solidFill>
                <a:schemeClr val="bg1"/>
              </a:solidFill>
              <a:latin typeface="VNI-Times" pitchFamily="2" charset="0"/>
              <a:cs typeface="Arial" panose="020B0604020202020204" pitchFamily="34" charset="0"/>
            </a:endParaRPr>
          </a:p>
        </p:txBody>
      </p:sp>
      <p:sp>
        <p:nvSpPr>
          <p:cNvPr id="19467" name="Text Box 3"/>
          <p:cNvSpPr txBox="1">
            <a:spLocks noChangeArrowheads="1"/>
          </p:cNvSpPr>
          <p:nvPr/>
        </p:nvSpPr>
        <p:spPr bwMode="auto">
          <a:xfrm>
            <a:off x="2971800" y="838200"/>
            <a:ext cx="32004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2800" dirty="0" err="1">
                <a:solidFill>
                  <a:srgbClr val="FF3300"/>
                </a:solidFill>
                <a:latin typeface=".VnTime" panose="020B7200000000000000" pitchFamily="34" charset="0"/>
              </a:rPr>
              <a:t>Bµi</a:t>
            </a:r>
            <a:r>
              <a:rPr lang="en-US" sz="2800" dirty="0">
                <a:solidFill>
                  <a:srgbClr val="FF3300"/>
                </a:solidFill>
                <a:latin typeface=".VnTime" panose="020B7200000000000000" pitchFamily="34" charset="0"/>
              </a:rPr>
              <a:t> 29 : </a:t>
            </a:r>
            <a:r>
              <a:rPr lang="en-US" sz="2800" dirty="0" err="1" smtClean="0">
                <a:solidFill>
                  <a:srgbClr val="FF3300"/>
                </a:solidFill>
                <a:latin typeface=".VnTime" panose="020B7200000000000000" pitchFamily="34" charset="0"/>
              </a:rPr>
              <a:t>Thuỷ</a:t>
            </a:r>
            <a:r>
              <a:rPr lang="en-US" sz="2800" dirty="0" smtClean="0">
                <a:solidFill>
                  <a:srgbClr val="FF3300"/>
                </a:solidFill>
                <a:latin typeface=".VnTime" panose="020B7200000000000000" pitchFamily="34" charset="0"/>
              </a:rPr>
              <a:t> </a:t>
            </a:r>
            <a:r>
              <a:rPr lang="en-US" sz="2800" dirty="0" err="1">
                <a:solidFill>
                  <a:srgbClr val="FF3300"/>
                </a:solidFill>
                <a:latin typeface=".VnTime" panose="020B7200000000000000" pitchFamily="34" charset="0"/>
              </a:rPr>
              <a:t>tinh</a:t>
            </a:r>
            <a:endParaRPr lang="en-US" sz="2800" dirty="0">
              <a:solidFill>
                <a:srgbClr val="FF3300"/>
              </a:solidFill>
              <a:latin typeface=".VnTime" panose="020B7200000000000000" pitchFamily="34" charset="0"/>
            </a:endParaRPr>
          </a:p>
          <a:p>
            <a:pPr eaLnBrk="1" hangingPunct="1">
              <a:spcBef>
                <a:spcPct val="50000"/>
              </a:spcBef>
            </a:pPr>
            <a:endParaRPr lang="en-US" b="0" dirty="0"/>
          </a:p>
        </p:txBody>
      </p:sp>
      <p:sp>
        <p:nvSpPr>
          <p:cNvPr id="19470" name="Text Box 14"/>
          <p:cNvSpPr txBox="1">
            <a:spLocks noChangeArrowheads="1"/>
          </p:cNvSpPr>
          <p:nvPr/>
        </p:nvSpPr>
        <p:spPr bwMode="auto">
          <a:xfrm>
            <a:off x="685800" y="16002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err="1">
                <a:latin typeface="Times New Roman" panose="02020603050405020304" pitchFamily="18" charset="0"/>
              </a:rPr>
              <a:t>Khi</a:t>
            </a:r>
            <a:r>
              <a:rPr lang="en-US" sz="3200" dirty="0">
                <a:latin typeface="Times New Roman" panose="02020603050405020304" pitchFamily="18" charset="0"/>
              </a:rPr>
              <a:t> </a:t>
            </a:r>
            <a:r>
              <a:rPr lang="en-US" sz="3200" dirty="0" err="1">
                <a:latin typeface="Times New Roman" panose="02020603050405020304" pitchFamily="18" charset="0"/>
              </a:rPr>
              <a:t>những</a:t>
            </a:r>
            <a:r>
              <a:rPr lang="en-US" sz="3200" dirty="0">
                <a:latin typeface="Times New Roman" panose="02020603050405020304" pitchFamily="18" charset="0"/>
              </a:rPr>
              <a:t> </a:t>
            </a:r>
            <a:r>
              <a:rPr lang="en-US" sz="3200" dirty="0" err="1">
                <a:latin typeface="Times New Roman" panose="02020603050405020304" pitchFamily="18" charset="0"/>
              </a:rPr>
              <a:t>đồ</a:t>
            </a:r>
            <a:r>
              <a:rPr lang="en-US" sz="3200" dirty="0">
                <a:latin typeface="Times New Roman" panose="02020603050405020304" pitchFamily="18" charset="0"/>
              </a:rPr>
              <a:t> </a:t>
            </a:r>
            <a:r>
              <a:rPr lang="en-US" sz="3200" dirty="0" err="1">
                <a:latin typeface="Times New Roman" panose="02020603050405020304" pitchFamily="18" charset="0"/>
              </a:rPr>
              <a:t>dùng</a:t>
            </a:r>
            <a:r>
              <a:rPr lang="en-US" sz="3200" dirty="0">
                <a:latin typeface="Times New Roman" panose="02020603050405020304" pitchFamily="18" charset="0"/>
              </a:rPr>
              <a:t> </a:t>
            </a:r>
            <a:r>
              <a:rPr lang="en-US" sz="3200" dirty="0" err="1">
                <a:latin typeface="Times New Roman" panose="02020603050405020304" pitchFamily="18" charset="0"/>
              </a:rPr>
              <a:t>bằng</a:t>
            </a:r>
            <a:r>
              <a:rPr lang="en-US" sz="3200" dirty="0">
                <a:latin typeface="Times New Roman" panose="02020603050405020304" pitchFamily="18" charset="0"/>
              </a:rPr>
              <a:t> </a:t>
            </a:r>
            <a:r>
              <a:rPr lang="en-US" sz="3200" dirty="0" err="1">
                <a:latin typeface="Times New Roman" panose="02020603050405020304" pitchFamily="18" charset="0"/>
              </a:rPr>
              <a:t>thủy</a:t>
            </a:r>
            <a:r>
              <a:rPr lang="en-US" sz="3200" dirty="0">
                <a:latin typeface="Times New Roman" panose="02020603050405020304" pitchFamily="18" charset="0"/>
              </a:rPr>
              <a:t> </a:t>
            </a:r>
            <a:r>
              <a:rPr lang="en-US" sz="3200" dirty="0" err="1">
                <a:latin typeface="Times New Roman" panose="02020603050405020304" pitchFamily="18" charset="0"/>
              </a:rPr>
              <a:t>tinh</a:t>
            </a:r>
            <a:r>
              <a:rPr lang="en-US" sz="3200" dirty="0">
                <a:latin typeface="Times New Roman" panose="02020603050405020304" pitchFamily="18" charset="0"/>
              </a:rPr>
              <a:t> </a:t>
            </a:r>
            <a:r>
              <a:rPr lang="en-US" sz="3200" dirty="0" err="1">
                <a:latin typeface="Times New Roman" panose="02020603050405020304" pitchFamily="18" charset="0"/>
              </a:rPr>
              <a:t>bị</a:t>
            </a:r>
            <a:r>
              <a:rPr lang="en-US" sz="3200" dirty="0">
                <a:latin typeface="Times New Roman" panose="02020603050405020304" pitchFamily="18" charset="0"/>
              </a:rPr>
              <a:t> </a:t>
            </a:r>
            <a:r>
              <a:rPr lang="en-US" sz="3200" dirty="0" err="1">
                <a:latin typeface="Times New Roman" panose="02020603050405020304" pitchFamily="18" charset="0"/>
              </a:rPr>
              <a:t>vỡ</a:t>
            </a:r>
            <a:r>
              <a:rPr lang="en-US" sz="3200" dirty="0">
                <a:latin typeface="Times New Roman" panose="02020603050405020304" pitchFamily="18" charset="0"/>
              </a:rPr>
              <a:t> </a:t>
            </a:r>
            <a:r>
              <a:rPr lang="en-US" sz="3200" dirty="0" err="1">
                <a:latin typeface="Times New Roman" panose="02020603050405020304" pitchFamily="18" charset="0"/>
              </a:rPr>
              <a:t>thì</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em</a:t>
            </a:r>
            <a:r>
              <a:rPr lang="en-US" sz="3200" dirty="0">
                <a:latin typeface="Times New Roman" panose="02020603050405020304" pitchFamily="18" charset="0"/>
              </a:rPr>
              <a:t> </a:t>
            </a:r>
            <a:r>
              <a:rPr lang="en-US" sz="3200" dirty="0" err="1">
                <a:latin typeface="Times New Roman" panose="02020603050405020304" pitchFamily="18" charset="0"/>
              </a:rPr>
              <a:t>cần</a:t>
            </a:r>
            <a:r>
              <a:rPr lang="en-US" sz="3200" dirty="0">
                <a:latin typeface="Times New Roman" panose="02020603050405020304" pitchFamily="18" charset="0"/>
              </a:rPr>
              <a:t> </a:t>
            </a:r>
            <a:r>
              <a:rPr lang="en-US" sz="3200" dirty="0" err="1">
                <a:latin typeface="Times New Roman" panose="02020603050405020304" pitchFamily="18" charset="0"/>
              </a:rPr>
              <a:t>làm</a:t>
            </a:r>
            <a:r>
              <a:rPr lang="en-US" sz="3200" dirty="0">
                <a:latin typeface="Times New Roman" panose="02020603050405020304" pitchFamily="18" charset="0"/>
              </a:rPr>
              <a:t> </a:t>
            </a:r>
            <a:r>
              <a:rPr lang="en-US" sz="3200" dirty="0" err="1">
                <a:latin typeface="Times New Roman" panose="02020603050405020304" pitchFamily="18" charset="0"/>
              </a:rPr>
              <a:t>gì</a:t>
            </a:r>
            <a:r>
              <a:rPr lang="en-US" sz="3200" dirty="0">
                <a:latin typeface="Times New Roman" panose="02020603050405020304" pitchFamily="18" charset="0"/>
              </a:rPr>
              <a:t>?</a:t>
            </a:r>
          </a:p>
        </p:txBody>
      </p:sp>
      <p:sp>
        <p:nvSpPr>
          <p:cNvPr id="19471" name="Text Box 15"/>
          <p:cNvSpPr txBox="1">
            <a:spLocks noChangeArrowheads="1"/>
          </p:cNvSpPr>
          <p:nvPr/>
        </p:nvSpPr>
        <p:spPr bwMode="auto">
          <a:xfrm>
            <a:off x="457200" y="2971800"/>
            <a:ext cx="8686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mảnh</a:t>
            </a:r>
            <a:r>
              <a:rPr lang="en-US" sz="3200" dirty="0">
                <a:latin typeface="Times New Roman" panose="02020603050405020304" pitchFamily="18" charset="0"/>
              </a:rPr>
              <a:t> </a:t>
            </a:r>
            <a:r>
              <a:rPr lang="en-US" sz="3200" dirty="0" err="1">
                <a:latin typeface="Times New Roman" panose="02020603050405020304" pitchFamily="18" charset="0"/>
              </a:rPr>
              <a:t>vỡ</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thủy</a:t>
            </a:r>
            <a:r>
              <a:rPr lang="en-US" sz="3200" dirty="0">
                <a:latin typeface="Times New Roman" panose="02020603050405020304" pitchFamily="18" charset="0"/>
              </a:rPr>
              <a:t> </a:t>
            </a:r>
            <a:r>
              <a:rPr lang="en-US" sz="3200" dirty="0" err="1">
                <a:latin typeface="Times New Roman" panose="02020603050405020304" pitchFamily="18" charset="0"/>
              </a:rPr>
              <a:t>tinh</a:t>
            </a:r>
            <a:r>
              <a:rPr lang="en-US" sz="3200" dirty="0">
                <a:latin typeface="Times New Roman" panose="02020603050405020304" pitchFamily="18" charset="0"/>
              </a:rPr>
              <a:t> </a:t>
            </a:r>
            <a:r>
              <a:rPr lang="en-US" sz="3200" dirty="0" err="1">
                <a:latin typeface="Times New Roman" panose="02020603050405020304" pitchFamily="18" charset="0"/>
              </a:rPr>
              <a:t>rất</a:t>
            </a:r>
            <a:r>
              <a:rPr lang="en-US" sz="3200" dirty="0">
                <a:latin typeface="Times New Roman" panose="02020603050405020304" pitchFamily="18" charset="0"/>
              </a:rPr>
              <a:t> </a:t>
            </a:r>
            <a:r>
              <a:rPr lang="en-US" sz="3200" dirty="0" err="1">
                <a:latin typeface="Times New Roman" panose="02020603050405020304" pitchFamily="18" charset="0"/>
              </a:rPr>
              <a:t>sắc</a:t>
            </a:r>
            <a:r>
              <a:rPr lang="en-US" sz="3200" dirty="0">
                <a:latin typeface="Times New Roman" panose="02020603050405020304" pitchFamily="18" charset="0"/>
              </a:rPr>
              <a:t> </a:t>
            </a:r>
            <a:r>
              <a:rPr lang="en-US" sz="3200" dirty="0" err="1">
                <a:latin typeface="Times New Roman" panose="02020603050405020304" pitchFamily="18" charset="0"/>
              </a:rPr>
              <a:t>bén</a:t>
            </a:r>
            <a:r>
              <a:rPr lang="en-US" sz="3200" dirty="0">
                <a:latin typeface="Times New Roman" panose="02020603050405020304" pitchFamily="18" charset="0"/>
              </a:rPr>
              <a:t> </a:t>
            </a:r>
            <a:r>
              <a:rPr lang="en-US" sz="3200" dirty="0" err="1">
                <a:latin typeface="Times New Roman" panose="02020603050405020304" pitchFamily="18" charset="0"/>
              </a:rPr>
              <a:t>và</a:t>
            </a:r>
            <a:r>
              <a:rPr lang="en-US" sz="3200" dirty="0">
                <a:latin typeface="Times New Roman" panose="02020603050405020304" pitchFamily="18" charset="0"/>
              </a:rPr>
              <a:t> </a:t>
            </a:r>
            <a:r>
              <a:rPr lang="en-US" sz="3200" dirty="0" err="1">
                <a:latin typeface="Times New Roman" panose="02020603050405020304" pitchFamily="18" charset="0"/>
              </a:rPr>
              <a:t>không</a:t>
            </a:r>
            <a:r>
              <a:rPr lang="en-US" sz="3200" dirty="0">
                <a:latin typeface="Times New Roman" panose="02020603050405020304" pitchFamily="18" charset="0"/>
              </a:rPr>
              <a:t> </a:t>
            </a:r>
            <a:r>
              <a:rPr lang="en-US" sz="3200" dirty="0" err="1">
                <a:latin typeface="Times New Roman" panose="02020603050405020304" pitchFamily="18" charset="0"/>
              </a:rPr>
              <a:t>phân</a:t>
            </a:r>
            <a:r>
              <a:rPr lang="en-US" sz="3200" dirty="0">
                <a:latin typeface="Times New Roman" panose="02020603050405020304" pitchFamily="18" charset="0"/>
              </a:rPr>
              <a:t> </a:t>
            </a:r>
            <a:r>
              <a:rPr lang="en-US" sz="3200" dirty="0" err="1">
                <a:latin typeface="Times New Roman" panose="02020603050405020304" pitchFamily="18" charset="0"/>
              </a:rPr>
              <a:t>hủy</a:t>
            </a:r>
            <a:r>
              <a:rPr lang="en-US" sz="3200" dirty="0">
                <a:latin typeface="Times New Roman" panose="02020603050405020304" pitchFamily="18" charset="0"/>
              </a:rPr>
              <a:t> </a:t>
            </a:r>
            <a:r>
              <a:rPr lang="en-US" sz="3200" dirty="0" err="1">
                <a:latin typeface="Times New Roman" panose="02020603050405020304" pitchFamily="18" charset="0"/>
              </a:rPr>
              <a:t>trong</a:t>
            </a:r>
            <a:r>
              <a:rPr lang="en-US" sz="3200" dirty="0">
                <a:latin typeface="Times New Roman" panose="02020603050405020304" pitchFamily="18" charset="0"/>
              </a:rPr>
              <a:t> </a:t>
            </a:r>
            <a:r>
              <a:rPr lang="en-US" sz="3200" dirty="0" err="1">
                <a:latin typeface="Times New Roman" panose="02020603050405020304" pitchFamily="18" charset="0"/>
              </a:rPr>
              <a:t>môi</a:t>
            </a:r>
            <a:r>
              <a:rPr lang="en-US" sz="3200" dirty="0">
                <a:latin typeface="Times New Roman" panose="02020603050405020304" pitchFamily="18" charset="0"/>
              </a:rPr>
              <a:t> </a:t>
            </a:r>
            <a:r>
              <a:rPr lang="en-US" sz="3200" dirty="0" err="1">
                <a:latin typeface="Times New Roman" panose="02020603050405020304" pitchFamily="18" charset="0"/>
              </a:rPr>
              <a:t>trường</a:t>
            </a:r>
            <a:r>
              <a:rPr lang="en-US" sz="3200" dirty="0">
                <a:latin typeface="Times New Roman" panose="02020603050405020304" pitchFamily="18" charset="0"/>
              </a:rPr>
              <a:t> </a:t>
            </a:r>
            <a:r>
              <a:rPr lang="en-US" sz="3200" dirty="0" err="1">
                <a:latin typeface="Times New Roman" panose="02020603050405020304" pitchFamily="18" charset="0"/>
              </a:rPr>
              <a:t>tự</a:t>
            </a:r>
            <a:r>
              <a:rPr lang="en-US" sz="3200" dirty="0">
                <a:latin typeface="Times New Roman" panose="02020603050405020304" pitchFamily="18" charset="0"/>
              </a:rPr>
              <a:t> </a:t>
            </a:r>
            <a:r>
              <a:rPr lang="en-US" sz="3200" dirty="0" err="1">
                <a:latin typeface="Times New Roman" panose="02020603050405020304" pitchFamily="18" charset="0"/>
              </a:rPr>
              <a:t>nhiên</a:t>
            </a:r>
            <a:r>
              <a:rPr lang="en-US" sz="3200" dirty="0">
                <a:latin typeface="Times New Roman" panose="02020603050405020304" pitchFamily="18" charset="0"/>
              </a:rPr>
              <a:t>. </a:t>
            </a:r>
            <a:r>
              <a:rPr lang="en-US" sz="3200" dirty="0" err="1">
                <a:latin typeface="Times New Roman" panose="02020603050405020304" pitchFamily="18" charset="0"/>
              </a:rPr>
              <a:t>Chúng</a:t>
            </a:r>
            <a:r>
              <a:rPr lang="en-US" sz="3200" dirty="0">
                <a:latin typeface="Times New Roman" panose="02020603050405020304" pitchFamily="18" charset="0"/>
              </a:rPr>
              <a:t> ta </a:t>
            </a:r>
            <a:r>
              <a:rPr lang="en-US" sz="3200" dirty="0" err="1">
                <a:latin typeface="Times New Roman" panose="02020603050405020304" pitchFamily="18" charset="0"/>
              </a:rPr>
              <a:t>phải</a:t>
            </a:r>
            <a:r>
              <a:rPr lang="en-US" sz="3200" dirty="0">
                <a:latin typeface="Times New Roman" panose="02020603050405020304" pitchFamily="18" charset="0"/>
              </a:rPr>
              <a:t> </a:t>
            </a:r>
            <a:r>
              <a:rPr lang="en-US" sz="3200" dirty="0" err="1">
                <a:latin typeface="Times New Roman" panose="02020603050405020304" pitchFamily="18" charset="0"/>
              </a:rPr>
              <a:t>thu</a:t>
            </a:r>
            <a:r>
              <a:rPr lang="en-US" sz="3200" dirty="0">
                <a:latin typeface="Times New Roman" panose="02020603050405020304" pitchFamily="18" charset="0"/>
              </a:rPr>
              <a:t> </a:t>
            </a:r>
            <a:r>
              <a:rPr lang="en-US" sz="3200" dirty="0" err="1">
                <a:latin typeface="Times New Roman" panose="02020603050405020304" pitchFamily="18" charset="0"/>
              </a:rPr>
              <a:t>gom</a:t>
            </a:r>
            <a:r>
              <a:rPr lang="en-US" sz="3200" dirty="0">
                <a:latin typeface="Times New Roman" panose="02020603050405020304" pitchFamily="18" charset="0"/>
              </a:rPr>
              <a:t> </a:t>
            </a:r>
            <a:r>
              <a:rPr lang="en-US" sz="3200" dirty="0" err="1">
                <a:latin typeface="Times New Roman" panose="02020603050405020304" pitchFamily="18" charset="0"/>
              </a:rPr>
              <a:t>để</a:t>
            </a:r>
            <a:r>
              <a:rPr lang="en-US" sz="3200" dirty="0">
                <a:latin typeface="Times New Roman" panose="02020603050405020304" pitchFamily="18" charset="0"/>
              </a:rPr>
              <a:t> </a:t>
            </a:r>
            <a:r>
              <a:rPr lang="en-US" sz="3200" dirty="0" err="1">
                <a:latin typeface="Times New Roman" panose="02020603050405020304" pitchFamily="18" charset="0"/>
              </a:rPr>
              <a:t>đúng</a:t>
            </a:r>
            <a:r>
              <a:rPr lang="en-US" sz="3200" dirty="0">
                <a:latin typeface="Times New Roman" panose="02020603050405020304" pitchFamily="18" charset="0"/>
              </a:rPr>
              <a:t> </a:t>
            </a:r>
            <a:r>
              <a:rPr lang="en-US" sz="3200" dirty="0" err="1">
                <a:latin typeface="Times New Roman" panose="02020603050405020304" pitchFamily="18" charset="0"/>
              </a:rPr>
              <a:t>nơi</a:t>
            </a:r>
            <a:r>
              <a:rPr lang="en-US" sz="3200" dirty="0">
                <a:latin typeface="Times New Roman" panose="02020603050405020304" pitchFamily="18" charset="0"/>
              </a:rPr>
              <a:t> </a:t>
            </a:r>
            <a:r>
              <a:rPr lang="en-US" sz="3200" dirty="0" err="1">
                <a:latin typeface="Times New Roman" panose="02020603050405020304" pitchFamily="18" charset="0"/>
              </a:rPr>
              <a:t>quy</a:t>
            </a:r>
            <a:r>
              <a:rPr lang="en-US" sz="3200" dirty="0">
                <a:latin typeface="Times New Roman" panose="02020603050405020304" pitchFamily="18" charset="0"/>
              </a:rPr>
              <a:t> </a:t>
            </a:r>
            <a:r>
              <a:rPr lang="en-US" sz="3200" dirty="0" err="1">
                <a:latin typeface="Times New Roman" panose="02020603050405020304" pitchFamily="18" charset="0"/>
              </a:rPr>
              <a:t>định</a:t>
            </a:r>
            <a:r>
              <a:rPr lang="en-US" sz="3200" dirty="0">
                <a:latin typeface="Times New Roman" panose="02020603050405020304" pitchFamily="18" charset="0"/>
              </a:rPr>
              <a:t>. </a:t>
            </a:r>
            <a:r>
              <a:rPr lang="en-US" sz="3200" dirty="0" err="1">
                <a:latin typeface="Times New Roman" panose="02020603050405020304" pitchFamily="18" charset="0"/>
              </a:rPr>
              <a:t>Đồ</a:t>
            </a:r>
            <a:r>
              <a:rPr lang="en-US" sz="3200" dirty="0">
                <a:latin typeface="Times New Roman" panose="02020603050405020304" pitchFamily="18" charset="0"/>
              </a:rPr>
              <a:t> </a:t>
            </a:r>
            <a:r>
              <a:rPr lang="en-US" sz="3200" dirty="0" err="1">
                <a:latin typeface="Times New Roman" panose="02020603050405020304" pitchFamily="18" charset="0"/>
              </a:rPr>
              <a:t>dùng</a:t>
            </a:r>
            <a:r>
              <a:rPr lang="en-US" sz="3200" dirty="0">
                <a:latin typeface="Times New Roman" panose="02020603050405020304" pitchFamily="18" charset="0"/>
              </a:rPr>
              <a:t> </a:t>
            </a:r>
            <a:r>
              <a:rPr lang="en-US" sz="3200" dirty="0" err="1">
                <a:latin typeface="Times New Roman" panose="02020603050405020304" pitchFamily="18" charset="0"/>
              </a:rPr>
              <a:t>bằng</a:t>
            </a:r>
            <a:r>
              <a:rPr lang="en-US" sz="3200" dirty="0">
                <a:latin typeface="Times New Roman" panose="02020603050405020304" pitchFamily="18" charset="0"/>
              </a:rPr>
              <a:t> </a:t>
            </a:r>
            <a:r>
              <a:rPr lang="en-US" sz="3200" dirty="0" err="1">
                <a:latin typeface="Times New Roman" panose="02020603050405020304" pitchFamily="18" charset="0"/>
              </a:rPr>
              <a:t>thủy</a:t>
            </a:r>
            <a:r>
              <a:rPr lang="en-US" sz="3200" dirty="0">
                <a:latin typeface="Times New Roman" panose="02020603050405020304" pitchFamily="18" charset="0"/>
              </a:rPr>
              <a:t> </a:t>
            </a:r>
            <a:r>
              <a:rPr lang="en-US" sz="3200" dirty="0" err="1">
                <a:latin typeface="Times New Roman" panose="02020603050405020304" pitchFamily="18" charset="0"/>
              </a:rPr>
              <a:t>tinh</a:t>
            </a:r>
            <a:r>
              <a:rPr lang="en-US" sz="3200" dirty="0">
                <a:latin typeface="Times New Roman" panose="02020603050405020304" pitchFamily="18" charset="0"/>
              </a:rPr>
              <a:t> </a:t>
            </a:r>
            <a:r>
              <a:rPr lang="en-US" sz="3200" dirty="0" err="1">
                <a:latin typeface="Times New Roman" panose="02020603050405020304" pitchFamily="18" charset="0"/>
              </a:rPr>
              <a:t>bị</a:t>
            </a:r>
            <a:r>
              <a:rPr lang="en-US" sz="3200" dirty="0">
                <a:latin typeface="Times New Roman" panose="02020603050405020304" pitchFamily="18" charset="0"/>
              </a:rPr>
              <a:t> </a:t>
            </a:r>
            <a:r>
              <a:rPr lang="en-US" sz="3200" dirty="0" err="1">
                <a:latin typeface="Times New Roman" panose="02020603050405020304" pitchFamily="18" charset="0"/>
              </a:rPr>
              <a:t>hư</a:t>
            </a:r>
            <a:r>
              <a:rPr lang="en-US" sz="3200" dirty="0">
                <a:latin typeface="Times New Roman" panose="02020603050405020304" pitchFamily="18" charset="0"/>
              </a:rPr>
              <a:t> </a:t>
            </a:r>
            <a:r>
              <a:rPr lang="en-US" sz="3200" dirty="0" err="1">
                <a:latin typeface="Times New Roman" panose="02020603050405020304" pitchFamily="18" charset="0"/>
              </a:rPr>
              <a:t>hỏng</a:t>
            </a:r>
            <a:r>
              <a:rPr lang="en-US" sz="3200" dirty="0">
                <a:latin typeface="Times New Roman" panose="02020603050405020304" pitchFamily="18" charset="0"/>
              </a:rPr>
              <a:t> </a:t>
            </a:r>
            <a:r>
              <a:rPr lang="en-US" sz="3200" dirty="0" err="1">
                <a:latin typeface="Times New Roman" panose="02020603050405020304" pitchFamily="18" charset="0"/>
              </a:rPr>
              <a:t>có</a:t>
            </a:r>
            <a:r>
              <a:rPr lang="en-US" sz="3200" dirty="0">
                <a:latin typeface="Times New Roman" panose="02020603050405020304" pitchFamily="18" charset="0"/>
              </a:rPr>
              <a:t> </a:t>
            </a:r>
            <a:r>
              <a:rPr lang="en-US" sz="3200" dirty="0" err="1">
                <a:latin typeface="Times New Roman" panose="02020603050405020304" pitchFamily="18" charset="0"/>
              </a:rPr>
              <a:t>thể</a:t>
            </a:r>
            <a:r>
              <a:rPr lang="en-US" sz="3200" dirty="0">
                <a:latin typeface="Times New Roman" panose="02020603050405020304" pitchFamily="18" charset="0"/>
              </a:rPr>
              <a:t> </a:t>
            </a:r>
            <a:r>
              <a:rPr lang="en-US" sz="3200" dirty="0" err="1">
                <a:latin typeface="Times New Roman" panose="02020603050405020304" pitchFamily="18" charset="0"/>
              </a:rPr>
              <a:t>tận</a:t>
            </a:r>
            <a:r>
              <a:rPr lang="en-US" sz="3200" dirty="0">
                <a:latin typeface="Times New Roman" panose="02020603050405020304" pitchFamily="18" charset="0"/>
              </a:rPr>
              <a:t> </a:t>
            </a:r>
            <a:r>
              <a:rPr lang="en-US" sz="3200" dirty="0" err="1">
                <a:latin typeface="Times New Roman" panose="02020603050405020304" pitchFamily="18" charset="0"/>
              </a:rPr>
              <a:t>dụng</a:t>
            </a:r>
            <a:r>
              <a:rPr lang="en-US" sz="3200" dirty="0">
                <a:latin typeface="Times New Roman" panose="02020603050405020304" pitchFamily="18" charset="0"/>
              </a:rPr>
              <a:t> </a:t>
            </a:r>
            <a:r>
              <a:rPr lang="en-US" sz="3200" dirty="0" err="1">
                <a:latin typeface="Times New Roman" panose="02020603050405020304" pitchFamily="18" charset="0"/>
              </a:rPr>
              <a:t>dùng</a:t>
            </a:r>
            <a:r>
              <a:rPr lang="en-US" sz="3200" dirty="0">
                <a:latin typeface="Times New Roman" panose="02020603050405020304" pitchFamily="18" charset="0"/>
              </a:rPr>
              <a:t> </a:t>
            </a:r>
            <a:r>
              <a:rPr lang="en-US" sz="3200" dirty="0" err="1">
                <a:latin typeface="Times New Roman" panose="02020603050405020304" pitchFamily="18" charset="0"/>
              </a:rPr>
              <a:t>vào</a:t>
            </a:r>
            <a:r>
              <a:rPr lang="en-US" sz="3200" dirty="0">
                <a:latin typeface="Times New Roman" panose="02020603050405020304" pitchFamily="18" charset="0"/>
              </a:rPr>
              <a:t> </a:t>
            </a:r>
            <a:r>
              <a:rPr lang="en-US" sz="3200" dirty="0" err="1">
                <a:latin typeface="Times New Roman" panose="02020603050405020304" pitchFamily="18" charset="0"/>
              </a:rPr>
              <a:t>những</a:t>
            </a:r>
            <a:r>
              <a:rPr lang="en-US" sz="3200" dirty="0">
                <a:latin typeface="Times New Roman" panose="02020603050405020304" pitchFamily="18" charset="0"/>
              </a:rPr>
              <a:t> </a:t>
            </a:r>
            <a:r>
              <a:rPr lang="en-US" sz="3200" dirty="0" err="1">
                <a:latin typeface="Times New Roman" panose="02020603050405020304" pitchFamily="18" charset="0"/>
              </a:rPr>
              <a:t>việc</a:t>
            </a:r>
            <a:r>
              <a:rPr lang="en-US" sz="3200" dirty="0">
                <a:latin typeface="Times New Roman" panose="02020603050405020304" pitchFamily="18" charset="0"/>
              </a:rPr>
              <a:t> </a:t>
            </a:r>
            <a:r>
              <a:rPr lang="en-US" sz="3200" dirty="0" err="1">
                <a:latin typeface="Times New Roman" panose="02020603050405020304" pitchFamily="18" charset="0"/>
              </a:rPr>
              <a:t>khác</a:t>
            </a:r>
            <a:r>
              <a:rPr lang="en-US" sz="3200" dirty="0">
                <a:latin typeface="Times New Roman" panose="02020603050405020304" pitchFamily="18" charset="0"/>
              </a:rPr>
              <a:t>. </a:t>
            </a:r>
            <a:r>
              <a:rPr lang="en-US" sz="3200" dirty="0" err="1">
                <a:latin typeface="Times New Roman" panose="02020603050405020304" pitchFamily="18" charset="0"/>
              </a:rPr>
              <a:t>Đó</a:t>
            </a:r>
            <a:r>
              <a:rPr lang="en-US" sz="3200" dirty="0">
                <a:latin typeface="Times New Roman" panose="02020603050405020304" pitchFamily="18" charset="0"/>
              </a:rPr>
              <a:t> </a:t>
            </a:r>
            <a:r>
              <a:rPr lang="en-US" sz="3200" dirty="0" err="1">
                <a:latin typeface="Times New Roman" panose="02020603050405020304" pitchFamily="18" charset="0"/>
              </a:rPr>
              <a:t>cũng</a:t>
            </a:r>
            <a:r>
              <a:rPr lang="en-US" sz="3200" dirty="0">
                <a:latin typeface="Times New Roman" panose="02020603050405020304" pitchFamily="18" charset="0"/>
              </a:rPr>
              <a:t> </a:t>
            </a:r>
            <a:r>
              <a:rPr lang="en-US" sz="3200" dirty="0" err="1">
                <a:latin typeface="Times New Roman" panose="02020603050405020304" pitchFamily="18" charset="0"/>
              </a:rPr>
              <a:t>là</a:t>
            </a:r>
            <a:r>
              <a:rPr lang="en-US" sz="3200" dirty="0">
                <a:latin typeface="Times New Roman" panose="02020603050405020304" pitchFamily="18" charset="0"/>
              </a:rPr>
              <a:t> </a:t>
            </a:r>
            <a:r>
              <a:rPr lang="en-US" sz="3200" dirty="0" err="1">
                <a:latin typeface="Times New Roman" panose="02020603050405020304" pitchFamily="18" charset="0"/>
              </a:rPr>
              <a:t>việc</a:t>
            </a:r>
            <a:r>
              <a:rPr lang="en-US" sz="3200" dirty="0">
                <a:latin typeface="Times New Roman" panose="02020603050405020304" pitchFamily="18" charset="0"/>
              </a:rPr>
              <a:t> </a:t>
            </a:r>
            <a:r>
              <a:rPr lang="en-US" sz="3200" dirty="0" err="1">
                <a:latin typeface="Times New Roman" panose="02020603050405020304" pitchFamily="18" charset="0"/>
              </a:rPr>
              <a:t>làm</a:t>
            </a:r>
            <a:r>
              <a:rPr lang="en-US" sz="3200" dirty="0">
                <a:latin typeface="Times New Roman" panose="02020603050405020304" pitchFamily="18" charset="0"/>
              </a:rPr>
              <a:t> </a:t>
            </a:r>
            <a:r>
              <a:rPr lang="en-US" sz="3200" dirty="0" err="1">
                <a:latin typeface="Times New Roman" panose="02020603050405020304" pitchFamily="18" charset="0"/>
              </a:rPr>
              <a:t>góp</a:t>
            </a:r>
            <a:r>
              <a:rPr lang="en-US" sz="3200" dirty="0">
                <a:latin typeface="Times New Roman" panose="02020603050405020304" pitchFamily="18" charset="0"/>
              </a:rPr>
              <a:t> </a:t>
            </a:r>
            <a:r>
              <a:rPr lang="en-US" sz="3200" dirty="0" err="1">
                <a:latin typeface="Times New Roman" panose="02020603050405020304" pitchFamily="18" charset="0"/>
              </a:rPr>
              <a:t>phần</a:t>
            </a:r>
            <a:r>
              <a:rPr lang="en-US" sz="3200" dirty="0">
                <a:latin typeface="Times New Roman" panose="02020603050405020304" pitchFamily="18" charset="0"/>
              </a:rPr>
              <a:t> </a:t>
            </a:r>
            <a:r>
              <a:rPr lang="en-US" sz="3200" dirty="0" err="1">
                <a:latin typeface="Times New Roman" panose="02020603050405020304" pitchFamily="18" charset="0"/>
              </a:rPr>
              <a:t>tiết</a:t>
            </a:r>
            <a:r>
              <a:rPr lang="en-US" sz="3200" dirty="0">
                <a:latin typeface="Times New Roman" panose="02020603050405020304" pitchFamily="18" charset="0"/>
              </a:rPr>
              <a:t> </a:t>
            </a:r>
            <a:r>
              <a:rPr lang="en-US" sz="3200" dirty="0" err="1">
                <a:latin typeface="Times New Roman" panose="02020603050405020304" pitchFamily="18" charset="0"/>
              </a:rPr>
              <a:t>kiệm</a:t>
            </a:r>
            <a:r>
              <a:rPr lang="en-US" sz="3200" dirty="0">
                <a:latin typeface="Times New Roman" panose="02020603050405020304" pitchFamily="18" charset="0"/>
              </a:rPr>
              <a:t> </a:t>
            </a:r>
            <a:r>
              <a:rPr lang="en-US" sz="3200" dirty="0" err="1">
                <a:latin typeface="Times New Roman" panose="02020603050405020304" pitchFamily="18" charset="0"/>
              </a:rPr>
              <a:t>tiền</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nguồn</a:t>
            </a:r>
            <a:r>
              <a:rPr lang="en-US" sz="3200" dirty="0">
                <a:latin typeface="Times New Roman" panose="02020603050405020304" pitchFamily="18" charset="0"/>
              </a:rPr>
              <a:t> </a:t>
            </a:r>
            <a:r>
              <a:rPr lang="en-US" sz="3200" dirty="0" err="1">
                <a:latin typeface="Times New Roman" panose="02020603050405020304" pitchFamily="18" charset="0"/>
              </a:rPr>
              <a:t>tài</a:t>
            </a:r>
            <a:r>
              <a:rPr lang="en-US" sz="3200" dirty="0">
                <a:latin typeface="Times New Roman" panose="02020603050405020304" pitchFamily="18" charset="0"/>
              </a:rPr>
              <a:t> </a:t>
            </a:r>
            <a:r>
              <a:rPr lang="en-US" sz="3200" dirty="0" err="1">
                <a:latin typeface="Times New Roman" panose="02020603050405020304" pitchFamily="18" charset="0"/>
              </a:rPr>
              <a:t>nguyên</a:t>
            </a:r>
            <a:r>
              <a:rPr lang="en-US" sz="3200" dirty="0">
                <a:latin typeface="Times New Roman" panose="02020603050405020304" pitchFamily="18" charset="0"/>
              </a:rPr>
              <a:t> </a:t>
            </a:r>
            <a:r>
              <a:rPr lang="en-US" sz="3200" dirty="0" err="1">
                <a:latin typeface="Times New Roman" panose="02020603050405020304" pitchFamily="18" charset="0"/>
              </a:rPr>
              <a:t>và</a:t>
            </a:r>
            <a:r>
              <a:rPr lang="en-US" sz="3200" dirty="0">
                <a:latin typeface="Times New Roman" panose="02020603050405020304" pitchFamily="18" charset="0"/>
              </a:rPr>
              <a:t> </a:t>
            </a:r>
            <a:r>
              <a:rPr lang="en-US" sz="3200" dirty="0" err="1">
                <a:latin typeface="Times New Roman" panose="02020603050405020304" pitchFamily="18" charset="0"/>
              </a:rPr>
              <a:t>bảo</a:t>
            </a:r>
            <a:r>
              <a:rPr lang="en-US" sz="3200" dirty="0">
                <a:latin typeface="Times New Roman" panose="02020603050405020304" pitchFamily="18" charset="0"/>
              </a:rPr>
              <a:t> </a:t>
            </a:r>
            <a:r>
              <a:rPr lang="en-US" sz="3200" dirty="0" err="1">
                <a:latin typeface="Times New Roman" panose="02020603050405020304" pitchFamily="18" charset="0"/>
              </a:rPr>
              <a:t>vệ</a:t>
            </a:r>
            <a:r>
              <a:rPr lang="en-US" sz="3200" dirty="0">
                <a:latin typeface="Times New Roman" panose="02020603050405020304" pitchFamily="18" charset="0"/>
              </a:rPr>
              <a:t> </a:t>
            </a:r>
            <a:r>
              <a:rPr lang="en-US" sz="3200" dirty="0" err="1">
                <a:latin typeface="Times New Roman" panose="02020603050405020304" pitchFamily="18" charset="0"/>
              </a:rPr>
              <a:t>môi</a:t>
            </a:r>
            <a:r>
              <a:rPr lang="en-US" sz="3200" dirty="0">
                <a:latin typeface="Times New Roman" panose="02020603050405020304" pitchFamily="18" charset="0"/>
              </a:rPr>
              <a:t> </a:t>
            </a:r>
            <a:r>
              <a:rPr lang="en-US" sz="3200" dirty="0" err="1">
                <a:latin typeface="Times New Roman" panose="02020603050405020304" pitchFamily="18" charset="0"/>
              </a:rPr>
              <a:t>trường</a:t>
            </a:r>
            <a:r>
              <a:rPr lang="en-US" sz="3200" dirty="0">
                <a:latin typeface="Times New Roman" panose="02020603050405020304" pitchFamily="18" charset="0"/>
              </a:rPr>
              <a:t>.</a:t>
            </a:r>
          </a:p>
        </p:txBody>
      </p:sp>
    </p:spTree>
    <p:extLst>
      <p:ext uri="{BB962C8B-B14F-4D97-AF65-F5344CB8AC3E}">
        <p14:creationId xmlns:p14="http://schemas.microsoft.com/office/powerpoint/2010/main" val="2230095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70"/>
                                        </p:tgtEl>
                                        <p:attrNameLst>
                                          <p:attrName>style.visibility</p:attrName>
                                        </p:attrNameLst>
                                      </p:cBhvr>
                                      <p:to>
                                        <p:strVal val="visible"/>
                                      </p:to>
                                    </p:set>
                                    <p:anim calcmode="lin" valueType="num">
                                      <p:cBhvr additive="base">
                                        <p:cTn id="7" dur="500" fill="hold"/>
                                        <p:tgtEl>
                                          <p:spTgt spid="19470"/>
                                        </p:tgtEl>
                                        <p:attrNameLst>
                                          <p:attrName>ppt_x</p:attrName>
                                        </p:attrNameLst>
                                      </p:cBhvr>
                                      <p:tavLst>
                                        <p:tav tm="0">
                                          <p:val>
                                            <p:strVal val="#ppt_x"/>
                                          </p:val>
                                        </p:tav>
                                        <p:tav tm="100000">
                                          <p:val>
                                            <p:strVal val="#ppt_x"/>
                                          </p:val>
                                        </p:tav>
                                      </p:tavLst>
                                    </p:anim>
                                    <p:anim calcmode="lin" valueType="num">
                                      <p:cBhvr additive="base">
                                        <p:cTn id="8"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71"/>
                                        </p:tgtEl>
                                        <p:attrNameLst>
                                          <p:attrName>style.visibility</p:attrName>
                                        </p:attrNameLst>
                                      </p:cBhvr>
                                      <p:to>
                                        <p:strVal val="visible"/>
                                      </p:to>
                                    </p:set>
                                    <p:anim calcmode="lin" valueType="num">
                                      <p:cBhvr additive="base">
                                        <p:cTn id="13" dur="500" fill="hold"/>
                                        <p:tgtEl>
                                          <p:spTgt spid="19471"/>
                                        </p:tgtEl>
                                        <p:attrNameLst>
                                          <p:attrName>ppt_x</p:attrName>
                                        </p:attrNameLst>
                                      </p:cBhvr>
                                      <p:tavLst>
                                        <p:tav tm="0">
                                          <p:val>
                                            <p:strVal val="#ppt_x"/>
                                          </p:val>
                                        </p:tav>
                                        <p:tav tm="100000">
                                          <p:val>
                                            <p:strVal val="#ppt_x"/>
                                          </p:val>
                                        </p:tav>
                                      </p:tavLst>
                                    </p:anim>
                                    <p:anim calcmode="lin" valueType="num">
                                      <p:cBhvr additive="base">
                                        <p:cTn id="14"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p:bldP spid="194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4191000" cy="3962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895600"/>
            <a:ext cx="4800600" cy="3962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91" y="3810000"/>
            <a:ext cx="4167809" cy="304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6313" y="504825"/>
            <a:ext cx="3333750" cy="2390775"/>
          </a:xfrm>
          <a:prstGeom prst="rect">
            <a:avLst/>
          </a:prstGeom>
        </p:spPr>
      </p:pic>
    </p:spTree>
    <p:extLst>
      <p:ext uri="{BB962C8B-B14F-4D97-AF65-F5344CB8AC3E}">
        <p14:creationId xmlns:p14="http://schemas.microsoft.com/office/powerpoint/2010/main" val="3334111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4"/>
          <p:cNvSpPr>
            <a:spLocks noChangeArrowheads="1" noChangeShapeType="1" noTextEdit="1"/>
          </p:cNvSpPr>
          <p:nvPr/>
        </p:nvSpPr>
        <p:spPr bwMode="auto">
          <a:xfrm>
            <a:off x="533400" y="228600"/>
            <a:ext cx="81534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dist"/>
            <a:r>
              <a:rPr lang="vi-VN" sz="3600" b="1" kern="10" dirty="0">
                <a:solidFill>
                  <a:srgbClr val="0000FF"/>
                </a:solidFill>
                <a:latin typeface="+mj-lt"/>
                <a:cs typeface="Arial"/>
              </a:rPr>
              <a:t>Xi măng được làm từ những vật liệu nào?</a:t>
            </a:r>
            <a:endParaRPr lang="en-US" sz="3600" b="1" kern="10" dirty="0">
              <a:solidFill>
                <a:srgbClr val="0000FF"/>
              </a:solidFill>
              <a:latin typeface="+mj-lt"/>
              <a:cs typeface="Arial"/>
            </a:endParaRPr>
          </a:p>
        </p:txBody>
      </p:sp>
      <p:sp>
        <p:nvSpPr>
          <p:cNvPr id="4" name="TextBox 3"/>
          <p:cNvSpPr txBox="1">
            <a:spLocks noChangeArrowheads="1"/>
          </p:cNvSpPr>
          <p:nvPr/>
        </p:nvSpPr>
        <p:spPr bwMode="auto">
          <a:xfrm>
            <a:off x="685800" y="4962525"/>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solidFill>
                  <a:srgbClr val="0000FF"/>
                </a:solidFill>
              </a:rPr>
              <a:t> </a:t>
            </a:r>
            <a:r>
              <a:rPr lang="en-US" sz="3600" b="1" i="0" dirty="0" err="1">
                <a:solidFill>
                  <a:srgbClr val="0000FF"/>
                </a:solidFill>
                <a:latin typeface="Times New Roman" panose="02020603050405020304" pitchFamily="18" charset="0"/>
                <a:cs typeface="Times New Roman" panose="02020603050405020304" pitchFamily="18" charset="0"/>
              </a:rPr>
              <a:t>Đất</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sét</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đá</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vôi</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và</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một</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số</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chất</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khác</a:t>
            </a:r>
            <a:r>
              <a:rPr lang="en-US" sz="3600" b="1" i="0"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762000" y="4002088"/>
            <a:ext cx="670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solidFill>
                  <a:srgbClr val="0000FF"/>
                </a:solidFill>
              </a:rPr>
              <a:t> </a:t>
            </a:r>
            <a:r>
              <a:rPr lang="en-US" sz="3600" b="1" i="0" dirty="0" err="1">
                <a:solidFill>
                  <a:srgbClr val="0000FF"/>
                </a:solidFill>
                <a:latin typeface="Times New Roman" panose="02020603050405020304" pitchFamily="18" charset="0"/>
                <a:cs typeface="Times New Roman" panose="02020603050405020304" pitchFamily="18" charset="0"/>
              </a:rPr>
              <a:t>Đất</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sét</a:t>
            </a:r>
            <a:r>
              <a:rPr lang="en-US" sz="3600" b="1" i="0" dirty="0">
                <a:solidFill>
                  <a:srgbClr val="0000FF"/>
                </a:solidFill>
                <a:latin typeface="Times New Roman" panose="02020603050405020304" pitchFamily="18" charset="0"/>
                <a:cs typeface="Times New Roman" panose="02020603050405020304" pitchFamily="18" charset="0"/>
              </a:rPr>
              <a:t>.</a:t>
            </a:r>
          </a:p>
        </p:txBody>
      </p:sp>
      <p:sp>
        <p:nvSpPr>
          <p:cNvPr id="6" name="TextBox 5"/>
          <p:cNvSpPr txBox="1">
            <a:spLocks noChangeArrowheads="1"/>
          </p:cNvSpPr>
          <p:nvPr/>
        </p:nvSpPr>
        <p:spPr bwMode="auto">
          <a:xfrm>
            <a:off x="685800" y="5953125"/>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solidFill>
                  <a:srgbClr val="0000FF"/>
                </a:solidFill>
              </a:rPr>
              <a:t> </a:t>
            </a:r>
            <a:r>
              <a:rPr lang="en-US" sz="3600" b="1" i="0" dirty="0" err="1">
                <a:solidFill>
                  <a:srgbClr val="0000FF"/>
                </a:solidFill>
                <a:latin typeface="Times New Roman" panose="02020603050405020304" pitchFamily="18" charset="0"/>
                <a:cs typeface="Times New Roman" panose="02020603050405020304" pitchFamily="18" charset="0"/>
              </a:rPr>
              <a:t>Đá</a:t>
            </a:r>
            <a:r>
              <a:rPr lang="en-US" sz="3600" b="1" i="0" dirty="0">
                <a:solidFill>
                  <a:srgbClr val="0000FF"/>
                </a:solidFill>
                <a:latin typeface="Times New Roman" panose="02020603050405020304" pitchFamily="18" charset="0"/>
                <a:cs typeface="Times New Roman" panose="02020603050405020304" pitchFamily="18" charset="0"/>
              </a:rPr>
              <a:t> </a:t>
            </a:r>
            <a:r>
              <a:rPr lang="en-US" sz="3600" b="1" i="0" dirty="0" err="1">
                <a:solidFill>
                  <a:srgbClr val="0000FF"/>
                </a:solidFill>
                <a:latin typeface="Times New Roman" panose="02020603050405020304" pitchFamily="18" charset="0"/>
                <a:cs typeface="Times New Roman" panose="02020603050405020304" pitchFamily="18" charset="0"/>
              </a:rPr>
              <a:t>vôi</a:t>
            </a:r>
            <a:r>
              <a:rPr lang="en-US" sz="3600" b="1" i="0" dirty="0">
                <a:solidFill>
                  <a:srgbClr val="0000FF"/>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228600" y="3886200"/>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Harrington"/>
                <a:cs typeface="+mn-cs"/>
              </a:rPr>
              <a:t>A</a:t>
            </a:r>
            <a:endParaRPr lang="en-US" sz="4000" b="1" spc="50" dirty="0">
              <a:ln w="11430"/>
              <a:solidFill>
                <a:srgbClr val="C00000"/>
              </a:solidFill>
              <a:effectLst>
                <a:outerShdw blurRad="76200" dist="50800" dir="5400000" algn="tl" rotWithShape="0">
                  <a:srgbClr val="000000">
                    <a:alpha val="65000"/>
                  </a:srgbClr>
                </a:outerShdw>
              </a:effectLst>
              <a:cs typeface="+mn-cs"/>
            </a:endParaRPr>
          </a:p>
        </p:txBody>
      </p:sp>
      <p:sp>
        <p:nvSpPr>
          <p:cNvPr id="9" name="TextBox 8"/>
          <p:cNvSpPr txBox="1"/>
          <p:nvPr/>
        </p:nvSpPr>
        <p:spPr>
          <a:xfrm>
            <a:off x="228600" y="4953000"/>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Harrington"/>
                <a:cs typeface="+mn-cs"/>
              </a:rPr>
              <a:t>B</a:t>
            </a:r>
            <a:endParaRPr lang="en-US" sz="4000" b="1" spc="50" dirty="0">
              <a:ln w="11430"/>
              <a:solidFill>
                <a:srgbClr val="C00000"/>
              </a:solidFill>
              <a:effectLst>
                <a:outerShdw blurRad="76200" dist="50800" dir="5400000" algn="tl" rotWithShape="0">
                  <a:srgbClr val="000000">
                    <a:alpha val="65000"/>
                  </a:srgbClr>
                </a:outerShdw>
              </a:effectLst>
              <a:cs typeface="+mn-cs"/>
            </a:endParaRPr>
          </a:p>
        </p:txBody>
      </p:sp>
      <p:sp>
        <p:nvSpPr>
          <p:cNvPr id="10" name="TextBox 9"/>
          <p:cNvSpPr txBox="1"/>
          <p:nvPr/>
        </p:nvSpPr>
        <p:spPr>
          <a:xfrm>
            <a:off x="228600" y="5867400"/>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Harrington"/>
                <a:cs typeface="+mn-cs"/>
              </a:rPr>
              <a:t>C</a:t>
            </a:r>
            <a:endParaRPr lang="en-US" sz="4000" b="1" spc="50">
              <a:ln w="11430"/>
              <a:solidFill>
                <a:srgbClr val="C00000"/>
              </a:solidFill>
              <a:effectLst>
                <a:outerShdw blurRad="76200" dist="50800" dir="5400000" algn="tl" rotWithShape="0">
                  <a:srgbClr val="000000">
                    <a:alpha val="65000"/>
                  </a:srgbClr>
                </a:outerShdw>
              </a:effectLst>
              <a:cs typeface="+mn-cs"/>
            </a:endParaRPr>
          </a:p>
        </p:txBody>
      </p:sp>
      <p:sp>
        <p:nvSpPr>
          <p:cNvPr id="12" name="Explosion 1 11"/>
          <p:cNvSpPr/>
          <p:nvPr/>
        </p:nvSpPr>
        <p:spPr>
          <a:xfrm>
            <a:off x="2552700" y="1689652"/>
            <a:ext cx="190500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3" name="Explosion 1 12"/>
          <p:cNvSpPr/>
          <p:nvPr/>
        </p:nvSpPr>
        <p:spPr>
          <a:xfrm>
            <a:off x="4853609" y="1842052"/>
            <a:ext cx="19812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4" name="Oval 24" descr="Water droplets"/>
          <p:cNvSpPr>
            <a:spLocks noChangeArrowheads="1"/>
          </p:cNvSpPr>
          <p:nvPr/>
        </p:nvSpPr>
        <p:spPr bwMode="auto">
          <a:xfrm>
            <a:off x="3505200" y="3886200"/>
            <a:ext cx="4038600" cy="914400"/>
          </a:xfrm>
          <a:prstGeom prst="ellipse">
            <a:avLst/>
          </a:prstGeom>
          <a:blipFill dpi="0" rotWithShape="1">
            <a:blip r:embed="rId3"/>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5" name="Action Button: Forward or Next 14">
            <a:hlinkClick r:id="rId4" action="ppaction://hlinksldjump" highlightClick="1"/>
          </p:cNvPr>
          <p:cNvSpPr/>
          <p:nvPr/>
        </p:nvSpPr>
        <p:spPr>
          <a:xfrm>
            <a:off x="8198126" y="6127611"/>
            <a:ext cx="533400" cy="4476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3043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1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par>
                                <p:cTn id="24" presetID="29" presetClass="entr" presetSubtype="0" fill="hold" nodeType="withEffect">
                                  <p:stCondLst>
                                    <p:cond delay="0"/>
                                  </p:stCondLst>
                                  <p:iterate type="lt">
                                    <p:tmPct val="0"/>
                                  </p:iterate>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7"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par>
                                <p:cTn id="65" presetID="18" presetClass="exit" presetSubtype="12" fill="hold" nodeType="withEffect">
                                  <p:stCondLst>
                                    <p:cond delay="0"/>
                                  </p:stCondLst>
                                  <p:childTnLst>
                                    <p:animEffect transition="out" filter="strips(downLeft)">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8" presetClass="exit" presetSubtype="12" fill="hold" grpId="1" nodeType="withEffect">
                                  <p:stCondLst>
                                    <p:cond delay="0"/>
                                  </p:stCondLst>
                                  <p:childTnLst>
                                    <p:animEffect transition="out" filter="strips(downLeft)">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8" presetClass="exit" presetSubtype="12" fill="hold" grpId="1" nodeType="withEffect">
                                  <p:stCondLst>
                                    <p:cond delay="0"/>
                                  </p:stCondLst>
                                  <p:childTnLst>
                                    <p:animEffect transition="out" filter="strips(downLeft)">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8" presetClass="exit" presetSubtype="12" fill="hold" nodeType="withEffect">
                                  <p:stCondLst>
                                    <p:cond delay="0"/>
                                  </p:stCondLst>
                                  <p:childTnLst>
                                    <p:animEffect transition="out" filter="strips(downLeft)">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50" presetClass="exit" presetSubtype="0" accel="100000" fill="hold" nodeType="clickEffect">
                                  <p:stCondLst>
                                    <p:cond delay="0"/>
                                  </p:stCondLst>
                                  <p:childTnLst>
                                    <p:anim calcmode="lin" valueType="num">
                                      <p:cBhvr>
                                        <p:cTn id="81" dur="1000"/>
                                        <p:tgtEl>
                                          <p:spTgt spid="12"/>
                                        </p:tgtEl>
                                        <p:attrNameLst>
                                          <p:attrName>ppt_w</p:attrName>
                                        </p:attrNameLst>
                                      </p:cBhvr>
                                      <p:tavLst>
                                        <p:tav tm="0">
                                          <p:val>
                                            <p:strVal val="ppt_w"/>
                                          </p:val>
                                        </p:tav>
                                        <p:tav tm="100000">
                                          <p:val>
                                            <p:strVal val="ppt_w+.3"/>
                                          </p:val>
                                        </p:tav>
                                      </p:tavLst>
                                    </p:anim>
                                    <p:anim calcmode="lin" valueType="num">
                                      <p:cBhvr>
                                        <p:cTn id="82" dur="1000"/>
                                        <p:tgtEl>
                                          <p:spTgt spid="12"/>
                                        </p:tgtEl>
                                        <p:attrNameLst>
                                          <p:attrName>ppt_h</p:attrName>
                                        </p:attrNameLst>
                                      </p:cBhvr>
                                      <p:tavLst>
                                        <p:tav tm="0">
                                          <p:val>
                                            <p:strVal val="ppt_h"/>
                                          </p:val>
                                        </p:tav>
                                        <p:tav tm="100000">
                                          <p:val>
                                            <p:strVal val="ppt_h"/>
                                          </p:val>
                                        </p:tav>
                                      </p:tavLst>
                                    </p:anim>
                                    <p:animEffect transition="out" filter="fade">
                                      <p:cBhvr>
                                        <p:cTn id="83" dur="1000"/>
                                        <p:tgtEl>
                                          <p:spTgt spid="12"/>
                                        </p:tgtEl>
                                      </p:cBhvr>
                                    </p:animEffect>
                                    <p:set>
                                      <p:cBhvr>
                                        <p:cTn id="8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5" restart="whenNotActive" fill="hold" evtFilter="cancelBubble" nodeType="interactiveSeq">
                <p:stCondLst>
                  <p:cond evt="onClick" delay="0">
                    <p:tgtEl>
                      <p:spTgt spid="10"/>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7" presetClass="entr" presetSubtype="10"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ppt_w</p:attrName>
                                        </p:attrNameLst>
                                      </p:cBhvr>
                                      <p:tavLst>
                                        <p:tav tm="0">
                                          <p:val>
                                            <p:fltVal val="0"/>
                                          </p:val>
                                        </p:tav>
                                        <p:tav tm="100000">
                                          <p:val>
                                            <p:strVal val="#ppt_w"/>
                                          </p:val>
                                        </p:tav>
                                      </p:tavLst>
                                    </p:anim>
                                    <p:anim calcmode="lin" valueType="num">
                                      <p:cBhvr>
                                        <p:cTn id="9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8" presetClass="exit" presetSubtype="12" fill="hold" nodeType="clickEffect">
                                  <p:stCondLst>
                                    <p:cond delay="0"/>
                                  </p:stCondLst>
                                  <p:childTnLst>
                                    <p:animEffect transition="out" filter="strips(downLeft)">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4" grpId="0"/>
      <p:bldP spid="5" grpId="0"/>
      <p:bldP spid="5" grpId="1"/>
      <p:bldP spid="6" grpId="0"/>
      <p:bldP spid="6" grpId="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4114800"/>
            <a:ext cx="883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3600">
                <a:solidFill>
                  <a:schemeClr val="bg1"/>
                </a:solidFill>
                <a:latin typeface="Times New Roman" panose="02020603050405020304" pitchFamily="18" charset="0"/>
                <a:cs typeface="Arial" panose="020B0604020202020204" pitchFamily="34" charset="0"/>
              </a:rPr>
              <a:t>	</a:t>
            </a:r>
          </a:p>
        </p:txBody>
      </p:sp>
      <p:sp>
        <p:nvSpPr>
          <p:cNvPr id="76803" name="Rectangle 3"/>
          <p:cNvSpPr>
            <a:spLocks noChangeArrowheads="1"/>
          </p:cNvSpPr>
          <p:nvPr/>
        </p:nvSpPr>
        <p:spPr bwMode="auto">
          <a:xfrm>
            <a:off x="8077200" y="2895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a:solidFill>
                  <a:srgbClr val="0000FF"/>
                </a:solidFill>
                <a:cs typeface="Arial" panose="020B0604020202020204" pitchFamily="34" charset="0"/>
              </a:rPr>
              <a:t>S</a:t>
            </a:r>
            <a:endParaRPr lang="en-US" sz="3600">
              <a:solidFill>
                <a:srgbClr val="0000FF"/>
              </a:solidFill>
              <a:cs typeface="Arial" panose="020B0604020202020204" pitchFamily="34" charset="0"/>
            </a:endParaRPr>
          </a:p>
        </p:txBody>
      </p:sp>
      <p:sp>
        <p:nvSpPr>
          <p:cNvPr id="76804" name="Rectangle 4"/>
          <p:cNvSpPr>
            <a:spLocks noChangeArrowheads="1"/>
          </p:cNvSpPr>
          <p:nvPr/>
        </p:nvSpPr>
        <p:spPr bwMode="auto">
          <a:xfrm>
            <a:off x="8077200" y="36576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a:solidFill>
                  <a:srgbClr val="FF0000"/>
                </a:solidFill>
                <a:cs typeface="Arial" panose="020B0604020202020204" pitchFamily="34" charset="0"/>
              </a:rPr>
              <a:t>Đ</a:t>
            </a:r>
            <a:r>
              <a:rPr lang="vi-VN" sz="1800">
                <a:cs typeface="Arial" panose="020B0604020202020204" pitchFamily="34" charset="0"/>
              </a:rPr>
              <a:t> </a:t>
            </a:r>
            <a:endParaRPr lang="en-US" sz="1800">
              <a:cs typeface="Arial" panose="020B0604020202020204" pitchFamily="34" charset="0"/>
            </a:endParaRPr>
          </a:p>
        </p:txBody>
      </p:sp>
      <p:sp>
        <p:nvSpPr>
          <p:cNvPr id="76805" name="Rectangle 5"/>
          <p:cNvSpPr>
            <a:spLocks noChangeArrowheads="1"/>
          </p:cNvSpPr>
          <p:nvPr/>
        </p:nvSpPr>
        <p:spPr bwMode="auto">
          <a:xfrm>
            <a:off x="304800" y="5410200"/>
            <a:ext cx="769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3600" b="0">
                <a:solidFill>
                  <a:schemeClr val="tx2"/>
                </a:solidFill>
                <a:cs typeface="Arial" panose="020B0604020202020204" pitchFamily="34" charset="0"/>
              </a:rPr>
              <a:t>5. Cẩn thận, nhẹ nhàng khi sử dụng đồ dùng bằng thủy tinh.</a:t>
            </a:r>
            <a:endParaRPr lang="en-US" sz="3600" b="0">
              <a:solidFill>
                <a:schemeClr val="tx2"/>
              </a:solidFill>
              <a:cs typeface="Arial" panose="020B0604020202020204" pitchFamily="34" charset="0"/>
            </a:endParaRPr>
          </a:p>
        </p:txBody>
      </p:sp>
      <p:sp>
        <p:nvSpPr>
          <p:cNvPr id="76806" name="Rectangle 6"/>
          <p:cNvSpPr>
            <a:spLocks noChangeArrowheads="1"/>
          </p:cNvSpPr>
          <p:nvPr/>
        </p:nvSpPr>
        <p:spPr bwMode="auto">
          <a:xfrm>
            <a:off x="8077200" y="42672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a:solidFill>
                  <a:srgbClr val="0000FF"/>
                </a:solidFill>
                <a:cs typeface="Arial" panose="020B0604020202020204" pitchFamily="34" charset="0"/>
              </a:rPr>
              <a:t>S</a:t>
            </a:r>
            <a:endParaRPr lang="en-US" sz="3600">
              <a:solidFill>
                <a:srgbClr val="0000FF"/>
              </a:solidFill>
              <a:cs typeface="Arial" panose="020B0604020202020204" pitchFamily="34" charset="0"/>
            </a:endParaRPr>
          </a:p>
        </p:txBody>
      </p:sp>
      <p:sp>
        <p:nvSpPr>
          <p:cNvPr id="76807" name="Rectangle 7"/>
          <p:cNvSpPr>
            <a:spLocks noChangeArrowheads="1"/>
          </p:cNvSpPr>
          <p:nvPr/>
        </p:nvSpPr>
        <p:spPr bwMode="auto">
          <a:xfrm>
            <a:off x="8077200" y="4876800"/>
            <a:ext cx="457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a:solidFill>
                  <a:srgbClr val="FF0000"/>
                </a:solidFill>
                <a:cs typeface="Arial" panose="020B0604020202020204" pitchFamily="34" charset="0"/>
              </a:rPr>
              <a:t>Đ</a:t>
            </a:r>
            <a:endParaRPr lang="en-US" sz="3600">
              <a:solidFill>
                <a:srgbClr val="FF0000"/>
              </a:solidFill>
              <a:cs typeface="Arial" panose="020B0604020202020204" pitchFamily="34" charset="0"/>
            </a:endParaRPr>
          </a:p>
        </p:txBody>
      </p:sp>
      <p:sp>
        <p:nvSpPr>
          <p:cNvPr id="76808" name="Rectangle 8"/>
          <p:cNvSpPr>
            <a:spLocks noChangeArrowheads="1"/>
          </p:cNvSpPr>
          <p:nvPr/>
        </p:nvSpPr>
        <p:spPr bwMode="auto">
          <a:xfrm>
            <a:off x="304800" y="48006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3600" b="0">
                <a:solidFill>
                  <a:schemeClr val="tx2"/>
                </a:solidFill>
                <a:cs typeface="Arial" panose="020B0604020202020204" pitchFamily="34" charset="0"/>
              </a:rPr>
              <a:t>4. Thủy tinh dễ vỡ khi va chạm mạnh</a:t>
            </a:r>
            <a:r>
              <a:rPr lang="vi-VN" sz="3600">
                <a:solidFill>
                  <a:schemeClr val="tx2"/>
                </a:solidFill>
                <a:cs typeface="Arial" panose="020B0604020202020204" pitchFamily="34" charset="0"/>
              </a:rPr>
              <a:t> </a:t>
            </a:r>
            <a:endParaRPr lang="en-US" sz="3600">
              <a:solidFill>
                <a:schemeClr val="tx2"/>
              </a:solidFill>
              <a:cs typeface="Arial" panose="020B0604020202020204" pitchFamily="34" charset="0"/>
            </a:endParaRPr>
          </a:p>
        </p:txBody>
      </p:sp>
      <p:sp>
        <p:nvSpPr>
          <p:cNvPr id="76809" name="Rectangle 9"/>
          <p:cNvSpPr>
            <a:spLocks noChangeArrowheads="1"/>
          </p:cNvSpPr>
          <p:nvPr/>
        </p:nvSpPr>
        <p:spPr bwMode="auto">
          <a:xfrm>
            <a:off x="304800" y="41910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3600" b="0">
                <a:solidFill>
                  <a:schemeClr val="tx2"/>
                </a:solidFill>
                <a:cs typeface="Arial" panose="020B0604020202020204" pitchFamily="34" charset="0"/>
              </a:rPr>
              <a:t>3. Thủy tinh cháy và hút ẩm</a:t>
            </a:r>
            <a:r>
              <a:rPr lang="vi-VN" sz="3600">
                <a:solidFill>
                  <a:schemeClr val="tx2"/>
                </a:solidFill>
                <a:cs typeface="Arial" panose="020B0604020202020204" pitchFamily="34" charset="0"/>
              </a:rPr>
              <a:t> </a:t>
            </a:r>
            <a:endParaRPr lang="en-US" sz="3600">
              <a:solidFill>
                <a:schemeClr val="tx2"/>
              </a:solidFill>
              <a:cs typeface="Arial" panose="020B0604020202020204" pitchFamily="34" charset="0"/>
            </a:endParaRPr>
          </a:p>
        </p:txBody>
      </p:sp>
      <p:sp>
        <p:nvSpPr>
          <p:cNvPr id="76810" name="Rectangle 10"/>
          <p:cNvSpPr>
            <a:spLocks noChangeArrowheads="1"/>
          </p:cNvSpPr>
          <p:nvPr/>
        </p:nvSpPr>
        <p:spPr bwMode="auto">
          <a:xfrm>
            <a:off x="8077200" y="5562600"/>
            <a:ext cx="533400" cy="533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a:solidFill>
                  <a:srgbClr val="FF0000"/>
                </a:solidFill>
                <a:cs typeface="Arial" panose="020B0604020202020204" pitchFamily="34" charset="0"/>
              </a:rPr>
              <a:t>Đ</a:t>
            </a:r>
            <a:endParaRPr lang="en-US" sz="3600">
              <a:solidFill>
                <a:srgbClr val="FF0000"/>
              </a:solidFill>
              <a:cs typeface="Arial" panose="020B0604020202020204" pitchFamily="34" charset="0"/>
            </a:endParaRPr>
          </a:p>
        </p:txBody>
      </p:sp>
      <p:sp>
        <p:nvSpPr>
          <p:cNvPr id="76811" name="Rectangle 11"/>
          <p:cNvSpPr>
            <a:spLocks noChangeArrowheads="1"/>
          </p:cNvSpPr>
          <p:nvPr/>
        </p:nvSpPr>
        <p:spPr bwMode="auto">
          <a:xfrm>
            <a:off x="457200" y="8382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a:solidFill>
                  <a:srgbClr val="0000FF"/>
                </a:solidFill>
                <a:cs typeface="Arial" panose="020B0604020202020204" pitchFamily="34" charset="0"/>
              </a:rPr>
              <a:t>*</a:t>
            </a:r>
            <a:r>
              <a:rPr lang="vi-VN" sz="4400">
                <a:solidFill>
                  <a:srgbClr val="0000FF"/>
                </a:solidFill>
                <a:cs typeface="Arial" panose="020B0604020202020204" pitchFamily="34" charset="0"/>
              </a:rPr>
              <a:t> </a:t>
            </a:r>
            <a:r>
              <a:rPr lang="vi-VN" sz="3600">
                <a:solidFill>
                  <a:srgbClr val="0000FF"/>
                </a:solidFill>
                <a:cs typeface="Arial" panose="020B0604020202020204" pitchFamily="34" charset="0"/>
              </a:rPr>
              <a:t>Trò chơi</a:t>
            </a:r>
            <a:r>
              <a:rPr lang="en-US" sz="3600">
                <a:solidFill>
                  <a:srgbClr val="0000FF"/>
                </a:solidFill>
                <a:cs typeface="Arial" panose="020B0604020202020204" pitchFamily="34" charset="0"/>
              </a:rPr>
              <a:t>: Ai nhanh, ai đúng</a:t>
            </a:r>
          </a:p>
        </p:txBody>
      </p:sp>
      <p:sp>
        <p:nvSpPr>
          <p:cNvPr id="76812" name="Rectangle 12"/>
          <p:cNvSpPr>
            <a:spLocks noChangeArrowheads="1"/>
          </p:cNvSpPr>
          <p:nvPr/>
        </p:nvSpPr>
        <p:spPr bwMode="auto">
          <a:xfrm>
            <a:off x="0" y="2667000"/>
            <a:ext cx="7153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b="0">
                <a:solidFill>
                  <a:schemeClr val="tx2"/>
                </a:solidFill>
                <a:cs typeface="Arial" panose="020B0604020202020204" pitchFamily="34" charset="0"/>
              </a:rPr>
              <a:t>1.</a:t>
            </a:r>
            <a:r>
              <a:rPr lang="vi-VN" sz="4400" b="0">
                <a:solidFill>
                  <a:schemeClr val="tx2"/>
                </a:solidFill>
                <a:cs typeface="Arial" panose="020B0604020202020204" pitchFamily="34" charset="0"/>
              </a:rPr>
              <a:t> </a:t>
            </a:r>
            <a:r>
              <a:rPr lang="vi-VN" sz="3600" b="0">
                <a:solidFill>
                  <a:schemeClr val="tx2"/>
                </a:solidFill>
                <a:cs typeface="Arial" panose="020B0604020202020204" pitchFamily="34" charset="0"/>
              </a:rPr>
              <a:t>Thủy tinh dễ bị a-xít ăn mòn.</a:t>
            </a:r>
            <a:endParaRPr lang="en-US" sz="3600" b="0">
              <a:solidFill>
                <a:schemeClr val="tx2"/>
              </a:solidFill>
              <a:cs typeface="Arial" panose="020B0604020202020204" pitchFamily="34" charset="0"/>
            </a:endParaRPr>
          </a:p>
        </p:txBody>
      </p:sp>
      <p:sp>
        <p:nvSpPr>
          <p:cNvPr id="76813" name="Rectangle 13"/>
          <p:cNvSpPr>
            <a:spLocks noChangeArrowheads="1"/>
          </p:cNvSpPr>
          <p:nvPr/>
        </p:nvSpPr>
        <p:spPr bwMode="auto">
          <a:xfrm>
            <a:off x="0" y="3505200"/>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3600" b="0">
                <a:solidFill>
                  <a:schemeClr val="tx2"/>
                </a:solidFill>
                <a:cs typeface="Arial" panose="020B0604020202020204" pitchFamily="34" charset="0"/>
              </a:rPr>
              <a:t>2. Thủy tinh trong suốt, không gỉ.</a:t>
            </a:r>
            <a:endParaRPr lang="en-US" sz="3600" b="0">
              <a:solidFill>
                <a:schemeClr val="tx2"/>
              </a:solidFill>
              <a:cs typeface="Arial" panose="020B0604020202020204" pitchFamily="34" charset="0"/>
            </a:endParaRPr>
          </a:p>
        </p:txBody>
      </p:sp>
      <p:pic>
        <p:nvPicPr>
          <p:cNvPr id="37902" name="Picture 17" descr="465af32f750a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95250"/>
            <a:ext cx="1466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8"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562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20"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76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51761">
            <a:off x="7848600" y="5562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092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 calcmode="lin" valueType="num">
                                      <p:cBhvr>
                                        <p:cTn id="7" dur="1000" fill="hold"/>
                                        <p:tgtEl>
                                          <p:spTgt spid="76811"/>
                                        </p:tgtEl>
                                        <p:attrNameLst>
                                          <p:attrName>ppt_w</p:attrName>
                                        </p:attrNameLst>
                                      </p:cBhvr>
                                      <p:tavLst>
                                        <p:tav tm="0">
                                          <p:val>
                                            <p:strVal val="#ppt_w*0.70"/>
                                          </p:val>
                                        </p:tav>
                                        <p:tav tm="100000">
                                          <p:val>
                                            <p:strVal val="#ppt_w"/>
                                          </p:val>
                                        </p:tav>
                                      </p:tavLst>
                                    </p:anim>
                                    <p:anim calcmode="lin" valueType="num">
                                      <p:cBhvr>
                                        <p:cTn id="8" dur="1000" fill="hold"/>
                                        <p:tgtEl>
                                          <p:spTgt spid="76811"/>
                                        </p:tgtEl>
                                        <p:attrNameLst>
                                          <p:attrName>ppt_h</p:attrName>
                                        </p:attrNameLst>
                                      </p:cBhvr>
                                      <p:tavLst>
                                        <p:tav tm="0">
                                          <p:val>
                                            <p:strVal val="#ppt_h"/>
                                          </p:val>
                                        </p:tav>
                                        <p:tav tm="100000">
                                          <p:val>
                                            <p:strVal val="#ppt_h"/>
                                          </p:val>
                                        </p:tav>
                                      </p:tavLst>
                                    </p:anim>
                                    <p:animEffect transition="in" filter="fade">
                                      <p:cBhvr>
                                        <p:cTn id="9" dur="1000"/>
                                        <p:tgtEl>
                                          <p:spTgt spid="768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6812"/>
                                        </p:tgtEl>
                                        <p:attrNameLst>
                                          <p:attrName>style.visibility</p:attrName>
                                        </p:attrNameLst>
                                      </p:cBhvr>
                                      <p:to>
                                        <p:strVal val="visible"/>
                                      </p:to>
                                    </p:set>
                                    <p:anim calcmode="lin" valueType="num">
                                      <p:cBhvr additive="base">
                                        <p:cTn id="14" dur="500" fill="hold"/>
                                        <p:tgtEl>
                                          <p:spTgt spid="76812"/>
                                        </p:tgtEl>
                                        <p:attrNameLst>
                                          <p:attrName>ppt_x</p:attrName>
                                        </p:attrNameLst>
                                      </p:cBhvr>
                                      <p:tavLst>
                                        <p:tav tm="0">
                                          <p:val>
                                            <p:strVal val="#ppt_x"/>
                                          </p:val>
                                        </p:tav>
                                        <p:tav tm="100000">
                                          <p:val>
                                            <p:strVal val="#ppt_x"/>
                                          </p:val>
                                        </p:tav>
                                      </p:tavLst>
                                    </p:anim>
                                    <p:anim calcmode="lin" valueType="num">
                                      <p:cBhvr additive="base">
                                        <p:cTn id="15" dur="500" fill="hold"/>
                                        <p:tgtEl>
                                          <p:spTgt spid="768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6803"/>
                                        </p:tgtEl>
                                        <p:attrNameLst>
                                          <p:attrName>style.visibility</p:attrName>
                                        </p:attrNameLst>
                                      </p:cBhvr>
                                      <p:to>
                                        <p:strVal val="visible"/>
                                      </p:to>
                                    </p:set>
                                    <p:anim calcmode="lin" valueType="num">
                                      <p:cBhvr>
                                        <p:cTn id="20" dur="500" decel="50000" fill="hold">
                                          <p:stCondLst>
                                            <p:cond delay="0"/>
                                          </p:stCondLst>
                                        </p:cTn>
                                        <p:tgtEl>
                                          <p:spTgt spid="76803"/>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6803"/>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6803"/>
                                        </p:tgtEl>
                                        <p:attrNameLst>
                                          <p:attrName>ppt_w</p:attrName>
                                        </p:attrNameLst>
                                      </p:cBhvr>
                                      <p:tavLst>
                                        <p:tav tm="0">
                                          <p:val>
                                            <p:strVal val="#ppt_w*.05"/>
                                          </p:val>
                                        </p:tav>
                                        <p:tav tm="100000">
                                          <p:val>
                                            <p:strVal val="#ppt_w"/>
                                          </p:val>
                                        </p:tav>
                                      </p:tavLst>
                                    </p:anim>
                                    <p:anim calcmode="lin" valueType="num">
                                      <p:cBhvr>
                                        <p:cTn id="23" dur="1000" fill="hold"/>
                                        <p:tgtEl>
                                          <p:spTgt spid="76803"/>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6803"/>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6803"/>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6803"/>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68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6813"/>
                                        </p:tgtEl>
                                        <p:attrNameLst>
                                          <p:attrName>style.visibility</p:attrName>
                                        </p:attrNameLst>
                                      </p:cBhvr>
                                      <p:to>
                                        <p:strVal val="visible"/>
                                      </p:to>
                                    </p:set>
                                    <p:anim calcmode="lin" valueType="num">
                                      <p:cBhvr additive="base">
                                        <p:cTn id="32" dur="500" fill="hold"/>
                                        <p:tgtEl>
                                          <p:spTgt spid="76813"/>
                                        </p:tgtEl>
                                        <p:attrNameLst>
                                          <p:attrName>ppt_x</p:attrName>
                                        </p:attrNameLst>
                                      </p:cBhvr>
                                      <p:tavLst>
                                        <p:tav tm="0">
                                          <p:val>
                                            <p:strVal val="#ppt_x"/>
                                          </p:val>
                                        </p:tav>
                                        <p:tav tm="100000">
                                          <p:val>
                                            <p:strVal val="#ppt_x"/>
                                          </p:val>
                                        </p:tav>
                                      </p:tavLst>
                                    </p:anim>
                                    <p:anim calcmode="lin" valueType="num">
                                      <p:cBhvr additive="base">
                                        <p:cTn id="33" dur="500" fill="hold"/>
                                        <p:tgtEl>
                                          <p:spTgt spid="7681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6804"/>
                                        </p:tgtEl>
                                        <p:attrNameLst>
                                          <p:attrName>style.visibility</p:attrName>
                                        </p:attrNameLst>
                                      </p:cBhvr>
                                      <p:to>
                                        <p:strVal val="visible"/>
                                      </p:to>
                                    </p:set>
                                    <p:anim calcmode="lin" valueType="num">
                                      <p:cBhvr>
                                        <p:cTn id="38" dur="500" decel="50000" fill="hold">
                                          <p:stCondLst>
                                            <p:cond delay="0"/>
                                          </p:stCondLst>
                                        </p:cTn>
                                        <p:tgtEl>
                                          <p:spTgt spid="7680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680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6804"/>
                                        </p:tgtEl>
                                        <p:attrNameLst>
                                          <p:attrName>ppt_w</p:attrName>
                                        </p:attrNameLst>
                                      </p:cBhvr>
                                      <p:tavLst>
                                        <p:tav tm="0">
                                          <p:val>
                                            <p:strVal val="#ppt_w*.05"/>
                                          </p:val>
                                        </p:tav>
                                        <p:tav tm="100000">
                                          <p:val>
                                            <p:strVal val="#ppt_w"/>
                                          </p:val>
                                        </p:tav>
                                      </p:tavLst>
                                    </p:anim>
                                    <p:anim calcmode="lin" valueType="num">
                                      <p:cBhvr>
                                        <p:cTn id="41" dur="1000" fill="hold"/>
                                        <p:tgtEl>
                                          <p:spTgt spid="7680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680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680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680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680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6809"/>
                                        </p:tgtEl>
                                        <p:attrNameLst>
                                          <p:attrName>style.visibility</p:attrName>
                                        </p:attrNameLst>
                                      </p:cBhvr>
                                      <p:to>
                                        <p:strVal val="visible"/>
                                      </p:to>
                                    </p:set>
                                    <p:anim calcmode="lin" valueType="num">
                                      <p:cBhvr additive="base">
                                        <p:cTn id="50" dur="500" fill="hold"/>
                                        <p:tgtEl>
                                          <p:spTgt spid="76809"/>
                                        </p:tgtEl>
                                        <p:attrNameLst>
                                          <p:attrName>ppt_x</p:attrName>
                                        </p:attrNameLst>
                                      </p:cBhvr>
                                      <p:tavLst>
                                        <p:tav tm="0">
                                          <p:val>
                                            <p:strVal val="#ppt_x"/>
                                          </p:val>
                                        </p:tav>
                                        <p:tav tm="100000">
                                          <p:val>
                                            <p:strVal val="#ppt_x"/>
                                          </p:val>
                                        </p:tav>
                                      </p:tavLst>
                                    </p:anim>
                                    <p:anim calcmode="lin" valueType="num">
                                      <p:cBhvr additive="base">
                                        <p:cTn id="51"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76806"/>
                                        </p:tgtEl>
                                        <p:attrNameLst>
                                          <p:attrName>style.visibility</p:attrName>
                                        </p:attrNameLst>
                                      </p:cBhvr>
                                      <p:to>
                                        <p:strVal val="visible"/>
                                      </p:to>
                                    </p:set>
                                    <p:anim calcmode="lin" valueType="num">
                                      <p:cBhvr>
                                        <p:cTn id="56" dur="500" decel="50000" fill="hold">
                                          <p:stCondLst>
                                            <p:cond delay="0"/>
                                          </p:stCondLst>
                                        </p:cTn>
                                        <p:tgtEl>
                                          <p:spTgt spid="7680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7680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76806"/>
                                        </p:tgtEl>
                                        <p:attrNameLst>
                                          <p:attrName>ppt_w</p:attrName>
                                        </p:attrNameLst>
                                      </p:cBhvr>
                                      <p:tavLst>
                                        <p:tav tm="0">
                                          <p:val>
                                            <p:strVal val="#ppt_w*.05"/>
                                          </p:val>
                                        </p:tav>
                                        <p:tav tm="100000">
                                          <p:val>
                                            <p:strVal val="#ppt_w"/>
                                          </p:val>
                                        </p:tav>
                                      </p:tavLst>
                                    </p:anim>
                                    <p:anim calcmode="lin" valueType="num">
                                      <p:cBhvr>
                                        <p:cTn id="59" dur="1000" fill="hold"/>
                                        <p:tgtEl>
                                          <p:spTgt spid="7680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7680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7680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7680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7680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6808"/>
                                        </p:tgtEl>
                                        <p:attrNameLst>
                                          <p:attrName>style.visibility</p:attrName>
                                        </p:attrNameLst>
                                      </p:cBhvr>
                                      <p:to>
                                        <p:strVal val="visible"/>
                                      </p:to>
                                    </p:set>
                                    <p:anim calcmode="lin" valueType="num">
                                      <p:cBhvr additive="base">
                                        <p:cTn id="68" dur="500" fill="hold"/>
                                        <p:tgtEl>
                                          <p:spTgt spid="76808"/>
                                        </p:tgtEl>
                                        <p:attrNameLst>
                                          <p:attrName>ppt_x</p:attrName>
                                        </p:attrNameLst>
                                      </p:cBhvr>
                                      <p:tavLst>
                                        <p:tav tm="0">
                                          <p:val>
                                            <p:strVal val="#ppt_x"/>
                                          </p:val>
                                        </p:tav>
                                        <p:tav tm="100000">
                                          <p:val>
                                            <p:strVal val="#ppt_x"/>
                                          </p:val>
                                        </p:tav>
                                      </p:tavLst>
                                    </p:anim>
                                    <p:anim calcmode="lin" valueType="num">
                                      <p:cBhvr additive="base">
                                        <p:cTn id="69"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76807"/>
                                        </p:tgtEl>
                                        <p:attrNameLst>
                                          <p:attrName>style.visibility</p:attrName>
                                        </p:attrNameLst>
                                      </p:cBhvr>
                                      <p:to>
                                        <p:strVal val="visible"/>
                                      </p:to>
                                    </p:set>
                                    <p:anim calcmode="lin" valueType="num">
                                      <p:cBhvr>
                                        <p:cTn id="74" dur="500" decel="50000" fill="hold">
                                          <p:stCondLst>
                                            <p:cond delay="0"/>
                                          </p:stCondLst>
                                        </p:cTn>
                                        <p:tgtEl>
                                          <p:spTgt spid="7680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7680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76807"/>
                                        </p:tgtEl>
                                        <p:attrNameLst>
                                          <p:attrName>ppt_w</p:attrName>
                                        </p:attrNameLst>
                                      </p:cBhvr>
                                      <p:tavLst>
                                        <p:tav tm="0">
                                          <p:val>
                                            <p:strVal val="#ppt_w*.05"/>
                                          </p:val>
                                        </p:tav>
                                        <p:tav tm="100000">
                                          <p:val>
                                            <p:strVal val="#ppt_w"/>
                                          </p:val>
                                        </p:tav>
                                      </p:tavLst>
                                    </p:anim>
                                    <p:anim calcmode="lin" valueType="num">
                                      <p:cBhvr>
                                        <p:cTn id="77" dur="1000" fill="hold"/>
                                        <p:tgtEl>
                                          <p:spTgt spid="7680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7680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7680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7680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768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76805"/>
                                        </p:tgtEl>
                                        <p:attrNameLst>
                                          <p:attrName>style.visibility</p:attrName>
                                        </p:attrNameLst>
                                      </p:cBhvr>
                                      <p:to>
                                        <p:strVal val="visible"/>
                                      </p:to>
                                    </p:set>
                                    <p:anim calcmode="lin" valueType="num">
                                      <p:cBhvr additive="base">
                                        <p:cTn id="86" dur="500" fill="hold"/>
                                        <p:tgtEl>
                                          <p:spTgt spid="76805"/>
                                        </p:tgtEl>
                                        <p:attrNameLst>
                                          <p:attrName>ppt_x</p:attrName>
                                        </p:attrNameLst>
                                      </p:cBhvr>
                                      <p:tavLst>
                                        <p:tav tm="0">
                                          <p:val>
                                            <p:strVal val="#ppt_x"/>
                                          </p:val>
                                        </p:tav>
                                        <p:tav tm="100000">
                                          <p:val>
                                            <p:strVal val="#ppt_x"/>
                                          </p:val>
                                        </p:tav>
                                      </p:tavLst>
                                    </p:anim>
                                    <p:anim calcmode="lin" valueType="num">
                                      <p:cBhvr additive="base">
                                        <p:cTn id="87"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76810"/>
                                        </p:tgtEl>
                                        <p:attrNameLst>
                                          <p:attrName>style.visibility</p:attrName>
                                        </p:attrNameLst>
                                      </p:cBhvr>
                                      <p:to>
                                        <p:strVal val="visible"/>
                                      </p:to>
                                    </p:set>
                                    <p:anim calcmode="lin" valueType="num">
                                      <p:cBhvr>
                                        <p:cTn id="92" dur="500" decel="50000" fill="hold">
                                          <p:stCondLst>
                                            <p:cond delay="0"/>
                                          </p:stCondLst>
                                        </p:cTn>
                                        <p:tgtEl>
                                          <p:spTgt spid="76810"/>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76810"/>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76810"/>
                                        </p:tgtEl>
                                        <p:attrNameLst>
                                          <p:attrName>ppt_w</p:attrName>
                                        </p:attrNameLst>
                                      </p:cBhvr>
                                      <p:tavLst>
                                        <p:tav tm="0">
                                          <p:val>
                                            <p:strVal val="#ppt_w*.05"/>
                                          </p:val>
                                        </p:tav>
                                        <p:tav tm="100000">
                                          <p:val>
                                            <p:strVal val="#ppt_w"/>
                                          </p:val>
                                        </p:tav>
                                      </p:tavLst>
                                    </p:anim>
                                    <p:anim calcmode="lin" valueType="num">
                                      <p:cBhvr>
                                        <p:cTn id="95" dur="1000" fill="hold"/>
                                        <p:tgtEl>
                                          <p:spTgt spid="76810"/>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76810"/>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76810"/>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76810"/>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76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04" grpId="0" animBg="1"/>
      <p:bldP spid="76805" grpId="0"/>
      <p:bldP spid="76806" grpId="0" animBg="1"/>
      <p:bldP spid="76807" grpId="0" animBg="1"/>
      <p:bldP spid="76808" grpId="0"/>
      <p:bldP spid="76809" grpId="0"/>
      <p:bldP spid="76810" grpId="0" animBg="1"/>
      <p:bldP spid="76811" grpId="0"/>
      <p:bldP spid="76812" grpId="0"/>
      <p:bldP spid="768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a:spLocks noGrp="1"/>
          </p:cNvSpPr>
          <p:nvPr>
            <p:ph type="body" idx="1"/>
          </p:nvPr>
        </p:nvSpPr>
        <p:spPr>
          <a:xfrm>
            <a:off x="1774825" y="-850900"/>
            <a:ext cx="7772400" cy="1500188"/>
          </a:xfrm>
        </p:spPr>
        <p:txBody>
          <a:bodyPr/>
          <a:lstStyle/>
          <a:p>
            <a:r>
              <a:rPr lang="en-US" sz="3200" b="1" dirty="0" smtClean="0">
                <a:solidFill>
                  <a:srgbClr val="FF33CC"/>
                </a:solidFill>
                <a:latin typeface="Times New Roman" pitchFamily="18" charset="0"/>
                <a:cs typeface="Times New Roman" pitchFamily="18" charset="0"/>
              </a:rPr>
              <a:t>THI LÀM TRẠNG NGUYÊN</a:t>
            </a:r>
          </a:p>
        </p:txBody>
      </p:sp>
      <p:graphicFrame>
        <p:nvGraphicFramePr>
          <p:cNvPr id="4" name="Table 3"/>
          <p:cNvGraphicFramePr>
            <a:graphicFrameLocks noGrp="1"/>
          </p:cNvGraphicFramePr>
          <p:nvPr/>
        </p:nvGraphicFramePr>
        <p:xfrm>
          <a:off x="1143000" y="762000"/>
          <a:ext cx="7794625" cy="4481514"/>
        </p:xfrm>
        <a:graphic>
          <a:graphicData uri="http://schemas.openxmlformats.org/drawingml/2006/table">
            <a:tbl>
              <a:tblPr/>
              <a:tblGrid>
                <a:gridCol w="387350">
                  <a:extLst>
                    <a:ext uri="{9D8B030D-6E8A-4147-A177-3AD203B41FA5}">
                      <a16:colId xmlns="" xmlns:a16="http://schemas.microsoft.com/office/drawing/2014/main" val="20000"/>
                    </a:ext>
                  </a:extLst>
                </a:gridCol>
                <a:gridCol w="388938">
                  <a:extLst>
                    <a:ext uri="{9D8B030D-6E8A-4147-A177-3AD203B41FA5}">
                      <a16:colId xmlns="" xmlns:a16="http://schemas.microsoft.com/office/drawing/2014/main" val="20001"/>
                    </a:ext>
                  </a:extLst>
                </a:gridCol>
                <a:gridCol w="420687">
                  <a:extLst>
                    <a:ext uri="{9D8B030D-6E8A-4147-A177-3AD203B41FA5}">
                      <a16:colId xmlns="" xmlns:a16="http://schemas.microsoft.com/office/drawing/2014/main" val="20002"/>
                    </a:ext>
                  </a:extLst>
                </a:gridCol>
                <a:gridCol w="388938">
                  <a:extLst>
                    <a:ext uri="{9D8B030D-6E8A-4147-A177-3AD203B41FA5}">
                      <a16:colId xmlns="" xmlns:a16="http://schemas.microsoft.com/office/drawing/2014/main" val="20003"/>
                    </a:ext>
                  </a:extLst>
                </a:gridCol>
                <a:gridCol w="387350">
                  <a:extLst>
                    <a:ext uri="{9D8B030D-6E8A-4147-A177-3AD203B41FA5}">
                      <a16:colId xmlns="" xmlns:a16="http://schemas.microsoft.com/office/drawing/2014/main" val="20004"/>
                    </a:ext>
                  </a:extLst>
                </a:gridCol>
                <a:gridCol w="388937">
                  <a:extLst>
                    <a:ext uri="{9D8B030D-6E8A-4147-A177-3AD203B41FA5}">
                      <a16:colId xmlns="" xmlns:a16="http://schemas.microsoft.com/office/drawing/2014/main" val="20005"/>
                    </a:ext>
                  </a:extLst>
                </a:gridCol>
                <a:gridCol w="387350">
                  <a:extLst>
                    <a:ext uri="{9D8B030D-6E8A-4147-A177-3AD203B41FA5}">
                      <a16:colId xmlns="" xmlns:a16="http://schemas.microsoft.com/office/drawing/2014/main" val="20006"/>
                    </a:ext>
                  </a:extLst>
                </a:gridCol>
                <a:gridCol w="388938">
                  <a:extLst>
                    <a:ext uri="{9D8B030D-6E8A-4147-A177-3AD203B41FA5}">
                      <a16:colId xmlns="" xmlns:a16="http://schemas.microsoft.com/office/drawing/2014/main" val="20007"/>
                    </a:ext>
                  </a:extLst>
                </a:gridCol>
                <a:gridCol w="387350">
                  <a:extLst>
                    <a:ext uri="{9D8B030D-6E8A-4147-A177-3AD203B41FA5}">
                      <a16:colId xmlns="" xmlns:a16="http://schemas.microsoft.com/office/drawing/2014/main" val="20008"/>
                    </a:ext>
                  </a:extLst>
                </a:gridCol>
                <a:gridCol w="387350">
                  <a:extLst>
                    <a:ext uri="{9D8B030D-6E8A-4147-A177-3AD203B41FA5}">
                      <a16:colId xmlns="" xmlns:a16="http://schemas.microsoft.com/office/drawing/2014/main" val="20009"/>
                    </a:ext>
                  </a:extLst>
                </a:gridCol>
                <a:gridCol w="388937">
                  <a:extLst>
                    <a:ext uri="{9D8B030D-6E8A-4147-A177-3AD203B41FA5}">
                      <a16:colId xmlns="" xmlns:a16="http://schemas.microsoft.com/office/drawing/2014/main" val="20010"/>
                    </a:ext>
                  </a:extLst>
                </a:gridCol>
                <a:gridCol w="387350">
                  <a:extLst>
                    <a:ext uri="{9D8B030D-6E8A-4147-A177-3AD203B41FA5}">
                      <a16:colId xmlns="" xmlns:a16="http://schemas.microsoft.com/office/drawing/2014/main" val="20011"/>
                    </a:ext>
                  </a:extLst>
                </a:gridCol>
                <a:gridCol w="388938">
                  <a:extLst>
                    <a:ext uri="{9D8B030D-6E8A-4147-A177-3AD203B41FA5}">
                      <a16:colId xmlns="" xmlns:a16="http://schemas.microsoft.com/office/drawing/2014/main" val="20012"/>
                    </a:ext>
                  </a:extLst>
                </a:gridCol>
                <a:gridCol w="387350">
                  <a:extLst>
                    <a:ext uri="{9D8B030D-6E8A-4147-A177-3AD203B41FA5}">
                      <a16:colId xmlns="" xmlns:a16="http://schemas.microsoft.com/office/drawing/2014/main" val="20013"/>
                    </a:ext>
                  </a:extLst>
                </a:gridCol>
                <a:gridCol w="2328862">
                  <a:extLst>
                    <a:ext uri="{9D8B030D-6E8A-4147-A177-3AD203B41FA5}">
                      <a16:colId xmlns="" xmlns:a16="http://schemas.microsoft.com/office/drawing/2014/main" val="20014"/>
                    </a:ext>
                  </a:extLst>
                </a:gridCol>
              </a:tblGrid>
              <a:tr h="365841">
                <a:tc rowSpan="2"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rowSpan="2" hMerge="1">
                  <a:txBody>
                    <a:bodyPr/>
                    <a:lstStyle/>
                    <a:p>
                      <a:endParaRPr lang="en-US"/>
                    </a:p>
                  </a:txBody>
                  <a:tcPr/>
                </a:tc>
                <a:tc rowSpan="2" hMerge="1">
                  <a:txBody>
                    <a:bodyPr/>
                    <a:lstStyle/>
                    <a:p>
                      <a:endParaRPr lang="en-US"/>
                    </a:p>
                  </a:txBody>
                  <a:tcPr/>
                </a:tc>
                <a:tc rowSpan="9">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457297">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45729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a:noFill/>
                    </a:lnL>
                    <a:lnR>
                      <a:noFill/>
                    </a:lnR>
                    <a:lnT>
                      <a:noFill/>
                    </a:lnT>
                    <a:lnB>
                      <a:noFill/>
                    </a:lnB>
                    <a:lnTlToBr>
                      <a:noFill/>
                    </a:lnTlToBr>
                    <a:lnBlToTr>
                      <a:noFill/>
                    </a:lnBlToTr>
                    <a:noFill/>
                  </a:tcPr>
                </a:tc>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 xmlns:a16="http://schemas.microsoft.com/office/drawing/2014/main" val="10002"/>
                  </a:ext>
                </a:extLst>
              </a:tr>
              <a:tr h="457297">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3"/>
                  </a:ext>
                </a:extLst>
              </a:tr>
              <a:tr h="45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rowSpan="3"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4"/>
                  </a:ext>
                </a:extLst>
              </a:tr>
              <a:tr h="45729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5"/>
                  </a:ext>
                </a:extLst>
              </a:tr>
              <a:tr h="45729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6"/>
                  </a:ext>
                </a:extLst>
              </a:tr>
              <a:tr h="457297">
                <a:tc rowSpan="2"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a:noFill/>
                    </a:lnT>
                    <a:lnB>
                      <a:noFill/>
                    </a:lnB>
                    <a:lnTlToBr>
                      <a:noFill/>
                    </a:lnTlToBr>
                    <a:lnBlToTr>
                      <a:noFill/>
                    </a:lnBlToTr>
                    <a:noFill/>
                  </a:tcPr>
                </a:tc>
                <a:tc rowSpan="2" hMerge="1">
                  <a:txBody>
                    <a:bodyPr/>
                    <a:lstStyle/>
                    <a:p>
                      <a:endParaRPr lang="en-US"/>
                    </a:p>
                  </a:txBody>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7"/>
                  </a:ext>
                </a:extLst>
              </a:tr>
              <a:tr h="45729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91438" marR="91438"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91438" marR="91438"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8"/>
                  </a:ext>
                </a:extLst>
              </a:tr>
              <a:tr h="457297">
                <a:tc gridSpan="1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8" marR="91438" marT="45738" marB="45738"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
        <p:nvSpPr>
          <p:cNvPr id="5" name="Rectangle 4"/>
          <p:cNvSpPr/>
          <p:nvPr/>
        </p:nvSpPr>
        <p:spPr bwMode="auto">
          <a:xfrm>
            <a:off x="347663" y="727075"/>
            <a:ext cx="6096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1</a:t>
            </a:r>
          </a:p>
        </p:txBody>
      </p:sp>
      <p:sp>
        <p:nvSpPr>
          <p:cNvPr id="6" name="Rectangle 5"/>
          <p:cNvSpPr/>
          <p:nvPr/>
        </p:nvSpPr>
        <p:spPr bwMode="auto">
          <a:xfrm>
            <a:off x="347663" y="1139825"/>
            <a:ext cx="609600" cy="368300"/>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2</a:t>
            </a:r>
          </a:p>
        </p:txBody>
      </p:sp>
      <p:sp>
        <p:nvSpPr>
          <p:cNvPr id="7" name="Rectangle 6"/>
          <p:cNvSpPr/>
          <p:nvPr/>
        </p:nvSpPr>
        <p:spPr bwMode="auto">
          <a:xfrm>
            <a:off x="347663" y="1617663"/>
            <a:ext cx="609600" cy="368300"/>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3</a:t>
            </a:r>
          </a:p>
        </p:txBody>
      </p:sp>
      <p:sp>
        <p:nvSpPr>
          <p:cNvPr id="8" name="Rectangle 7"/>
          <p:cNvSpPr/>
          <p:nvPr/>
        </p:nvSpPr>
        <p:spPr bwMode="auto">
          <a:xfrm>
            <a:off x="338138" y="2068513"/>
            <a:ext cx="609600" cy="369887"/>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4</a:t>
            </a:r>
          </a:p>
        </p:txBody>
      </p:sp>
      <p:sp>
        <p:nvSpPr>
          <p:cNvPr id="9" name="Rectangle 8"/>
          <p:cNvSpPr/>
          <p:nvPr/>
        </p:nvSpPr>
        <p:spPr bwMode="auto">
          <a:xfrm>
            <a:off x="338138" y="2533650"/>
            <a:ext cx="609600" cy="368300"/>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5</a:t>
            </a:r>
          </a:p>
        </p:txBody>
      </p:sp>
      <p:sp>
        <p:nvSpPr>
          <p:cNvPr id="10" name="Rectangle 9"/>
          <p:cNvSpPr/>
          <p:nvPr/>
        </p:nvSpPr>
        <p:spPr bwMode="auto">
          <a:xfrm>
            <a:off x="338138" y="2955925"/>
            <a:ext cx="6096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6</a:t>
            </a:r>
          </a:p>
        </p:txBody>
      </p:sp>
      <p:sp>
        <p:nvSpPr>
          <p:cNvPr id="11" name="Rectangle 10"/>
          <p:cNvSpPr/>
          <p:nvPr/>
        </p:nvSpPr>
        <p:spPr bwMode="auto">
          <a:xfrm>
            <a:off x="327025" y="3429000"/>
            <a:ext cx="6096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7</a:t>
            </a:r>
          </a:p>
        </p:txBody>
      </p:sp>
      <p:sp>
        <p:nvSpPr>
          <p:cNvPr id="12" name="Rectangle 11"/>
          <p:cNvSpPr/>
          <p:nvPr/>
        </p:nvSpPr>
        <p:spPr bwMode="auto">
          <a:xfrm>
            <a:off x="304800" y="3890963"/>
            <a:ext cx="609600" cy="369887"/>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8</a:t>
            </a:r>
          </a:p>
        </p:txBody>
      </p:sp>
      <p:sp>
        <p:nvSpPr>
          <p:cNvPr id="13" name="Rectangle 12"/>
          <p:cNvSpPr/>
          <p:nvPr/>
        </p:nvSpPr>
        <p:spPr bwMode="auto">
          <a:xfrm>
            <a:off x="304800" y="4352925"/>
            <a:ext cx="6096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sz="1800" b="1" dirty="0">
                <a:solidFill>
                  <a:srgbClr val="FF0000"/>
                </a:solidFill>
                <a:latin typeface="Times New Roman" pitchFamily="18" charset="0"/>
                <a:cs typeface="Times New Roman" pitchFamily="18" charset="0"/>
              </a:rPr>
              <a:t>9</a:t>
            </a:r>
          </a:p>
        </p:txBody>
      </p:sp>
      <p:sp>
        <p:nvSpPr>
          <p:cNvPr id="14" name="Rectangle 13"/>
          <p:cNvSpPr>
            <a:spLocks noChangeArrowheads="1"/>
          </p:cNvSpPr>
          <p:nvPr/>
        </p:nvSpPr>
        <p:spPr bwMode="auto">
          <a:xfrm>
            <a:off x="6980238" y="633413"/>
            <a:ext cx="576262"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1</a:t>
            </a:r>
          </a:p>
        </p:txBody>
      </p:sp>
      <p:sp>
        <p:nvSpPr>
          <p:cNvPr id="15" name="Rectangle 14"/>
          <p:cNvSpPr>
            <a:spLocks noChangeArrowheads="1"/>
          </p:cNvSpPr>
          <p:nvPr/>
        </p:nvSpPr>
        <p:spPr bwMode="auto">
          <a:xfrm>
            <a:off x="6977063" y="1033463"/>
            <a:ext cx="577850"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2</a:t>
            </a:r>
          </a:p>
        </p:txBody>
      </p:sp>
      <p:sp>
        <p:nvSpPr>
          <p:cNvPr id="16" name="Rectangle 15"/>
          <p:cNvSpPr>
            <a:spLocks noChangeArrowheads="1"/>
          </p:cNvSpPr>
          <p:nvPr/>
        </p:nvSpPr>
        <p:spPr bwMode="auto">
          <a:xfrm>
            <a:off x="6981825" y="1508125"/>
            <a:ext cx="576263"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3</a:t>
            </a:r>
          </a:p>
        </p:txBody>
      </p:sp>
      <p:sp>
        <p:nvSpPr>
          <p:cNvPr id="17" name="Rectangle 16"/>
          <p:cNvSpPr>
            <a:spLocks noChangeArrowheads="1"/>
          </p:cNvSpPr>
          <p:nvPr/>
        </p:nvSpPr>
        <p:spPr bwMode="auto">
          <a:xfrm>
            <a:off x="6980238" y="1957388"/>
            <a:ext cx="576262"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4</a:t>
            </a:r>
          </a:p>
        </p:txBody>
      </p:sp>
      <p:sp>
        <p:nvSpPr>
          <p:cNvPr id="18" name="Rectangle 17"/>
          <p:cNvSpPr>
            <a:spLocks noChangeArrowheads="1"/>
          </p:cNvSpPr>
          <p:nvPr/>
        </p:nvSpPr>
        <p:spPr bwMode="auto">
          <a:xfrm>
            <a:off x="6977063" y="2438400"/>
            <a:ext cx="577850"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5</a:t>
            </a:r>
          </a:p>
        </p:txBody>
      </p:sp>
      <p:sp>
        <p:nvSpPr>
          <p:cNvPr id="19" name="Rectangle 18"/>
          <p:cNvSpPr>
            <a:spLocks noChangeArrowheads="1"/>
          </p:cNvSpPr>
          <p:nvPr/>
        </p:nvSpPr>
        <p:spPr bwMode="auto">
          <a:xfrm>
            <a:off x="6980238" y="2901950"/>
            <a:ext cx="576262"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6</a:t>
            </a:r>
          </a:p>
        </p:txBody>
      </p:sp>
      <p:sp>
        <p:nvSpPr>
          <p:cNvPr id="20" name="Rectangle 19"/>
          <p:cNvSpPr>
            <a:spLocks noChangeArrowheads="1"/>
          </p:cNvSpPr>
          <p:nvPr/>
        </p:nvSpPr>
        <p:spPr bwMode="auto">
          <a:xfrm>
            <a:off x="6980238" y="3357563"/>
            <a:ext cx="577850"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7</a:t>
            </a:r>
          </a:p>
        </p:txBody>
      </p:sp>
      <p:sp>
        <p:nvSpPr>
          <p:cNvPr id="21" name="Rectangle 20"/>
          <p:cNvSpPr>
            <a:spLocks noChangeArrowheads="1"/>
          </p:cNvSpPr>
          <p:nvPr/>
        </p:nvSpPr>
        <p:spPr bwMode="auto">
          <a:xfrm>
            <a:off x="6977063" y="3875088"/>
            <a:ext cx="577850"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8</a:t>
            </a:r>
          </a:p>
        </p:txBody>
      </p:sp>
      <p:sp>
        <p:nvSpPr>
          <p:cNvPr id="22" name="Rectangle 21"/>
          <p:cNvSpPr>
            <a:spLocks noChangeArrowheads="1"/>
          </p:cNvSpPr>
          <p:nvPr/>
        </p:nvSpPr>
        <p:spPr bwMode="auto">
          <a:xfrm>
            <a:off x="6977063" y="4311650"/>
            <a:ext cx="577850"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itchFamily="18" charset="0"/>
                <a:cs typeface="Times New Roman" pitchFamily="18" charset="0"/>
              </a:rPr>
              <a:t>9</a:t>
            </a:r>
          </a:p>
        </p:txBody>
      </p:sp>
      <p:sp>
        <p:nvSpPr>
          <p:cNvPr id="24" name="TextBox 23"/>
          <p:cNvSpPr txBox="1">
            <a:spLocks noChangeArrowheads="1"/>
          </p:cNvSpPr>
          <p:nvPr/>
        </p:nvSpPr>
        <p:spPr bwMode="auto">
          <a:xfrm>
            <a:off x="2689225" y="709613"/>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latin typeface="Times New Roman" pitchFamily="18" charset="0"/>
                <a:cs typeface="Times New Roman" pitchFamily="18" charset="0"/>
              </a:rPr>
              <a:t>M  Ắ  T  </a:t>
            </a:r>
            <a:r>
              <a:rPr lang="en-US" sz="2400" b="1" i="0" dirty="0">
                <a:solidFill>
                  <a:srgbClr val="FF0000"/>
                </a:solidFill>
                <a:latin typeface="Times New Roman" pitchFamily="18" charset="0"/>
                <a:cs typeface="Times New Roman" pitchFamily="18" charset="0"/>
              </a:rPr>
              <a:t>K</a:t>
            </a:r>
            <a:r>
              <a:rPr lang="en-US" sz="2400" b="1" i="0" dirty="0">
                <a:latin typeface="Times New Roman" pitchFamily="18" charset="0"/>
                <a:cs typeface="Times New Roman" pitchFamily="18" charset="0"/>
              </a:rPr>
              <a:t>   Í   N  H</a:t>
            </a:r>
          </a:p>
        </p:txBody>
      </p:sp>
      <p:sp>
        <p:nvSpPr>
          <p:cNvPr id="25" name="TextBox 24"/>
          <p:cNvSpPr txBox="1">
            <a:spLocks noChangeArrowheads="1"/>
          </p:cNvSpPr>
          <p:nvPr/>
        </p:nvSpPr>
        <p:spPr bwMode="auto">
          <a:xfrm>
            <a:off x="3886200" y="1131888"/>
            <a:ext cx="1295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H</a:t>
            </a:r>
            <a:r>
              <a:rPr lang="en-US" sz="2400" b="1" i="0" dirty="0">
                <a:latin typeface="Times New Roman" pitchFamily="18" charset="0"/>
                <a:cs typeface="Times New Roman" pitchFamily="18" charset="0"/>
              </a:rPr>
              <a:t>   A   I</a:t>
            </a:r>
          </a:p>
        </p:txBody>
      </p:sp>
      <p:sp>
        <p:nvSpPr>
          <p:cNvPr id="26" name="TextBox 25"/>
          <p:cNvSpPr txBox="1"/>
          <p:nvPr/>
        </p:nvSpPr>
        <p:spPr>
          <a:xfrm>
            <a:off x="2362200" y="1563688"/>
            <a:ext cx="2039938" cy="461962"/>
          </a:xfrm>
          <a:prstGeom prst="rect">
            <a:avLst/>
          </a:prstGeom>
          <a:noFill/>
        </p:spPr>
        <p:txBody>
          <a:bodyPr>
            <a:spAutoFit/>
          </a:bodyPr>
          <a:lstStyle/>
          <a:p>
            <a:pPr eaLnBrk="0" hangingPunct="0">
              <a:spcBef>
                <a:spcPct val="50000"/>
              </a:spcBef>
              <a:defRPr/>
            </a:pPr>
            <a:r>
              <a:rPr lang="en-US" sz="2400" b="1" i="0" dirty="0">
                <a:solidFill>
                  <a:schemeClr val="tx1">
                    <a:lumMod val="75000"/>
                  </a:schemeClr>
                </a:solidFill>
                <a:latin typeface="Times New Roman" pitchFamily="18" charset="0"/>
                <a:cs typeface="Times New Roman" pitchFamily="18" charset="0"/>
              </a:rPr>
              <a:t>C  Á  I    T  </a:t>
            </a:r>
            <a:r>
              <a:rPr lang="en-US" sz="2400" b="1" i="0" dirty="0">
                <a:solidFill>
                  <a:srgbClr val="FF0000"/>
                </a:solidFill>
                <a:latin typeface="Times New Roman" pitchFamily="18" charset="0"/>
                <a:cs typeface="Times New Roman" pitchFamily="18" charset="0"/>
              </a:rPr>
              <a:t>Ô</a:t>
            </a:r>
          </a:p>
        </p:txBody>
      </p:sp>
      <p:sp>
        <p:nvSpPr>
          <p:cNvPr id="27" name="TextBox 26"/>
          <p:cNvSpPr txBox="1"/>
          <p:nvPr/>
        </p:nvSpPr>
        <p:spPr>
          <a:xfrm>
            <a:off x="3119438" y="2025650"/>
            <a:ext cx="3124200" cy="461963"/>
          </a:xfrm>
          <a:prstGeom prst="rect">
            <a:avLst/>
          </a:prstGeom>
          <a:noFill/>
        </p:spPr>
        <p:txBody>
          <a:bodyPr>
            <a:spAutoFit/>
          </a:bodyPr>
          <a:lstStyle/>
          <a:p>
            <a:pPr eaLnBrk="0" hangingPunct="0">
              <a:spcBef>
                <a:spcPct val="50000"/>
              </a:spcBef>
              <a:defRPr/>
            </a:pPr>
            <a:r>
              <a:rPr lang="en-US" sz="2400" b="1" i="0" dirty="0">
                <a:solidFill>
                  <a:schemeClr val="tx1">
                    <a:lumMod val="75000"/>
                  </a:schemeClr>
                </a:solidFill>
                <a:latin typeface="Times New Roman" pitchFamily="18" charset="0"/>
                <a:cs typeface="Times New Roman" pitchFamily="18" charset="0"/>
              </a:rPr>
              <a:t>B  Ó  </a:t>
            </a:r>
            <a:r>
              <a:rPr lang="en-US" sz="2400" b="1" i="0" dirty="0">
                <a:solidFill>
                  <a:srgbClr val="FF0000"/>
                </a:solidFill>
                <a:latin typeface="Times New Roman" pitchFamily="18" charset="0"/>
                <a:cs typeface="Times New Roman" pitchFamily="18" charset="0"/>
              </a:rPr>
              <a:t>N</a:t>
            </a:r>
            <a:r>
              <a:rPr lang="en-US" sz="2400" b="1" i="0" dirty="0">
                <a:solidFill>
                  <a:schemeClr val="tx1">
                    <a:lumMod val="75000"/>
                  </a:schemeClr>
                </a:solidFill>
                <a:latin typeface="Times New Roman" pitchFamily="18" charset="0"/>
                <a:cs typeface="Times New Roman" pitchFamily="18" charset="0"/>
              </a:rPr>
              <a:t>  G  Đ  È   N</a:t>
            </a:r>
          </a:p>
        </p:txBody>
      </p:sp>
      <p:sp>
        <p:nvSpPr>
          <p:cNvPr id="28" name="TextBox 27"/>
          <p:cNvSpPr txBox="1"/>
          <p:nvPr/>
        </p:nvSpPr>
        <p:spPr>
          <a:xfrm>
            <a:off x="1181100" y="2484438"/>
            <a:ext cx="3352800" cy="461962"/>
          </a:xfrm>
          <a:prstGeom prst="rect">
            <a:avLst/>
          </a:prstGeom>
          <a:noFill/>
        </p:spPr>
        <p:txBody>
          <a:bodyPr>
            <a:spAutoFit/>
          </a:bodyPr>
          <a:lstStyle/>
          <a:p>
            <a:pPr eaLnBrk="0" hangingPunct="0">
              <a:spcBef>
                <a:spcPct val="50000"/>
              </a:spcBef>
              <a:defRPr/>
            </a:pPr>
            <a:r>
              <a:rPr lang="en-US" sz="2400" b="1" i="0" dirty="0">
                <a:solidFill>
                  <a:schemeClr val="tx1">
                    <a:lumMod val="75000"/>
                  </a:schemeClr>
                </a:solidFill>
                <a:latin typeface="Times New Roman" pitchFamily="18" charset="0"/>
                <a:cs typeface="Times New Roman" pitchFamily="18" charset="0"/>
              </a:rPr>
              <a:t>C  Á  T   </a:t>
            </a:r>
            <a:r>
              <a:rPr lang="en-US" sz="2400" b="1" i="0" dirty="0" err="1">
                <a:solidFill>
                  <a:schemeClr val="tx1">
                    <a:lumMod val="75000"/>
                  </a:schemeClr>
                </a:solidFill>
                <a:latin typeface="Times New Roman" pitchFamily="18" charset="0"/>
                <a:cs typeface="Times New Roman" pitchFamily="18" charset="0"/>
              </a:rPr>
              <a:t>T</a:t>
            </a:r>
            <a:r>
              <a:rPr lang="en-US" sz="2400" b="1" i="0" dirty="0">
                <a:solidFill>
                  <a:schemeClr val="tx1">
                    <a:lumMod val="75000"/>
                  </a:schemeClr>
                </a:solidFill>
                <a:latin typeface="Times New Roman" pitchFamily="18" charset="0"/>
                <a:cs typeface="Times New Roman" pitchFamily="18" charset="0"/>
              </a:rPr>
              <a:t>  R  Ắ   N  </a:t>
            </a:r>
            <a:r>
              <a:rPr lang="en-US" sz="2400" b="1" i="0" dirty="0">
                <a:solidFill>
                  <a:srgbClr val="FF0000"/>
                </a:solidFill>
                <a:latin typeface="Times New Roman" pitchFamily="18" charset="0"/>
                <a:cs typeface="Times New Roman" pitchFamily="18" charset="0"/>
              </a:rPr>
              <a:t>G</a:t>
            </a:r>
          </a:p>
        </p:txBody>
      </p:sp>
      <p:sp>
        <p:nvSpPr>
          <p:cNvPr id="30" name="TextBox 29"/>
          <p:cNvSpPr txBox="1">
            <a:spLocks noChangeArrowheads="1"/>
          </p:cNvSpPr>
          <p:nvPr/>
        </p:nvSpPr>
        <p:spPr bwMode="auto">
          <a:xfrm>
            <a:off x="3886200" y="29479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C</a:t>
            </a:r>
            <a:r>
              <a:rPr lang="en-US" sz="2400" b="1" i="0" dirty="0">
                <a:latin typeface="Times New Roman" pitchFamily="18" charset="0"/>
                <a:cs typeface="Times New Roman" pitchFamily="18" charset="0"/>
              </a:rPr>
              <a:t>  H  É  N  </a:t>
            </a:r>
          </a:p>
        </p:txBody>
      </p:sp>
      <p:sp>
        <p:nvSpPr>
          <p:cNvPr id="31" name="TextBox 30"/>
          <p:cNvSpPr txBox="1">
            <a:spLocks noChangeArrowheads="1"/>
          </p:cNvSpPr>
          <p:nvPr/>
        </p:nvSpPr>
        <p:spPr bwMode="auto">
          <a:xfrm>
            <a:off x="3429000" y="388937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latin typeface="Times New Roman" pitchFamily="18" charset="0"/>
                <a:cs typeface="Times New Roman" pitchFamily="18" charset="0"/>
              </a:rPr>
              <a:t>M  </a:t>
            </a:r>
            <a:r>
              <a:rPr lang="en-US" sz="2400" b="1" i="0" dirty="0">
                <a:solidFill>
                  <a:srgbClr val="FF0000"/>
                </a:solidFill>
                <a:latin typeface="Times New Roman" pitchFamily="18" charset="0"/>
                <a:cs typeface="Times New Roman" pitchFamily="18" charset="0"/>
              </a:rPr>
              <a:t>Á </a:t>
            </a:r>
            <a:r>
              <a:rPr lang="en-US" sz="2400" b="1" i="0" dirty="0">
                <a:latin typeface="Times New Roman" pitchFamily="18" charset="0"/>
                <a:cs typeface="Times New Roman" pitchFamily="18" charset="0"/>
              </a:rPr>
              <a:t> Y   Ả  N  H</a:t>
            </a:r>
            <a:endParaRPr lang="en-US" sz="2400" b="1" i="0" dirty="0">
              <a:solidFill>
                <a:srgbClr val="FF0000"/>
              </a:solidFill>
              <a:latin typeface="Times New Roman" pitchFamily="18" charset="0"/>
              <a:cs typeface="Times New Roman" pitchFamily="18" charset="0"/>
            </a:endParaRPr>
          </a:p>
        </p:txBody>
      </p:sp>
      <p:sp>
        <p:nvSpPr>
          <p:cNvPr id="33" name="TextBox 32"/>
          <p:cNvSpPr txBox="1">
            <a:spLocks noChangeArrowheads="1"/>
          </p:cNvSpPr>
          <p:nvPr/>
        </p:nvSpPr>
        <p:spPr bwMode="auto">
          <a:xfrm>
            <a:off x="2362200" y="3408363"/>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latin typeface="Times New Roman" pitchFamily="18" charset="0"/>
                <a:cs typeface="Times New Roman" pitchFamily="18" charset="0"/>
              </a:rPr>
              <a:t>Ố  N  G  N  </a:t>
            </a:r>
            <a:r>
              <a:rPr lang="en-US" sz="2400" b="1" i="0" dirty="0">
                <a:solidFill>
                  <a:srgbClr val="FF0000"/>
                </a:solidFill>
                <a:latin typeface="Times New Roman" pitchFamily="18" charset="0"/>
                <a:cs typeface="Times New Roman" pitchFamily="18" charset="0"/>
              </a:rPr>
              <a:t>H</a:t>
            </a:r>
            <a:r>
              <a:rPr lang="en-US" sz="2400" b="1" i="0" dirty="0">
                <a:latin typeface="Times New Roman" pitchFamily="18" charset="0"/>
                <a:cs typeface="Times New Roman" pitchFamily="18" charset="0"/>
              </a:rPr>
              <a:t>  Ò  M</a:t>
            </a:r>
            <a:endParaRPr lang="en-US" sz="2400" b="1" i="0" dirty="0">
              <a:solidFill>
                <a:srgbClr val="FF0000"/>
              </a:solidFill>
              <a:latin typeface="Times New Roman" pitchFamily="18" charset="0"/>
              <a:cs typeface="Times New Roman" pitchFamily="18" charset="0"/>
            </a:endParaRPr>
          </a:p>
        </p:txBody>
      </p:sp>
      <p:sp>
        <p:nvSpPr>
          <p:cNvPr id="34" name="TextBox 33"/>
          <p:cNvSpPr txBox="1">
            <a:spLocks noChangeArrowheads="1"/>
          </p:cNvSpPr>
          <p:nvPr/>
        </p:nvSpPr>
        <p:spPr bwMode="auto">
          <a:xfrm>
            <a:off x="2149475" y="4322763"/>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latin typeface="Times New Roman" pitchFamily="18" charset="0"/>
                <a:cs typeface="Times New Roman" pitchFamily="18" charset="0"/>
              </a:rPr>
              <a:t>  C  Á   I   L   </a:t>
            </a:r>
            <a:r>
              <a:rPr lang="en-US" sz="2400" b="1" i="0" dirty="0">
                <a:solidFill>
                  <a:srgbClr val="FF0000"/>
                </a:solidFill>
                <a:latin typeface="Times New Roman" pitchFamily="18" charset="0"/>
                <a:cs typeface="Times New Roman" pitchFamily="18" charset="0"/>
              </a:rPr>
              <a:t>Y</a:t>
            </a:r>
          </a:p>
        </p:txBody>
      </p:sp>
      <p:sp>
        <p:nvSpPr>
          <p:cNvPr id="35" name="TextBox 41"/>
          <p:cNvSpPr txBox="1">
            <a:spLocks noChangeArrowheads="1"/>
          </p:cNvSpPr>
          <p:nvPr/>
        </p:nvSpPr>
        <p:spPr bwMode="auto">
          <a:xfrm>
            <a:off x="1828800" y="5843588"/>
            <a:ext cx="6172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itchFamily="18" charset="0"/>
                <a:cs typeface="Times New Roman" pitchFamily="18" charset="0"/>
              </a:rPr>
              <a:t>2.Có mấy loại thủy tinh ?</a:t>
            </a:r>
          </a:p>
        </p:txBody>
      </p:sp>
      <p:sp>
        <p:nvSpPr>
          <p:cNvPr id="36" name="TextBox 43"/>
          <p:cNvSpPr txBox="1">
            <a:spLocks noChangeArrowheads="1"/>
          </p:cNvSpPr>
          <p:nvPr/>
        </p:nvSpPr>
        <p:spPr bwMode="auto">
          <a:xfrm>
            <a:off x="1595438" y="5330825"/>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itchFamily="18" charset="0"/>
                <a:cs typeface="Times New Roman" pitchFamily="18" charset="0"/>
              </a:rPr>
              <a:t>4. Vật gì phát sáng khi có dòng điện chạy qua ?</a:t>
            </a:r>
          </a:p>
        </p:txBody>
      </p:sp>
      <p:sp>
        <p:nvSpPr>
          <p:cNvPr id="37" name="TextBox 44"/>
          <p:cNvSpPr txBox="1">
            <a:spLocks noChangeArrowheads="1"/>
          </p:cNvSpPr>
          <p:nvPr/>
        </p:nvSpPr>
        <p:spPr bwMode="auto">
          <a:xfrm>
            <a:off x="1089025" y="5470525"/>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latin typeface="Times New Roman" pitchFamily="18" charset="0"/>
                <a:cs typeface="Times New Roman" pitchFamily="18" charset="0"/>
              </a:rPr>
              <a:t>5.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xuất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thủy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p>
        </p:txBody>
      </p:sp>
      <p:sp>
        <p:nvSpPr>
          <p:cNvPr id="38" name="TextBox 45"/>
          <p:cNvSpPr txBox="1">
            <a:spLocks noChangeArrowheads="1"/>
          </p:cNvSpPr>
          <p:nvPr/>
        </p:nvSpPr>
        <p:spPr bwMode="auto">
          <a:xfrm>
            <a:off x="1119188" y="5094288"/>
            <a:ext cx="7818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itchFamily="18" charset="0"/>
                <a:cs typeface="Times New Roman" pitchFamily="18" charset="0"/>
              </a:rPr>
              <a:t>6. Vật bằng thủy tinh dùng để  ăn cơm ?</a:t>
            </a:r>
          </a:p>
        </p:txBody>
      </p:sp>
      <p:sp>
        <p:nvSpPr>
          <p:cNvPr id="39" name="TextBox 46"/>
          <p:cNvSpPr txBox="1">
            <a:spLocks noChangeArrowheads="1"/>
          </p:cNvSpPr>
          <p:nvPr/>
        </p:nvSpPr>
        <p:spPr bwMode="auto">
          <a:xfrm>
            <a:off x="1181100" y="5330825"/>
            <a:ext cx="617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itchFamily="18" charset="0"/>
                <a:cs typeface="Times New Roman" pitchFamily="18" charset="0"/>
              </a:rPr>
              <a:t>7. Vật giúp nhìn xa, nhìn rõ ?</a:t>
            </a:r>
          </a:p>
        </p:txBody>
      </p:sp>
      <p:sp>
        <p:nvSpPr>
          <p:cNvPr id="40" name="TextBox 47"/>
          <p:cNvSpPr txBox="1">
            <a:spLocks noChangeArrowheads="1"/>
          </p:cNvSpPr>
          <p:nvPr/>
        </p:nvSpPr>
        <p:spPr bwMode="auto">
          <a:xfrm>
            <a:off x="1316038" y="5330825"/>
            <a:ext cx="6172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itchFamily="18" charset="0"/>
                <a:cs typeface="Times New Roman" pitchFamily="18" charset="0"/>
              </a:rPr>
              <a:t>8. Vật gì dùng để chụp hình ?</a:t>
            </a:r>
          </a:p>
        </p:txBody>
      </p:sp>
      <p:sp>
        <p:nvSpPr>
          <p:cNvPr id="41" name="TextBox 48"/>
          <p:cNvSpPr txBox="1">
            <a:spLocks noChangeArrowheads="1"/>
          </p:cNvSpPr>
          <p:nvPr/>
        </p:nvSpPr>
        <p:spPr bwMode="auto">
          <a:xfrm>
            <a:off x="1181100" y="5156200"/>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itchFamily="18" charset="0"/>
                <a:cs typeface="Times New Roman" pitchFamily="18" charset="0"/>
              </a:rPr>
              <a:t>9. Vật bằng thủy tinh để uống nước ?</a:t>
            </a:r>
          </a:p>
        </p:txBody>
      </p:sp>
      <p:sp>
        <p:nvSpPr>
          <p:cNvPr id="42" name="5-Point Star 41"/>
          <p:cNvSpPr/>
          <p:nvPr/>
        </p:nvSpPr>
        <p:spPr bwMode="auto">
          <a:xfrm>
            <a:off x="7924800" y="5434013"/>
            <a:ext cx="847725" cy="922337"/>
          </a:xfrm>
          <a:prstGeom prst="star5">
            <a:avLst/>
          </a:prstGeom>
          <a:solidFill>
            <a:schemeClr val="bg2">
              <a:lumMod val="75000"/>
            </a:schemeClr>
          </a:solidFill>
          <a:ln w="28575" cap="flat" cmpd="sng" algn="ctr">
            <a:solidFill>
              <a:srgbClr val="FF0000"/>
            </a:solidFill>
            <a:prstDash val="dash"/>
            <a:round/>
            <a:headEnd type="none" w="med" len="med"/>
            <a:tailEnd type="none" w="med" len="med"/>
          </a:ln>
          <a:effectLst/>
        </p:spPr>
        <p:txBody>
          <a:bodyPr>
            <a:spAutoFit/>
          </a:bodyPr>
          <a:lstStyle/>
          <a:p>
            <a:pPr eaLnBrk="0" hangingPunct="0">
              <a:spcBef>
                <a:spcPct val="50000"/>
              </a:spcBef>
              <a:defRPr/>
            </a:pPr>
            <a:endParaRPr lang="en-US">
              <a:latin typeface=".VnTime" pitchFamily="34" charset="0"/>
              <a:cs typeface="+mn-cs"/>
            </a:endParaRPr>
          </a:p>
        </p:txBody>
      </p:sp>
      <p:sp>
        <p:nvSpPr>
          <p:cNvPr id="43" name="TextBox 24"/>
          <p:cNvSpPr txBox="1">
            <a:spLocks noChangeArrowheads="1"/>
          </p:cNvSpPr>
          <p:nvPr/>
        </p:nvSpPr>
        <p:spPr bwMode="auto">
          <a:xfrm>
            <a:off x="1254195" y="5053012"/>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latin typeface="Times New Roman" pitchFamily="18" charset="0"/>
                <a:cs typeface="Times New Roman" pitchFamily="18" charset="0"/>
              </a:rPr>
              <a:t>1.Vật </a:t>
            </a:r>
            <a:r>
              <a:rPr lang="en-US" sz="3600" b="1" dirty="0" err="1">
                <a:latin typeface="Times New Roman" pitchFamily="18" charset="0"/>
                <a:cs typeface="Times New Roman" pitchFamily="18" charset="0"/>
              </a:rPr>
              <a:t>giúp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nhìn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rõ</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hơn</a:t>
            </a:r>
            <a:r>
              <a:rPr lang="en-US" sz="3600" b="1" dirty="0">
                <a:latin typeface="Times New Roman" pitchFamily="18" charset="0"/>
                <a:cs typeface="Times New Roman" pitchFamily="18" charset="0"/>
              </a:rPr>
              <a:t> ?</a:t>
            </a:r>
          </a:p>
        </p:txBody>
      </p:sp>
      <p:sp>
        <p:nvSpPr>
          <p:cNvPr id="44" name="TextBox 42"/>
          <p:cNvSpPr txBox="1">
            <a:spLocks noChangeArrowheads="1"/>
          </p:cNvSpPr>
          <p:nvPr/>
        </p:nvSpPr>
        <p:spPr bwMode="auto">
          <a:xfrm>
            <a:off x="1422400" y="4833938"/>
            <a:ext cx="650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thủy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ta </a:t>
            </a:r>
            <a:r>
              <a:rPr lang="en-US" sz="3600" b="1" dirty="0" err="1">
                <a:latin typeface="Times New Roman" pitchFamily="18" charset="0"/>
                <a:cs typeface="Times New Roman" pitchFamily="18" charset="0"/>
              </a:rPr>
              <a:t>thường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canh</a:t>
            </a:r>
            <a:r>
              <a:rPr lang="en-US" sz="3600" b="1" dirty="0">
                <a:latin typeface="Times New Roman" pitchFamily="18" charset="0"/>
                <a:cs typeface="Times New Roman" pitchFamily="18" charset="0"/>
              </a:rPr>
              <a:t> ?</a:t>
            </a:r>
          </a:p>
        </p:txBody>
      </p:sp>
      <p:sp>
        <p:nvSpPr>
          <p:cNvPr id="45" name="TextBox 44"/>
          <p:cNvSpPr txBox="1">
            <a:spLocks noChangeArrowheads="1"/>
          </p:cNvSpPr>
          <p:nvPr/>
        </p:nvSpPr>
        <p:spPr bwMode="auto">
          <a:xfrm>
            <a:off x="3886200" y="1131888"/>
            <a:ext cx="352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H</a:t>
            </a:r>
          </a:p>
        </p:txBody>
      </p:sp>
      <p:sp>
        <p:nvSpPr>
          <p:cNvPr id="46" name="TextBox 45"/>
          <p:cNvSpPr txBox="1">
            <a:spLocks noChangeArrowheads="1"/>
          </p:cNvSpPr>
          <p:nvPr/>
        </p:nvSpPr>
        <p:spPr bwMode="auto">
          <a:xfrm>
            <a:off x="3838575" y="709613"/>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solidFill>
                  <a:srgbClr val="FF0000"/>
                </a:solidFill>
                <a:latin typeface="Times New Roman" pitchFamily="18" charset="0"/>
                <a:cs typeface="Times New Roman" pitchFamily="18" charset="0"/>
              </a:rPr>
              <a:t>K</a:t>
            </a:r>
          </a:p>
        </p:txBody>
      </p:sp>
      <p:sp>
        <p:nvSpPr>
          <p:cNvPr id="47" name="TextBox 46"/>
          <p:cNvSpPr txBox="1">
            <a:spLocks noChangeArrowheads="1"/>
          </p:cNvSpPr>
          <p:nvPr/>
        </p:nvSpPr>
        <p:spPr bwMode="auto">
          <a:xfrm>
            <a:off x="3875088" y="1563688"/>
            <a:ext cx="354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Ô</a:t>
            </a:r>
          </a:p>
        </p:txBody>
      </p:sp>
      <p:sp>
        <p:nvSpPr>
          <p:cNvPr id="48" name="TextBox 47"/>
          <p:cNvSpPr txBox="1">
            <a:spLocks noChangeArrowheads="1"/>
          </p:cNvSpPr>
          <p:nvPr/>
        </p:nvSpPr>
        <p:spPr bwMode="auto">
          <a:xfrm>
            <a:off x="3868738" y="20256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N</a:t>
            </a:r>
          </a:p>
        </p:txBody>
      </p:sp>
      <p:sp>
        <p:nvSpPr>
          <p:cNvPr id="49" name="TextBox 48"/>
          <p:cNvSpPr txBox="1">
            <a:spLocks noChangeArrowheads="1"/>
          </p:cNvSpPr>
          <p:nvPr/>
        </p:nvSpPr>
        <p:spPr bwMode="auto">
          <a:xfrm>
            <a:off x="3881438" y="24844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solidFill>
                  <a:srgbClr val="FF0000"/>
                </a:solidFill>
                <a:latin typeface="Times New Roman" pitchFamily="18" charset="0"/>
                <a:cs typeface="Times New Roman" pitchFamily="18" charset="0"/>
              </a:rPr>
              <a:t>G</a:t>
            </a:r>
          </a:p>
        </p:txBody>
      </p:sp>
      <p:sp>
        <p:nvSpPr>
          <p:cNvPr id="50" name="TextBox 49"/>
          <p:cNvSpPr txBox="1">
            <a:spLocks noChangeArrowheads="1"/>
          </p:cNvSpPr>
          <p:nvPr/>
        </p:nvSpPr>
        <p:spPr bwMode="auto">
          <a:xfrm>
            <a:off x="3884613" y="2947988"/>
            <a:ext cx="35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C</a:t>
            </a:r>
          </a:p>
        </p:txBody>
      </p:sp>
      <p:sp>
        <p:nvSpPr>
          <p:cNvPr id="51" name="TextBox 50"/>
          <p:cNvSpPr txBox="1">
            <a:spLocks noChangeArrowheads="1"/>
          </p:cNvSpPr>
          <p:nvPr/>
        </p:nvSpPr>
        <p:spPr bwMode="auto">
          <a:xfrm>
            <a:off x="3886200" y="341312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H</a:t>
            </a:r>
          </a:p>
        </p:txBody>
      </p:sp>
      <p:sp>
        <p:nvSpPr>
          <p:cNvPr id="52" name="TextBox 51"/>
          <p:cNvSpPr txBox="1">
            <a:spLocks noChangeArrowheads="1"/>
          </p:cNvSpPr>
          <p:nvPr/>
        </p:nvSpPr>
        <p:spPr bwMode="auto">
          <a:xfrm>
            <a:off x="3871913" y="3887788"/>
            <a:ext cx="35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itchFamily="18" charset="0"/>
                <a:cs typeface="Times New Roman" pitchFamily="18" charset="0"/>
              </a:rPr>
              <a:t>Á</a:t>
            </a:r>
          </a:p>
        </p:txBody>
      </p:sp>
      <p:sp>
        <p:nvSpPr>
          <p:cNvPr id="53" name="TextBox 52"/>
          <p:cNvSpPr txBox="1">
            <a:spLocks noChangeArrowheads="1"/>
          </p:cNvSpPr>
          <p:nvPr/>
        </p:nvSpPr>
        <p:spPr bwMode="auto">
          <a:xfrm>
            <a:off x="3873500" y="4322763"/>
            <a:ext cx="35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solidFill>
                  <a:srgbClr val="FF0000"/>
                </a:solidFill>
                <a:latin typeface="Times New Roman" pitchFamily="18" charset="0"/>
                <a:cs typeface="Times New Roman" pitchFamily="18" charset="0"/>
              </a:rPr>
              <a:t>Y</a:t>
            </a:r>
          </a:p>
        </p:txBody>
      </p:sp>
    </p:spTree>
    <p:extLst>
      <p:ext uri="{BB962C8B-B14F-4D97-AF65-F5344CB8AC3E}">
        <p14:creationId xmlns:p14="http://schemas.microsoft.com/office/powerpoint/2010/main" val="2296779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subTnLst>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down)">
                                      <p:cBhvr>
                                        <p:cTn id="61" dur="500"/>
                                        <p:tgtEl>
                                          <p:spTgt spid="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xit" presetSubtype="4" fill="hold" grpId="1" nodeType="clickEffect">
                                  <p:stCondLst>
                                    <p:cond delay="0"/>
                                  </p:stCondLst>
                                  <p:childTnLst>
                                    <p:animEffect transition="out" filter="wipe(down)">
                                      <p:cBhvr>
                                        <p:cTn id="65" dur="500"/>
                                        <p:tgtEl>
                                          <p:spTgt spid="43"/>
                                        </p:tgtEl>
                                      </p:cBhvr>
                                    </p:animEffect>
                                    <p:set>
                                      <p:cBhvr>
                                        <p:cTn id="6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xit" presetSubtype="4" fill="hold" grpId="1" nodeType="clickEffect">
                                  <p:stCondLst>
                                    <p:cond delay="0"/>
                                  </p:stCondLst>
                                  <p:childTnLst>
                                    <p:animEffect transition="out" filter="wipe(down)">
                                      <p:cBhvr>
                                        <p:cTn id="76" dur="500"/>
                                        <p:tgtEl>
                                          <p:spTgt spid="35"/>
                                        </p:tgtEl>
                                      </p:cBhvr>
                                    </p:animEffect>
                                    <p:set>
                                      <p:cBhvr>
                                        <p:cTn id="7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16"/>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down)">
                                      <p:cBhvr>
                                        <p:cTn id="83" dur="500"/>
                                        <p:tgtEl>
                                          <p:spTgt spid="4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xit" presetSubtype="4" fill="hold" grpId="1" nodeType="clickEffect">
                                  <p:stCondLst>
                                    <p:cond delay="0"/>
                                  </p:stCondLst>
                                  <p:childTnLst>
                                    <p:animEffect transition="out" filter="wipe(down)">
                                      <p:cBhvr>
                                        <p:cTn id="87" dur="500"/>
                                        <p:tgtEl>
                                          <p:spTgt spid="44"/>
                                        </p:tgtEl>
                                      </p:cBhvr>
                                    </p:animEffect>
                                    <p:set>
                                      <p:cBhvr>
                                        <p:cTn id="8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9" restart="whenNotActive" fill="hold" evtFilter="cancelBubble" nodeType="interactiveSeq">
                <p:stCondLst>
                  <p:cond evt="onClick" delay="0">
                    <p:tgtEl>
                      <p:spTgt spid="17"/>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xit" presetSubtype="4" fill="hold" grpId="1" nodeType="clickEffect">
                                  <p:stCondLst>
                                    <p:cond delay="0"/>
                                  </p:stCondLst>
                                  <p:childTnLst>
                                    <p:animEffect transition="out" filter="wipe(down)">
                                      <p:cBhvr>
                                        <p:cTn id="98" dur="500"/>
                                        <p:tgtEl>
                                          <p:spTgt spid="36"/>
                                        </p:tgtEl>
                                      </p:cBhvr>
                                    </p:animEffect>
                                    <p:set>
                                      <p:cBhvr>
                                        <p:cTn id="9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0" restart="whenNotActive" fill="hold" evtFilter="cancelBubble" nodeType="interactiveSeq">
                <p:stCondLst>
                  <p:cond evt="onClick" delay="0">
                    <p:tgtEl>
                      <p:spTgt spid="18"/>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wipe(down)">
                                      <p:cBhvr>
                                        <p:cTn id="105" dur="500"/>
                                        <p:tgtEl>
                                          <p:spTgt spid="3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xit" presetSubtype="4" fill="hold" grpId="1" nodeType="clickEffect">
                                  <p:stCondLst>
                                    <p:cond delay="0"/>
                                  </p:stCondLst>
                                  <p:childTnLst>
                                    <p:animEffect transition="out" filter="wipe(down)">
                                      <p:cBhvr>
                                        <p:cTn id="109" dur="500"/>
                                        <p:tgtEl>
                                          <p:spTgt spid="37"/>
                                        </p:tgtEl>
                                      </p:cBhvr>
                                    </p:animEffect>
                                    <p:set>
                                      <p:cBhvr>
                                        <p:cTn id="110"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1" restart="whenNotActive" fill="hold" evtFilter="cancelBubble" nodeType="interactiveSeq">
                <p:stCondLst>
                  <p:cond evt="onClick" delay="0">
                    <p:tgtEl>
                      <p:spTgt spid="19"/>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down)">
                                      <p:cBhvr>
                                        <p:cTn id="116" dur="500"/>
                                        <p:tgtEl>
                                          <p:spTgt spid="38"/>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xit" presetSubtype="4" fill="hold" grpId="1" nodeType="clickEffect">
                                  <p:stCondLst>
                                    <p:cond delay="0"/>
                                  </p:stCondLst>
                                  <p:childTnLst>
                                    <p:animEffect transition="out" filter="wipe(down)">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2" restart="whenNotActive" fill="hold" evtFilter="cancelBubble" nodeType="interactiveSeq">
                <p:stCondLst>
                  <p:cond evt="onClick" delay="0">
                    <p:tgtEl>
                      <p:spTgt spid="2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down)">
                                      <p:cBhvr>
                                        <p:cTn id="127" dur="500"/>
                                        <p:tgtEl>
                                          <p:spTgt spid="3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xit" presetSubtype="4" fill="hold" grpId="1" nodeType="clickEffect">
                                  <p:stCondLst>
                                    <p:cond delay="0"/>
                                  </p:stCondLst>
                                  <p:childTnLst>
                                    <p:animEffect transition="out" filter="wipe(down)">
                                      <p:cBhvr>
                                        <p:cTn id="131" dur="500"/>
                                        <p:tgtEl>
                                          <p:spTgt spid="39"/>
                                        </p:tgtEl>
                                      </p:cBhvr>
                                    </p:animEffect>
                                    <p:set>
                                      <p:cBhvr>
                                        <p:cTn id="132"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3" restart="whenNotActive" fill="hold" evtFilter="cancelBubble" nodeType="interactiveSeq">
                <p:stCondLst>
                  <p:cond evt="onClick" delay="0">
                    <p:tgtEl>
                      <p:spTgt spid="21"/>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40"/>
                                        </p:tgtEl>
                                        <p:attrNameLst>
                                          <p:attrName>style.visibility</p:attrName>
                                        </p:attrNameLst>
                                      </p:cBhvr>
                                      <p:to>
                                        <p:strVal val="visible"/>
                                      </p:to>
                                    </p:set>
                                    <p:animEffect transition="in" filter="wipe(down)">
                                      <p:cBhvr>
                                        <p:cTn id="138" dur="500"/>
                                        <p:tgtEl>
                                          <p:spTgt spid="40"/>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xit" presetSubtype="4" fill="hold" grpId="1" nodeType="clickEffect">
                                  <p:stCondLst>
                                    <p:cond delay="0"/>
                                  </p:stCondLst>
                                  <p:childTnLst>
                                    <p:animEffect transition="out" filter="wipe(down)">
                                      <p:cBhvr>
                                        <p:cTn id="142" dur="500"/>
                                        <p:tgtEl>
                                          <p:spTgt spid="40"/>
                                        </p:tgtEl>
                                      </p:cBhvr>
                                    </p:animEffect>
                                    <p:set>
                                      <p:cBhvr>
                                        <p:cTn id="1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4" restart="whenNotActive" fill="hold" evtFilter="cancelBubble" nodeType="interactiveSeq">
                <p:stCondLst>
                  <p:cond evt="onClick" delay="0">
                    <p:tgtEl>
                      <p:spTgt spid="22"/>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41"/>
                                        </p:tgtEl>
                                        <p:attrNameLst>
                                          <p:attrName>style.visibility</p:attrName>
                                        </p:attrNameLst>
                                      </p:cBhvr>
                                      <p:to>
                                        <p:strVal val="visible"/>
                                      </p:to>
                                    </p:set>
                                    <p:animEffect transition="in" filter="wipe(down)">
                                      <p:cBhvr>
                                        <p:cTn id="149" dur="500"/>
                                        <p:tgtEl>
                                          <p:spTgt spid="41"/>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xit" presetSubtype="4" fill="hold" grpId="1" nodeType="clickEffect">
                                  <p:stCondLst>
                                    <p:cond delay="0"/>
                                  </p:stCondLst>
                                  <p:childTnLst>
                                    <p:animEffect transition="out" filter="wipe(down)">
                                      <p:cBhvr>
                                        <p:cTn id="153" dur="500"/>
                                        <p:tgtEl>
                                          <p:spTgt spid="41"/>
                                        </p:tgtEl>
                                      </p:cBhvr>
                                    </p:animEffect>
                                    <p:set>
                                      <p:cBhvr>
                                        <p:cTn id="154"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55" restart="whenNotActive" fill="hold" evtFilter="cancelBubble" nodeType="interactiveSeq">
                <p:stCondLst>
                  <p:cond evt="onClick" delay="0">
                    <p:tgtEl>
                      <p:spTgt spid="42"/>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46"/>
                                        </p:tgtEl>
                                        <p:attrNameLst>
                                          <p:attrName>style.visibility</p:attrName>
                                        </p:attrNameLst>
                                      </p:cBhvr>
                                      <p:to>
                                        <p:strVal val="visible"/>
                                      </p:to>
                                    </p:set>
                                    <p:anim calcmode="lin" valueType="num">
                                      <p:cBhvr>
                                        <p:cTn id="160" dur="500" fill="hold"/>
                                        <p:tgtEl>
                                          <p:spTgt spid="46"/>
                                        </p:tgtEl>
                                        <p:attrNameLst>
                                          <p:attrName>ppt_w</p:attrName>
                                        </p:attrNameLst>
                                      </p:cBhvr>
                                      <p:tavLst>
                                        <p:tav tm="0">
                                          <p:val>
                                            <p:fltVal val="0"/>
                                          </p:val>
                                        </p:tav>
                                        <p:tav tm="100000">
                                          <p:val>
                                            <p:strVal val="#ppt_w"/>
                                          </p:val>
                                        </p:tav>
                                      </p:tavLst>
                                    </p:anim>
                                    <p:anim calcmode="lin" valueType="num">
                                      <p:cBhvr>
                                        <p:cTn id="161" dur="500" fill="hold"/>
                                        <p:tgtEl>
                                          <p:spTgt spid="46"/>
                                        </p:tgtEl>
                                        <p:attrNameLst>
                                          <p:attrName>ppt_h</p:attrName>
                                        </p:attrNameLst>
                                      </p:cBhvr>
                                      <p:tavLst>
                                        <p:tav tm="0">
                                          <p:val>
                                            <p:fltVal val="0"/>
                                          </p:val>
                                        </p:tav>
                                        <p:tav tm="100000">
                                          <p:val>
                                            <p:strVal val="#ppt_h"/>
                                          </p:val>
                                        </p:tav>
                                      </p:tavLst>
                                    </p:anim>
                                    <p:animEffect transition="in" filter="fade">
                                      <p:cBhvr>
                                        <p:cTn id="162" dur="500"/>
                                        <p:tgtEl>
                                          <p:spTgt spid="46"/>
                                        </p:tgtEl>
                                      </p:cBhvr>
                                    </p:animEffect>
                                  </p:childTnLst>
                                  <p:subTnLst>
                                    <p:audio>
                                      <p:cMediaNode>
                                        <p:cTn display="0" masterRel="sameClick">
                                          <p:stCondLst>
                                            <p:cond evt="begin" delay="0">
                                              <p:tn val="158"/>
                                            </p:cond>
                                          </p:stCondLst>
                                          <p:endCondLst>
                                            <p:cond evt="onStopAudio" delay="0">
                                              <p:tgtEl>
                                                <p:sldTgt/>
                                              </p:tgtEl>
                                            </p:cond>
                                          </p:endCondLst>
                                        </p:cTn>
                                        <p:tgtEl>
                                          <p:sndTgt r:embed="rId2" name="applause.wav"/>
                                        </p:tgtEl>
                                      </p:cMediaNode>
                                    </p:audio>
                                  </p:subTnLst>
                                </p:cTn>
                              </p:par>
                              <p:par>
                                <p:cTn id="163" presetID="53" presetClass="entr" presetSubtype="16"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 calcmode="lin" valueType="num">
                                      <p:cBhvr>
                                        <p:cTn id="165" dur="500" fill="hold"/>
                                        <p:tgtEl>
                                          <p:spTgt spid="45"/>
                                        </p:tgtEl>
                                        <p:attrNameLst>
                                          <p:attrName>ppt_w</p:attrName>
                                        </p:attrNameLst>
                                      </p:cBhvr>
                                      <p:tavLst>
                                        <p:tav tm="0">
                                          <p:val>
                                            <p:fltVal val="0"/>
                                          </p:val>
                                        </p:tav>
                                        <p:tav tm="100000">
                                          <p:val>
                                            <p:strVal val="#ppt_w"/>
                                          </p:val>
                                        </p:tav>
                                      </p:tavLst>
                                    </p:anim>
                                    <p:anim calcmode="lin" valueType="num">
                                      <p:cBhvr>
                                        <p:cTn id="166" dur="500" fill="hold"/>
                                        <p:tgtEl>
                                          <p:spTgt spid="45"/>
                                        </p:tgtEl>
                                        <p:attrNameLst>
                                          <p:attrName>ppt_h</p:attrName>
                                        </p:attrNameLst>
                                      </p:cBhvr>
                                      <p:tavLst>
                                        <p:tav tm="0">
                                          <p:val>
                                            <p:fltVal val="0"/>
                                          </p:val>
                                        </p:tav>
                                        <p:tav tm="100000">
                                          <p:val>
                                            <p:strVal val="#ppt_h"/>
                                          </p:val>
                                        </p:tav>
                                      </p:tavLst>
                                    </p:anim>
                                    <p:animEffect transition="in" filter="fade">
                                      <p:cBhvr>
                                        <p:cTn id="167" dur="500"/>
                                        <p:tgtEl>
                                          <p:spTgt spid="45"/>
                                        </p:tgtEl>
                                      </p:cBhvr>
                                    </p:animEffect>
                                  </p:childTnLst>
                                  <p:subTnLst>
                                    <p:audio>
                                      <p:cMediaNode>
                                        <p:cTn display="0" masterRel="sameClick">
                                          <p:stCondLst>
                                            <p:cond evt="begin" delay="0">
                                              <p:tn val="163"/>
                                            </p:cond>
                                          </p:stCondLst>
                                          <p:endCondLst>
                                            <p:cond evt="onStopAudio" delay="0">
                                              <p:tgtEl>
                                                <p:sldTgt/>
                                              </p:tgtEl>
                                            </p:cond>
                                          </p:endCondLst>
                                        </p:cTn>
                                        <p:tgtEl>
                                          <p:sndTgt r:embed="rId2" name="applause.wav"/>
                                        </p:tgtEl>
                                      </p:cMediaNode>
                                    </p:audio>
                                  </p:subTnLst>
                                </p:cTn>
                              </p:par>
                              <p:par>
                                <p:cTn id="168" presetID="53" presetClass="entr" presetSubtype="16"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 calcmode="lin" valueType="num">
                                      <p:cBhvr>
                                        <p:cTn id="170" dur="500" fill="hold"/>
                                        <p:tgtEl>
                                          <p:spTgt spid="47"/>
                                        </p:tgtEl>
                                        <p:attrNameLst>
                                          <p:attrName>ppt_w</p:attrName>
                                        </p:attrNameLst>
                                      </p:cBhvr>
                                      <p:tavLst>
                                        <p:tav tm="0">
                                          <p:val>
                                            <p:fltVal val="0"/>
                                          </p:val>
                                        </p:tav>
                                        <p:tav tm="100000">
                                          <p:val>
                                            <p:strVal val="#ppt_w"/>
                                          </p:val>
                                        </p:tav>
                                      </p:tavLst>
                                    </p:anim>
                                    <p:anim calcmode="lin" valueType="num">
                                      <p:cBhvr>
                                        <p:cTn id="171" dur="500" fill="hold"/>
                                        <p:tgtEl>
                                          <p:spTgt spid="47"/>
                                        </p:tgtEl>
                                        <p:attrNameLst>
                                          <p:attrName>ppt_h</p:attrName>
                                        </p:attrNameLst>
                                      </p:cBhvr>
                                      <p:tavLst>
                                        <p:tav tm="0">
                                          <p:val>
                                            <p:fltVal val="0"/>
                                          </p:val>
                                        </p:tav>
                                        <p:tav tm="100000">
                                          <p:val>
                                            <p:strVal val="#ppt_h"/>
                                          </p:val>
                                        </p:tav>
                                      </p:tavLst>
                                    </p:anim>
                                    <p:animEffect transition="in" filter="fade">
                                      <p:cBhvr>
                                        <p:cTn id="172" dur="500"/>
                                        <p:tgtEl>
                                          <p:spTgt spid="47"/>
                                        </p:tgtEl>
                                      </p:cBhvr>
                                    </p:animEffect>
                                  </p:childTnLst>
                                  <p:subTnLst>
                                    <p:audio>
                                      <p:cMediaNode>
                                        <p:cTn display="0" masterRel="sameClick">
                                          <p:stCondLst>
                                            <p:cond evt="begin" delay="0">
                                              <p:tn val="168"/>
                                            </p:cond>
                                          </p:stCondLst>
                                          <p:endCondLst>
                                            <p:cond evt="onStopAudio" delay="0">
                                              <p:tgtEl>
                                                <p:sldTgt/>
                                              </p:tgtEl>
                                            </p:cond>
                                          </p:endCondLst>
                                        </p:cTn>
                                        <p:tgtEl>
                                          <p:sndTgt r:embed="rId2" name="applause.wav"/>
                                        </p:tgtEl>
                                      </p:cMediaNode>
                                    </p:audio>
                                  </p:subTnLst>
                                </p:cTn>
                              </p:par>
                              <p:par>
                                <p:cTn id="173" presetID="53" presetClass="entr" presetSubtype="16" fill="hold" grpId="0" nodeType="withEffect">
                                  <p:stCondLst>
                                    <p:cond delay="0"/>
                                  </p:stCondLst>
                                  <p:childTnLst>
                                    <p:set>
                                      <p:cBhvr>
                                        <p:cTn id="174" dur="1" fill="hold">
                                          <p:stCondLst>
                                            <p:cond delay="0"/>
                                          </p:stCondLst>
                                        </p:cTn>
                                        <p:tgtEl>
                                          <p:spTgt spid="48"/>
                                        </p:tgtEl>
                                        <p:attrNameLst>
                                          <p:attrName>style.visibility</p:attrName>
                                        </p:attrNameLst>
                                      </p:cBhvr>
                                      <p:to>
                                        <p:strVal val="visible"/>
                                      </p:to>
                                    </p:set>
                                    <p:anim calcmode="lin" valueType="num">
                                      <p:cBhvr>
                                        <p:cTn id="175" dur="500" fill="hold"/>
                                        <p:tgtEl>
                                          <p:spTgt spid="48"/>
                                        </p:tgtEl>
                                        <p:attrNameLst>
                                          <p:attrName>ppt_w</p:attrName>
                                        </p:attrNameLst>
                                      </p:cBhvr>
                                      <p:tavLst>
                                        <p:tav tm="0">
                                          <p:val>
                                            <p:fltVal val="0"/>
                                          </p:val>
                                        </p:tav>
                                        <p:tav tm="100000">
                                          <p:val>
                                            <p:strVal val="#ppt_w"/>
                                          </p:val>
                                        </p:tav>
                                      </p:tavLst>
                                    </p:anim>
                                    <p:anim calcmode="lin" valueType="num">
                                      <p:cBhvr>
                                        <p:cTn id="176" dur="500" fill="hold"/>
                                        <p:tgtEl>
                                          <p:spTgt spid="48"/>
                                        </p:tgtEl>
                                        <p:attrNameLst>
                                          <p:attrName>ppt_h</p:attrName>
                                        </p:attrNameLst>
                                      </p:cBhvr>
                                      <p:tavLst>
                                        <p:tav tm="0">
                                          <p:val>
                                            <p:fltVal val="0"/>
                                          </p:val>
                                        </p:tav>
                                        <p:tav tm="100000">
                                          <p:val>
                                            <p:strVal val="#ppt_h"/>
                                          </p:val>
                                        </p:tav>
                                      </p:tavLst>
                                    </p:anim>
                                    <p:animEffect transition="in" filter="fade">
                                      <p:cBhvr>
                                        <p:cTn id="177" dur="500"/>
                                        <p:tgtEl>
                                          <p:spTgt spid="48"/>
                                        </p:tgtEl>
                                      </p:cBhvr>
                                    </p:animEffect>
                                  </p:childTnLst>
                                  <p:subTnLst>
                                    <p:audio>
                                      <p:cMediaNode>
                                        <p:cTn display="0" masterRel="sameClick">
                                          <p:stCondLst>
                                            <p:cond evt="begin" delay="0">
                                              <p:tn val="173"/>
                                            </p:cond>
                                          </p:stCondLst>
                                          <p:endCondLst>
                                            <p:cond evt="onStopAudio" delay="0">
                                              <p:tgtEl>
                                                <p:sldTgt/>
                                              </p:tgtEl>
                                            </p:cond>
                                          </p:endCondLst>
                                        </p:cTn>
                                        <p:tgtEl>
                                          <p:sndTgt r:embed="rId2" name="applause.wav"/>
                                        </p:tgtEl>
                                      </p:cMediaNode>
                                    </p:audio>
                                  </p:subTnLst>
                                </p:cTn>
                              </p:par>
                              <p:par>
                                <p:cTn id="178" presetID="53" presetClass="entr" presetSubtype="16" fill="hold" grpId="0" nodeType="withEffect">
                                  <p:stCondLst>
                                    <p:cond delay="0"/>
                                  </p:stCondLst>
                                  <p:childTnLst>
                                    <p:set>
                                      <p:cBhvr>
                                        <p:cTn id="179" dur="1" fill="hold">
                                          <p:stCondLst>
                                            <p:cond delay="0"/>
                                          </p:stCondLst>
                                        </p:cTn>
                                        <p:tgtEl>
                                          <p:spTgt spid="49"/>
                                        </p:tgtEl>
                                        <p:attrNameLst>
                                          <p:attrName>style.visibility</p:attrName>
                                        </p:attrNameLst>
                                      </p:cBhvr>
                                      <p:to>
                                        <p:strVal val="visible"/>
                                      </p:to>
                                    </p:set>
                                    <p:anim calcmode="lin" valueType="num">
                                      <p:cBhvr>
                                        <p:cTn id="180" dur="500" fill="hold"/>
                                        <p:tgtEl>
                                          <p:spTgt spid="49"/>
                                        </p:tgtEl>
                                        <p:attrNameLst>
                                          <p:attrName>ppt_w</p:attrName>
                                        </p:attrNameLst>
                                      </p:cBhvr>
                                      <p:tavLst>
                                        <p:tav tm="0">
                                          <p:val>
                                            <p:fltVal val="0"/>
                                          </p:val>
                                        </p:tav>
                                        <p:tav tm="100000">
                                          <p:val>
                                            <p:strVal val="#ppt_w"/>
                                          </p:val>
                                        </p:tav>
                                      </p:tavLst>
                                    </p:anim>
                                    <p:anim calcmode="lin" valueType="num">
                                      <p:cBhvr>
                                        <p:cTn id="181" dur="500" fill="hold"/>
                                        <p:tgtEl>
                                          <p:spTgt spid="49"/>
                                        </p:tgtEl>
                                        <p:attrNameLst>
                                          <p:attrName>ppt_h</p:attrName>
                                        </p:attrNameLst>
                                      </p:cBhvr>
                                      <p:tavLst>
                                        <p:tav tm="0">
                                          <p:val>
                                            <p:fltVal val="0"/>
                                          </p:val>
                                        </p:tav>
                                        <p:tav tm="100000">
                                          <p:val>
                                            <p:strVal val="#ppt_h"/>
                                          </p:val>
                                        </p:tav>
                                      </p:tavLst>
                                    </p:anim>
                                    <p:animEffect transition="in" filter="fade">
                                      <p:cBhvr>
                                        <p:cTn id="182" dur="500"/>
                                        <p:tgtEl>
                                          <p:spTgt spid="49"/>
                                        </p:tgtEl>
                                      </p:cBhvr>
                                    </p:animEffect>
                                  </p:childTnLst>
                                  <p:subTnLst>
                                    <p:audio>
                                      <p:cMediaNode>
                                        <p:cTn display="0" masterRel="sameClick">
                                          <p:stCondLst>
                                            <p:cond evt="begin" delay="0">
                                              <p:tn val="178"/>
                                            </p:cond>
                                          </p:stCondLst>
                                          <p:endCondLst>
                                            <p:cond evt="onStopAudio" delay="0">
                                              <p:tgtEl>
                                                <p:sldTgt/>
                                              </p:tgtEl>
                                            </p:cond>
                                          </p:endCondLst>
                                        </p:cTn>
                                        <p:tgtEl>
                                          <p:sndTgt r:embed="rId2" name="applause.wav"/>
                                        </p:tgtEl>
                                      </p:cMediaNode>
                                    </p:audio>
                                  </p:subTnLst>
                                </p:cTn>
                              </p:par>
                              <p:par>
                                <p:cTn id="183" presetID="53" presetClass="entr" presetSubtype="16" fill="hold" grpId="0" nodeType="withEffect">
                                  <p:stCondLst>
                                    <p:cond delay="0"/>
                                  </p:stCondLst>
                                  <p:childTnLst>
                                    <p:set>
                                      <p:cBhvr>
                                        <p:cTn id="184" dur="1" fill="hold">
                                          <p:stCondLst>
                                            <p:cond delay="0"/>
                                          </p:stCondLst>
                                        </p:cTn>
                                        <p:tgtEl>
                                          <p:spTgt spid="50"/>
                                        </p:tgtEl>
                                        <p:attrNameLst>
                                          <p:attrName>style.visibility</p:attrName>
                                        </p:attrNameLst>
                                      </p:cBhvr>
                                      <p:to>
                                        <p:strVal val="visible"/>
                                      </p:to>
                                    </p:set>
                                    <p:anim calcmode="lin" valueType="num">
                                      <p:cBhvr>
                                        <p:cTn id="185" dur="500" fill="hold"/>
                                        <p:tgtEl>
                                          <p:spTgt spid="50"/>
                                        </p:tgtEl>
                                        <p:attrNameLst>
                                          <p:attrName>ppt_w</p:attrName>
                                        </p:attrNameLst>
                                      </p:cBhvr>
                                      <p:tavLst>
                                        <p:tav tm="0">
                                          <p:val>
                                            <p:fltVal val="0"/>
                                          </p:val>
                                        </p:tav>
                                        <p:tav tm="100000">
                                          <p:val>
                                            <p:strVal val="#ppt_w"/>
                                          </p:val>
                                        </p:tav>
                                      </p:tavLst>
                                    </p:anim>
                                    <p:anim calcmode="lin" valueType="num">
                                      <p:cBhvr>
                                        <p:cTn id="186" dur="500" fill="hold"/>
                                        <p:tgtEl>
                                          <p:spTgt spid="50"/>
                                        </p:tgtEl>
                                        <p:attrNameLst>
                                          <p:attrName>ppt_h</p:attrName>
                                        </p:attrNameLst>
                                      </p:cBhvr>
                                      <p:tavLst>
                                        <p:tav tm="0">
                                          <p:val>
                                            <p:fltVal val="0"/>
                                          </p:val>
                                        </p:tav>
                                        <p:tav tm="100000">
                                          <p:val>
                                            <p:strVal val="#ppt_h"/>
                                          </p:val>
                                        </p:tav>
                                      </p:tavLst>
                                    </p:anim>
                                    <p:animEffect transition="in" filter="fade">
                                      <p:cBhvr>
                                        <p:cTn id="187" dur="500"/>
                                        <p:tgtEl>
                                          <p:spTgt spid="50"/>
                                        </p:tgtEl>
                                      </p:cBhvr>
                                    </p:animEffect>
                                  </p:childTnLst>
                                  <p:subTnLst>
                                    <p:audio>
                                      <p:cMediaNode>
                                        <p:cTn display="0" masterRel="sameClick">
                                          <p:stCondLst>
                                            <p:cond evt="begin" delay="0">
                                              <p:tn val="183"/>
                                            </p:cond>
                                          </p:stCondLst>
                                          <p:endCondLst>
                                            <p:cond evt="onStopAudio" delay="0">
                                              <p:tgtEl>
                                                <p:sldTgt/>
                                              </p:tgtEl>
                                            </p:cond>
                                          </p:endCondLst>
                                        </p:cTn>
                                        <p:tgtEl>
                                          <p:sndTgt r:embed="rId2" name="applause.wav"/>
                                        </p:tgtEl>
                                      </p:cMediaNode>
                                    </p:audio>
                                  </p:subTnLst>
                                </p:cTn>
                              </p:par>
                              <p:par>
                                <p:cTn id="188" presetID="53" presetClass="entr" presetSubtype="16" fill="hold" grpId="0" nodeType="withEffect">
                                  <p:stCondLst>
                                    <p:cond delay="0"/>
                                  </p:stCondLst>
                                  <p:childTnLst>
                                    <p:set>
                                      <p:cBhvr>
                                        <p:cTn id="189" dur="1" fill="hold">
                                          <p:stCondLst>
                                            <p:cond delay="0"/>
                                          </p:stCondLst>
                                        </p:cTn>
                                        <p:tgtEl>
                                          <p:spTgt spid="51"/>
                                        </p:tgtEl>
                                        <p:attrNameLst>
                                          <p:attrName>style.visibility</p:attrName>
                                        </p:attrNameLst>
                                      </p:cBhvr>
                                      <p:to>
                                        <p:strVal val="visible"/>
                                      </p:to>
                                    </p:set>
                                    <p:anim calcmode="lin" valueType="num">
                                      <p:cBhvr>
                                        <p:cTn id="190" dur="500" fill="hold"/>
                                        <p:tgtEl>
                                          <p:spTgt spid="51"/>
                                        </p:tgtEl>
                                        <p:attrNameLst>
                                          <p:attrName>ppt_w</p:attrName>
                                        </p:attrNameLst>
                                      </p:cBhvr>
                                      <p:tavLst>
                                        <p:tav tm="0">
                                          <p:val>
                                            <p:fltVal val="0"/>
                                          </p:val>
                                        </p:tav>
                                        <p:tav tm="100000">
                                          <p:val>
                                            <p:strVal val="#ppt_w"/>
                                          </p:val>
                                        </p:tav>
                                      </p:tavLst>
                                    </p:anim>
                                    <p:anim calcmode="lin" valueType="num">
                                      <p:cBhvr>
                                        <p:cTn id="191" dur="500" fill="hold"/>
                                        <p:tgtEl>
                                          <p:spTgt spid="51"/>
                                        </p:tgtEl>
                                        <p:attrNameLst>
                                          <p:attrName>ppt_h</p:attrName>
                                        </p:attrNameLst>
                                      </p:cBhvr>
                                      <p:tavLst>
                                        <p:tav tm="0">
                                          <p:val>
                                            <p:fltVal val="0"/>
                                          </p:val>
                                        </p:tav>
                                        <p:tav tm="100000">
                                          <p:val>
                                            <p:strVal val="#ppt_h"/>
                                          </p:val>
                                        </p:tav>
                                      </p:tavLst>
                                    </p:anim>
                                    <p:animEffect transition="in" filter="fade">
                                      <p:cBhvr>
                                        <p:cTn id="192" dur="500"/>
                                        <p:tgtEl>
                                          <p:spTgt spid="51"/>
                                        </p:tgtEl>
                                      </p:cBhvr>
                                    </p:animEffect>
                                  </p:childTnLst>
                                  <p:subTnLst>
                                    <p:audio>
                                      <p:cMediaNode>
                                        <p:cTn display="0" masterRel="sameClick">
                                          <p:stCondLst>
                                            <p:cond evt="begin" delay="0">
                                              <p:tn val="188"/>
                                            </p:cond>
                                          </p:stCondLst>
                                          <p:endCondLst>
                                            <p:cond evt="onStopAudio" delay="0">
                                              <p:tgtEl>
                                                <p:sldTgt/>
                                              </p:tgtEl>
                                            </p:cond>
                                          </p:endCondLst>
                                        </p:cTn>
                                        <p:tgtEl>
                                          <p:sndTgt r:embed="rId2" name="applause.wav"/>
                                        </p:tgtEl>
                                      </p:cMediaNode>
                                    </p:audio>
                                  </p:subTnLst>
                                </p:cTn>
                              </p:par>
                              <p:par>
                                <p:cTn id="193" presetID="53" presetClass="entr" presetSubtype="16" fill="hold" grpId="0" nodeType="withEffect">
                                  <p:stCondLst>
                                    <p:cond delay="0"/>
                                  </p:stCondLst>
                                  <p:childTnLst>
                                    <p:set>
                                      <p:cBhvr>
                                        <p:cTn id="194" dur="1" fill="hold">
                                          <p:stCondLst>
                                            <p:cond delay="0"/>
                                          </p:stCondLst>
                                        </p:cTn>
                                        <p:tgtEl>
                                          <p:spTgt spid="52"/>
                                        </p:tgtEl>
                                        <p:attrNameLst>
                                          <p:attrName>style.visibility</p:attrName>
                                        </p:attrNameLst>
                                      </p:cBhvr>
                                      <p:to>
                                        <p:strVal val="visible"/>
                                      </p:to>
                                    </p:set>
                                    <p:anim calcmode="lin" valueType="num">
                                      <p:cBhvr>
                                        <p:cTn id="195" dur="500" fill="hold"/>
                                        <p:tgtEl>
                                          <p:spTgt spid="52"/>
                                        </p:tgtEl>
                                        <p:attrNameLst>
                                          <p:attrName>ppt_w</p:attrName>
                                        </p:attrNameLst>
                                      </p:cBhvr>
                                      <p:tavLst>
                                        <p:tav tm="0">
                                          <p:val>
                                            <p:fltVal val="0"/>
                                          </p:val>
                                        </p:tav>
                                        <p:tav tm="100000">
                                          <p:val>
                                            <p:strVal val="#ppt_w"/>
                                          </p:val>
                                        </p:tav>
                                      </p:tavLst>
                                    </p:anim>
                                    <p:anim calcmode="lin" valueType="num">
                                      <p:cBhvr>
                                        <p:cTn id="196" dur="500" fill="hold"/>
                                        <p:tgtEl>
                                          <p:spTgt spid="52"/>
                                        </p:tgtEl>
                                        <p:attrNameLst>
                                          <p:attrName>ppt_h</p:attrName>
                                        </p:attrNameLst>
                                      </p:cBhvr>
                                      <p:tavLst>
                                        <p:tav tm="0">
                                          <p:val>
                                            <p:fltVal val="0"/>
                                          </p:val>
                                        </p:tav>
                                        <p:tav tm="100000">
                                          <p:val>
                                            <p:strVal val="#ppt_h"/>
                                          </p:val>
                                        </p:tav>
                                      </p:tavLst>
                                    </p:anim>
                                    <p:animEffect transition="in" filter="fade">
                                      <p:cBhvr>
                                        <p:cTn id="197" dur="500"/>
                                        <p:tgtEl>
                                          <p:spTgt spid="52"/>
                                        </p:tgtEl>
                                      </p:cBhvr>
                                    </p:animEffect>
                                  </p:childTnLst>
                                  <p:subTnLst>
                                    <p:audio>
                                      <p:cMediaNode>
                                        <p:cTn display="0" masterRel="sameClick">
                                          <p:stCondLst>
                                            <p:cond evt="begin" delay="0">
                                              <p:tn val="193"/>
                                            </p:cond>
                                          </p:stCondLst>
                                          <p:endCondLst>
                                            <p:cond evt="onStopAudio" delay="0">
                                              <p:tgtEl>
                                                <p:sldTgt/>
                                              </p:tgtEl>
                                            </p:cond>
                                          </p:endCondLst>
                                        </p:cTn>
                                        <p:tgtEl>
                                          <p:sndTgt r:embed="rId2" name="applause.wav"/>
                                        </p:tgtEl>
                                      </p:cMediaNode>
                                    </p:audio>
                                  </p:subTnLst>
                                </p:cTn>
                              </p:par>
                              <p:par>
                                <p:cTn id="198" presetID="53" presetClass="entr" presetSubtype="16" fill="hold" grpId="0" nodeType="withEffect">
                                  <p:stCondLst>
                                    <p:cond delay="0"/>
                                  </p:stCondLst>
                                  <p:childTnLst>
                                    <p:set>
                                      <p:cBhvr>
                                        <p:cTn id="199" dur="1" fill="hold">
                                          <p:stCondLst>
                                            <p:cond delay="0"/>
                                          </p:stCondLst>
                                        </p:cTn>
                                        <p:tgtEl>
                                          <p:spTgt spid="53"/>
                                        </p:tgtEl>
                                        <p:attrNameLst>
                                          <p:attrName>style.visibility</p:attrName>
                                        </p:attrNameLst>
                                      </p:cBhvr>
                                      <p:to>
                                        <p:strVal val="visible"/>
                                      </p:to>
                                    </p:set>
                                    <p:anim calcmode="lin" valueType="num">
                                      <p:cBhvr>
                                        <p:cTn id="200" dur="500" fill="hold"/>
                                        <p:tgtEl>
                                          <p:spTgt spid="53"/>
                                        </p:tgtEl>
                                        <p:attrNameLst>
                                          <p:attrName>ppt_w</p:attrName>
                                        </p:attrNameLst>
                                      </p:cBhvr>
                                      <p:tavLst>
                                        <p:tav tm="0">
                                          <p:val>
                                            <p:fltVal val="0"/>
                                          </p:val>
                                        </p:tav>
                                        <p:tav tm="100000">
                                          <p:val>
                                            <p:strVal val="#ppt_w"/>
                                          </p:val>
                                        </p:tav>
                                      </p:tavLst>
                                    </p:anim>
                                    <p:anim calcmode="lin" valueType="num">
                                      <p:cBhvr>
                                        <p:cTn id="201" dur="500" fill="hold"/>
                                        <p:tgtEl>
                                          <p:spTgt spid="53"/>
                                        </p:tgtEl>
                                        <p:attrNameLst>
                                          <p:attrName>ppt_h</p:attrName>
                                        </p:attrNameLst>
                                      </p:cBhvr>
                                      <p:tavLst>
                                        <p:tav tm="0">
                                          <p:val>
                                            <p:fltVal val="0"/>
                                          </p:val>
                                        </p:tav>
                                        <p:tav tm="100000">
                                          <p:val>
                                            <p:strVal val="#ppt_h"/>
                                          </p:val>
                                        </p:tav>
                                      </p:tavLst>
                                    </p:anim>
                                    <p:animEffect transition="in" filter="fade">
                                      <p:cBhvr>
                                        <p:cTn id="202" dur="500"/>
                                        <p:tgtEl>
                                          <p:spTgt spid="53"/>
                                        </p:tgtEl>
                                      </p:cBhvr>
                                    </p:animEffect>
                                  </p:childTnLst>
                                  <p:subTnLst>
                                    <p:audio>
                                      <p:cMediaNode>
                                        <p:cTn display="0" masterRel="sameClick">
                                          <p:stCondLst>
                                            <p:cond evt="begin" delay="0">
                                              <p:tn val="19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6" grpId="0"/>
      <p:bldP spid="27" grpId="0"/>
      <p:bldP spid="28" grpId="0"/>
      <p:bldP spid="30" grpId="0"/>
      <p:bldP spid="31" grpId="0"/>
      <p:bldP spid="33" grpId="0"/>
      <p:bldP spid="34" grpId="0"/>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3" grpId="0"/>
      <p:bldP spid="43" grpId="1"/>
      <p:bldP spid="44" grpId="0"/>
      <p:bldP spid="44" grpId="1"/>
      <p:bldP spid="45" grpId="0"/>
      <p:bldP spid="46" grpId="0"/>
      <p:bldP spid="47" grpId="0"/>
      <p:bldP spid="48" grpId="0"/>
      <p:bldP spid="49" grpId="0"/>
      <p:bldP spid="50" grpId="0"/>
      <p:bldP spid="51" grpId="0"/>
      <p:bldP spid="5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4114800"/>
            <a:ext cx="883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3600">
                <a:solidFill>
                  <a:schemeClr val="bg1"/>
                </a:solidFill>
                <a:latin typeface="VNI-Times" pitchFamily="2" charset="0"/>
                <a:cs typeface="Arial" panose="020B0604020202020204" pitchFamily="34" charset="0"/>
              </a:rPr>
              <a:t>	</a:t>
            </a:r>
          </a:p>
        </p:txBody>
      </p:sp>
      <p:sp>
        <p:nvSpPr>
          <p:cNvPr id="76803" name="Rectangle 3"/>
          <p:cNvSpPr>
            <a:spLocks noChangeArrowheads="1"/>
          </p:cNvSpPr>
          <p:nvPr/>
        </p:nvSpPr>
        <p:spPr bwMode="auto">
          <a:xfrm>
            <a:off x="8077200" y="2895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a:solidFill>
                  <a:srgbClr val="FF0000"/>
                </a:solidFill>
                <a:cs typeface="Arial" panose="020B0604020202020204" pitchFamily="34" charset="0"/>
              </a:rPr>
              <a:t>S</a:t>
            </a:r>
            <a:endParaRPr lang="en-US" sz="3600">
              <a:solidFill>
                <a:srgbClr val="FF0000"/>
              </a:solidFill>
              <a:cs typeface="Arial" panose="020B0604020202020204" pitchFamily="34" charset="0"/>
            </a:endParaRPr>
          </a:p>
        </p:txBody>
      </p:sp>
      <p:sp>
        <p:nvSpPr>
          <p:cNvPr id="76804" name="Rectangle 4"/>
          <p:cNvSpPr>
            <a:spLocks noChangeArrowheads="1"/>
          </p:cNvSpPr>
          <p:nvPr/>
        </p:nvSpPr>
        <p:spPr bwMode="auto">
          <a:xfrm>
            <a:off x="8077200" y="3657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a:solidFill>
                  <a:srgbClr val="FF0000"/>
                </a:solidFill>
                <a:cs typeface="Arial" panose="020B0604020202020204" pitchFamily="34" charset="0"/>
              </a:rPr>
              <a:t>Đ</a:t>
            </a:r>
            <a:r>
              <a:rPr lang="vi-VN">
                <a:cs typeface="Arial" panose="020B0604020202020204" pitchFamily="34" charset="0"/>
              </a:rPr>
              <a:t> </a:t>
            </a:r>
            <a:endParaRPr lang="en-US">
              <a:cs typeface="Arial" panose="020B0604020202020204" pitchFamily="34" charset="0"/>
            </a:endParaRPr>
          </a:p>
        </p:txBody>
      </p:sp>
      <p:sp>
        <p:nvSpPr>
          <p:cNvPr id="76805" name="Rectangle 5"/>
          <p:cNvSpPr>
            <a:spLocks noChangeArrowheads="1"/>
          </p:cNvSpPr>
          <p:nvPr/>
        </p:nvSpPr>
        <p:spPr bwMode="auto">
          <a:xfrm>
            <a:off x="304800" y="5410200"/>
            <a:ext cx="7696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sz="3600" b="0" dirty="0">
                <a:cs typeface="Arial" panose="020B0604020202020204" pitchFamily="34" charset="0"/>
              </a:rPr>
              <a:t>5. Cẩn thận, nhẹ nhàng khi sử dụng đồ dùng bằng thủy tinh.</a:t>
            </a:r>
            <a:endParaRPr lang="en-US" sz="3600" b="0" dirty="0">
              <a:cs typeface="Arial" panose="020B0604020202020204" pitchFamily="34" charset="0"/>
            </a:endParaRPr>
          </a:p>
        </p:txBody>
      </p:sp>
      <p:sp>
        <p:nvSpPr>
          <p:cNvPr id="76806" name="Rectangle 6"/>
          <p:cNvSpPr>
            <a:spLocks noChangeArrowheads="1"/>
          </p:cNvSpPr>
          <p:nvPr/>
        </p:nvSpPr>
        <p:spPr bwMode="auto">
          <a:xfrm>
            <a:off x="8077200" y="4267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a:solidFill>
                  <a:srgbClr val="FF0000"/>
                </a:solidFill>
                <a:cs typeface="Arial" panose="020B0604020202020204" pitchFamily="34" charset="0"/>
              </a:rPr>
              <a:t>S</a:t>
            </a:r>
            <a:endParaRPr lang="en-US" sz="3600">
              <a:solidFill>
                <a:srgbClr val="FF0000"/>
              </a:solidFill>
              <a:cs typeface="Arial" panose="020B0604020202020204" pitchFamily="34" charset="0"/>
            </a:endParaRPr>
          </a:p>
        </p:txBody>
      </p:sp>
      <p:sp>
        <p:nvSpPr>
          <p:cNvPr id="76807" name="Rectangle 7"/>
          <p:cNvSpPr>
            <a:spLocks noChangeArrowheads="1"/>
          </p:cNvSpPr>
          <p:nvPr/>
        </p:nvSpPr>
        <p:spPr bwMode="auto">
          <a:xfrm>
            <a:off x="8077200" y="4876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a:solidFill>
                  <a:srgbClr val="FF0000"/>
                </a:solidFill>
                <a:cs typeface="Arial" panose="020B0604020202020204" pitchFamily="34" charset="0"/>
              </a:rPr>
              <a:t>Đ</a:t>
            </a:r>
            <a:endParaRPr lang="en-US" sz="3600">
              <a:solidFill>
                <a:srgbClr val="FF0000"/>
              </a:solidFill>
              <a:cs typeface="Arial" panose="020B0604020202020204" pitchFamily="34" charset="0"/>
            </a:endParaRPr>
          </a:p>
        </p:txBody>
      </p:sp>
      <p:sp>
        <p:nvSpPr>
          <p:cNvPr id="76808" name="Rectangle 8"/>
          <p:cNvSpPr>
            <a:spLocks noChangeArrowheads="1"/>
          </p:cNvSpPr>
          <p:nvPr/>
        </p:nvSpPr>
        <p:spPr bwMode="auto">
          <a:xfrm>
            <a:off x="304800" y="480060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sz="3600" b="0" dirty="0">
                <a:cs typeface="Arial" panose="020B0604020202020204" pitchFamily="34" charset="0"/>
              </a:rPr>
              <a:t>4. Thủy tinh dễ vỡ khi va chạm mạnh</a:t>
            </a:r>
            <a:r>
              <a:rPr lang="vi-VN" sz="3600" dirty="0">
                <a:cs typeface="Arial" panose="020B0604020202020204" pitchFamily="34" charset="0"/>
              </a:rPr>
              <a:t> </a:t>
            </a:r>
            <a:endParaRPr lang="en-US" sz="3600" dirty="0">
              <a:cs typeface="Arial" panose="020B0604020202020204" pitchFamily="34" charset="0"/>
            </a:endParaRPr>
          </a:p>
        </p:txBody>
      </p:sp>
      <p:sp>
        <p:nvSpPr>
          <p:cNvPr id="76809" name="Rectangle 9"/>
          <p:cNvSpPr>
            <a:spLocks noChangeArrowheads="1"/>
          </p:cNvSpPr>
          <p:nvPr/>
        </p:nvSpPr>
        <p:spPr bwMode="auto">
          <a:xfrm>
            <a:off x="304800" y="41910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vi-VN" sz="3600" b="0" dirty="0">
                <a:cs typeface="Arial" panose="020B0604020202020204" pitchFamily="34" charset="0"/>
              </a:rPr>
              <a:t>3. Thủy tinh cháy và hút ẩm</a:t>
            </a:r>
            <a:r>
              <a:rPr lang="vi-VN" sz="3600" dirty="0">
                <a:cs typeface="Arial" panose="020B0604020202020204" pitchFamily="34" charset="0"/>
              </a:rPr>
              <a:t> </a:t>
            </a:r>
            <a:endParaRPr lang="en-US" sz="3600" dirty="0">
              <a:cs typeface="Arial" panose="020B0604020202020204" pitchFamily="34" charset="0"/>
            </a:endParaRPr>
          </a:p>
        </p:txBody>
      </p:sp>
      <p:sp>
        <p:nvSpPr>
          <p:cNvPr id="76810" name="Rectangle 10"/>
          <p:cNvSpPr>
            <a:spLocks noChangeArrowheads="1"/>
          </p:cNvSpPr>
          <p:nvPr/>
        </p:nvSpPr>
        <p:spPr bwMode="auto">
          <a:xfrm>
            <a:off x="8077200" y="5562600"/>
            <a:ext cx="533400" cy="533400"/>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a:solidFill>
                  <a:srgbClr val="FF0000"/>
                </a:solidFill>
                <a:cs typeface="Arial" panose="020B0604020202020204" pitchFamily="34" charset="0"/>
              </a:rPr>
              <a:t>Đ</a:t>
            </a:r>
            <a:endParaRPr lang="en-US" sz="3600">
              <a:solidFill>
                <a:srgbClr val="FF0000"/>
              </a:solidFill>
              <a:cs typeface="Arial" panose="020B0604020202020204" pitchFamily="34" charset="0"/>
            </a:endParaRPr>
          </a:p>
        </p:txBody>
      </p:sp>
      <p:sp>
        <p:nvSpPr>
          <p:cNvPr id="76811" name="Rectangle 11"/>
          <p:cNvSpPr>
            <a:spLocks noChangeArrowheads="1"/>
          </p:cNvSpPr>
          <p:nvPr/>
        </p:nvSpPr>
        <p:spPr bwMode="auto">
          <a:xfrm>
            <a:off x="304800" y="16002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a:solidFill>
                  <a:srgbClr val="0000FF"/>
                </a:solidFill>
                <a:cs typeface="Arial" panose="020B0604020202020204" pitchFamily="34" charset="0"/>
              </a:rPr>
              <a:t>*</a:t>
            </a:r>
            <a:r>
              <a:rPr lang="vi-VN" sz="4400">
                <a:solidFill>
                  <a:srgbClr val="0000FF"/>
                </a:solidFill>
                <a:cs typeface="Arial" panose="020B0604020202020204" pitchFamily="34" charset="0"/>
              </a:rPr>
              <a:t> </a:t>
            </a:r>
            <a:r>
              <a:rPr lang="vi-VN" sz="3600">
                <a:solidFill>
                  <a:srgbClr val="0000FF"/>
                </a:solidFill>
                <a:cs typeface="Arial" panose="020B0604020202020204" pitchFamily="34" charset="0"/>
              </a:rPr>
              <a:t>Trò chơi</a:t>
            </a:r>
            <a:r>
              <a:rPr lang="en-US" sz="3600">
                <a:solidFill>
                  <a:srgbClr val="0000FF"/>
                </a:solidFill>
                <a:cs typeface="Arial" panose="020B0604020202020204" pitchFamily="34" charset="0"/>
              </a:rPr>
              <a:t>: Ai nhanh, ai đúng</a:t>
            </a:r>
          </a:p>
        </p:txBody>
      </p:sp>
      <p:sp>
        <p:nvSpPr>
          <p:cNvPr id="76812" name="Rectangle 12"/>
          <p:cNvSpPr>
            <a:spLocks noChangeArrowheads="1"/>
          </p:cNvSpPr>
          <p:nvPr/>
        </p:nvSpPr>
        <p:spPr bwMode="auto">
          <a:xfrm>
            <a:off x="0" y="2667000"/>
            <a:ext cx="71532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b="0" dirty="0">
                <a:cs typeface="Arial" panose="020B0604020202020204" pitchFamily="34" charset="0"/>
              </a:rPr>
              <a:t>1.</a:t>
            </a:r>
            <a:r>
              <a:rPr lang="vi-VN" sz="4400" b="0" dirty="0">
                <a:cs typeface="Arial" panose="020B0604020202020204" pitchFamily="34" charset="0"/>
              </a:rPr>
              <a:t> </a:t>
            </a:r>
            <a:r>
              <a:rPr lang="vi-VN" sz="3600" b="0" dirty="0">
                <a:cs typeface="Arial" panose="020B0604020202020204" pitchFamily="34" charset="0"/>
              </a:rPr>
              <a:t>Thủy tinh dễ bị a-xít ăn mòn.</a:t>
            </a:r>
            <a:endParaRPr lang="en-US" sz="3600" b="0" dirty="0">
              <a:cs typeface="Arial" panose="020B0604020202020204" pitchFamily="34" charset="0"/>
            </a:endParaRPr>
          </a:p>
        </p:txBody>
      </p:sp>
      <p:sp>
        <p:nvSpPr>
          <p:cNvPr id="76813" name="Rectangle 13"/>
          <p:cNvSpPr>
            <a:spLocks noChangeArrowheads="1"/>
          </p:cNvSpPr>
          <p:nvPr/>
        </p:nvSpPr>
        <p:spPr bwMode="auto">
          <a:xfrm>
            <a:off x="0" y="3505200"/>
            <a:ext cx="746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vi-VN" sz="3600" b="0" dirty="0">
                <a:cs typeface="Arial" panose="020B0604020202020204" pitchFamily="34" charset="0"/>
              </a:rPr>
              <a:t>2. Thủy tinh trong suốt, không gỉ.</a:t>
            </a:r>
            <a:endParaRPr lang="en-US" sz="3600" b="0" dirty="0">
              <a:cs typeface="Arial" panose="020B0604020202020204" pitchFamily="34" charset="0"/>
            </a:endParaRPr>
          </a:p>
        </p:txBody>
      </p:sp>
      <p:pic>
        <p:nvPicPr>
          <p:cNvPr id="20497" name="Picture 17" descr="465af32f750a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95250"/>
            <a:ext cx="1466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02" y="5592197"/>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0"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76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51761">
            <a:off x="7848600" y="5562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9526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 calcmode="lin" valueType="num">
                                      <p:cBhvr>
                                        <p:cTn id="7" dur="1000" fill="hold"/>
                                        <p:tgtEl>
                                          <p:spTgt spid="76811"/>
                                        </p:tgtEl>
                                        <p:attrNameLst>
                                          <p:attrName>ppt_w</p:attrName>
                                        </p:attrNameLst>
                                      </p:cBhvr>
                                      <p:tavLst>
                                        <p:tav tm="0">
                                          <p:val>
                                            <p:strVal val="#ppt_w*0.70"/>
                                          </p:val>
                                        </p:tav>
                                        <p:tav tm="100000">
                                          <p:val>
                                            <p:strVal val="#ppt_w"/>
                                          </p:val>
                                        </p:tav>
                                      </p:tavLst>
                                    </p:anim>
                                    <p:anim calcmode="lin" valueType="num">
                                      <p:cBhvr>
                                        <p:cTn id="8" dur="1000" fill="hold"/>
                                        <p:tgtEl>
                                          <p:spTgt spid="76811"/>
                                        </p:tgtEl>
                                        <p:attrNameLst>
                                          <p:attrName>ppt_h</p:attrName>
                                        </p:attrNameLst>
                                      </p:cBhvr>
                                      <p:tavLst>
                                        <p:tav tm="0">
                                          <p:val>
                                            <p:strVal val="#ppt_h"/>
                                          </p:val>
                                        </p:tav>
                                        <p:tav tm="100000">
                                          <p:val>
                                            <p:strVal val="#ppt_h"/>
                                          </p:val>
                                        </p:tav>
                                      </p:tavLst>
                                    </p:anim>
                                    <p:animEffect transition="in" filter="fade">
                                      <p:cBhvr>
                                        <p:cTn id="9" dur="1000"/>
                                        <p:tgtEl>
                                          <p:spTgt spid="768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6812"/>
                                        </p:tgtEl>
                                        <p:attrNameLst>
                                          <p:attrName>style.visibility</p:attrName>
                                        </p:attrNameLst>
                                      </p:cBhvr>
                                      <p:to>
                                        <p:strVal val="visible"/>
                                      </p:to>
                                    </p:set>
                                    <p:anim calcmode="lin" valueType="num">
                                      <p:cBhvr additive="base">
                                        <p:cTn id="14" dur="500" fill="hold"/>
                                        <p:tgtEl>
                                          <p:spTgt spid="76812"/>
                                        </p:tgtEl>
                                        <p:attrNameLst>
                                          <p:attrName>ppt_x</p:attrName>
                                        </p:attrNameLst>
                                      </p:cBhvr>
                                      <p:tavLst>
                                        <p:tav tm="0">
                                          <p:val>
                                            <p:strVal val="#ppt_x"/>
                                          </p:val>
                                        </p:tav>
                                        <p:tav tm="100000">
                                          <p:val>
                                            <p:strVal val="#ppt_x"/>
                                          </p:val>
                                        </p:tav>
                                      </p:tavLst>
                                    </p:anim>
                                    <p:anim calcmode="lin" valueType="num">
                                      <p:cBhvr additive="base">
                                        <p:cTn id="15" dur="500" fill="hold"/>
                                        <p:tgtEl>
                                          <p:spTgt spid="768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6803"/>
                                        </p:tgtEl>
                                        <p:attrNameLst>
                                          <p:attrName>style.visibility</p:attrName>
                                        </p:attrNameLst>
                                      </p:cBhvr>
                                      <p:to>
                                        <p:strVal val="visible"/>
                                      </p:to>
                                    </p:set>
                                    <p:anim calcmode="lin" valueType="num">
                                      <p:cBhvr>
                                        <p:cTn id="20" dur="500" decel="50000" fill="hold">
                                          <p:stCondLst>
                                            <p:cond delay="0"/>
                                          </p:stCondLst>
                                        </p:cTn>
                                        <p:tgtEl>
                                          <p:spTgt spid="76803"/>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6803"/>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6803"/>
                                        </p:tgtEl>
                                        <p:attrNameLst>
                                          <p:attrName>ppt_w</p:attrName>
                                        </p:attrNameLst>
                                      </p:cBhvr>
                                      <p:tavLst>
                                        <p:tav tm="0">
                                          <p:val>
                                            <p:strVal val="#ppt_w*.05"/>
                                          </p:val>
                                        </p:tav>
                                        <p:tav tm="100000">
                                          <p:val>
                                            <p:strVal val="#ppt_w"/>
                                          </p:val>
                                        </p:tav>
                                      </p:tavLst>
                                    </p:anim>
                                    <p:anim calcmode="lin" valueType="num">
                                      <p:cBhvr>
                                        <p:cTn id="23" dur="1000" fill="hold"/>
                                        <p:tgtEl>
                                          <p:spTgt spid="76803"/>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6803"/>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6803"/>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6803"/>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68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6813"/>
                                        </p:tgtEl>
                                        <p:attrNameLst>
                                          <p:attrName>style.visibility</p:attrName>
                                        </p:attrNameLst>
                                      </p:cBhvr>
                                      <p:to>
                                        <p:strVal val="visible"/>
                                      </p:to>
                                    </p:set>
                                    <p:anim calcmode="lin" valueType="num">
                                      <p:cBhvr additive="base">
                                        <p:cTn id="32" dur="500" fill="hold"/>
                                        <p:tgtEl>
                                          <p:spTgt spid="76813"/>
                                        </p:tgtEl>
                                        <p:attrNameLst>
                                          <p:attrName>ppt_x</p:attrName>
                                        </p:attrNameLst>
                                      </p:cBhvr>
                                      <p:tavLst>
                                        <p:tav tm="0">
                                          <p:val>
                                            <p:strVal val="#ppt_x"/>
                                          </p:val>
                                        </p:tav>
                                        <p:tav tm="100000">
                                          <p:val>
                                            <p:strVal val="#ppt_x"/>
                                          </p:val>
                                        </p:tav>
                                      </p:tavLst>
                                    </p:anim>
                                    <p:anim calcmode="lin" valueType="num">
                                      <p:cBhvr additive="base">
                                        <p:cTn id="33" dur="500" fill="hold"/>
                                        <p:tgtEl>
                                          <p:spTgt spid="7681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6804"/>
                                        </p:tgtEl>
                                        <p:attrNameLst>
                                          <p:attrName>style.visibility</p:attrName>
                                        </p:attrNameLst>
                                      </p:cBhvr>
                                      <p:to>
                                        <p:strVal val="visible"/>
                                      </p:to>
                                    </p:set>
                                    <p:anim calcmode="lin" valueType="num">
                                      <p:cBhvr>
                                        <p:cTn id="38" dur="500" decel="50000" fill="hold">
                                          <p:stCondLst>
                                            <p:cond delay="0"/>
                                          </p:stCondLst>
                                        </p:cTn>
                                        <p:tgtEl>
                                          <p:spTgt spid="7680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680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6804"/>
                                        </p:tgtEl>
                                        <p:attrNameLst>
                                          <p:attrName>ppt_w</p:attrName>
                                        </p:attrNameLst>
                                      </p:cBhvr>
                                      <p:tavLst>
                                        <p:tav tm="0">
                                          <p:val>
                                            <p:strVal val="#ppt_w*.05"/>
                                          </p:val>
                                        </p:tav>
                                        <p:tav tm="100000">
                                          <p:val>
                                            <p:strVal val="#ppt_w"/>
                                          </p:val>
                                        </p:tav>
                                      </p:tavLst>
                                    </p:anim>
                                    <p:anim calcmode="lin" valueType="num">
                                      <p:cBhvr>
                                        <p:cTn id="41" dur="1000" fill="hold"/>
                                        <p:tgtEl>
                                          <p:spTgt spid="7680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680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680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680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680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6809"/>
                                        </p:tgtEl>
                                        <p:attrNameLst>
                                          <p:attrName>style.visibility</p:attrName>
                                        </p:attrNameLst>
                                      </p:cBhvr>
                                      <p:to>
                                        <p:strVal val="visible"/>
                                      </p:to>
                                    </p:set>
                                    <p:anim calcmode="lin" valueType="num">
                                      <p:cBhvr additive="base">
                                        <p:cTn id="50" dur="500" fill="hold"/>
                                        <p:tgtEl>
                                          <p:spTgt spid="76809"/>
                                        </p:tgtEl>
                                        <p:attrNameLst>
                                          <p:attrName>ppt_x</p:attrName>
                                        </p:attrNameLst>
                                      </p:cBhvr>
                                      <p:tavLst>
                                        <p:tav tm="0">
                                          <p:val>
                                            <p:strVal val="#ppt_x"/>
                                          </p:val>
                                        </p:tav>
                                        <p:tav tm="100000">
                                          <p:val>
                                            <p:strVal val="#ppt_x"/>
                                          </p:val>
                                        </p:tav>
                                      </p:tavLst>
                                    </p:anim>
                                    <p:anim calcmode="lin" valueType="num">
                                      <p:cBhvr additive="base">
                                        <p:cTn id="51" dur="500" fill="hold"/>
                                        <p:tgtEl>
                                          <p:spTgt spid="7680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76806"/>
                                        </p:tgtEl>
                                        <p:attrNameLst>
                                          <p:attrName>style.visibility</p:attrName>
                                        </p:attrNameLst>
                                      </p:cBhvr>
                                      <p:to>
                                        <p:strVal val="visible"/>
                                      </p:to>
                                    </p:set>
                                    <p:anim calcmode="lin" valueType="num">
                                      <p:cBhvr>
                                        <p:cTn id="56" dur="500" decel="50000" fill="hold">
                                          <p:stCondLst>
                                            <p:cond delay="0"/>
                                          </p:stCondLst>
                                        </p:cTn>
                                        <p:tgtEl>
                                          <p:spTgt spid="7680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7680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76806"/>
                                        </p:tgtEl>
                                        <p:attrNameLst>
                                          <p:attrName>ppt_w</p:attrName>
                                        </p:attrNameLst>
                                      </p:cBhvr>
                                      <p:tavLst>
                                        <p:tav tm="0">
                                          <p:val>
                                            <p:strVal val="#ppt_w*.05"/>
                                          </p:val>
                                        </p:tav>
                                        <p:tav tm="100000">
                                          <p:val>
                                            <p:strVal val="#ppt_w"/>
                                          </p:val>
                                        </p:tav>
                                      </p:tavLst>
                                    </p:anim>
                                    <p:anim calcmode="lin" valueType="num">
                                      <p:cBhvr>
                                        <p:cTn id="59" dur="1000" fill="hold"/>
                                        <p:tgtEl>
                                          <p:spTgt spid="7680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7680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7680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7680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7680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6808"/>
                                        </p:tgtEl>
                                        <p:attrNameLst>
                                          <p:attrName>style.visibility</p:attrName>
                                        </p:attrNameLst>
                                      </p:cBhvr>
                                      <p:to>
                                        <p:strVal val="visible"/>
                                      </p:to>
                                    </p:set>
                                    <p:anim calcmode="lin" valueType="num">
                                      <p:cBhvr additive="base">
                                        <p:cTn id="68" dur="500" fill="hold"/>
                                        <p:tgtEl>
                                          <p:spTgt spid="76808"/>
                                        </p:tgtEl>
                                        <p:attrNameLst>
                                          <p:attrName>ppt_x</p:attrName>
                                        </p:attrNameLst>
                                      </p:cBhvr>
                                      <p:tavLst>
                                        <p:tav tm="0">
                                          <p:val>
                                            <p:strVal val="#ppt_x"/>
                                          </p:val>
                                        </p:tav>
                                        <p:tav tm="100000">
                                          <p:val>
                                            <p:strVal val="#ppt_x"/>
                                          </p:val>
                                        </p:tav>
                                      </p:tavLst>
                                    </p:anim>
                                    <p:anim calcmode="lin" valueType="num">
                                      <p:cBhvr additive="base">
                                        <p:cTn id="69" dur="500" fill="hold"/>
                                        <p:tgtEl>
                                          <p:spTgt spid="76808"/>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76807"/>
                                        </p:tgtEl>
                                        <p:attrNameLst>
                                          <p:attrName>style.visibility</p:attrName>
                                        </p:attrNameLst>
                                      </p:cBhvr>
                                      <p:to>
                                        <p:strVal val="visible"/>
                                      </p:to>
                                    </p:set>
                                    <p:anim calcmode="lin" valueType="num">
                                      <p:cBhvr>
                                        <p:cTn id="74" dur="500" decel="50000" fill="hold">
                                          <p:stCondLst>
                                            <p:cond delay="0"/>
                                          </p:stCondLst>
                                        </p:cTn>
                                        <p:tgtEl>
                                          <p:spTgt spid="7680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7680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76807"/>
                                        </p:tgtEl>
                                        <p:attrNameLst>
                                          <p:attrName>ppt_w</p:attrName>
                                        </p:attrNameLst>
                                      </p:cBhvr>
                                      <p:tavLst>
                                        <p:tav tm="0">
                                          <p:val>
                                            <p:strVal val="#ppt_w*.05"/>
                                          </p:val>
                                        </p:tav>
                                        <p:tav tm="100000">
                                          <p:val>
                                            <p:strVal val="#ppt_w"/>
                                          </p:val>
                                        </p:tav>
                                      </p:tavLst>
                                    </p:anim>
                                    <p:anim calcmode="lin" valueType="num">
                                      <p:cBhvr>
                                        <p:cTn id="77" dur="1000" fill="hold"/>
                                        <p:tgtEl>
                                          <p:spTgt spid="7680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7680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7680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7680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768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76805"/>
                                        </p:tgtEl>
                                        <p:attrNameLst>
                                          <p:attrName>style.visibility</p:attrName>
                                        </p:attrNameLst>
                                      </p:cBhvr>
                                      <p:to>
                                        <p:strVal val="visible"/>
                                      </p:to>
                                    </p:set>
                                    <p:anim calcmode="lin" valueType="num">
                                      <p:cBhvr additive="base">
                                        <p:cTn id="86" dur="500" fill="hold"/>
                                        <p:tgtEl>
                                          <p:spTgt spid="76805"/>
                                        </p:tgtEl>
                                        <p:attrNameLst>
                                          <p:attrName>ppt_x</p:attrName>
                                        </p:attrNameLst>
                                      </p:cBhvr>
                                      <p:tavLst>
                                        <p:tav tm="0">
                                          <p:val>
                                            <p:strVal val="#ppt_x"/>
                                          </p:val>
                                        </p:tav>
                                        <p:tav tm="100000">
                                          <p:val>
                                            <p:strVal val="#ppt_x"/>
                                          </p:val>
                                        </p:tav>
                                      </p:tavLst>
                                    </p:anim>
                                    <p:anim calcmode="lin" valueType="num">
                                      <p:cBhvr additive="base">
                                        <p:cTn id="87"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76810"/>
                                        </p:tgtEl>
                                        <p:attrNameLst>
                                          <p:attrName>style.visibility</p:attrName>
                                        </p:attrNameLst>
                                      </p:cBhvr>
                                      <p:to>
                                        <p:strVal val="visible"/>
                                      </p:to>
                                    </p:set>
                                    <p:anim calcmode="lin" valueType="num">
                                      <p:cBhvr>
                                        <p:cTn id="92" dur="500" decel="50000" fill="hold">
                                          <p:stCondLst>
                                            <p:cond delay="0"/>
                                          </p:stCondLst>
                                        </p:cTn>
                                        <p:tgtEl>
                                          <p:spTgt spid="76810"/>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76810"/>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76810"/>
                                        </p:tgtEl>
                                        <p:attrNameLst>
                                          <p:attrName>ppt_w</p:attrName>
                                        </p:attrNameLst>
                                      </p:cBhvr>
                                      <p:tavLst>
                                        <p:tav tm="0">
                                          <p:val>
                                            <p:strVal val="#ppt_w*.05"/>
                                          </p:val>
                                        </p:tav>
                                        <p:tav tm="100000">
                                          <p:val>
                                            <p:strVal val="#ppt_w"/>
                                          </p:val>
                                        </p:tav>
                                      </p:tavLst>
                                    </p:anim>
                                    <p:anim calcmode="lin" valueType="num">
                                      <p:cBhvr>
                                        <p:cTn id="95" dur="1000" fill="hold"/>
                                        <p:tgtEl>
                                          <p:spTgt spid="76810"/>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76810"/>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76810"/>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76810"/>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76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P spid="76804" grpId="0" animBg="1"/>
      <p:bldP spid="76805" grpId="0"/>
      <p:bldP spid="76806" grpId="0" animBg="1"/>
      <p:bldP spid="76807" grpId="0" animBg="1"/>
      <p:bldP spid="76808" grpId="0"/>
      <p:bldP spid="76809" grpId="0"/>
      <p:bldP spid="76810" grpId="0" animBg="1"/>
      <p:bldP spid="76811" grpId="0"/>
      <p:bldP spid="76812" grpId="0"/>
      <p:bldP spid="768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228600"/>
            <a:ext cx="9144000" cy="1020763"/>
          </a:xfrm>
        </p:spPr>
        <p:txBody>
          <a:bodyPr>
            <a:noAutofit/>
          </a:bodyPr>
          <a:lstStyle/>
          <a:p>
            <a:r>
              <a:rPr lang="en-US" sz="4800" b="1" dirty="0" err="1" smtClean="0">
                <a:solidFill>
                  <a:srgbClr val="0000FF"/>
                </a:solidFill>
                <a:effectLst/>
                <a:latin typeface="Times New Roman" pitchFamily="18" charset="0"/>
                <a:cs typeface="Times New Roman" pitchFamily="18" charset="0"/>
              </a:rPr>
              <a:t>Màu</a:t>
            </a:r>
            <a:r>
              <a:rPr lang="en-US" b="1" dirty="0" smtClean="0">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nào</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dưới</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đây</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không</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phải</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là</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màu</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của</a:t>
            </a:r>
            <a:r>
              <a:rPr lang="en-US" b="1" dirty="0" smtClean="0">
                <a:solidFill>
                  <a:srgbClr val="0000FF"/>
                </a:solidFill>
                <a:effectLst/>
                <a:latin typeface="Times New Roman" pitchFamily="18" charset="0"/>
                <a:cs typeface="Times New Roman" pitchFamily="18" charset="0"/>
              </a:rPr>
              <a:t> xi </a:t>
            </a:r>
            <a:r>
              <a:rPr lang="en-US" b="1" dirty="0" err="1" smtClean="0">
                <a:solidFill>
                  <a:srgbClr val="0000FF"/>
                </a:solidFill>
                <a:effectLst/>
                <a:latin typeface="Times New Roman" pitchFamily="18" charset="0"/>
                <a:cs typeface="Times New Roman" pitchFamily="18" charset="0"/>
              </a:rPr>
              <a:t>măng</a:t>
            </a:r>
            <a:r>
              <a:rPr lang="en-US" b="1" dirty="0" smtClean="0">
                <a:solidFill>
                  <a:srgbClr val="0000FF"/>
                </a:solidFill>
                <a:effectLst/>
                <a:latin typeface="Times New Roman" pitchFamily="18" charset="0"/>
                <a:cs typeface="Times New Roman" pitchFamily="18" charset="0"/>
              </a:rPr>
              <a:t>?</a:t>
            </a:r>
          </a:p>
        </p:txBody>
      </p:sp>
      <p:sp>
        <p:nvSpPr>
          <p:cNvPr id="5" name="Rectangle 4"/>
          <p:cNvSpPr>
            <a:spLocks noChangeArrowheads="1"/>
          </p:cNvSpPr>
          <p:nvPr/>
        </p:nvSpPr>
        <p:spPr bwMode="auto">
          <a:xfrm>
            <a:off x="990600" y="3389313"/>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Trắng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6" name="Rectangle 5"/>
          <p:cNvSpPr>
            <a:spLocks noChangeArrowheads="1"/>
          </p:cNvSpPr>
          <p:nvPr/>
        </p:nvSpPr>
        <p:spPr bwMode="auto">
          <a:xfrm>
            <a:off x="914400" y="44958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40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7" name="Rectangle 6"/>
          <p:cNvSpPr>
            <a:spLocks noChangeArrowheads="1"/>
          </p:cNvSpPr>
          <p:nvPr/>
        </p:nvSpPr>
        <p:spPr bwMode="auto">
          <a:xfrm>
            <a:off x="990600" y="5867400"/>
            <a:ext cx="233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Xám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04800" y="3352800"/>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Harrington"/>
                <a:cs typeface="+mn-cs"/>
              </a:rPr>
              <a:t>A</a:t>
            </a:r>
            <a:endParaRPr lang="en-US" sz="4000" b="1" spc="50" dirty="0">
              <a:ln w="11430"/>
              <a:solidFill>
                <a:srgbClr val="C00000"/>
              </a:solidFill>
              <a:effectLst>
                <a:outerShdw blurRad="76200" dist="50800" dir="5400000" algn="tl" rotWithShape="0">
                  <a:srgbClr val="000000">
                    <a:alpha val="65000"/>
                  </a:srgbClr>
                </a:outerShdw>
              </a:effectLst>
              <a:cs typeface="+mn-cs"/>
            </a:endParaRPr>
          </a:p>
        </p:txBody>
      </p:sp>
      <p:sp>
        <p:nvSpPr>
          <p:cNvPr id="9" name="TextBox 8"/>
          <p:cNvSpPr txBox="1"/>
          <p:nvPr/>
        </p:nvSpPr>
        <p:spPr>
          <a:xfrm>
            <a:off x="381000" y="4473714"/>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Harrington"/>
                <a:cs typeface="+mn-cs"/>
              </a:rPr>
              <a:t>B</a:t>
            </a:r>
            <a:endParaRPr lang="en-US" sz="4000" b="1" spc="50" dirty="0">
              <a:ln w="11430"/>
              <a:solidFill>
                <a:srgbClr val="C00000"/>
              </a:solidFill>
              <a:effectLst>
                <a:outerShdw blurRad="76200" dist="50800" dir="5400000" algn="tl" rotWithShape="0">
                  <a:srgbClr val="000000">
                    <a:alpha val="65000"/>
                  </a:srgbClr>
                </a:outerShdw>
              </a:effectLst>
              <a:cs typeface="+mn-cs"/>
            </a:endParaRPr>
          </a:p>
        </p:txBody>
      </p:sp>
      <p:sp>
        <p:nvSpPr>
          <p:cNvPr id="10" name="TextBox 9"/>
          <p:cNvSpPr txBox="1"/>
          <p:nvPr/>
        </p:nvSpPr>
        <p:spPr>
          <a:xfrm>
            <a:off x="381000" y="5845314"/>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Harrington"/>
                <a:cs typeface="+mn-cs"/>
              </a:rPr>
              <a:t>C</a:t>
            </a:r>
            <a:endParaRPr lang="en-US" sz="4000" b="1" spc="50" dirty="0">
              <a:ln w="11430"/>
              <a:solidFill>
                <a:srgbClr val="C00000"/>
              </a:solidFill>
              <a:effectLst>
                <a:outerShdw blurRad="76200" dist="50800" dir="5400000" algn="tl" rotWithShape="0">
                  <a:srgbClr val="000000">
                    <a:alpha val="65000"/>
                  </a:srgbClr>
                </a:outerShdw>
              </a:effectLst>
              <a:cs typeface="+mn-cs"/>
            </a:endParaRPr>
          </a:p>
        </p:txBody>
      </p:sp>
      <p:sp>
        <p:nvSpPr>
          <p:cNvPr id="23" name="Explosion 1 22"/>
          <p:cNvSpPr/>
          <p:nvPr/>
        </p:nvSpPr>
        <p:spPr>
          <a:xfrm>
            <a:off x="7172739" y="1331913"/>
            <a:ext cx="190500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4" name="Explosion 1 23"/>
          <p:cNvSpPr/>
          <p:nvPr/>
        </p:nvSpPr>
        <p:spPr>
          <a:xfrm>
            <a:off x="5334000" y="1636713"/>
            <a:ext cx="19812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5" name="Oval 24" descr="Water droplets"/>
          <p:cNvSpPr>
            <a:spLocks noChangeArrowheads="1"/>
          </p:cNvSpPr>
          <p:nvPr/>
        </p:nvSpPr>
        <p:spPr bwMode="auto">
          <a:xfrm>
            <a:off x="3276600" y="4060686"/>
            <a:ext cx="4495800" cy="997710"/>
          </a:xfrm>
          <a:prstGeom prst="ellipse">
            <a:avLst/>
          </a:prstGeom>
          <a:blipFill dpi="0" rotWithShape="1">
            <a:blip r:embed="rId3"/>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3" name="Action Button: Forward or Next 12">
            <a:hlinkClick r:id="rId4" action="ppaction://hlinksldjump" highlightClick="1"/>
          </p:cNvPr>
          <p:cNvSpPr/>
          <p:nvPr/>
        </p:nvSpPr>
        <p:spPr>
          <a:xfrm>
            <a:off x="8229600" y="6190359"/>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3319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nodeType="click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80">
                                          <p:stCondLst>
                                            <p:cond delay="0"/>
                                          </p:stCondLst>
                                        </p:cTn>
                                        <p:tgtEl>
                                          <p:spTgt spid="25"/>
                                        </p:tgtEl>
                                      </p:cBhvr>
                                    </p:animEffect>
                                    <p:anim calcmode="lin" valueType="num">
                                      <p:cBhvr>
                                        <p:cTn id="5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1" dur="26">
                                          <p:stCondLst>
                                            <p:cond delay="650"/>
                                          </p:stCondLst>
                                        </p:cTn>
                                        <p:tgtEl>
                                          <p:spTgt spid="25"/>
                                        </p:tgtEl>
                                      </p:cBhvr>
                                      <p:to x="100000" y="60000"/>
                                    </p:animScale>
                                    <p:animScale>
                                      <p:cBhvr>
                                        <p:cTn id="62" dur="166" decel="50000">
                                          <p:stCondLst>
                                            <p:cond delay="676"/>
                                          </p:stCondLst>
                                        </p:cTn>
                                        <p:tgtEl>
                                          <p:spTgt spid="25"/>
                                        </p:tgtEl>
                                      </p:cBhvr>
                                      <p:to x="100000" y="100000"/>
                                    </p:animScale>
                                    <p:animScale>
                                      <p:cBhvr>
                                        <p:cTn id="63" dur="26">
                                          <p:stCondLst>
                                            <p:cond delay="1312"/>
                                          </p:stCondLst>
                                        </p:cTn>
                                        <p:tgtEl>
                                          <p:spTgt spid="25"/>
                                        </p:tgtEl>
                                      </p:cBhvr>
                                      <p:to x="100000" y="80000"/>
                                    </p:animScale>
                                    <p:animScale>
                                      <p:cBhvr>
                                        <p:cTn id="64" dur="166" decel="50000">
                                          <p:stCondLst>
                                            <p:cond delay="1338"/>
                                          </p:stCondLst>
                                        </p:cTn>
                                        <p:tgtEl>
                                          <p:spTgt spid="25"/>
                                        </p:tgtEl>
                                      </p:cBhvr>
                                      <p:to x="100000" y="100000"/>
                                    </p:animScale>
                                    <p:animScale>
                                      <p:cBhvr>
                                        <p:cTn id="65" dur="26">
                                          <p:stCondLst>
                                            <p:cond delay="1642"/>
                                          </p:stCondLst>
                                        </p:cTn>
                                        <p:tgtEl>
                                          <p:spTgt spid="25"/>
                                        </p:tgtEl>
                                      </p:cBhvr>
                                      <p:to x="100000" y="90000"/>
                                    </p:animScale>
                                    <p:animScale>
                                      <p:cBhvr>
                                        <p:cTn id="66" dur="166" decel="50000">
                                          <p:stCondLst>
                                            <p:cond delay="1668"/>
                                          </p:stCondLst>
                                        </p:cTn>
                                        <p:tgtEl>
                                          <p:spTgt spid="25"/>
                                        </p:tgtEl>
                                      </p:cBhvr>
                                      <p:to x="100000" y="100000"/>
                                    </p:animScale>
                                    <p:animScale>
                                      <p:cBhvr>
                                        <p:cTn id="67" dur="26">
                                          <p:stCondLst>
                                            <p:cond delay="1808"/>
                                          </p:stCondLst>
                                        </p:cTn>
                                        <p:tgtEl>
                                          <p:spTgt spid="25"/>
                                        </p:tgtEl>
                                      </p:cBhvr>
                                      <p:to x="100000" y="95000"/>
                                    </p:animScale>
                                    <p:animScale>
                                      <p:cBhvr>
                                        <p:cTn id="68" dur="166" decel="50000">
                                          <p:stCondLst>
                                            <p:cond delay="1834"/>
                                          </p:stCondLst>
                                        </p:cTn>
                                        <p:tgtEl>
                                          <p:spTgt spid="25"/>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par>
                                <p:cTn id="69" presetID="10" presetClass="exit" presetSubtype="0" fill="hold" nodeType="with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0962" grpId="0"/>
      <p:bldP spid="5" grpId="0"/>
      <p:bldP spid="5" grpId="1"/>
      <p:bldP spid="6" grpId="0"/>
      <p:bldP spid="7" grpId="0"/>
      <p:bldP spid="7" grpId="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274638"/>
            <a:ext cx="8686800" cy="868362"/>
          </a:xfrm>
        </p:spPr>
        <p:txBody>
          <a:bodyPr>
            <a:noAutofit/>
          </a:bodyPr>
          <a:lstStyle/>
          <a:p>
            <a:r>
              <a:rPr lang="en-US" b="1" dirty="0" smtClean="0">
                <a:solidFill>
                  <a:srgbClr val="0000FF"/>
                </a:solidFill>
                <a:effectLst/>
                <a:latin typeface="Times New Roman" pitchFamily="18" charset="0"/>
                <a:cs typeface="Times New Roman" pitchFamily="18" charset="0"/>
              </a:rPr>
              <a:t>Xi </a:t>
            </a:r>
            <a:r>
              <a:rPr lang="en-US" b="1" dirty="0" err="1" smtClean="0">
                <a:solidFill>
                  <a:srgbClr val="0000FF"/>
                </a:solidFill>
                <a:effectLst/>
                <a:latin typeface="Times New Roman" pitchFamily="18" charset="0"/>
                <a:cs typeface="Times New Roman" pitchFamily="18" charset="0"/>
              </a:rPr>
              <a:t>măng</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trộn</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với</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cát</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và</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nước</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tạo</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thành</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gì</a:t>
            </a:r>
            <a:r>
              <a:rPr lang="en-US" b="1" dirty="0" smtClean="0">
                <a:solidFill>
                  <a:srgbClr val="0000FF"/>
                </a:solidFill>
                <a:effectLst/>
                <a:latin typeface="Times New Roman" pitchFamily="18" charset="0"/>
                <a:cs typeface="Times New Roman" pitchFamily="18" charset="0"/>
              </a:rPr>
              <a:t>?</a:t>
            </a:r>
          </a:p>
        </p:txBody>
      </p:sp>
      <p:sp>
        <p:nvSpPr>
          <p:cNvPr id="32771" name="Rectangle 6"/>
          <p:cNvSpPr>
            <a:spLocks noChangeArrowheads="1"/>
          </p:cNvSpPr>
          <p:nvPr/>
        </p:nvSpPr>
        <p:spPr bwMode="auto">
          <a:xfrm>
            <a:off x="914400" y="33782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Bê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tông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2772" name="Rectangle 7"/>
          <p:cNvSpPr>
            <a:spLocks noChangeArrowheads="1"/>
          </p:cNvSpPr>
          <p:nvPr/>
        </p:nvSpPr>
        <p:spPr bwMode="auto">
          <a:xfrm>
            <a:off x="909638" y="4495800"/>
            <a:ext cx="5491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Bê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thép</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2773" name="Rectangle 8"/>
          <p:cNvSpPr>
            <a:spLocks noChangeArrowheads="1"/>
          </p:cNvSpPr>
          <p:nvPr/>
        </p:nvSpPr>
        <p:spPr bwMode="auto">
          <a:xfrm>
            <a:off x="990600" y="571500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Vữa</a:t>
            </a:r>
            <a:r>
              <a:rPr lang="en-US" sz="3600" b="1" dirty="0">
                <a:solidFill>
                  <a:srgbClr val="0000FF"/>
                </a:solidFill>
                <a:latin typeface="Times New Roman" panose="02020603050405020304" pitchFamily="18" charset="0"/>
                <a:cs typeface="Times New Roman" panose="02020603050405020304" pitchFamily="18" charset="0"/>
              </a:rPr>
              <a:t> 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228600" y="3352800"/>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Harrington"/>
                <a:cs typeface="+mn-cs"/>
              </a:rPr>
              <a:t>A</a:t>
            </a:r>
            <a:endParaRPr lang="en-US" sz="4000" b="1" spc="50">
              <a:ln w="11430"/>
              <a:solidFill>
                <a:srgbClr val="C00000"/>
              </a:solidFill>
              <a:effectLst>
                <a:outerShdw blurRad="76200" dist="50800" dir="5400000" algn="tl" rotWithShape="0">
                  <a:srgbClr val="000000">
                    <a:alpha val="65000"/>
                  </a:srgbClr>
                </a:outerShdw>
              </a:effectLst>
              <a:cs typeface="+mn-cs"/>
            </a:endParaRPr>
          </a:p>
        </p:txBody>
      </p:sp>
      <p:sp>
        <p:nvSpPr>
          <p:cNvPr id="12" name="TextBox 11"/>
          <p:cNvSpPr txBox="1"/>
          <p:nvPr/>
        </p:nvSpPr>
        <p:spPr>
          <a:xfrm>
            <a:off x="228600" y="4419600"/>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Harrington"/>
                <a:cs typeface="+mn-cs"/>
              </a:rPr>
              <a:t>B</a:t>
            </a:r>
            <a:endParaRPr lang="en-US" sz="4000" b="1" spc="50">
              <a:ln w="11430"/>
              <a:solidFill>
                <a:srgbClr val="C00000"/>
              </a:solidFill>
              <a:effectLst>
                <a:outerShdw blurRad="76200" dist="50800" dir="5400000" algn="tl" rotWithShape="0">
                  <a:srgbClr val="000000">
                    <a:alpha val="65000"/>
                  </a:srgbClr>
                </a:outerShdw>
              </a:effectLst>
              <a:cs typeface="+mn-cs"/>
            </a:endParaRPr>
          </a:p>
        </p:txBody>
      </p:sp>
      <p:sp>
        <p:nvSpPr>
          <p:cNvPr id="13" name="TextBox 12"/>
          <p:cNvSpPr txBox="1"/>
          <p:nvPr/>
        </p:nvSpPr>
        <p:spPr>
          <a:xfrm>
            <a:off x="228600" y="5616714"/>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Harrington"/>
                <a:cs typeface="+mn-cs"/>
              </a:rPr>
              <a:t>C</a:t>
            </a:r>
            <a:endParaRPr lang="en-US" sz="4000" b="1" spc="50">
              <a:ln w="11430"/>
              <a:solidFill>
                <a:srgbClr val="C00000"/>
              </a:solidFill>
              <a:effectLst>
                <a:outerShdw blurRad="76200" dist="50800" dir="5400000" algn="tl" rotWithShape="0">
                  <a:srgbClr val="000000">
                    <a:alpha val="65000"/>
                  </a:srgbClr>
                </a:outerShdw>
              </a:effectLst>
              <a:cs typeface="+mn-cs"/>
            </a:endParaRPr>
          </a:p>
        </p:txBody>
      </p:sp>
      <p:sp>
        <p:nvSpPr>
          <p:cNvPr id="26" name="Explosion 1 25"/>
          <p:cNvSpPr/>
          <p:nvPr/>
        </p:nvSpPr>
        <p:spPr>
          <a:xfrm>
            <a:off x="4499113" y="1496943"/>
            <a:ext cx="190500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7" name="Explosion 1 26"/>
          <p:cNvSpPr/>
          <p:nvPr/>
        </p:nvSpPr>
        <p:spPr>
          <a:xfrm>
            <a:off x="6629400" y="1676400"/>
            <a:ext cx="19812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8" name="Oval 27" descr="Water droplets"/>
          <p:cNvSpPr>
            <a:spLocks noChangeArrowheads="1"/>
          </p:cNvSpPr>
          <p:nvPr/>
        </p:nvSpPr>
        <p:spPr bwMode="auto">
          <a:xfrm>
            <a:off x="2743200" y="3759200"/>
            <a:ext cx="4038600" cy="965200"/>
          </a:xfrm>
          <a:prstGeom prst="ellipse">
            <a:avLst/>
          </a:prstGeom>
          <a:blipFill dpi="0" rotWithShape="1">
            <a:blip r:embed="rId3"/>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3" name="Action Button: Forward or Next 2">
            <a:hlinkClick r:id="rId4" action="ppaction://hlinksldjump" highlightClick="1"/>
          </p:cNvPr>
          <p:cNvSpPr/>
          <p:nvPr/>
        </p:nvSpPr>
        <p:spPr>
          <a:xfrm>
            <a:off x="7620000" y="5715000"/>
            <a:ext cx="533400" cy="584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9970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fltVal val="0"/>
                                          </p:val>
                                        </p:tav>
                                        <p:tav tm="100000">
                                          <p:val>
                                            <p:strVal val="#ppt_w"/>
                                          </p:val>
                                        </p:tav>
                                      </p:tavLst>
                                    </p:anim>
                                    <p:anim calcmode="lin" valueType="num">
                                      <p:cBhvr>
                                        <p:cTn id="8" dur="1000" fill="hold"/>
                                        <p:tgtEl>
                                          <p:spTgt spid="808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p:cTn id="13" dur="1000" fill="hold"/>
                                        <p:tgtEl>
                                          <p:spTgt spid="32771"/>
                                        </p:tgtEl>
                                        <p:attrNameLst>
                                          <p:attrName>ppt_w</p:attrName>
                                        </p:attrNameLst>
                                      </p:cBhvr>
                                      <p:tavLst>
                                        <p:tav tm="0">
                                          <p:val>
                                            <p:fltVal val="0"/>
                                          </p:val>
                                        </p:tav>
                                        <p:tav tm="100000">
                                          <p:val>
                                            <p:strVal val="#ppt_w"/>
                                          </p:val>
                                        </p:tav>
                                      </p:tavLst>
                                    </p:anim>
                                    <p:anim calcmode="lin" valueType="num">
                                      <p:cBhvr>
                                        <p:cTn id="14" dur="1000" fill="hold"/>
                                        <p:tgtEl>
                                          <p:spTgt spid="32771"/>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32772"/>
                                        </p:tgtEl>
                                        <p:attrNameLst>
                                          <p:attrName>style.visibility</p:attrName>
                                        </p:attrNameLst>
                                      </p:cBhvr>
                                      <p:to>
                                        <p:strVal val="visible"/>
                                      </p:to>
                                    </p:set>
                                    <p:anim calcmode="lin" valueType="num">
                                      <p:cBhvr>
                                        <p:cTn id="23" dur="1000" fill="hold"/>
                                        <p:tgtEl>
                                          <p:spTgt spid="32772"/>
                                        </p:tgtEl>
                                        <p:attrNameLst>
                                          <p:attrName>ppt_x</p:attrName>
                                        </p:attrNameLst>
                                      </p:cBhvr>
                                      <p:tavLst>
                                        <p:tav tm="0">
                                          <p:val>
                                            <p:strVal val="#ppt_x-.2"/>
                                          </p:val>
                                        </p:tav>
                                        <p:tav tm="100000">
                                          <p:val>
                                            <p:strVal val="#ppt_x"/>
                                          </p:val>
                                        </p:tav>
                                      </p:tavLst>
                                    </p:anim>
                                    <p:anim calcmode="lin" valueType="num">
                                      <p:cBhvr>
                                        <p:cTn id="24"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2772"/>
                                        </p:tgtEl>
                                      </p:cBhvr>
                                    </p:animEffect>
                                  </p:childTnLst>
                                </p:cTn>
                              </p:par>
                              <p:par>
                                <p:cTn id="26" presetID="2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2773"/>
                                        </p:tgtEl>
                                        <p:attrNameLst>
                                          <p:attrName>style.visibility</p:attrName>
                                        </p:attrNameLst>
                                      </p:cBhvr>
                                      <p:to>
                                        <p:strVal val="visible"/>
                                      </p:to>
                                    </p:set>
                                    <p:anim calcmode="lin" valueType="num">
                                      <p:cBhvr>
                                        <p:cTn id="35" dur="1000" fill="hold"/>
                                        <p:tgtEl>
                                          <p:spTgt spid="32773"/>
                                        </p:tgtEl>
                                        <p:attrNameLst>
                                          <p:attrName>ppt_x</p:attrName>
                                        </p:attrNameLst>
                                      </p:cBhvr>
                                      <p:tavLst>
                                        <p:tav tm="0">
                                          <p:val>
                                            <p:strVal val="#ppt_x-.2"/>
                                          </p:val>
                                        </p:tav>
                                        <p:tav tm="100000">
                                          <p:val>
                                            <p:strVal val="#ppt_x"/>
                                          </p:val>
                                        </p:tav>
                                      </p:tavLst>
                                    </p:anim>
                                    <p:anim calcmode="lin" valueType="num">
                                      <p:cBhvr>
                                        <p:cTn id="36"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2773"/>
                                        </p:tgtEl>
                                      </p:cBhvr>
                                    </p:animEffect>
                                  </p:childTnLst>
                                </p:cTn>
                              </p:par>
                              <p:par>
                                <p:cTn id="38" presetID="2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ppt_x</p:attrName>
                                        </p:attrNameLst>
                                      </p:cBhvr>
                                      <p:tavLst>
                                        <p:tav tm="0">
                                          <p:val>
                                            <p:strVal val="#ppt_x-.2"/>
                                          </p:val>
                                        </p:tav>
                                        <p:tav tm="100000">
                                          <p:val>
                                            <p:strVal val="#ppt_x"/>
                                          </p:val>
                                        </p:tav>
                                      </p:tavLst>
                                    </p:anim>
                                    <p:anim calcmode="lin" valueType="num">
                                      <p:cBhvr>
                                        <p:cTn id="4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nodeType="clickEffect">
                                  <p:stCondLst>
                                    <p:cond delay="0"/>
                                  </p:stCondLst>
                                  <p:childTnLst>
                                    <p:anim calcmode="lin" valueType="num">
                                      <p:cBhvr>
                                        <p:cTn id="54" dur="1000"/>
                                        <p:tgtEl>
                                          <p:spTgt spid="26"/>
                                        </p:tgtEl>
                                        <p:attrNameLst>
                                          <p:attrName>ppt_w</p:attrName>
                                        </p:attrNameLst>
                                      </p:cBhvr>
                                      <p:tavLst>
                                        <p:tav tm="0">
                                          <p:val>
                                            <p:strVal val="ppt_w"/>
                                          </p:val>
                                        </p:tav>
                                        <p:tav tm="100000">
                                          <p:val>
                                            <p:fltVal val="0"/>
                                          </p:val>
                                        </p:tav>
                                      </p:tavLst>
                                    </p:anim>
                                    <p:anim calcmode="lin" valueType="num">
                                      <p:cBhvr>
                                        <p:cTn id="55" dur="1000"/>
                                        <p:tgtEl>
                                          <p:spTgt spid="26"/>
                                        </p:tgtEl>
                                        <p:attrNameLst>
                                          <p:attrName>ppt_h</p:attrName>
                                        </p:attrNameLst>
                                      </p:cBhvr>
                                      <p:tavLst>
                                        <p:tav tm="0">
                                          <p:val>
                                            <p:strVal val="ppt_h"/>
                                          </p:val>
                                        </p:tav>
                                        <p:tav tm="100000">
                                          <p:val>
                                            <p:fltVal val="0"/>
                                          </p:val>
                                        </p:tav>
                                      </p:tavLst>
                                    </p:anim>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amond(in)">
                                      <p:cBhvr>
                                        <p:cTn id="63" dur="10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xit" presetSubtype="0" fill="hold" nodeType="clickEffect">
                                  <p:stCondLst>
                                    <p:cond delay="0"/>
                                  </p:stCondLst>
                                  <p:childTnLst>
                                    <p:anim calcmode="lin" valueType="num">
                                      <p:cBhvr>
                                        <p:cTn id="67" dur="1000"/>
                                        <p:tgtEl>
                                          <p:spTgt spid="27"/>
                                        </p:tgtEl>
                                        <p:attrNameLst>
                                          <p:attrName>ppt_w</p:attrName>
                                        </p:attrNameLst>
                                      </p:cBhvr>
                                      <p:tavLst>
                                        <p:tav tm="0">
                                          <p:val>
                                            <p:strVal val="ppt_w"/>
                                          </p:val>
                                        </p:tav>
                                        <p:tav tm="100000">
                                          <p:val>
                                            <p:fltVal val="0"/>
                                          </p:val>
                                        </p:tav>
                                      </p:tavLst>
                                    </p:anim>
                                    <p:anim calcmode="lin" valueType="num">
                                      <p:cBhvr>
                                        <p:cTn id="68" dur="1000"/>
                                        <p:tgtEl>
                                          <p:spTgt spid="27"/>
                                        </p:tgtEl>
                                        <p:attrNameLst>
                                          <p:attrName>ppt_h</p:attrName>
                                        </p:attrNameLst>
                                      </p:cBhvr>
                                      <p:tavLst>
                                        <p:tav tm="0">
                                          <p:val>
                                            <p:strVal val="ppt_h"/>
                                          </p:val>
                                        </p:tav>
                                        <p:tav tm="100000">
                                          <p:val>
                                            <p:fltVal val="0"/>
                                          </p:val>
                                        </p:tav>
                                      </p:tavLst>
                                    </p:anim>
                                    <p:animEffect transition="out" filter="fade">
                                      <p:cBhvr>
                                        <p:cTn id="69" dur="1000"/>
                                        <p:tgtEl>
                                          <p:spTgt spid="27"/>
                                        </p:tgtEl>
                                      </p:cBhvr>
                                    </p:animEffect>
                                    <p:set>
                                      <p:cBhvr>
                                        <p:cTn id="70"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1" restart="whenNotActive" fill="hold" evtFilter="cancelBubble" nodeType="interactiveSeq">
                <p:stCondLst>
                  <p:cond evt="onClick" delay="0">
                    <p:tgtEl>
                      <p:spTgt spid="1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80">
                                          <p:stCondLst>
                                            <p:cond delay="0"/>
                                          </p:stCondLst>
                                        </p:cTn>
                                        <p:tgtEl>
                                          <p:spTgt spid="28"/>
                                        </p:tgtEl>
                                      </p:cBhvr>
                                    </p:animEffect>
                                    <p:anim calcmode="lin" valueType="num">
                                      <p:cBhvr>
                                        <p:cTn id="7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2" dur="26">
                                          <p:stCondLst>
                                            <p:cond delay="650"/>
                                          </p:stCondLst>
                                        </p:cTn>
                                        <p:tgtEl>
                                          <p:spTgt spid="28"/>
                                        </p:tgtEl>
                                      </p:cBhvr>
                                      <p:to x="100000" y="60000"/>
                                    </p:animScale>
                                    <p:animScale>
                                      <p:cBhvr>
                                        <p:cTn id="83" dur="166" decel="50000">
                                          <p:stCondLst>
                                            <p:cond delay="676"/>
                                          </p:stCondLst>
                                        </p:cTn>
                                        <p:tgtEl>
                                          <p:spTgt spid="28"/>
                                        </p:tgtEl>
                                      </p:cBhvr>
                                      <p:to x="100000" y="100000"/>
                                    </p:animScale>
                                    <p:animScale>
                                      <p:cBhvr>
                                        <p:cTn id="84" dur="26">
                                          <p:stCondLst>
                                            <p:cond delay="1312"/>
                                          </p:stCondLst>
                                        </p:cTn>
                                        <p:tgtEl>
                                          <p:spTgt spid="28"/>
                                        </p:tgtEl>
                                      </p:cBhvr>
                                      <p:to x="100000" y="80000"/>
                                    </p:animScale>
                                    <p:animScale>
                                      <p:cBhvr>
                                        <p:cTn id="85" dur="166" decel="50000">
                                          <p:stCondLst>
                                            <p:cond delay="1338"/>
                                          </p:stCondLst>
                                        </p:cTn>
                                        <p:tgtEl>
                                          <p:spTgt spid="28"/>
                                        </p:tgtEl>
                                      </p:cBhvr>
                                      <p:to x="100000" y="100000"/>
                                    </p:animScale>
                                    <p:animScale>
                                      <p:cBhvr>
                                        <p:cTn id="86" dur="26">
                                          <p:stCondLst>
                                            <p:cond delay="1642"/>
                                          </p:stCondLst>
                                        </p:cTn>
                                        <p:tgtEl>
                                          <p:spTgt spid="28"/>
                                        </p:tgtEl>
                                      </p:cBhvr>
                                      <p:to x="100000" y="90000"/>
                                    </p:animScale>
                                    <p:animScale>
                                      <p:cBhvr>
                                        <p:cTn id="87" dur="166" decel="50000">
                                          <p:stCondLst>
                                            <p:cond delay="1668"/>
                                          </p:stCondLst>
                                        </p:cTn>
                                        <p:tgtEl>
                                          <p:spTgt spid="28"/>
                                        </p:tgtEl>
                                      </p:cBhvr>
                                      <p:to x="100000" y="100000"/>
                                    </p:animScale>
                                    <p:animScale>
                                      <p:cBhvr>
                                        <p:cTn id="88" dur="26">
                                          <p:stCondLst>
                                            <p:cond delay="1808"/>
                                          </p:stCondLst>
                                        </p:cTn>
                                        <p:tgtEl>
                                          <p:spTgt spid="28"/>
                                        </p:tgtEl>
                                      </p:cBhvr>
                                      <p:to x="100000" y="95000"/>
                                    </p:animScale>
                                    <p:animScale>
                                      <p:cBhvr>
                                        <p:cTn id="89" dur="166" decel="50000">
                                          <p:stCondLst>
                                            <p:cond delay="1834"/>
                                          </p:stCondLst>
                                        </p:cTn>
                                        <p:tgtEl>
                                          <p:spTgt spid="28"/>
                                        </p:tgtEl>
                                      </p:cBhvr>
                                      <p:to x="100000" y="100000"/>
                                    </p:animScale>
                                  </p:childTnLst>
                                  <p:subTnLst>
                                    <p:audio>
                                      <p:cMediaNode>
                                        <p:cTn display="0" masterRel="sameClick">
                                          <p:stCondLst>
                                            <p:cond evt="begin" delay="0">
                                              <p:tn val="74"/>
                                            </p:cond>
                                          </p:stCondLst>
                                          <p:endCondLst>
                                            <p:cond evt="onStopAudio" delay="0">
                                              <p:tgtEl>
                                                <p:sldTgt/>
                                              </p:tgtEl>
                                            </p:cond>
                                          </p:endCondLst>
                                        </p:cTn>
                                        <p:tgtEl>
                                          <p:sndTgt r:embed="rId2" name="applause.wav"/>
                                        </p:tgtEl>
                                      </p:cMediaNode>
                                    </p:audio>
                                  </p:subTnLst>
                                </p:cTn>
                              </p:par>
                              <p:par>
                                <p:cTn id="90" presetID="56" presetClass="path" presetSubtype="0" accel="50000" decel="50000" fill="hold" nodeType="withEffect">
                                  <p:stCondLst>
                                    <p:cond delay="0"/>
                                  </p:stCondLst>
                                  <p:childTnLst>
                                    <p:animMotion origin="layout" path="M -3.33333E-6 4.62428E-6 L 0.10834 -0.14821 " pathEditMode="relative" rAng="0" ptsTypes="AA">
                                      <p:cBhvr>
                                        <p:cTn id="91" dur="2000" fill="hold"/>
                                        <p:tgtEl>
                                          <p:spTgt spid="13"/>
                                        </p:tgtEl>
                                        <p:attrNameLst>
                                          <p:attrName>ppt_x</p:attrName>
                                          <p:attrName>ppt_y</p:attrName>
                                        </p:attrNameLst>
                                      </p:cBhvr>
                                      <p:rCtr x="5417" y="-7422"/>
                                    </p:animMotion>
                                  </p:childTnLst>
                                </p:cTn>
                              </p:par>
                              <p:par>
                                <p:cTn id="92" presetID="56" presetClass="path" presetSubtype="0" accel="50000" decel="50000" fill="hold" grpId="1" nodeType="withEffect">
                                  <p:stCondLst>
                                    <p:cond delay="0"/>
                                  </p:stCondLst>
                                  <p:childTnLst>
                                    <p:animMotion origin="layout" path="M 3.33333E-6 2.77457E-6 L 0.07916 -0.13018 " pathEditMode="relative" rAng="0" ptsTypes="AA">
                                      <p:cBhvr>
                                        <p:cTn id="93" dur="2000" fill="hold"/>
                                        <p:tgtEl>
                                          <p:spTgt spid="32773"/>
                                        </p:tgtEl>
                                        <p:attrNameLst>
                                          <p:attrName>ppt_x</p:attrName>
                                          <p:attrName>ppt_y</p:attrName>
                                        </p:attrNameLst>
                                      </p:cBhvr>
                                      <p:rCtr x="3958" y="-6520"/>
                                    </p:animMotion>
                                  </p:childTnLst>
                                </p:cTn>
                              </p:par>
                              <p:par>
                                <p:cTn id="94" presetID="20" presetClass="exit" presetSubtype="0" fill="hold" grpId="1" nodeType="withEffect">
                                  <p:stCondLst>
                                    <p:cond delay="0"/>
                                  </p:stCondLst>
                                  <p:childTnLst>
                                    <p:animEffect transition="out" filter="wedge">
                                      <p:cBhvr>
                                        <p:cTn id="95" dur="1000"/>
                                        <p:tgtEl>
                                          <p:spTgt spid="32771"/>
                                        </p:tgtEl>
                                      </p:cBhvr>
                                    </p:animEffect>
                                    <p:set>
                                      <p:cBhvr>
                                        <p:cTn id="96" dur="1" fill="hold">
                                          <p:stCondLst>
                                            <p:cond delay="999"/>
                                          </p:stCondLst>
                                        </p:cTn>
                                        <p:tgtEl>
                                          <p:spTgt spid="32771"/>
                                        </p:tgtEl>
                                        <p:attrNameLst>
                                          <p:attrName>style.visibility</p:attrName>
                                        </p:attrNameLst>
                                      </p:cBhvr>
                                      <p:to>
                                        <p:strVal val="hidden"/>
                                      </p:to>
                                    </p:set>
                                  </p:childTnLst>
                                </p:cTn>
                              </p:par>
                              <p:par>
                                <p:cTn id="97" presetID="20" presetClass="exit" presetSubtype="0" fill="hold" nodeType="withEffect">
                                  <p:stCondLst>
                                    <p:cond delay="0"/>
                                  </p:stCondLst>
                                  <p:childTnLst>
                                    <p:animEffect transition="out" filter="wedge">
                                      <p:cBhvr>
                                        <p:cTn id="98" dur="1000"/>
                                        <p:tgtEl>
                                          <p:spTgt spid="11"/>
                                        </p:tgtEl>
                                      </p:cBhvr>
                                    </p:animEffect>
                                    <p:set>
                                      <p:cBhvr>
                                        <p:cTn id="99" dur="1" fill="hold">
                                          <p:stCondLst>
                                            <p:cond delay="999"/>
                                          </p:stCondLst>
                                        </p:cTn>
                                        <p:tgtEl>
                                          <p:spTgt spid="11"/>
                                        </p:tgtEl>
                                        <p:attrNameLst>
                                          <p:attrName>style.visibility</p:attrName>
                                        </p:attrNameLst>
                                      </p:cBhvr>
                                      <p:to>
                                        <p:strVal val="hidden"/>
                                      </p:to>
                                    </p:set>
                                  </p:childTnLst>
                                </p:cTn>
                              </p:par>
                              <p:par>
                                <p:cTn id="100" presetID="20" presetClass="exit" presetSubtype="0" fill="hold" nodeType="withEffect">
                                  <p:stCondLst>
                                    <p:cond delay="0"/>
                                  </p:stCondLst>
                                  <p:childTnLst>
                                    <p:animEffect transition="out" filter="wedge">
                                      <p:cBhvr>
                                        <p:cTn id="101" dur="1000"/>
                                        <p:tgtEl>
                                          <p:spTgt spid="12"/>
                                        </p:tgtEl>
                                      </p:cBhvr>
                                    </p:animEffect>
                                    <p:set>
                                      <p:cBhvr>
                                        <p:cTn id="102" dur="1" fill="hold">
                                          <p:stCondLst>
                                            <p:cond delay="999"/>
                                          </p:stCondLst>
                                        </p:cTn>
                                        <p:tgtEl>
                                          <p:spTgt spid="12"/>
                                        </p:tgtEl>
                                        <p:attrNameLst>
                                          <p:attrName>style.visibility</p:attrName>
                                        </p:attrNameLst>
                                      </p:cBhvr>
                                      <p:to>
                                        <p:strVal val="hidden"/>
                                      </p:to>
                                    </p:set>
                                  </p:childTnLst>
                                </p:cTn>
                              </p:par>
                              <p:par>
                                <p:cTn id="103" presetID="20" presetClass="exit" presetSubtype="0" fill="hold" grpId="1" nodeType="withEffect">
                                  <p:stCondLst>
                                    <p:cond delay="0"/>
                                  </p:stCondLst>
                                  <p:childTnLst>
                                    <p:animEffect transition="out" filter="wedge">
                                      <p:cBhvr>
                                        <p:cTn id="104" dur="1000"/>
                                        <p:tgtEl>
                                          <p:spTgt spid="32772"/>
                                        </p:tgtEl>
                                      </p:cBhvr>
                                    </p:animEffect>
                                    <p:set>
                                      <p:cBhvr>
                                        <p:cTn id="105" dur="1" fill="hold">
                                          <p:stCondLst>
                                            <p:cond delay="999"/>
                                          </p:stCondLst>
                                        </p:cTn>
                                        <p:tgtEl>
                                          <p:spTgt spid="3277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0898" grpId="0"/>
      <p:bldP spid="32771" grpId="0"/>
      <p:bldP spid="32771" grpId="1"/>
      <p:bldP spid="32772" grpId="0"/>
      <p:bldP spid="32772" grpId="1"/>
      <p:bldP spid="32773" grpId="0"/>
      <p:bldP spid="32773" grpId="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38113" y="633413"/>
            <a:ext cx="8763000" cy="561975"/>
          </a:xfrm>
        </p:spPr>
        <p:txBody>
          <a:bodyPr>
            <a:noAutofit/>
          </a:bodyPr>
          <a:lstStyle/>
          <a:p>
            <a:pPr eaLnBrk="1" hangingPunct="1">
              <a:defRPr/>
            </a:pPr>
            <a:r>
              <a:rPr lang="en-US" sz="3600" b="1" dirty="0" err="1" smtClean="0">
                <a:solidFill>
                  <a:srgbClr val="0070C0"/>
                </a:solidFill>
                <a:latin typeface="Times New Roman" pitchFamily="18" charset="0"/>
                <a:cs typeface="Times New Roman" pitchFamily="18" charset="0"/>
              </a:rPr>
              <a:t>Bê</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tông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được</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tạo</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ra</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từ</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những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vật</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liệu</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nào</a:t>
            </a:r>
            <a:r>
              <a:rPr lang="en-US" sz="3600" b="1" dirty="0" smtClean="0">
                <a:solidFill>
                  <a:srgbClr val="0070C0"/>
                </a:solidFill>
                <a:latin typeface="Times New Roman" pitchFamily="18" charset="0"/>
                <a:cs typeface="Times New Roman" pitchFamily="18" charset="0"/>
              </a:rPr>
              <a:t>?</a:t>
            </a:r>
          </a:p>
        </p:txBody>
      </p:sp>
      <p:sp>
        <p:nvSpPr>
          <p:cNvPr id="33795" name="Rectangle 5"/>
          <p:cNvSpPr>
            <a:spLocks noChangeArrowheads="1"/>
          </p:cNvSpPr>
          <p:nvPr/>
        </p:nvSpPr>
        <p:spPr bwMode="auto">
          <a:xfrm>
            <a:off x="1066800" y="3317875"/>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trộn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nước</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3796" name="Rectangle 6"/>
          <p:cNvSpPr>
            <a:spLocks noChangeArrowheads="1"/>
          </p:cNvSpPr>
          <p:nvPr/>
        </p:nvSpPr>
        <p:spPr bwMode="auto">
          <a:xfrm>
            <a:off x="1143000" y="4613275"/>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trộn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nước</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33797" name="Rectangle 8"/>
          <p:cNvSpPr>
            <a:spLocks noChangeArrowheads="1"/>
          </p:cNvSpPr>
          <p:nvPr/>
        </p:nvSpPr>
        <p:spPr bwMode="auto">
          <a:xfrm>
            <a:off x="884238" y="5922963"/>
            <a:ext cx="7269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trộn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nước</a:t>
            </a:r>
            <a:r>
              <a:rPr lang="en-US" sz="3200" b="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04800" y="3352800"/>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Harrington"/>
                <a:cs typeface="+mn-cs"/>
              </a:rPr>
              <a:t>A</a:t>
            </a:r>
            <a:endParaRPr lang="en-US" sz="4000" b="1" spc="50">
              <a:ln w="11430"/>
              <a:solidFill>
                <a:srgbClr val="C00000"/>
              </a:solidFill>
              <a:effectLst>
                <a:outerShdw blurRad="76200" dist="50800" dir="5400000" algn="tl" rotWithShape="0">
                  <a:srgbClr val="000000">
                    <a:alpha val="65000"/>
                  </a:srgbClr>
                </a:outerShdw>
              </a:effectLst>
              <a:cs typeface="+mn-cs"/>
            </a:endParaRPr>
          </a:p>
        </p:txBody>
      </p:sp>
      <p:sp>
        <p:nvSpPr>
          <p:cNvPr id="12" name="TextBox 11"/>
          <p:cNvSpPr txBox="1"/>
          <p:nvPr/>
        </p:nvSpPr>
        <p:spPr>
          <a:xfrm>
            <a:off x="381000" y="4473714"/>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Harrington"/>
                <a:cs typeface="+mn-cs"/>
              </a:rPr>
              <a:t>B</a:t>
            </a:r>
            <a:endParaRPr lang="en-US" sz="4000" b="1" spc="50">
              <a:ln w="11430"/>
              <a:solidFill>
                <a:srgbClr val="C00000"/>
              </a:solidFill>
              <a:effectLst>
                <a:outerShdw blurRad="76200" dist="50800" dir="5400000" algn="tl" rotWithShape="0">
                  <a:srgbClr val="000000">
                    <a:alpha val="65000"/>
                  </a:srgbClr>
                </a:outerShdw>
              </a:effectLst>
              <a:cs typeface="+mn-cs"/>
            </a:endParaRPr>
          </a:p>
        </p:txBody>
      </p:sp>
      <p:sp>
        <p:nvSpPr>
          <p:cNvPr id="13" name="TextBox 12"/>
          <p:cNvSpPr txBox="1"/>
          <p:nvPr/>
        </p:nvSpPr>
        <p:spPr>
          <a:xfrm>
            <a:off x="381000" y="5845314"/>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Harrington"/>
                <a:cs typeface="+mn-cs"/>
              </a:rPr>
              <a:t>C</a:t>
            </a:r>
            <a:endParaRPr lang="en-US" sz="4000" b="1" spc="50">
              <a:ln w="11430"/>
              <a:solidFill>
                <a:srgbClr val="C00000"/>
              </a:solidFill>
              <a:effectLst>
                <a:outerShdw blurRad="76200" dist="50800" dir="5400000" algn="tl" rotWithShape="0">
                  <a:srgbClr val="000000">
                    <a:alpha val="65000"/>
                  </a:srgbClr>
                </a:outerShdw>
              </a:effectLst>
              <a:cs typeface="+mn-cs"/>
            </a:endParaRPr>
          </a:p>
        </p:txBody>
      </p:sp>
      <p:sp>
        <p:nvSpPr>
          <p:cNvPr id="25" name="Explosion 1 24"/>
          <p:cNvSpPr/>
          <p:nvPr/>
        </p:nvSpPr>
        <p:spPr>
          <a:xfrm>
            <a:off x="6477000" y="1400175"/>
            <a:ext cx="190500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6" name="Explosion 1 25"/>
          <p:cNvSpPr/>
          <p:nvPr/>
        </p:nvSpPr>
        <p:spPr>
          <a:xfrm>
            <a:off x="4953000" y="1552575"/>
            <a:ext cx="19812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7" name="Oval 26" descr="Water droplets"/>
          <p:cNvSpPr>
            <a:spLocks noChangeArrowheads="1"/>
          </p:cNvSpPr>
          <p:nvPr/>
        </p:nvSpPr>
        <p:spPr bwMode="auto">
          <a:xfrm>
            <a:off x="76200" y="2057400"/>
            <a:ext cx="4038600" cy="914400"/>
          </a:xfrm>
          <a:prstGeom prst="ellipse">
            <a:avLst/>
          </a:prstGeom>
          <a:blipFill dpi="0" rotWithShape="1">
            <a:blip r:embed="rId3"/>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4" name="Action Button: Forward or Next 3">
            <a:hlinkClick r:id="rId4" action="ppaction://hlinksldjump" highlightClick="1"/>
          </p:cNvPr>
          <p:cNvSpPr/>
          <p:nvPr/>
        </p:nvSpPr>
        <p:spPr>
          <a:xfrm>
            <a:off x="8039100" y="5638800"/>
            <a:ext cx="685800" cy="914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223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1314">
                                            <p:txEl>
                                              <p:charRg st="4294967295" end="4294967295"/>
                                            </p:txEl>
                                          </p:spTgt>
                                        </p:tgtEl>
                                        <p:attrNameLst>
                                          <p:attrName>style.visibility</p:attrName>
                                        </p:attrNameLst>
                                      </p:cBhvr>
                                      <p:to>
                                        <p:strVal val="visible"/>
                                      </p:to>
                                    </p:set>
                                    <p:animEffect transition="in" filter="fade">
                                      <p:cBhvr>
                                        <p:cTn id="7" dur="1000"/>
                                        <p:tgtEl>
                                          <p:spTgt spid="141314">
                                            <p:txEl>
                                              <p:charRg st="4294967295" end="4294967295"/>
                                            </p:txEl>
                                          </p:spTgt>
                                        </p:tgtEl>
                                      </p:cBhvr>
                                    </p:animEffect>
                                    <p:anim calcmode="lin" valueType="num">
                                      <p:cBhvr>
                                        <p:cTn id="8" dur="1000" fill="hold"/>
                                        <p:tgtEl>
                                          <p:spTgt spid="141314">
                                            <p:txEl>
                                              <p:charRg st="4294967295" end="4294967295"/>
                                            </p:txEl>
                                          </p:spTgt>
                                        </p:tgtEl>
                                        <p:attrNameLst>
                                          <p:attrName>ppt_x</p:attrName>
                                        </p:attrNameLst>
                                      </p:cBhvr>
                                      <p:tavLst>
                                        <p:tav tm="0">
                                          <p:val>
                                            <p:strVal val="#ppt_x"/>
                                          </p:val>
                                        </p:tav>
                                        <p:tav tm="100000">
                                          <p:val>
                                            <p:strVal val="#ppt_x"/>
                                          </p:val>
                                        </p:tav>
                                      </p:tavLst>
                                    </p:anim>
                                    <p:anim calcmode="lin" valueType="num">
                                      <p:cBhvr>
                                        <p:cTn id="9" dur="1000" fill="hold"/>
                                        <p:tgtEl>
                                          <p:spTgt spid="141314">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circle(in)">
                                      <p:cBhvr>
                                        <p:cTn id="19" dur="2000"/>
                                        <p:tgtEl>
                                          <p:spTgt spid="337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1" nodeType="withEffect">
                                  <p:stCondLst>
                                    <p:cond delay="0"/>
                                  </p:stCondLst>
                                  <p:childTnLst>
                                    <p:set>
                                      <p:cBhvr>
                                        <p:cTn id="26" dur="1" fill="hold">
                                          <p:stCondLst>
                                            <p:cond delay="0"/>
                                          </p:stCondLst>
                                        </p:cTn>
                                        <p:tgtEl>
                                          <p:spTgt spid="33796"/>
                                        </p:tgtEl>
                                        <p:attrNameLst>
                                          <p:attrName>style.visibility</p:attrName>
                                        </p:attrNameLst>
                                      </p:cBhvr>
                                      <p:to>
                                        <p:strVal val="visible"/>
                                      </p:to>
                                    </p:set>
                                    <p:animEffect transition="in" filter="barn(inVertical)">
                                      <p:cBhvr>
                                        <p:cTn id="27" dur="500"/>
                                        <p:tgtEl>
                                          <p:spTgt spid="337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1" nodeType="clickEffect">
                                  <p:stCondLst>
                                    <p:cond delay="0"/>
                                  </p:stCondLst>
                                  <p:childTnLst>
                                    <p:set>
                                      <p:cBhvr>
                                        <p:cTn id="31" dur="1" fill="hold">
                                          <p:stCondLst>
                                            <p:cond delay="0"/>
                                          </p:stCondLst>
                                        </p:cTn>
                                        <p:tgtEl>
                                          <p:spTgt spid="33797"/>
                                        </p:tgtEl>
                                        <p:attrNameLst>
                                          <p:attrName>style.visibility</p:attrName>
                                        </p:attrNameLst>
                                      </p:cBhvr>
                                      <p:to>
                                        <p:strVal val="visible"/>
                                      </p:to>
                                    </p:set>
                                    <p:animEffect transition="in" filter="barn(inVertical)">
                                      <p:cBhvr>
                                        <p:cTn id="32" dur="500"/>
                                        <p:tgtEl>
                                          <p:spTgt spid="33797"/>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xit" presetSubtype="21" fill="hold" nodeType="clickEffect">
                                  <p:stCondLst>
                                    <p:cond delay="0"/>
                                  </p:stCondLst>
                                  <p:childTnLst>
                                    <p:animEffect transition="out" filter="barn(inVertical)">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xit" presetSubtype="21" fill="hold" nodeType="clickEffect">
                                  <p:stCondLst>
                                    <p:cond delay="0"/>
                                  </p:stCondLst>
                                  <p:childTnLst>
                                    <p:animEffect transition="out" filter="barn(inVertical)">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exit" presetSubtype="0" fill="hold" nodeType="clickEffect">
                                  <p:stCondLst>
                                    <p:cond delay="0"/>
                                  </p:stCondLst>
                                  <p:childTnLst>
                                    <p:animEffect transition="out" filter="fade">
                                      <p:cBhvr>
                                        <p:cTn id="64" dur="1000"/>
                                        <p:tgtEl>
                                          <p:spTgt spid="12"/>
                                        </p:tgtEl>
                                      </p:cBhvr>
                                    </p:animEffect>
                                    <p:anim calcmode="lin" valueType="num">
                                      <p:cBhvr>
                                        <p:cTn id="65" dur="1000"/>
                                        <p:tgtEl>
                                          <p:spTgt spid="12"/>
                                        </p:tgtEl>
                                        <p:attrNameLst>
                                          <p:attrName>ppt_x</p:attrName>
                                        </p:attrNameLst>
                                      </p:cBhvr>
                                      <p:tavLst>
                                        <p:tav tm="0">
                                          <p:val>
                                            <p:strVal val="ppt_x"/>
                                          </p:val>
                                        </p:tav>
                                        <p:tav tm="100000">
                                          <p:val>
                                            <p:strVal val="ppt_x"/>
                                          </p:val>
                                        </p:tav>
                                      </p:tavLst>
                                    </p:anim>
                                    <p:anim calcmode="lin" valueType="num">
                                      <p:cBhvr>
                                        <p:cTn id="66" dur="1000"/>
                                        <p:tgtEl>
                                          <p:spTgt spid="12"/>
                                        </p:tgtEl>
                                        <p:attrNameLst>
                                          <p:attrName>ppt_y</p:attrName>
                                        </p:attrNameLst>
                                      </p:cBhvr>
                                      <p:tavLst>
                                        <p:tav tm="0">
                                          <p:val>
                                            <p:strVal val="ppt_y"/>
                                          </p:val>
                                        </p:tav>
                                        <p:tav tm="100000">
                                          <p:val>
                                            <p:strVal val="ppt_y+.1"/>
                                          </p:val>
                                        </p:tav>
                                      </p:tavLst>
                                    </p:anim>
                                    <p:set>
                                      <p:cBhvr>
                                        <p:cTn id="67" dur="1" fill="hold">
                                          <p:stCondLst>
                                            <p:cond delay="999"/>
                                          </p:stCondLst>
                                        </p:cTn>
                                        <p:tgtEl>
                                          <p:spTgt spid="12"/>
                                        </p:tgtEl>
                                        <p:attrNameLst>
                                          <p:attrName>style.visibility</p:attrName>
                                        </p:attrNameLst>
                                      </p:cBhvr>
                                      <p:to>
                                        <p:strVal val="hidden"/>
                                      </p:to>
                                    </p:set>
                                  </p:childTnLst>
                                </p:cTn>
                              </p:par>
                              <p:par>
                                <p:cTn id="68" presetID="42" presetClass="exit" presetSubtype="0" fill="hold" grpId="0" nodeType="withEffect">
                                  <p:stCondLst>
                                    <p:cond delay="0"/>
                                  </p:stCondLst>
                                  <p:childTnLst>
                                    <p:animEffect transition="out" filter="fade">
                                      <p:cBhvr>
                                        <p:cTn id="69" dur="1000"/>
                                        <p:tgtEl>
                                          <p:spTgt spid="33796"/>
                                        </p:tgtEl>
                                      </p:cBhvr>
                                    </p:animEffect>
                                    <p:anim calcmode="lin" valueType="num">
                                      <p:cBhvr>
                                        <p:cTn id="70" dur="1000"/>
                                        <p:tgtEl>
                                          <p:spTgt spid="33796"/>
                                        </p:tgtEl>
                                        <p:attrNameLst>
                                          <p:attrName>ppt_x</p:attrName>
                                        </p:attrNameLst>
                                      </p:cBhvr>
                                      <p:tavLst>
                                        <p:tav tm="0">
                                          <p:val>
                                            <p:strVal val="ppt_x"/>
                                          </p:val>
                                        </p:tav>
                                        <p:tav tm="100000">
                                          <p:val>
                                            <p:strVal val="ppt_x"/>
                                          </p:val>
                                        </p:tav>
                                      </p:tavLst>
                                    </p:anim>
                                    <p:anim calcmode="lin" valueType="num">
                                      <p:cBhvr>
                                        <p:cTn id="71" dur="1000"/>
                                        <p:tgtEl>
                                          <p:spTgt spid="33796"/>
                                        </p:tgtEl>
                                        <p:attrNameLst>
                                          <p:attrName>ppt_y</p:attrName>
                                        </p:attrNameLst>
                                      </p:cBhvr>
                                      <p:tavLst>
                                        <p:tav tm="0">
                                          <p:val>
                                            <p:strVal val="ppt_y"/>
                                          </p:val>
                                        </p:tav>
                                        <p:tav tm="100000">
                                          <p:val>
                                            <p:strVal val="ppt_y+.1"/>
                                          </p:val>
                                        </p:tav>
                                      </p:tavLst>
                                    </p:anim>
                                    <p:set>
                                      <p:cBhvr>
                                        <p:cTn id="72" dur="1" fill="hold">
                                          <p:stCondLst>
                                            <p:cond delay="999"/>
                                          </p:stCondLst>
                                        </p:cTn>
                                        <p:tgtEl>
                                          <p:spTgt spid="33796"/>
                                        </p:tgtEl>
                                        <p:attrNameLst>
                                          <p:attrName>style.visibility</p:attrName>
                                        </p:attrNameLst>
                                      </p:cBhvr>
                                      <p:to>
                                        <p:strVal val="hidden"/>
                                      </p:to>
                                    </p:set>
                                  </p:childTnLst>
                                </p:cTn>
                              </p:par>
                              <p:par>
                                <p:cTn id="73" presetID="42" presetClass="exit" presetSubtype="0" fill="hold" grpId="0" nodeType="withEffect">
                                  <p:stCondLst>
                                    <p:cond delay="0"/>
                                  </p:stCondLst>
                                  <p:childTnLst>
                                    <p:animEffect transition="out" filter="fade">
                                      <p:cBhvr>
                                        <p:cTn id="74" dur="1000"/>
                                        <p:tgtEl>
                                          <p:spTgt spid="33797"/>
                                        </p:tgtEl>
                                      </p:cBhvr>
                                    </p:animEffect>
                                    <p:anim calcmode="lin" valueType="num">
                                      <p:cBhvr>
                                        <p:cTn id="75" dur="1000"/>
                                        <p:tgtEl>
                                          <p:spTgt spid="33797"/>
                                        </p:tgtEl>
                                        <p:attrNameLst>
                                          <p:attrName>ppt_x</p:attrName>
                                        </p:attrNameLst>
                                      </p:cBhvr>
                                      <p:tavLst>
                                        <p:tav tm="0">
                                          <p:val>
                                            <p:strVal val="ppt_x"/>
                                          </p:val>
                                        </p:tav>
                                        <p:tav tm="100000">
                                          <p:val>
                                            <p:strVal val="ppt_x"/>
                                          </p:val>
                                        </p:tav>
                                      </p:tavLst>
                                    </p:anim>
                                    <p:anim calcmode="lin" valueType="num">
                                      <p:cBhvr>
                                        <p:cTn id="76" dur="1000"/>
                                        <p:tgtEl>
                                          <p:spTgt spid="33797"/>
                                        </p:tgtEl>
                                        <p:attrNameLst>
                                          <p:attrName>ppt_y</p:attrName>
                                        </p:attrNameLst>
                                      </p:cBhvr>
                                      <p:tavLst>
                                        <p:tav tm="0">
                                          <p:val>
                                            <p:strVal val="ppt_y"/>
                                          </p:val>
                                        </p:tav>
                                        <p:tav tm="100000">
                                          <p:val>
                                            <p:strVal val="ppt_y+.1"/>
                                          </p:val>
                                        </p:tav>
                                      </p:tavLst>
                                    </p:anim>
                                    <p:set>
                                      <p:cBhvr>
                                        <p:cTn id="77" dur="1" fill="hold">
                                          <p:stCondLst>
                                            <p:cond delay="999"/>
                                          </p:stCondLst>
                                        </p:cTn>
                                        <p:tgtEl>
                                          <p:spTgt spid="33797"/>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
                                        </p:tgtEl>
                                      </p:cBhvr>
                                    </p:animEffect>
                                    <p:anim calcmode="lin" valueType="num">
                                      <p:cBhvr>
                                        <p:cTn id="80" dur="1000"/>
                                        <p:tgtEl>
                                          <p:spTgt spid="13"/>
                                        </p:tgtEl>
                                        <p:attrNameLst>
                                          <p:attrName>ppt_x</p:attrName>
                                        </p:attrNameLst>
                                      </p:cBhvr>
                                      <p:tavLst>
                                        <p:tav tm="0">
                                          <p:val>
                                            <p:strVal val="ppt_x"/>
                                          </p:val>
                                        </p:tav>
                                        <p:tav tm="100000">
                                          <p:val>
                                            <p:strVal val="ppt_x"/>
                                          </p:val>
                                        </p:tav>
                                      </p:tavLst>
                                    </p:anim>
                                    <p:anim calcmode="lin" valueType="num">
                                      <p:cBhvr>
                                        <p:cTn id="81" dur="1000"/>
                                        <p:tgtEl>
                                          <p:spTgt spid="13"/>
                                        </p:tgtEl>
                                        <p:attrNameLst>
                                          <p:attrName>ppt_y</p:attrName>
                                        </p:attrNameLst>
                                      </p:cBhvr>
                                      <p:tavLst>
                                        <p:tav tm="0">
                                          <p:val>
                                            <p:strVal val="ppt_y"/>
                                          </p:val>
                                        </p:tav>
                                        <p:tav tm="100000">
                                          <p:val>
                                            <p:strVal val="ppt_y+.1"/>
                                          </p:val>
                                        </p:tav>
                                      </p:tavLst>
                                    </p:anim>
                                    <p:set>
                                      <p:cBhvr>
                                        <p:cTn id="82" dur="1" fill="hold">
                                          <p:stCondLst>
                                            <p:cond delay="999"/>
                                          </p:stCondLst>
                                        </p:cTn>
                                        <p:tgtEl>
                                          <p:spTgt spid="13"/>
                                        </p:tgtEl>
                                        <p:attrNameLst>
                                          <p:attrName>style.visibility</p:attrName>
                                        </p:attrNameLst>
                                      </p:cBhvr>
                                      <p:to>
                                        <p:strVal val="hidden"/>
                                      </p:to>
                                    </p:set>
                                  </p:childTnLst>
                                </p:cTn>
                              </p:par>
                              <p:par>
                                <p:cTn id="83" presetID="26"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580">
                                          <p:stCondLst>
                                            <p:cond delay="0"/>
                                          </p:stCondLst>
                                        </p:cTn>
                                        <p:tgtEl>
                                          <p:spTgt spid="27"/>
                                        </p:tgtEl>
                                      </p:cBhvr>
                                    </p:animEffect>
                                    <p:anim calcmode="lin" valueType="num">
                                      <p:cBhvr>
                                        <p:cTn id="8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1" dur="26">
                                          <p:stCondLst>
                                            <p:cond delay="650"/>
                                          </p:stCondLst>
                                        </p:cTn>
                                        <p:tgtEl>
                                          <p:spTgt spid="27"/>
                                        </p:tgtEl>
                                      </p:cBhvr>
                                      <p:to x="100000" y="60000"/>
                                    </p:animScale>
                                    <p:animScale>
                                      <p:cBhvr>
                                        <p:cTn id="92" dur="166" decel="50000">
                                          <p:stCondLst>
                                            <p:cond delay="676"/>
                                          </p:stCondLst>
                                        </p:cTn>
                                        <p:tgtEl>
                                          <p:spTgt spid="27"/>
                                        </p:tgtEl>
                                      </p:cBhvr>
                                      <p:to x="100000" y="100000"/>
                                    </p:animScale>
                                    <p:animScale>
                                      <p:cBhvr>
                                        <p:cTn id="93" dur="26">
                                          <p:stCondLst>
                                            <p:cond delay="1312"/>
                                          </p:stCondLst>
                                        </p:cTn>
                                        <p:tgtEl>
                                          <p:spTgt spid="27"/>
                                        </p:tgtEl>
                                      </p:cBhvr>
                                      <p:to x="100000" y="80000"/>
                                    </p:animScale>
                                    <p:animScale>
                                      <p:cBhvr>
                                        <p:cTn id="94" dur="166" decel="50000">
                                          <p:stCondLst>
                                            <p:cond delay="1338"/>
                                          </p:stCondLst>
                                        </p:cTn>
                                        <p:tgtEl>
                                          <p:spTgt spid="27"/>
                                        </p:tgtEl>
                                      </p:cBhvr>
                                      <p:to x="100000" y="100000"/>
                                    </p:animScale>
                                    <p:animScale>
                                      <p:cBhvr>
                                        <p:cTn id="95" dur="26">
                                          <p:stCondLst>
                                            <p:cond delay="1642"/>
                                          </p:stCondLst>
                                        </p:cTn>
                                        <p:tgtEl>
                                          <p:spTgt spid="27"/>
                                        </p:tgtEl>
                                      </p:cBhvr>
                                      <p:to x="100000" y="90000"/>
                                    </p:animScale>
                                    <p:animScale>
                                      <p:cBhvr>
                                        <p:cTn id="96" dur="166" decel="50000">
                                          <p:stCondLst>
                                            <p:cond delay="1668"/>
                                          </p:stCondLst>
                                        </p:cTn>
                                        <p:tgtEl>
                                          <p:spTgt spid="27"/>
                                        </p:tgtEl>
                                      </p:cBhvr>
                                      <p:to x="100000" y="100000"/>
                                    </p:animScale>
                                    <p:animScale>
                                      <p:cBhvr>
                                        <p:cTn id="97" dur="26">
                                          <p:stCondLst>
                                            <p:cond delay="1808"/>
                                          </p:stCondLst>
                                        </p:cTn>
                                        <p:tgtEl>
                                          <p:spTgt spid="27"/>
                                        </p:tgtEl>
                                      </p:cBhvr>
                                      <p:to x="100000" y="95000"/>
                                    </p:animScale>
                                    <p:animScale>
                                      <p:cBhvr>
                                        <p:cTn id="98" dur="166" decel="50000">
                                          <p:stCondLst>
                                            <p:cond delay="1834"/>
                                          </p:stCondLst>
                                        </p:cTn>
                                        <p:tgtEl>
                                          <p:spTgt spid="27"/>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childTnLst>
        </p:cTn>
      </p:par>
    </p:tnLst>
    <p:bldLst>
      <p:bldP spid="141314" grpId="0"/>
      <p:bldP spid="33795" grpId="0"/>
      <p:bldP spid="33796" grpId="0"/>
      <p:bldP spid="33796" grpId="1"/>
      <p:bldP spid="33797" grpId="0"/>
      <p:bldP spid="33797" grpId="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381000" y="25146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endParaRPr lang="en-US" sz="3600" b="1">
              <a:solidFill>
                <a:schemeClr val="bg1"/>
              </a:solidFill>
              <a:latin typeface=".VnTime" pitchFamily="34" charset="0"/>
            </a:endParaRPr>
          </a:p>
        </p:txBody>
      </p:sp>
      <p:sp>
        <p:nvSpPr>
          <p:cNvPr id="5124" name="Text Box 4"/>
          <p:cNvSpPr txBox="1">
            <a:spLocks noChangeArrowheads="1"/>
          </p:cNvSpPr>
          <p:nvPr/>
        </p:nvSpPr>
        <p:spPr bwMode="auto">
          <a:xfrm>
            <a:off x="609600" y="2057400"/>
            <a:ext cx="7616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sz="3200" b="1" dirty="0">
                <a:solidFill>
                  <a:srgbClr val="0000CC"/>
                </a:solidFill>
                <a:latin typeface="Times New Roman" pitchFamily="18" charset="0"/>
                <a:cs typeface="Times New Roman" pitchFamily="18" charset="0"/>
              </a:rPr>
              <a:t>1</a:t>
            </a:r>
            <a:r>
              <a:rPr lang="en-US" sz="3200" b="1" dirty="0" smtClean="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Một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số</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đồ</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dùng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làm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bằng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thủy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tinh</a:t>
            </a:r>
            <a:r>
              <a:rPr lang="en-US" sz="3200" b="1" dirty="0">
                <a:solidFill>
                  <a:srgbClr val="0000CC"/>
                </a:solidFill>
                <a:latin typeface="Times New Roman" pitchFamily="18" charset="0"/>
                <a:cs typeface="Times New Roman" pitchFamily="18" charset="0"/>
              </a:rPr>
              <a:t>:</a:t>
            </a:r>
            <a:endParaRPr lang="en-US" sz="3200" b="1" dirty="0">
              <a:solidFill>
                <a:srgbClr val="0000CC"/>
              </a:solidFill>
              <a:latin typeface=".VnTime" pitchFamily="34" charset="0"/>
            </a:endParaRPr>
          </a:p>
        </p:txBody>
      </p:sp>
      <p:sp>
        <p:nvSpPr>
          <p:cNvPr id="5125" name="Rectangle 5"/>
          <p:cNvSpPr>
            <a:spLocks noChangeArrowheads="1"/>
          </p:cNvSpPr>
          <p:nvPr/>
        </p:nvSpPr>
        <p:spPr bwMode="auto">
          <a:xfrm>
            <a:off x="720725" y="2590800"/>
            <a:ext cx="78025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Hãy</a:t>
            </a:r>
            <a:r>
              <a:rPr lang="en-US" altLang="en-US" sz="2800" b="1" i="0" dirty="0">
                <a:solidFill>
                  <a:srgbClr val="FF0066"/>
                </a:solidFill>
                <a:latin typeface="Times New Roman" pitchFamily="18" charset="0"/>
                <a:cs typeface="Times New Roman" pitchFamily="18" charset="0"/>
              </a:rPr>
              <a:t> </a:t>
            </a:r>
            <a:r>
              <a:rPr lang="en-US" altLang="en-US" sz="2800" b="1" dirty="0" err="1" smtClean="0">
                <a:solidFill>
                  <a:srgbClr val="FF0066"/>
                </a:solidFill>
                <a:latin typeface="Times New Roman" pitchFamily="18" charset="0"/>
                <a:cs typeface="Times New Roman" pitchFamily="18" charset="0"/>
              </a:rPr>
              <a:t>kể</a:t>
            </a:r>
            <a:r>
              <a:rPr lang="en-US" altLang="en-US" sz="2800" b="1" i="0" dirty="0" smtClean="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tên</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các</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đô</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dùng</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làm</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bằng</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thủy</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tinh</a:t>
            </a:r>
            <a:r>
              <a:rPr lang="en-US" altLang="en-US" sz="2800" b="1" i="0" dirty="0">
                <a:solidFill>
                  <a:srgbClr val="FF0066"/>
                </a:solidFill>
                <a:latin typeface="Times New Roman" pitchFamily="18" charset="0"/>
                <a:cs typeface="Times New Roman" pitchFamily="18" charset="0"/>
              </a:rPr>
              <a:t> mà </a:t>
            </a:r>
            <a:r>
              <a:rPr lang="en-US" altLang="en-US" sz="2800" b="1" i="0" dirty="0" err="1">
                <a:solidFill>
                  <a:srgbClr val="FF0066"/>
                </a:solidFill>
                <a:latin typeface="Times New Roman" pitchFamily="18" charset="0"/>
                <a:cs typeface="Times New Roman" pitchFamily="18" charset="0"/>
              </a:rPr>
              <a:t>em</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được</a:t>
            </a:r>
            <a:r>
              <a:rPr lang="en-US" altLang="en-US" sz="2800" b="1" i="0" dirty="0">
                <a:solidFill>
                  <a:srgbClr val="FF0066"/>
                </a:solidFill>
                <a:latin typeface="Times New Roman" pitchFamily="18" charset="0"/>
                <a:cs typeface="Times New Roman" pitchFamily="18" charset="0"/>
              </a:rPr>
              <a:t> </a:t>
            </a:r>
            <a:r>
              <a:rPr lang="en-US" altLang="en-US" sz="2800" b="1" i="0" dirty="0" err="1">
                <a:solidFill>
                  <a:srgbClr val="FF0066"/>
                </a:solidFill>
                <a:latin typeface="Times New Roman" pitchFamily="18" charset="0"/>
                <a:cs typeface="Times New Roman" pitchFamily="18" charset="0"/>
              </a:rPr>
              <a:t>biết</a:t>
            </a:r>
            <a:r>
              <a:rPr lang="en-US" altLang="en-US" sz="2800" b="1" i="0" dirty="0">
                <a:solidFill>
                  <a:srgbClr val="FF0066"/>
                </a:solidFill>
                <a:latin typeface="Times New Roman" pitchFamily="18" charset="0"/>
                <a:cs typeface="Times New Roman" pitchFamily="18" charset="0"/>
              </a:rPr>
              <a:t>.</a:t>
            </a:r>
            <a:endParaRPr lang="en-US" sz="2800" b="1" dirty="0">
              <a:solidFill>
                <a:srgbClr val="0000CC"/>
              </a:solidFill>
              <a:latin typeface=".VnTime" pitchFamily="34" charset="0"/>
            </a:endParaRPr>
          </a:p>
        </p:txBody>
      </p:sp>
      <p:sp>
        <p:nvSpPr>
          <p:cNvPr id="5126" name="Text Box 6"/>
          <p:cNvSpPr txBox="1">
            <a:spLocks noChangeArrowheads="1"/>
          </p:cNvSpPr>
          <p:nvPr/>
        </p:nvSpPr>
        <p:spPr bwMode="auto">
          <a:xfrm>
            <a:off x="152400" y="3505200"/>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2800" b="1" dirty="0">
                <a:solidFill>
                  <a:srgbClr val="FFFF00"/>
                </a:solidFill>
                <a:latin typeface=".VnTime" pitchFamily="34" charset="0"/>
              </a:rPr>
              <a:t>        </a:t>
            </a:r>
            <a:r>
              <a:rPr lang="en-US" sz="2800" b="1" dirty="0">
                <a:solidFill>
                  <a:srgbClr val="008000"/>
                </a:solidFill>
                <a:latin typeface=".VnTime" pitchFamily="34" charset="0"/>
              </a:rPr>
              <a:t>-</a:t>
            </a:r>
            <a:r>
              <a:rPr lang="en-US" sz="2800" b="1" dirty="0" err="1">
                <a:solidFill>
                  <a:srgbClr val="008000"/>
                </a:solidFill>
                <a:latin typeface="Times New Roman" pitchFamily="18" charset="0"/>
                <a:cs typeface="Times New Roman" pitchFamily="18" charset="0"/>
              </a:rPr>
              <a:t>Cốc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chén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lọ</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hoa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chai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lọ</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dụng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cụ</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thí</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nghiệm</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kính</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cửa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sổ</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bóng</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đèn</a:t>
            </a:r>
            <a:r>
              <a:rPr lang="en-US" sz="2800" b="1" dirty="0">
                <a:solidFill>
                  <a:srgbClr val="008000"/>
                </a:solidFill>
                <a:latin typeface="Times New Roman" pitchFamily="18" charset="0"/>
                <a:cs typeface="Times New Roman" pitchFamily="18" charset="0"/>
              </a:rPr>
              <a:t>,…</a:t>
            </a:r>
            <a:endParaRPr lang="en-US" sz="2800" b="1" dirty="0">
              <a:solidFill>
                <a:srgbClr val="008000"/>
              </a:solidFill>
              <a:latin typeface=".VnTime" pitchFamily="34" charset="0"/>
            </a:endParaRPr>
          </a:p>
        </p:txBody>
      </p:sp>
      <p:sp>
        <p:nvSpPr>
          <p:cNvPr id="3" name="TextBox 2"/>
          <p:cNvSpPr txBox="1">
            <a:spLocks noChangeArrowheads="1"/>
          </p:cNvSpPr>
          <p:nvPr/>
        </p:nvSpPr>
        <p:spPr bwMode="auto">
          <a:xfrm>
            <a:off x="1752600" y="1371600"/>
            <a:ext cx="518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r>
              <a:rPr lang="en-US" sz="3600" b="1" i="0" dirty="0" err="1" smtClean="0">
                <a:solidFill>
                  <a:srgbClr val="FF0000"/>
                </a:solidFill>
                <a:latin typeface="Times New Roman" pitchFamily="18" charset="0"/>
                <a:cs typeface="Times New Roman" pitchFamily="18" charset="0"/>
              </a:rPr>
              <a:t>Bài</a:t>
            </a:r>
            <a:r>
              <a:rPr lang="en-US" sz="3600" b="1" i="0" dirty="0" smtClean="0">
                <a:solidFill>
                  <a:srgbClr val="FF0000"/>
                </a:solidFill>
                <a:latin typeface="Times New Roman" pitchFamily="18" charset="0"/>
                <a:cs typeface="Times New Roman" pitchFamily="18" charset="0"/>
              </a:rPr>
              <a:t> 29: </a:t>
            </a:r>
            <a:r>
              <a:rPr lang="en-US" sz="3600" b="1" i="0" dirty="0">
                <a:solidFill>
                  <a:srgbClr val="FF0000"/>
                </a:solidFill>
                <a:latin typeface="Times New Roman" pitchFamily="18" charset="0"/>
                <a:cs typeface="Times New Roman" pitchFamily="18" charset="0"/>
              </a:rPr>
              <a:t>THỦY TINH</a:t>
            </a:r>
            <a:endParaRPr lang="en-US" sz="3600" i="0" dirty="0">
              <a:solidFill>
                <a:srgbClr val="FF0000"/>
              </a:solidFill>
              <a:latin typeface="Times New Roman" pitchFamily="18" charset="0"/>
              <a:cs typeface="Times New Roman" pitchFamily="18" charset="0"/>
            </a:endParaRPr>
          </a:p>
        </p:txBody>
      </p:sp>
      <p:sp>
        <p:nvSpPr>
          <p:cNvPr id="8" name="Text Box 2"/>
          <p:cNvSpPr txBox="1">
            <a:spLocks noChangeArrowheads="1"/>
          </p:cNvSpPr>
          <p:nvPr/>
        </p:nvSpPr>
        <p:spPr bwMode="auto">
          <a:xfrm>
            <a:off x="533400" y="762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a:spcBef>
                <a:spcPct val="50000"/>
              </a:spcBef>
            </a:pPr>
            <a:r>
              <a:rPr lang="en-US" altLang="en-US" sz="3200" b="1" i="0" dirty="0" err="1" smtClean="0">
                <a:solidFill>
                  <a:srgbClr val="0B0462"/>
                </a:solidFill>
                <a:latin typeface="Times New Roman" pitchFamily="18" charset="0"/>
                <a:cs typeface="Times New Roman" pitchFamily="18" charset="0"/>
              </a:rPr>
              <a:t>Khoa</a:t>
            </a:r>
            <a:r>
              <a:rPr lang="en-US" altLang="en-US" sz="3200" b="1" i="0" dirty="0" smtClean="0">
                <a:solidFill>
                  <a:srgbClr val="0B0462"/>
                </a:solidFill>
                <a:latin typeface="Times New Roman" pitchFamily="18" charset="0"/>
                <a:cs typeface="Times New Roman" pitchFamily="18" charset="0"/>
              </a:rPr>
              <a:t> </a:t>
            </a:r>
            <a:r>
              <a:rPr lang="en-US" altLang="en-US" sz="3200" b="1" i="0" dirty="0" err="1" smtClean="0">
                <a:solidFill>
                  <a:srgbClr val="0B0462"/>
                </a:solidFill>
                <a:latin typeface="Times New Roman" pitchFamily="18" charset="0"/>
                <a:cs typeface="Times New Roman" pitchFamily="18" charset="0"/>
              </a:rPr>
              <a:t>học</a:t>
            </a:r>
            <a:endParaRPr lang="en-US" altLang="en-US" sz="3200" b="1" i="0" dirty="0">
              <a:solidFill>
                <a:srgbClr val="0B0462"/>
              </a:solidFill>
              <a:latin typeface="Times New Roman" pitchFamily="18" charset="0"/>
              <a:cs typeface="Times New Roman" pitchFamily="18" charset="0"/>
            </a:endParaRPr>
          </a:p>
        </p:txBody>
      </p:sp>
    </p:spTree>
    <p:extLst>
      <p:ext uri="{BB962C8B-B14F-4D97-AF65-F5344CB8AC3E}">
        <p14:creationId xmlns:p14="http://schemas.microsoft.com/office/powerpoint/2010/main" val="2189581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ox(in)">
                                      <p:cBhvr>
                                        <p:cTn id="12" dur="5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5">
                                            <p:txEl>
                                              <p:pRg st="0" end="0"/>
                                            </p:txEl>
                                          </p:spTgt>
                                        </p:tgtEl>
                                        <p:attrNameLst>
                                          <p:attrName>style.visibility</p:attrName>
                                        </p:attrNameLst>
                                      </p:cBhvr>
                                      <p:to>
                                        <p:strVal val="visible"/>
                                      </p:to>
                                    </p:set>
                                    <p:anim calcmode="lin" valueType="num">
                                      <p:cBhvr additive="base">
                                        <p:cTn id="17" dur="5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grpId="0" nodeType="clickEffect">
                                  <p:stCondLst>
                                    <p:cond delay="0"/>
                                  </p:stCondLst>
                                  <p:childTnLst>
                                    <p:anim calcmode="lin" valueType="num">
                                      <p:cBhvr additive="base">
                                        <p:cTn id="22" dur="500"/>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23" dur="500"/>
                                        <p:tgtEl>
                                          <p:spTgt spid="5125">
                                            <p:txEl>
                                              <p:pRg st="0" end="0"/>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5125">
                                            <p:txEl>
                                              <p:pRg st="0" end="0"/>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26">
                                            <p:txEl>
                                              <p:pRg st="0" end="0"/>
                                            </p:txEl>
                                          </p:spTgt>
                                        </p:tgtEl>
                                        <p:attrNameLst>
                                          <p:attrName>style.visibility</p:attrName>
                                        </p:attrNameLst>
                                      </p:cBhvr>
                                      <p:to>
                                        <p:strVal val="visible"/>
                                      </p:to>
                                    </p:set>
                                    <p:anim calcmode="lin" valueType="num">
                                      <p:cBhvr additive="base">
                                        <p:cTn id="29" dur="500" fill="hold"/>
                                        <p:tgtEl>
                                          <p:spTgt spid="512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allAtOnce"/>
      <p:bldP spid="5126" grpId="0" build="allAtOnce"/>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tivi"/>
          <p:cNvPicPr>
            <a:picLocks noChangeAspect="1" noChangeArrowheads="1"/>
          </p:cNvPicPr>
          <p:nvPr/>
        </p:nvPicPr>
        <p:blipFill>
          <a:blip r:embed="rId2"/>
          <a:srcRect/>
          <a:stretch>
            <a:fillRect/>
          </a:stretch>
        </p:blipFill>
        <p:spPr bwMode="auto">
          <a:xfrm>
            <a:off x="3429000" y="2238380"/>
            <a:ext cx="2514600" cy="1905000"/>
          </a:xfrm>
          <a:prstGeom prst="rect">
            <a:avLst/>
          </a:prstGeom>
          <a:noFill/>
          <a:ln w="9525">
            <a:noFill/>
            <a:miter lim="800000"/>
            <a:headEnd/>
            <a:tailEnd/>
          </a:ln>
        </p:spPr>
      </p:pic>
      <p:pic>
        <p:nvPicPr>
          <p:cNvPr id="41989" name="Picture 5" descr="1251254979_Gioi1"/>
          <p:cNvPicPr>
            <a:picLocks noChangeAspect="1" noChangeArrowheads="1"/>
          </p:cNvPicPr>
          <p:nvPr/>
        </p:nvPicPr>
        <p:blipFill>
          <a:blip r:embed="rId3"/>
          <a:srcRect/>
          <a:stretch>
            <a:fillRect/>
          </a:stretch>
        </p:blipFill>
        <p:spPr bwMode="auto">
          <a:xfrm>
            <a:off x="6172200" y="2238380"/>
            <a:ext cx="2590800" cy="1905000"/>
          </a:xfrm>
          <a:prstGeom prst="rect">
            <a:avLst/>
          </a:prstGeom>
          <a:noFill/>
          <a:ln w="9525">
            <a:noFill/>
            <a:miter lim="800000"/>
            <a:headEnd/>
            <a:tailEnd/>
          </a:ln>
        </p:spPr>
      </p:pic>
      <p:pic>
        <p:nvPicPr>
          <p:cNvPr id="41996" name="Picture 12" descr="kinh o to"/>
          <p:cNvPicPr>
            <a:picLocks noChangeAspect="1" noChangeArrowheads="1"/>
          </p:cNvPicPr>
          <p:nvPr/>
        </p:nvPicPr>
        <p:blipFill>
          <a:blip r:embed="rId4" cstate="print"/>
          <a:srcRect/>
          <a:stretch>
            <a:fillRect/>
          </a:stretch>
        </p:blipFill>
        <p:spPr bwMode="auto">
          <a:xfrm>
            <a:off x="571472" y="2334144"/>
            <a:ext cx="2628928" cy="1847355"/>
          </a:xfrm>
          <a:prstGeom prst="rect">
            <a:avLst/>
          </a:prstGeom>
          <a:noFill/>
          <a:ln w="9525">
            <a:noFill/>
            <a:miter lim="800000"/>
            <a:headEnd/>
            <a:tailEnd/>
          </a:ln>
        </p:spPr>
      </p:pic>
      <p:sp>
        <p:nvSpPr>
          <p:cNvPr id="41997" name="Text Box 13"/>
          <p:cNvSpPr txBox="1">
            <a:spLocks noChangeArrowheads="1"/>
          </p:cNvSpPr>
          <p:nvPr/>
        </p:nvSpPr>
        <p:spPr bwMode="auto">
          <a:xfrm>
            <a:off x="285720" y="4144924"/>
            <a:ext cx="2743200" cy="584775"/>
          </a:xfrm>
          <a:prstGeom prst="rect">
            <a:avLst/>
          </a:prstGeom>
          <a:noFill/>
          <a:ln w="9525">
            <a:noFill/>
            <a:miter lim="800000"/>
            <a:headEnd/>
            <a:tailEnd/>
          </a:ln>
        </p:spPr>
        <p:txBody>
          <a:bodyPr>
            <a:spAutoFit/>
          </a:bodyPr>
          <a:lstStyle/>
          <a:p>
            <a:pPr algn="ctr">
              <a:spcBef>
                <a:spcPct val="50000"/>
              </a:spcBef>
            </a:pPr>
            <a:r>
              <a:rPr lang="en-US" sz="3200" dirty="0" err="1" smtClean="0">
                <a:solidFill>
                  <a:srgbClr val="000066"/>
                </a:solidFill>
                <a:latin typeface="Times New Roman" pitchFamily="18" charset="0"/>
                <a:cs typeface="Times New Roman" pitchFamily="18" charset="0"/>
              </a:rPr>
              <a:t>kính</a:t>
            </a:r>
            <a:r>
              <a:rPr lang="en-US" sz="3200" dirty="0" smtClean="0">
                <a:solidFill>
                  <a:srgbClr val="000066"/>
                </a:solidFill>
                <a:latin typeface="Times New Roman" pitchFamily="18" charset="0"/>
                <a:cs typeface="Times New Roman" pitchFamily="18" charset="0"/>
              </a:rPr>
              <a:t> </a:t>
            </a:r>
            <a:r>
              <a:rPr lang="en-US" sz="3200" dirty="0" err="1" smtClean="0">
                <a:solidFill>
                  <a:srgbClr val="000066"/>
                </a:solidFill>
                <a:latin typeface="Times New Roman" pitchFamily="18" charset="0"/>
                <a:cs typeface="Times New Roman" pitchFamily="18" charset="0"/>
              </a:rPr>
              <a:t>ôtô</a:t>
            </a:r>
            <a:endParaRPr lang="en-US" sz="3200" dirty="0">
              <a:solidFill>
                <a:srgbClr val="000066"/>
              </a:solidFill>
              <a:latin typeface="Times New Roman" pitchFamily="18" charset="0"/>
              <a:cs typeface="Times New Roman" pitchFamily="18" charset="0"/>
            </a:endParaRPr>
          </a:p>
        </p:txBody>
      </p:sp>
      <p:sp>
        <p:nvSpPr>
          <p:cNvPr id="41998" name="Text Box 14"/>
          <p:cNvSpPr txBox="1">
            <a:spLocks noChangeArrowheads="1"/>
          </p:cNvSpPr>
          <p:nvPr/>
        </p:nvSpPr>
        <p:spPr bwMode="auto">
          <a:xfrm>
            <a:off x="3176598" y="4056532"/>
            <a:ext cx="2895600" cy="584775"/>
          </a:xfrm>
          <a:prstGeom prst="rect">
            <a:avLst/>
          </a:prstGeom>
          <a:noFill/>
          <a:ln w="9525">
            <a:noFill/>
            <a:miter lim="800000"/>
            <a:headEnd/>
            <a:tailEnd/>
          </a:ln>
        </p:spPr>
        <p:txBody>
          <a:bodyPr>
            <a:spAutoFit/>
          </a:bodyPr>
          <a:lstStyle/>
          <a:p>
            <a:pPr algn="ctr">
              <a:spcBef>
                <a:spcPct val="50000"/>
              </a:spcBef>
            </a:pPr>
            <a:r>
              <a:rPr lang="en-US" sz="3200" dirty="0" err="1" smtClean="0">
                <a:solidFill>
                  <a:srgbClr val="FF0066"/>
                </a:solidFill>
                <a:latin typeface="Times New Roman" pitchFamily="18" charset="0"/>
                <a:cs typeface="Times New Roman" pitchFamily="18" charset="0"/>
              </a:rPr>
              <a:t>màng</a:t>
            </a:r>
            <a:r>
              <a:rPr lang="en-US" sz="3200" dirty="0" smtClean="0">
                <a:solidFill>
                  <a:srgbClr val="FF0066"/>
                </a:solidFill>
                <a:latin typeface="Times New Roman" pitchFamily="18" charset="0"/>
                <a:cs typeface="Times New Roman" pitchFamily="18" charset="0"/>
              </a:rPr>
              <a:t> </a:t>
            </a:r>
            <a:r>
              <a:rPr lang="en-US" sz="3200" dirty="0" err="1" smtClean="0">
                <a:solidFill>
                  <a:srgbClr val="FF0066"/>
                </a:solidFill>
                <a:latin typeface="Times New Roman" pitchFamily="18" charset="0"/>
                <a:cs typeface="Times New Roman" pitchFamily="18" charset="0"/>
              </a:rPr>
              <a:t>hình</a:t>
            </a:r>
            <a:r>
              <a:rPr lang="en-US" sz="3200" dirty="0" smtClean="0">
                <a:solidFill>
                  <a:srgbClr val="FF0066"/>
                </a:solidFill>
                <a:latin typeface="Times New Roman" pitchFamily="18" charset="0"/>
                <a:cs typeface="Times New Roman" pitchFamily="18" charset="0"/>
              </a:rPr>
              <a:t> </a:t>
            </a:r>
            <a:r>
              <a:rPr lang="en-US" sz="3200" dirty="0" err="1" smtClean="0">
                <a:solidFill>
                  <a:srgbClr val="FF0066"/>
                </a:solidFill>
                <a:latin typeface="Times New Roman" pitchFamily="18" charset="0"/>
                <a:cs typeface="Times New Roman" pitchFamily="18" charset="0"/>
              </a:rPr>
              <a:t>ti</a:t>
            </a:r>
            <a:r>
              <a:rPr lang="en-US" sz="3200" dirty="0" smtClean="0">
                <a:solidFill>
                  <a:srgbClr val="FF0066"/>
                </a:solidFill>
                <a:latin typeface="Times New Roman" pitchFamily="18" charset="0"/>
                <a:cs typeface="Times New Roman" pitchFamily="18" charset="0"/>
              </a:rPr>
              <a:t> </a:t>
            </a:r>
            <a:r>
              <a:rPr lang="en-US" sz="3200" dirty="0">
                <a:solidFill>
                  <a:srgbClr val="FF0066"/>
                </a:solidFill>
                <a:latin typeface="Times New Roman" pitchFamily="18" charset="0"/>
                <a:cs typeface="Times New Roman" pitchFamily="18" charset="0"/>
              </a:rPr>
              <a:t>vi</a:t>
            </a:r>
          </a:p>
        </p:txBody>
      </p:sp>
      <p:sp>
        <p:nvSpPr>
          <p:cNvPr id="41999" name="Text Box 15"/>
          <p:cNvSpPr txBox="1">
            <a:spLocks noChangeArrowheads="1"/>
          </p:cNvSpPr>
          <p:nvPr/>
        </p:nvSpPr>
        <p:spPr bwMode="auto">
          <a:xfrm>
            <a:off x="3549198" y="6263850"/>
            <a:ext cx="2357454" cy="584775"/>
          </a:xfrm>
          <a:prstGeom prst="rect">
            <a:avLst/>
          </a:prstGeom>
          <a:noFill/>
          <a:ln w="9525">
            <a:noFill/>
            <a:miter lim="800000"/>
            <a:headEnd/>
            <a:tailEnd/>
          </a:ln>
        </p:spPr>
        <p:txBody>
          <a:bodyPr wrap="square">
            <a:spAutoFit/>
          </a:bodyPr>
          <a:lstStyle/>
          <a:p>
            <a:pPr algn="ctr">
              <a:spcBef>
                <a:spcPct val="50000"/>
              </a:spcBef>
            </a:pP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Nồi</a:t>
            </a:r>
            <a:r>
              <a:rPr lang="en-US" sz="3200" dirty="0" smtClean="0">
                <a:solidFill>
                  <a:srgbClr val="000099"/>
                </a:solidFill>
                <a:latin typeface="Times New Roman" pitchFamily="18" charset="0"/>
                <a:cs typeface="Times New Roman" pitchFamily="18" charset="0"/>
              </a:rPr>
              <a:t> </a:t>
            </a:r>
            <a:r>
              <a:rPr lang="en-US" sz="3200" dirty="0" err="1" smtClean="0">
                <a:solidFill>
                  <a:srgbClr val="000099"/>
                </a:solidFill>
                <a:latin typeface="Times New Roman" pitchFamily="18" charset="0"/>
                <a:cs typeface="Times New Roman" pitchFamily="18" charset="0"/>
              </a:rPr>
              <a:t>nấu</a:t>
            </a:r>
            <a:endParaRPr lang="en-US" sz="3200" dirty="0">
              <a:solidFill>
                <a:srgbClr val="000099"/>
              </a:solidFill>
              <a:latin typeface="Times New Roman" pitchFamily="18" charset="0"/>
              <a:cs typeface="Times New Roman" pitchFamily="18" charset="0"/>
            </a:endParaRPr>
          </a:p>
        </p:txBody>
      </p:sp>
      <p:sp>
        <p:nvSpPr>
          <p:cNvPr id="42000" name="Text Box 16"/>
          <p:cNvSpPr txBox="1">
            <a:spLocks noChangeArrowheads="1"/>
          </p:cNvSpPr>
          <p:nvPr/>
        </p:nvSpPr>
        <p:spPr bwMode="auto">
          <a:xfrm>
            <a:off x="5943600" y="4093108"/>
            <a:ext cx="334330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003300"/>
                </a:solidFill>
                <a:latin typeface="Times New Roman" pitchFamily="18" charset="0"/>
                <a:cs typeface="Times New Roman" pitchFamily="18" charset="0"/>
              </a:rPr>
              <a:t> </a:t>
            </a:r>
            <a:r>
              <a:rPr lang="en-US" sz="3200" dirty="0" err="1" smtClean="0">
                <a:solidFill>
                  <a:srgbClr val="003300"/>
                </a:solidFill>
                <a:latin typeface="Times New Roman" pitchFamily="18" charset="0"/>
                <a:cs typeface="Times New Roman" pitchFamily="18" charset="0"/>
              </a:rPr>
              <a:t>ống</a:t>
            </a:r>
            <a:r>
              <a:rPr lang="en-US" sz="3200" dirty="0" smtClean="0">
                <a:solidFill>
                  <a:srgbClr val="003300"/>
                </a:solidFill>
                <a:latin typeface="Times New Roman" pitchFamily="18" charset="0"/>
                <a:cs typeface="Times New Roman" pitchFamily="18" charset="0"/>
              </a:rPr>
              <a:t> </a:t>
            </a:r>
            <a:r>
              <a:rPr lang="en-US" sz="3200" dirty="0" err="1" smtClean="0">
                <a:solidFill>
                  <a:srgbClr val="003300"/>
                </a:solidFill>
                <a:latin typeface="Times New Roman" pitchFamily="18" charset="0"/>
                <a:cs typeface="Times New Roman" pitchFamily="18" charset="0"/>
              </a:rPr>
              <a:t>kính</a:t>
            </a:r>
            <a:r>
              <a:rPr lang="en-US" sz="3200" dirty="0" smtClean="0">
                <a:solidFill>
                  <a:srgbClr val="003300"/>
                </a:solidFill>
                <a:latin typeface="Times New Roman" pitchFamily="18" charset="0"/>
                <a:cs typeface="Times New Roman" pitchFamily="18" charset="0"/>
              </a:rPr>
              <a:t> </a:t>
            </a:r>
            <a:r>
              <a:rPr lang="en-US" sz="3200" dirty="0" err="1" smtClean="0">
                <a:solidFill>
                  <a:srgbClr val="003300"/>
                </a:solidFill>
                <a:latin typeface="Times New Roman" pitchFamily="18" charset="0"/>
                <a:cs typeface="Times New Roman" pitchFamily="18" charset="0"/>
              </a:rPr>
              <a:t>máy</a:t>
            </a:r>
            <a:r>
              <a:rPr lang="en-US" sz="3200" dirty="0" smtClean="0">
                <a:solidFill>
                  <a:srgbClr val="003300"/>
                </a:solidFill>
                <a:latin typeface="Times New Roman" pitchFamily="18" charset="0"/>
                <a:cs typeface="Times New Roman" pitchFamily="18" charset="0"/>
              </a:rPr>
              <a:t> </a:t>
            </a:r>
            <a:r>
              <a:rPr lang="en-US" sz="3200" dirty="0" err="1" smtClean="0">
                <a:solidFill>
                  <a:srgbClr val="003300"/>
                </a:solidFill>
                <a:latin typeface="Times New Roman" pitchFamily="18" charset="0"/>
                <a:cs typeface="Times New Roman" pitchFamily="18" charset="0"/>
              </a:rPr>
              <a:t>ảnh</a:t>
            </a:r>
            <a:endParaRPr lang="en-US" sz="3200" dirty="0">
              <a:solidFill>
                <a:srgbClr val="003300"/>
              </a:solidFill>
              <a:latin typeface="Times New Roman" pitchFamily="18" charset="0"/>
              <a:cs typeface="Times New Roman" pitchFamily="18" charset="0"/>
            </a:endParaRPr>
          </a:p>
        </p:txBody>
      </p:sp>
      <p:pic>
        <p:nvPicPr>
          <p:cNvPr id="42003" name="Picture 19" descr="a2e1ecd9-e90f-427f-b52e-48760d69c4f6"/>
          <p:cNvPicPr>
            <a:picLocks noChangeAspect="1" noChangeArrowheads="1"/>
          </p:cNvPicPr>
          <p:nvPr/>
        </p:nvPicPr>
        <p:blipFill>
          <a:blip r:embed="rId5"/>
          <a:srcRect/>
          <a:stretch>
            <a:fillRect/>
          </a:stretch>
        </p:blipFill>
        <p:spPr bwMode="auto">
          <a:xfrm>
            <a:off x="3616836" y="4637963"/>
            <a:ext cx="2300294" cy="1672941"/>
          </a:xfrm>
          <a:prstGeom prst="rect">
            <a:avLst/>
          </a:prstGeom>
          <a:noFill/>
          <a:ln w="9525">
            <a:noFill/>
            <a:miter lim="800000"/>
            <a:headEnd/>
            <a:tailEnd/>
          </a:ln>
        </p:spPr>
      </p:pic>
      <p:pic>
        <p:nvPicPr>
          <p:cNvPr id="42004" name="Picture 20" descr="florenceflaskthreecolorty6"/>
          <p:cNvPicPr>
            <a:picLocks noChangeAspect="1" noChangeArrowheads="1"/>
          </p:cNvPicPr>
          <p:nvPr/>
        </p:nvPicPr>
        <p:blipFill>
          <a:blip r:embed="rId6"/>
          <a:srcRect/>
          <a:stretch>
            <a:fillRect/>
          </a:stretch>
        </p:blipFill>
        <p:spPr bwMode="auto">
          <a:xfrm>
            <a:off x="6439866" y="4699982"/>
            <a:ext cx="2262174" cy="1596829"/>
          </a:xfrm>
          <a:prstGeom prst="rect">
            <a:avLst/>
          </a:prstGeom>
          <a:noFill/>
          <a:ln w="9525">
            <a:noFill/>
            <a:miter lim="800000"/>
            <a:headEnd/>
            <a:tailEnd/>
          </a:ln>
        </p:spPr>
      </p:pic>
      <p:pic>
        <p:nvPicPr>
          <p:cNvPr id="42005" name="Picture 21" descr="DSC01349a"/>
          <p:cNvPicPr>
            <a:picLocks noChangeAspect="1" noChangeArrowheads="1"/>
          </p:cNvPicPr>
          <p:nvPr/>
        </p:nvPicPr>
        <p:blipFill>
          <a:blip r:embed="rId7"/>
          <a:srcRect/>
          <a:stretch>
            <a:fillRect/>
          </a:stretch>
        </p:blipFill>
        <p:spPr bwMode="auto">
          <a:xfrm>
            <a:off x="689964" y="4749746"/>
            <a:ext cx="2486052" cy="1612574"/>
          </a:xfrm>
          <a:prstGeom prst="rect">
            <a:avLst/>
          </a:prstGeom>
          <a:noFill/>
          <a:ln w="9525">
            <a:noFill/>
            <a:miter lim="800000"/>
            <a:headEnd/>
            <a:tailEnd/>
          </a:ln>
        </p:spPr>
      </p:pic>
      <p:sp>
        <p:nvSpPr>
          <p:cNvPr id="42006" name="Text Box 22"/>
          <p:cNvSpPr txBox="1">
            <a:spLocks noChangeArrowheads="1"/>
          </p:cNvSpPr>
          <p:nvPr/>
        </p:nvSpPr>
        <p:spPr bwMode="auto">
          <a:xfrm>
            <a:off x="990600" y="6286520"/>
            <a:ext cx="1981200" cy="584775"/>
          </a:xfrm>
          <a:prstGeom prst="rect">
            <a:avLst/>
          </a:prstGeom>
          <a:noFill/>
          <a:ln w="9525">
            <a:noFill/>
            <a:miter lim="800000"/>
            <a:headEnd/>
            <a:tailEnd/>
          </a:ln>
        </p:spPr>
        <p:txBody>
          <a:bodyPr>
            <a:spAutoFit/>
          </a:bodyPr>
          <a:lstStyle/>
          <a:p>
            <a:pPr>
              <a:spcBef>
                <a:spcPct val="50000"/>
              </a:spcBef>
            </a:pPr>
            <a:r>
              <a:rPr lang="en-US" sz="3200" dirty="0" err="1" smtClean="0">
                <a:solidFill>
                  <a:srgbClr val="C00000"/>
                </a:solidFill>
                <a:latin typeface="Times New Roman" pitchFamily="18" charset="0"/>
                <a:cs typeface="Times New Roman" pitchFamily="18" charset="0"/>
              </a:rPr>
              <a:t>Bát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đĩa</a:t>
            </a:r>
            <a:endParaRPr lang="en-US" sz="3200" dirty="0">
              <a:solidFill>
                <a:srgbClr val="C00000"/>
              </a:solidFill>
              <a:latin typeface="Times New Roman" pitchFamily="18" charset="0"/>
              <a:cs typeface="Times New Roman" pitchFamily="18" charset="0"/>
            </a:endParaRPr>
          </a:p>
        </p:txBody>
      </p:sp>
      <p:sp>
        <p:nvSpPr>
          <p:cNvPr id="42007" name="Text Box 23"/>
          <p:cNvSpPr txBox="1">
            <a:spLocks noChangeArrowheads="1"/>
          </p:cNvSpPr>
          <p:nvPr/>
        </p:nvSpPr>
        <p:spPr bwMode="auto">
          <a:xfrm>
            <a:off x="5775968" y="6317954"/>
            <a:ext cx="364333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660066"/>
                </a:solidFill>
                <a:latin typeface="Times New Roman" pitchFamily="18" charset="0"/>
                <a:cs typeface="Times New Roman" pitchFamily="18" charset="0"/>
              </a:rPr>
              <a:t> </a:t>
            </a:r>
            <a:r>
              <a:rPr lang="en-US" sz="3200" dirty="0" err="1" smtClean="0">
                <a:solidFill>
                  <a:srgbClr val="660066"/>
                </a:solidFill>
                <a:latin typeface="Times New Roman" pitchFamily="18" charset="0"/>
                <a:cs typeface="Times New Roman" pitchFamily="18" charset="0"/>
              </a:rPr>
              <a:t>dụng</a:t>
            </a:r>
            <a:r>
              <a:rPr lang="en-US" sz="3200" dirty="0" smtClean="0">
                <a:solidFill>
                  <a:srgbClr val="660066"/>
                </a:solidFill>
                <a:latin typeface="Times New Roman" pitchFamily="18" charset="0"/>
                <a:cs typeface="Times New Roman" pitchFamily="18" charset="0"/>
              </a:rPr>
              <a:t> </a:t>
            </a:r>
            <a:r>
              <a:rPr lang="en-US" sz="3200" dirty="0" err="1" smtClean="0">
                <a:solidFill>
                  <a:srgbClr val="660066"/>
                </a:solidFill>
                <a:latin typeface="Times New Roman" pitchFamily="18" charset="0"/>
                <a:cs typeface="Times New Roman" pitchFamily="18" charset="0"/>
              </a:rPr>
              <a:t>cụ</a:t>
            </a:r>
            <a:r>
              <a:rPr lang="en-US" sz="3200" dirty="0" smtClean="0">
                <a:solidFill>
                  <a:srgbClr val="660066"/>
                </a:solidFill>
                <a:latin typeface="Times New Roman" pitchFamily="18" charset="0"/>
                <a:cs typeface="Times New Roman" pitchFamily="18" charset="0"/>
              </a:rPr>
              <a:t> </a:t>
            </a:r>
            <a:r>
              <a:rPr lang="en-US" sz="3200" dirty="0" err="1" smtClean="0">
                <a:solidFill>
                  <a:srgbClr val="660066"/>
                </a:solidFill>
                <a:latin typeface="Times New Roman" pitchFamily="18" charset="0"/>
                <a:cs typeface="Times New Roman" pitchFamily="18" charset="0"/>
              </a:rPr>
              <a:t>thí</a:t>
            </a:r>
            <a:r>
              <a:rPr lang="en-US" sz="3200" dirty="0" smtClean="0">
                <a:solidFill>
                  <a:srgbClr val="660066"/>
                </a:solidFill>
                <a:latin typeface="Times New Roman" pitchFamily="18" charset="0"/>
                <a:cs typeface="Times New Roman" pitchFamily="18" charset="0"/>
              </a:rPr>
              <a:t> </a:t>
            </a:r>
            <a:r>
              <a:rPr lang="en-US" sz="3200" dirty="0" err="1" smtClean="0">
                <a:solidFill>
                  <a:srgbClr val="660066"/>
                </a:solidFill>
                <a:latin typeface="Times New Roman" pitchFamily="18" charset="0"/>
                <a:cs typeface="Times New Roman" pitchFamily="18" charset="0"/>
              </a:rPr>
              <a:t>nghiệm</a:t>
            </a:r>
            <a:endParaRPr lang="en-US" sz="3200" dirty="0">
              <a:solidFill>
                <a:srgbClr val="660066"/>
              </a:solidFill>
              <a:latin typeface="Times New Roman" pitchFamily="18" charset="0"/>
              <a:cs typeface="Times New Roman" pitchFamily="18" charset="0"/>
            </a:endParaRPr>
          </a:p>
        </p:txBody>
      </p:sp>
      <p:pic>
        <p:nvPicPr>
          <p:cNvPr id="17" name="Picture 12" descr="1b"/>
          <p:cNvPicPr>
            <a:picLocks noChangeAspect="1" noChangeArrowheads="1"/>
          </p:cNvPicPr>
          <p:nvPr/>
        </p:nvPicPr>
        <p:blipFill>
          <a:blip r:embed="rId8"/>
          <a:srcRect/>
          <a:stretch>
            <a:fillRect/>
          </a:stretch>
        </p:blipFill>
        <p:spPr bwMode="auto">
          <a:xfrm>
            <a:off x="6737382" y="71414"/>
            <a:ext cx="1795173" cy="1733544"/>
          </a:xfrm>
          <a:prstGeom prst="rect">
            <a:avLst/>
          </a:prstGeom>
          <a:noFill/>
          <a:ln w="9525">
            <a:noFill/>
            <a:miter lim="800000"/>
            <a:headEnd/>
            <a:tailEnd/>
          </a:ln>
        </p:spPr>
      </p:pic>
      <p:pic>
        <p:nvPicPr>
          <p:cNvPr id="18" name="Picture 13" descr="494331f8_pha lê vẻ đẹp thanh tao"/>
          <p:cNvPicPr>
            <a:picLocks noChangeAspect="1" noChangeArrowheads="1"/>
          </p:cNvPicPr>
          <p:nvPr/>
        </p:nvPicPr>
        <p:blipFill>
          <a:blip r:embed="rId9"/>
          <a:srcRect/>
          <a:stretch>
            <a:fillRect/>
          </a:stretch>
        </p:blipFill>
        <p:spPr bwMode="auto">
          <a:xfrm>
            <a:off x="4110006" y="165522"/>
            <a:ext cx="2362200" cy="1666868"/>
          </a:xfrm>
          <a:prstGeom prst="rect">
            <a:avLst/>
          </a:prstGeom>
          <a:noFill/>
          <a:ln w="9525">
            <a:noFill/>
            <a:miter lim="800000"/>
            <a:headEnd/>
            <a:tailEnd/>
          </a:ln>
        </p:spPr>
      </p:pic>
      <p:sp>
        <p:nvSpPr>
          <p:cNvPr id="19" name="Text Box 15"/>
          <p:cNvSpPr txBox="1">
            <a:spLocks noChangeArrowheads="1"/>
          </p:cNvSpPr>
          <p:nvPr/>
        </p:nvSpPr>
        <p:spPr bwMode="auto">
          <a:xfrm>
            <a:off x="71406" y="1643050"/>
            <a:ext cx="4267200" cy="584775"/>
          </a:xfrm>
          <a:prstGeom prst="rect">
            <a:avLst/>
          </a:prstGeom>
          <a:noFill/>
          <a:ln w="9525">
            <a:noFill/>
            <a:miter lim="800000"/>
            <a:headEnd/>
            <a:tailEnd/>
          </a:ln>
        </p:spPr>
        <p:txBody>
          <a:bodyPr>
            <a:spAutoFit/>
          </a:bodyPr>
          <a:lstStyle/>
          <a:p>
            <a:pPr>
              <a:spcBef>
                <a:spcPct val="50000"/>
              </a:spcBef>
            </a:pPr>
            <a:r>
              <a:rPr lang="en-US" sz="3200" dirty="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Bóng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đèn</a:t>
            </a:r>
            <a:r>
              <a:rPr lang="en-US" sz="3200" dirty="0" smtClean="0">
                <a:solidFill>
                  <a:srgbClr val="FF000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mắt</a:t>
            </a:r>
            <a:r>
              <a:rPr lang="en-US" sz="3200" dirty="0" smtClean="0">
                <a:solidFill>
                  <a:srgbClr val="00B050"/>
                </a:solidFill>
                <a:latin typeface="Times New Roman" pitchFamily="18" charset="0"/>
                <a:cs typeface="Times New Roman" pitchFamily="18" charset="0"/>
              </a:rPr>
              <a:t> </a:t>
            </a:r>
            <a:r>
              <a:rPr lang="en-US" sz="3200" dirty="0" err="1" smtClean="0">
                <a:solidFill>
                  <a:srgbClr val="00B050"/>
                </a:solidFill>
                <a:latin typeface="Times New Roman" pitchFamily="18" charset="0"/>
                <a:cs typeface="Times New Roman" pitchFamily="18" charset="0"/>
              </a:rPr>
              <a:t>kính</a:t>
            </a:r>
            <a:endParaRPr lang="en-US" sz="3200" dirty="0">
              <a:solidFill>
                <a:srgbClr val="00B050"/>
              </a:solidFill>
              <a:latin typeface="Times New Roman" pitchFamily="18" charset="0"/>
              <a:cs typeface="Times New Roman" pitchFamily="18" charset="0"/>
            </a:endParaRPr>
          </a:p>
        </p:txBody>
      </p:sp>
      <p:sp>
        <p:nvSpPr>
          <p:cNvPr id="20" name="Text Box 16"/>
          <p:cNvSpPr txBox="1">
            <a:spLocks noChangeArrowheads="1"/>
          </p:cNvSpPr>
          <p:nvPr/>
        </p:nvSpPr>
        <p:spPr bwMode="auto">
          <a:xfrm>
            <a:off x="4067188" y="1714488"/>
            <a:ext cx="2362200" cy="584775"/>
          </a:xfrm>
          <a:prstGeom prst="rect">
            <a:avLst/>
          </a:prstGeom>
          <a:noFill/>
          <a:ln w="9525">
            <a:noFill/>
            <a:miter lim="800000"/>
            <a:headEnd/>
            <a:tailEnd/>
          </a:ln>
        </p:spPr>
        <p:txBody>
          <a:bodyPr>
            <a:spAutoFit/>
          </a:bodyPr>
          <a:lstStyle/>
          <a:p>
            <a:pPr algn="ctr">
              <a:spcBef>
                <a:spcPct val="50000"/>
              </a:spcBef>
            </a:pPr>
            <a:r>
              <a:rPr lang="en-US" sz="3200" dirty="0" err="1" smtClean="0">
                <a:solidFill>
                  <a:srgbClr val="FFC000"/>
                </a:solidFill>
                <a:latin typeface="Times New Roman" pitchFamily="18" charset="0"/>
                <a:cs typeface="Times New Roman" pitchFamily="18" charset="0"/>
              </a:rPr>
              <a:t>ly</a:t>
            </a:r>
            <a:endParaRPr lang="en-US" sz="3200" dirty="0">
              <a:solidFill>
                <a:srgbClr val="FFC000"/>
              </a:solidFill>
              <a:latin typeface="Times New Roman" pitchFamily="18" charset="0"/>
              <a:cs typeface="Times New Roman" pitchFamily="18" charset="0"/>
            </a:endParaRPr>
          </a:p>
        </p:txBody>
      </p:sp>
      <p:sp>
        <p:nvSpPr>
          <p:cNvPr id="21" name="Text Box 17"/>
          <p:cNvSpPr txBox="1">
            <a:spLocks noChangeArrowheads="1"/>
          </p:cNvSpPr>
          <p:nvPr/>
        </p:nvSpPr>
        <p:spPr bwMode="auto">
          <a:xfrm>
            <a:off x="6786546" y="1667434"/>
            <a:ext cx="1828800" cy="646331"/>
          </a:xfrm>
          <a:prstGeom prst="rect">
            <a:avLst/>
          </a:prstGeom>
          <a:noFill/>
          <a:ln w="9525">
            <a:noFill/>
            <a:miter lim="800000"/>
            <a:headEnd/>
            <a:tailEnd/>
          </a:ln>
        </p:spPr>
        <p:txBody>
          <a:bodyPr>
            <a:spAutoFit/>
          </a:bodyPr>
          <a:lstStyle/>
          <a:p>
            <a:pPr algn="ctr">
              <a:spcBef>
                <a:spcPct val="50000"/>
              </a:spcBef>
            </a:pPr>
            <a:r>
              <a:rPr lang="en-US" sz="3600" dirty="0" err="1" smtClean="0">
                <a:solidFill>
                  <a:srgbClr val="7030A0"/>
                </a:solidFill>
                <a:latin typeface="Times New Roman" pitchFamily="18" charset="0"/>
                <a:cs typeface="Times New Roman" pitchFamily="18" charset="0"/>
              </a:rPr>
              <a:t>chai</a:t>
            </a:r>
            <a:r>
              <a:rPr lang="en-US" sz="3600" dirty="0">
                <a:solidFill>
                  <a:srgbClr val="7030A0"/>
                </a:solidFill>
                <a:latin typeface="Times New Roman" pitchFamily="18" charset="0"/>
                <a:cs typeface="Times New Roman" pitchFamily="18" charset="0"/>
              </a:rPr>
              <a:t>, </a:t>
            </a:r>
            <a:r>
              <a:rPr lang="en-US" sz="3600" dirty="0" err="1" smtClean="0">
                <a:solidFill>
                  <a:srgbClr val="7030A0"/>
                </a:solidFill>
                <a:latin typeface="Times New Roman" pitchFamily="18" charset="0"/>
                <a:cs typeface="Times New Roman" pitchFamily="18" charset="0"/>
              </a:rPr>
              <a:t>lọ</a:t>
            </a:r>
            <a:endParaRPr lang="en-US" sz="3600" dirty="0">
              <a:solidFill>
                <a:srgbClr val="7030A0"/>
              </a:solidFill>
              <a:latin typeface="Times New Roman" pitchFamily="18" charset="0"/>
              <a:cs typeface="Times New Roman" pitchFamily="18" charset="0"/>
            </a:endParaRPr>
          </a:p>
        </p:txBody>
      </p:sp>
      <p:pic>
        <p:nvPicPr>
          <p:cNvPr id="22" name="Picture 18" descr="CAW99P4V"/>
          <p:cNvPicPr>
            <a:picLocks noChangeAspect="1" noChangeArrowheads="1"/>
          </p:cNvPicPr>
          <p:nvPr/>
        </p:nvPicPr>
        <p:blipFill>
          <a:blip r:embed="rId10"/>
          <a:srcRect/>
          <a:stretch>
            <a:fillRect/>
          </a:stretch>
        </p:blipFill>
        <p:spPr bwMode="auto">
          <a:xfrm>
            <a:off x="196187" y="142852"/>
            <a:ext cx="2018328" cy="1613338"/>
          </a:xfrm>
          <a:prstGeom prst="rect">
            <a:avLst/>
          </a:prstGeom>
          <a:noFill/>
          <a:ln w="9525">
            <a:noFill/>
            <a:miter lim="800000"/>
            <a:headEnd/>
            <a:tailEnd/>
          </a:ln>
        </p:spPr>
      </p:pic>
      <p:pic>
        <p:nvPicPr>
          <p:cNvPr id="23" name="Picture 19" descr="CAMFG0XT"/>
          <p:cNvPicPr>
            <a:picLocks noChangeAspect="1" noChangeArrowheads="1"/>
          </p:cNvPicPr>
          <p:nvPr/>
        </p:nvPicPr>
        <p:blipFill>
          <a:blip r:embed="rId11"/>
          <a:srcRect/>
          <a:stretch>
            <a:fillRect/>
          </a:stretch>
        </p:blipFill>
        <p:spPr bwMode="auto">
          <a:xfrm>
            <a:off x="2302542" y="165522"/>
            <a:ext cx="1679575" cy="1590668"/>
          </a:xfrm>
          <a:prstGeom prst="rect">
            <a:avLst/>
          </a:prstGeom>
          <a:noFill/>
          <a:ln w="9525">
            <a:noFill/>
            <a:miter lim="800000"/>
            <a:headEnd/>
            <a:tailEnd/>
          </a:ln>
        </p:spPr>
      </p:pic>
    </p:spTree>
    <p:extLst>
      <p:ext uri="{BB962C8B-B14F-4D97-AF65-F5344CB8AC3E}">
        <p14:creationId xmlns:p14="http://schemas.microsoft.com/office/powerpoint/2010/main" val="2333386852"/>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den_trang_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
            <a:ext cx="411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429000"/>
            <a:ext cx="4038600" cy="324346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276599"/>
            <a:ext cx="4152900" cy="3395869"/>
          </a:xfrm>
          <a:prstGeom prst="rect">
            <a:avLst/>
          </a:prstGeom>
        </p:spPr>
      </p:pic>
    </p:spTree>
    <p:extLst>
      <p:ext uri="{BB962C8B-B14F-4D97-AF65-F5344CB8AC3E}">
        <p14:creationId xmlns:p14="http://schemas.microsoft.com/office/powerpoint/2010/main" val="673066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1197</Words>
  <Application>Microsoft Macintosh PowerPoint</Application>
  <PresentationFormat>On-screen Show (4:3)</PresentationFormat>
  <Paragraphs>218</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.VnTime</vt:lpstr>
      <vt:lpstr>Calibri</vt:lpstr>
      <vt:lpstr>Harrington</vt:lpstr>
      <vt:lpstr>Tahoma</vt:lpstr>
      <vt:lpstr>Times New Roman</vt:lpstr>
      <vt:lpstr>Verdana</vt:lpstr>
      <vt:lpstr>VNI-Helve-Condense</vt:lpstr>
      <vt:lpstr>VNI-Times</vt:lpstr>
      <vt:lpstr>Wingdings</vt:lpstr>
      <vt:lpstr>Arial</vt:lpstr>
      <vt:lpstr>Office Theme</vt:lpstr>
      <vt:lpstr>PowerPoint Presentation</vt:lpstr>
      <vt:lpstr>PowerPoint Presentation</vt:lpstr>
      <vt:lpstr>PowerPoint Presentation</vt:lpstr>
      <vt:lpstr>Màu nào dưới đây không phải là màu của xi măng?</vt:lpstr>
      <vt:lpstr>Xi măng trộn với cát và nước tạo thành gì?</vt:lpstr>
      <vt:lpstr>Bê tông được tạo ra từ những vật liệu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-Thủy tinh được làm từ cát trắng và một số chất khác.      -Thủy tinh thường trong suốt, không gỉ,cứng, nhưng dễ vỡ. Thủy tinh không cháy, không hút ẩm và không bị a xít ăn mòn.      -Ngoài thủy tinh thường còn có thủy tinh chất lượng cao (rất trong, chịu được nóng, lạnh, bền, khó vỡ) dùng để làm chai, lọ trong phòng thí nghiệm, đồ dùng y tế, kính của máy ảnh, ống nhòm,…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dc:creator>
  <cp:lastModifiedBy>Microsoft Office User</cp:lastModifiedBy>
  <cp:revision>59</cp:revision>
  <dcterms:created xsi:type="dcterms:W3CDTF">2006-08-16T00:00:00Z</dcterms:created>
  <dcterms:modified xsi:type="dcterms:W3CDTF">2021-03-12T05:06:49Z</dcterms:modified>
</cp:coreProperties>
</file>