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89" r:id="rId3"/>
    <p:sldId id="257" r:id="rId4"/>
    <p:sldId id="290" r:id="rId5"/>
    <p:sldId id="256" r:id="rId6"/>
    <p:sldId id="259" r:id="rId7"/>
    <p:sldId id="260" r:id="rId8"/>
    <p:sldId id="261" r:id="rId9"/>
    <p:sldId id="30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67" r:id="rId18"/>
    <p:sldId id="258" r:id="rId19"/>
    <p:sldId id="299" r:id="rId20"/>
    <p:sldId id="271" r:id="rId21"/>
    <p:sldId id="272" r:id="rId22"/>
    <p:sldId id="274" r:id="rId23"/>
    <p:sldId id="273" r:id="rId24"/>
    <p:sldId id="275" r:id="rId25"/>
    <p:sldId id="276" r:id="rId26"/>
    <p:sldId id="295" r:id="rId27"/>
    <p:sldId id="294" r:id="rId28"/>
    <p:sldId id="292" r:id="rId29"/>
    <p:sldId id="296" r:id="rId30"/>
    <p:sldId id="297" r:id="rId31"/>
    <p:sldId id="298" r:id="rId32"/>
    <p:sldId id="293" r:id="rId33"/>
    <p:sldId id="300" r:id="rId34"/>
    <p:sldId id="277" r:id="rId35"/>
    <p:sldId id="278" r:id="rId36"/>
    <p:sldId id="285" r:id="rId37"/>
    <p:sldId id="286" r:id="rId38"/>
    <p:sldId id="280" r:id="rId39"/>
    <p:sldId id="281" r:id="rId40"/>
    <p:sldId id="287" r:id="rId41"/>
    <p:sldId id="288" r:id="rId42"/>
    <p:sldId id="282" r:id="rId43"/>
    <p:sldId id="284" r:id="rId44"/>
    <p:sldId id="283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7C2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660"/>
  </p:normalViewPr>
  <p:slideViewPr>
    <p:cSldViewPr>
      <p:cViewPr>
        <p:scale>
          <a:sx n="90" d="100"/>
          <a:sy n="90" d="100"/>
        </p:scale>
        <p:origin x="-12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D668A-DCAB-43D5-8033-38C54E054FC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CDDF2-61DC-474C-8DD2-5786F875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5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2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F5AA8B-7F4D-4939-A5FB-49F39CD490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8655A-F876-4B50-B8A7-7C7525FB9B7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2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Arial" pitchFamily="34" charset="0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21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0D0E0-71FF-4D01-AE22-A31A23A679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EBF-FADE-4C0F-B478-00B075C99A4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5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pitchFamily="34" charset="0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2703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5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pitchFamily="34" charset="0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2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9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C81AC-B8F3-48AF-8BD2-AE1634CDD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7DE0-B48E-4F31-B2F8-FE2B318B6FC6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2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FEA52-F297-4BC8-BADB-98C2D3C4B4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CFCB-F868-4B69-AC34-AD70A1AF4D88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5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pitchFamily="34" charset="0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BB958E-E32D-4BE0-812F-32FB258BCF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A4B-F60C-448B-B7A4-D8C55A5E3D7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5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pitchFamily="34" charset="0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426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27D11-A8D9-4C6C-A0B2-938E38F68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DFBA-C3BB-432E-AFF3-91F5A65F5AD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5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pitchFamily="34" charset="0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963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FE772-5298-4865-B3F4-F01C8516D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8921-E99D-4DE6-B97A-1E93894E5CB7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6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1" y="1258648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3" y="419550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1" y="2702861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2118B-103F-470A-A7F8-C4E2ED0A6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B51-881E-47A7-AF3E-6C91972FA0E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0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6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3" y="3501615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3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0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2DC52-A947-4398-B3DF-EE5357BB3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D67-01C2-45C1-B744-03947C9FBA0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86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D476E-7F77-42F0-B50D-5AC01845EE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AF9-C5D6-4287-A741-A61927DD24D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5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pitchFamily="34" charset="0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432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50"/>
            <a:ext cx="1678193" cy="4175074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0" y="637392"/>
            <a:ext cx="5507917" cy="3767866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93AE3-4B0F-4259-9CAA-6256680C0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C21-A852-4A80-8B09-22AFCC1CF3B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70" y="2045202"/>
            <a:ext cx="4110116" cy="923330"/>
            <a:chOff x="1815339" y="1381459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000881" y="1381459"/>
              <a:ext cx="1169551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pitchFamily="34" charset="0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22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7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7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4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2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1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FEC4-25D9-4C6F-BDB8-EA534FBC822C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45FF4-CFDD-4DEC-ABB9-280F7D88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1686262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1909345-DEE0-4B07-8E32-441AC9DA095E}" type="datetime1">
              <a:rPr lang="en-US" smtClean="0">
                <a:solidFill>
                  <a:srgbClr val="895D1D"/>
                </a:solidFill>
                <a:latin typeface="Arial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3/14/21</a:t>
            </a:fld>
            <a:endParaRPr lang="en-US" dirty="0">
              <a:solidFill>
                <a:srgbClr val="895D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895D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39B6A72-053F-43D4-810C-CD6C5D0D5942}" type="slidenum">
              <a:rPr lang="en-US" altLang="en-US" smtClean="0">
                <a:solidFill>
                  <a:srgbClr val="895D1D"/>
                </a:solidFill>
                <a:latin typeface="Arial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895D1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6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285750"/>
            <a:ext cx="83058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TRƯỜNG TIỂU </a:t>
            </a:r>
            <a:r>
              <a:rPr lang="vi-VN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HỌC THANH AM</a:t>
            </a:r>
            <a:endParaRPr lang="vi-VN" sz="2400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</p:txBody>
      </p:sp>
      <p:sp>
        <p:nvSpPr>
          <p:cNvPr id="15363" name="WordArt 20"/>
          <p:cNvSpPr>
            <a:spLocks noChangeArrowheads="1" noChangeShapeType="1" noTextEdit="1"/>
          </p:cNvSpPr>
          <p:nvPr/>
        </p:nvSpPr>
        <p:spPr bwMode="auto">
          <a:xfrm>
            <a:off x="2362200" y="1200150"/>
            <a:ext cx="54102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Lịch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sử</a:t>
            </a:r>
            <a:endParaRPr lang="vi-VN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</p:txBody>
      </p:sp>
      <p:sp>
        <p:nvSpPr>
          <p:cNvPr id="15364" name="WordArt 21"/>
          <p:cNvSpPr>
            <a:spLocks noChangeArrowheads="1" noChangeShapeType="1" noTextEdit="1"/>
          </p:cNvSpPr>
          <p:nvPr/>
        </p:nvSpPr>
        <p:spPr bwMode="auto">
          <a:xfrm>
            <a:off x="266376" y="2152650"/>
            <a:ext cx="8572824" cy="308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Xây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dựng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N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hà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máy</a:t>
            </a:r>
            <a:endParaRPr lang="vi-VN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T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hủy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điện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Hòa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Bình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8" y="0"/>
            <a:chExt cx="5760" cy="4320"/>
          </a:xfrm>
        </p:grpSpPr>
        <p:pic>
          <p:nvPicPr>
            <p:cNvPr id="15367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5370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366" name="Picture 10" descr="cartoon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5856"/>
            <a:ext cx="1600200" cy="106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265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 flipV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9593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hữu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Xô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thiết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5" descr="DSC0149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4244" r="3402" b="8000"/>
          <a:stretch/>
        </p:blipFill>
        <p:spPr bwMode="auto">
          <a:xfrm>
            <a:off x="1666794" y="971550"/>
            <a:ext cx="5877006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281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 flipV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8439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xây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dựng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máy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9" y="2038350"/>
            <a:ext cx="2837974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4975" r="4583" b="5298"/>
          <a:stretch/>
        </p:blipFill>
        <p:spPr>
          <a:xfrm>
            <a:off x="3344885" y="2048329"/>
            <a:ext cx="2880406" cy="1914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70" y="2048329"/>
            <a:ext cx="2393330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5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 flipV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6195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cán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bộ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công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nhân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2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–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Xô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l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ao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hăng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say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quên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mình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kể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hay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đêm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5" descr="500kV%20Hiep%20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71" y="1577521"/>
            <a:ext cx="27432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images356335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57350"/>
            <a:ext cx="3581400" cy="285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4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 flipV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6195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Đập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cao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10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tầng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Picture 2" descr="dap cao bang nha 10 ta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6"/>
          <a:stretch/>
        </p:blipFill>
        <p:spPr bwMode="auto">
          <a:xfrm>
            <a:off x="1981200" y="1066046"/>
            <a:ext cx="5219700" cy="3563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8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 flipV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3815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30 – 12 – 1988,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thành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" name="Picture 5" descr="thuy_dien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123950"/>
            <a:ext cx="5143500" cy="3491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 flipV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3335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8 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máy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Picture 1005" descr="Gian-May-1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895350"/>
            <a:ext cx="5395913" cy="375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5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 flipV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7213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N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thủy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thành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Picture 4" descr="0000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4827"/>
            <a:ext cx="5562600" cy="3564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6" b="2363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93" t="42393" r="34248" b="33544"/>
            <a:stretch/>
          </p:blipFill>
          <p:spPr bwMode="auto">
            <a:xfrm>
              <a:off x="1143000" y="716645"/>
              <a:ext cx="6858000" cy="3760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19200" y="742950"/>
            <a:ext cx="6553200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  </a:t>
            </a:r>
            <a:r>
              <a:rPr lang="en-US" sz="2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thủy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điện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Hòa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Bình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khởi</a:t>
            </a:r>
            <a:r>
              <a:rPr lang="en-US" sz="2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xây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dựng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6-11-1979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4 - 4 -1994.</a:t>
            </a:r>
          </a:p>
          <a:p>
            <a:pPr algn="just" eaLnBrk="1" hangingPunct="1"/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  </a:t>
            </a:r>
            <a:r>
              <a:rPr lang="en-US" sz="2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quả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lao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sáng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quên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mình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cán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bộ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2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Việt</a:t>
            </a:r>
            <a:r>
              <a:rPr lang="en-US" sz="2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Xô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suốt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15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  </a:t>
            </a:r>
            <a:r>
              <a:rPr lang="en-US" sz="2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2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đời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tựu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nổi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bật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xây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dựng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 </a:t>
            </a:r>
          </a:p>
          <a:p>
            <a:pPr algn="just" eaLnBrk="1" hangingPunct="1"/>
            <a:r>
              <a:rPr lang="en-US" sz="2600" b="1" dirty="0" err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chủ</a:t>
            </a:r>
            <a:r>
              <a:rPr lang="en-US" sz="2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hội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ta</a:t>
            </a:r>
            <a:r>
              <a:rPr lang="en-US" sz="2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vi-VN" dirty="0" err="1"/>
              <a:t>Quá</a:t>
            </a:r>
            <a:r>
              <a:rPr lang="vi-VN" dirty="0"/>
              <a:t> </a:t>
            </a:r>
            <a:r>
              <a:rPr lang="vi-VN" dirty="0" err="1"/>
              <a:t>trình</a:t>
            </a:r>
            <a:r>
              <a:rPr lang="vi-VN" dirty="0"/>
              <a:t> xây </a:t>
            </a:r>
            <a:r>
              <a:rPr lang="vi-VN" dirty="0" err="1"/>
              <a:t>dựng</a:t>
            </a:r>
            <a:r>
              <a:rPr lang="vi-VN" dirty="0"/>
              <a:t> </a:t>
            </a:r>
          </a:p>
          <a:p>
            <a:r>
              <a:rPr lang="vi-VN" dirty="0" err="1"/>
              <a:t>Ngày</a:t>
            </a:r>
            <a:r>
              <a:rPr lang="vi-VN" dirty="0"/>
              <a:t> 6 </a:t>
            </a:r>
            <a:r>
              <a:rPr lang="vi-VN" dirty="0" err="1"/>
              <a:t>tháng</a:t>
            </a:r>
            <a:r>
              <a:rPr lang="vi-VN" dirty="0"/>
              <a:t> 11 năm 1979 </a:t>
            </a:r>
            <a:r>
              <a:rPr lang="vi-VN" dirty="0" err="1"/>
              <a:t>khởi</a:t>
            </a:r>
            <a:r>
              <a:rPr lang="vi-VN" dirty="0"/>
              <a:t> công xây </a:t>
            </a:r>
            <a:r>
              <a:rPr lang="vi-VN" dirty="0" err="1"/>
              <a:t>dựng</a:t>
            </a:r>
            <a:r>
              <a:rPr lang="vi-VN" dirty="0"/>
              <a:t> </a:t>
            </a:r>
            <a:r>
              <a:rPr lang="vi-VN" dirty="0" err="1"/>
              <a:t>tại</a:t>
            </a:r>
            <a:r>
              <a:rPr lang="vi-VN" dirty="0"/>
              <a:t> đây</a:t>
            </a:r>
          </a:p>
          <a:p>
            <a:r>
              <a:rPr lang="vi-VN" dirty="0" err="1"/>
              <a:t>Ngày</a:t>
            </a:r>
            <a:r>
              <a:rPr lang="vi-VN" dirty="0"/>
              <a:t> 12 </a:t>
            </a:r>
            <a:r>
              <a:rPr lang="vi-VN" dirty="0" err="1"/>
              <a:t>tháng</a:t>
            </a:r>
            <a:r>
              <a:rPr lang="vi-VN" dirty="0"/>
              <a:t> 01 năm 1983: Ngăn sông </a:t>
            </a:r>
            <a:r>
              <a:rPr lang="vi-VN" dirty="0" err="1"/>
              <a:t>Đà</a:t>
            </a:r>
            <a:r>
              <a:rPr lang="vi-VN" dirty="0"/>
              <a:t> </a:t>
            </a:r>
            <a:r>
              <a:rPr lang="vi-VN" dirty="0" err="1"/>
              <a:t>đợt</a:t>
            </a:r>
            <a:r>
              <a:rPr lang="vi-VN" dirty="0"/>
              <a:t> 1</a:t>
            </a:r>
          </a:p>
          <a:p>
            <a:r>
              <a:rPr lang="vi-VN" dirty="0" err="1"/>
              <a:t>Ngày</a:t>
            </a:r>
            <a:r>
              <a:rPr lang="vi-VN" dirty="0"/>
              <a:t> 09 </a:t>
            </a:r>
            <a:r>
              <a:rPr lang="vi-VN" dirty="0" err="1"/>
              <a:t>tháng</a:t>
            </a:r>
            <a:r>
              <a:rPr lang="vi-VN" dirty="0"/>
              <a:t> 01 năm 1986: Ngăn sông </a:t>
            </a:r>
            <a:r>
              <a:rPr lang="vi-VN" dirty="0" err="1"/>
              <a:t>Đà</a:t>
            </a:r>
            <a:r>
              <a:rPr lang="vi-VN" dirty="0"/>
              <a:t> </a:t>
            </a:r>
            <a:r>
              <a:rPr lang="vi-VN" dirty="0" err="1"/>
              <a:t>đợt</a:t>
            </a:r>
            <a:r>
              <a:rPr lang="vi-VN" dirty="0"/>
              <a:t> 2</a:t>
            </a:r>
          </a:p>
          <a:p>
            <a:r>
              <a:rPr lang="vi-VN" dirty="0" err="1"/>
              <a:t>Ngày</a:t>
            </a:r>
            <a:r>
              <a:rPr lang="vi-VN" dirty="0"/>
              <a:t> 30 </a:t>
            </a:r>
            <a:r>
              <a:rPr lang="vi-VN" dirty="0" err="1"/>
              <a:t>tháng</a:t>
            </a:r>
            <a:r>
              <a:rPr lang="vi-VN" dirty="0"/>
              <a:t> 12 năm 1988: </a:t>
            </a:r>
            <a:r>
              <a:rPr lang="vi-VN" dirty="0" err="1"/>
              <a:t>Tổ</a:t>
            </a:r>
            <a:r>
              <a:rPr lang="vi-VN" dirty="0"/>
              <a:t> </a:t>
            </a:r>
            <a:r>
              <a:rPr lang="vi-VN" dirty="0" err="1"/>
              <a:t>máy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1 </a:t>
            </a:r>
            <a:r>
              <a:rPr lang="vi-VN" dirty="0" err="1"/>
              <a:t>hòa</a:t>
            </a:r>
            <a:r>
              <a:rPr lang="vi-VN" dirty="0"/>
              <a:t> </a:t>
            </a:r>
            <a:r>
              <a:rPr lang="vi-VN" dirty="0" err="1"/>
              <a:t>lưới</a:t>
            </a:r>
            <a:r>
              <a:rPr lang="vi-VN" dirty="0"/>
              <a:t> </a:t>
            </a:r>
            <a:r>
              <a:rPr lang="vi-VN" dirty="0" err="1"/>
              <a:t>điện</a:t>
            </a:r>
            <a:r>
              <a:rPr lang="vi-VN" dirty="0"/>
              <a:t> </a:t>
            </a:r>
            <a:r>
              <a:rPr lang="vi-VN" dirty="0" err="1"/>
              <a:t>quốc</a:t>
            </a:r>
            <a:r>
              <a:rPr lang="vi-VN" dirty="0"/>
              <a:t> gia.</a:t>
            </a:r>
          </a:p>
          <a:p>
            <a:r>
              <a:rPr lang="vi-VN" dirty="0" err="1"/>
              <a:t>Ngày</a:t>
            </a:r>
            <a:r>
              <a:rPr lang="vi-VN" dirty="0"/>
              <a:t> 04 </a:t>
            </a:r>
            <a:r>
              <a:rPr lang="vi-VN" dirty="0" err="1"/>
              <a:t>tháng</a:t>
            </a:r>
            <a:r>
              <a:rPr lang="vi-VN" dirty="0"/>
              <a:t> 04 năm 1994: </a:t>
            </a:r>
            <a:r>
              <a:rPr lang="vi-VN" dirty="0" err="1"/>
              <a:t>Tổ</a:t>
            </a:r>
            <a:r>
              <a:rPr lang="vi-VN" dirty="0"/>
              <a:t> </a:t>
            </a:r>
            <a:r>
              <a:rPr lang="vi-VN" dirty="0" err="1"/>
              <a:t>máy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8 </a:t>
            </a:r>
            <a:r>
              <a:rPr lang="vi-VN" dirty="0" err="1"/>
              <a:t>hòa</a:t>
            </a:r>
            <a:r>
              <a:rPr lang="vi-VN" dirty="0"/>
              <a:t> </a:t>
            </a:r>
            <a:r>
              <a:rPr lang="vi-VN" dirty="0" err="1"/>
              <a:t>lưới</a:t>
            </a:r>
            <a:r>
              <a:rPr lang="vi-VN" dirty="0"/>
              <a:t> </a:t>
            </a:r>
            <a:r>
              <a:rPr lang="vi-VN" dirty="0" err="1"/>
              <a:t>điện</a:t>
            </a:r>
            <a:r>
              <a:rPr lang="vi-VN" dirty="0"/>
              <a:t> </a:t>
            </a:r>
            <a:r>
              <a:rPr lang="vi-VN" dirty="0" err="1"/>
              <a:t>quốc</a:t>
            </a:r>
            <a:r>
              <a:rPr lang="vi-VN" dirty="0"/>
              <a:t> gia.</a:t>
            </a:r>
          </a:p>
          <a:p>
            <a:r>
              <a:rPr lang="vi-VN" dirty="0" err="1"/>
              <a:t>Ngày</a:t>
            </a:r>
            <a:r>
              <a:rPr lang="vi-VN" dirty="0"/>
              <a:t> 20 </a:t>
            </a:r>
            <a:r>
              <a:rPr lang="vi-VN" dirty="0" err="1"/>
              <a:t>tháng</a:t>
            </a:r>
            <a:r>
              <a:rPr lang="vi-VN" dirty="0"/>
              <a:t> 12 năm 1994, sau 15 năm xây </a:t>
            </a:r>
            <a:r>
              <a:rPr lang="vi-VN" dirty="0" err="1"/>
              <a:t>dựng</a:t>
            </a:r>
            <a:r>
              <a:rPr lang="vi-VN" dirty="0"/>
              <a:t> công </a:t>
            </a:r>
            <a:r>
              <a:rPr lang="vi-VN" dirty="0" err="1"/>
              <a:t>trình</a:t>
            </a:r>
            <a:r>
              <a:rPr lang="vi-VN" dirty="0"/>
              <a:t>, trong </a:t>
            </a:r>
            <a:r>
              <a:rPr lang="vi-VN" dirty="0" err="1"/>
              <a:t>đó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9 năm </a:t>
            </a:r>
            <a:r>
              <a:rPr lang="vi-VN" dirty="0" err="1"/>
              <a:t>vừa</a:t>
            </a:r>
            <a:r>
              <a:rPr lang="vi-VN" dirty="0"/>
              <a:t> </a:t>
            </a:r>
            <a:r>
              <a:rPr lang="vi-VN" dirty="0" err="1"/>
              <a:t>quản</a:t>
            </a:r>
            <a:r>
              <a:rPr lang="vi-VN" dirty="0"/>
              <a:t> </a:t>
            </a:r>
            <a:r>
              <a:rPr lang="vi-VN" dirty="0" err="1"/>
              <a:t>lý</a:t>
            </a:r>
            <a:r>
              <a:rPr lang="vi-VN" dirty="0"/>
              <a:t> </a:t>
            </a:r>
            <a:r>
              <a:rPr lang="vi-VN" dirty="0" err="1"/>
              <a:t>vận</a:t>
            </a:r>
            <a:r>
              <a:rPr lang="vi-VN" dirty="0"/>
              <a:t> </a:t>
            </a:r>
            <a:r>
              <a:rPr lang="vi-VN" dirty="0" err="1"/>
              <a:t>hành</a:t>
            </a:r>
            <a:r>
              <a:rPr lang="vi-VN" dirty="0"/>
              <a:t> </a:t>
            </a:r>
            <a:r>
              <a:rPr lang="vi-VN" dirty="0" err="1"/>
              <a:t>vừa</a:t>
            </a:r>
            <a:r>
              <a:rPr lang="vi-VN" dirty="0"/>
              <a:t> </a:t>
            </a:r>
            <a:r>
              <a:rPr lang="vi-VN" dirty="0" err="1"/>
              <a:t>giám</a:t>
            </a:r>
            <a:r>
              <a:rPr lang="vi-VN" dirty="0"/>
              <a:t> </a:t>
            </a:r>
            <a:r>
              <a:rPr lang="vi-VN" dirty="0" err="1"/>
              <a:t>sát</a:t>
            </a:r>
            <a:r>
              <a:rPr lang="vi-VN" dirty="0"/>
              <a:t> thi công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 </a:t>
            </a:r>
            <a:r>
              <a:rPr lang="vi-VN" dirty="0" err="1"/>
              <a:t>máy</a:t>
            </a:r>
            <a:r>
              <a:rPr lang="vi-VN" dirty="0"/>
              <a:t>,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máy</a:t>
            </a:r>
            <a:r>
              <a:rPr lang="vi-VN" dirty="0"/>
              <a:t> </a:t>
            </a:r>
            <a:r>
              <a:rPr lang="vi-VN" dirty="0" err="1"/>
              <a:t>thủy</a:t>
            </a:r>
            <a:r>
              <a:rPr lang="vi-VN" dirty="0"/>
              <a:t> </a:t>
            </a:r>
            <a:r>
              <a:rPr lang="vi-VN" dirty="0" err="1"/>
              <a:t>điện</a:t>
            </a:r>
            <a:r>
              <a:rPr lang="vi-VN" dirty="0"/>
              <a:t> </a:t>
            </a:r>
            <a:r>
              <a:rPr lang="vi-VN" dirty="0" err="1"/>
              <a:t>Hoà</a:t>
            </a:r>
            <a:r>
              <a:rPr lang="vi-VN" dirty="0"/>
              <a:t> </a:t>
            </a:r>
            <a:r>
              <a:rPr lang="vi-VN" dirty="0" err="1"/>
              <a:t>Bình</a:t>
            </a:r>
            <a:r>
              <a:rPr lang="vi-VN" dirty="0"/>
              <a:t>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khánh</a:t>
            </a:r>
            <a:r>
              <a:rPr lang="vi-VN" dirty="0"/>
              <a:t> </a:t>
            </a:r>
            <a:r>
              <a:rPr lang="vi-VN" dirty="0" err="1"/>
              <a:t>thành</a:t>
            </a:r>
            <a:r>
              <a:rPr lang="vi-VN" dirty="0"/>
              <a:t>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116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t="22817" r="6854" b="1547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1911" y="521553"/>
            <a:ext cx="4894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Thảo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luận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8200" y="1368207"/>
            <a:ext cx="7315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00"/>
              </a:spcBef>
            </a:pPr>
            <a:r>
              <a:rPr lang="vi-VN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đoạn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cuối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SGK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để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trả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lời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hỏi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ts val="200"/>
              </a:spcBef>
            </a:pPr>
            <a:endParaRPr lang="en-US" sz="500" b="1" dirty="0" smtClean="0">
              <a:latin typeface="Cambria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</a:pP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      1/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vai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trò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như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công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xây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dựng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ts val="200"/>
              </a:spcBef>
            </a:pP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      2/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Kể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tên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thủy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điện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ta.</a:t>
            </a:r>
            <a:endParaRPr lang="en-US" sz="3000" b="1" dirty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điều đặc biệt khi xây dựng Thủy điện Hòa Bình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1950"/>
            <a:ext cx="8077200" cy="443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39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ppt\hinh-nen-dep-nh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221" r="1242" b="12112"/>
          <a:stretch/>
        </p:blipFill>
        <p:spPr bwMode="auto">
          <a:xfrm flipV="1">
            <a:off x="0" y="-3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1742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 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Nhà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máy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đã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có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những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đóng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góp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endParaRPr lang="en-US" sz="3600" b="1" cap="none" spc="0" dirty="0" smtClean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Cambria" pitchFamily="18" charset="0"/>
            </a:endParaRPr>
          </a:p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to </a:t>
            </a:r>
            <a:r>
              <a:rPr lang="en-US" sz="3600" b="1" cap="none" spc="0" dirty="0" err="1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lớn</a:t>
            </a:r>
            <a:r>
              <a:rPr lang="en-US" sz="3600" b="1" cap="none" spc="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trong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công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cuộc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xây</a:t>
            </a:r>
            <a:endParaRPr lang="en-US" sz="36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latin typeface="Cambria" pitchFamily="18" charset="0"/>
            </a:endParaRP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dựng</a:t>
            </a:r>
            <a:r>
              <a:rPr lang="en-US" sz="3600" b="1" cap="none" spc="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đất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nước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:</a:t>
            </a:r>
            <a:endParaRPr lang="en-US" sz="3600" b="1" cap="none" spc="0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00" y="2804577"/>
            <a:ext cx="9144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en-US" sz="3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Cambria" pitchFamily="18" charset="0"/>
              </a:rPr>
              <a:t>Cung</a:t>
            </a:r>
            <a:r>
              <a:rPr lang="en-US" sz="3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Cambria" pitchFamily="18" charset="0"/>
              </a:rPr>
              <a:t>cấp</a:t>
            </a:r>
            <a:r>
              <a:rPr lang="en-US" sz="3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Cambria" pitchFamily="18" charset="0"/>
              </a:rPr>
              <a:t>điện</a:t>
            </a:r>
            <a:r>
              <a:rPr lang="en-US" sz="3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cho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cả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nước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phục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vụ</a:t>
            </a:r>
            <a:r>
              <a:rPr lang="en-US" sz="3400" b="1" dirty="0" smtClean="0">
                <a:latin typeface="Cambria" pitchFamily="18" charset="0"/>
              </a:rPr>
              <a:t> </a:t>
            </a:r>
          </a:p>
          <a:p>
            <a:pPr algn="ctr"/>
            <a:r>
              <a:rPr lang="en-US" sz="3400" b="1" dirty="0" err="1" smtClean="0">
                <a:latin typeface="Cambria" pitchFamily="18" charset="0"/>
              </a:rPr>
              <a:t>cho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đời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sống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và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sản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xuất</a:t>
            </a:r>
            <a:r>
              <a:rPr lang="en-US" sz="3400" b="1" dirty="0" smtClean="0">
                <a:latin typeface="Cambria" pitchFamily="18" charset="0"/>
              </a:rPr>
              <a:t>.</a:t>
            </a:r>
            <a:endParaRPr lang="en-US" sz="3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Ứng dụng đèn pha Led – Những thiết kế để khu vườn thành thiên đà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ppt\hinh-nen-dep-nh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221" r="1242" b="12112"/>
          <a:stretch/>
        </p:blipFill>
        <p:spPr bwMode="auto">
          <a:xfrm flipV="1">
            <a:off x="0" y="-3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1742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 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Nhà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máy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đã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có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những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đóng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góp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endParaRPr lang="en-US" sz="3600" b="1" cap="none" spc="0" dirty="0" smtClean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Cambria" pitchFamily="18" charset="0"/>
            </a:endParaRPr>
          </a:p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to </a:t>
            </a:r>
            <a:r>
              <a:rPr lang="en-US" sz="3600" b="1" cap="none" spc="0" dirty="0" err="1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lớn</a:t>
            </a:r>
            <a:r>
              <a:rPr lang="en-US" sz="3600" b="1" cap="none" spc="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trong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công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cuộc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xây</a:t>
            </a:r>
            <a:endParaRPr lang="en-US" sz="36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latin typeface="Cambria" pitchFamily="18" charset="0"/>
            </a:endParaRP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dựng</a:t>
            </a:r>
            <a:r>
              <a:rPr lang="en-US" sz="3600" b="1" cap="none" spc="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đất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nước</a:t>
            </a:r>
            <a:r>
              <a:rPr lang="en-US" sz="3600" b="1" cap="none" spc="0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ambria" pitchFamily="18" charset="0"/>
              </a:rPr>
              <a:t>:</a:t>
            </a:r>
            <a:endParaRPr lang="en-US" sz="3600" b="1" cap="none" spc="0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94397"/>
            <a:ext cx="914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en-US" sz="3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Cambria" pitchFamily="18" charset="0"/>
              </a:rPr>
              <a:t>Ngăn</a:t>
            </a:r>
            <a:r>
              <a:rPr lang="en-US" sz="3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Cambria" pitchFamily="18" charset="0"/>
              </a:rPr>
              <a:t>lũ</a:t>
            </a:r>
            <a:r>
              <a:rPr lang="en-US" sz="3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400" b="1" dirty="0" smtClean="0">
                <a:latin typeface="Cambria" pitchFamily="18" charset="0"/>
              </a:rPr>
              <a:t>ở </a:t>
            </a:r>
            <a:r>
              <a:rPr lang="en-US" sz="3400" b="1" dirty="0" err="1" smtClean="0">
                <a:latin typeface="Cambria" pitchFamily="18" charset="0"/>
              </a:rPr>
              <a:t>đồng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bằng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Bắc</a:t>
            </a:r>
            <a:r>
              <a:rPr lang="en-US" sz="3400" b="1" dirty="0" smtClean="0">
                <a:latin typeface="Cambria" pitchFamily="18" charset="0"/>
              </a:rPr>
              <a:t> </a:t>
            </a:r>
            <a:r>
              <a:rPr lang="en-US" sz="3400" b="1" dirty="0" err="1" smtClean="0">
                <a:latin typeface="Cambria" pitchFamily="18" charset="0"/>
              </a:rPr>
              <a:t>Bộ</a:t>
            </a:r>
            <a:r>
              <a:rPr lang="en-US" sz="3400" b="1" dirty="0" smtClean="0">
                <a:latin typeface="Cambria" pitchFamily="18" charset="0"/>
              </a:rPr>
              <a:t>.</a:t>
            </a:r>
            <a:endParaRPr lang="en-US" sz="3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S ảnh: Thủy điện Hòa Bình - Công trình kỳ vĩ của thế kỷ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6" b="2363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93" t="42393" r="34248" b="33544"/>
            <a:stretch/>
          </p:blipFill>
          <p:spPr bwMode="auto">
            <a:xfrm>
              <a:off x="1143000" y="742950"/>
              <a:ext cx="685800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71600" y="1504950"/>
            <a:ext cx="6400800" cy="20621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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Việc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xây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dựng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nhà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máy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thành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tựu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nổi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bật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thể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hiện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thành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quả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công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cuộc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xây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dựng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chủ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xã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hội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ở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nước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ta.</a:t>
            </a:r>
            <a:endParaRPr lang="en-US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Admin\Desktop\TUẦN 31\ThuydienHoaBinh 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84138"/>
            <a:ext cx="7510463" cy="49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 smtClean="0"/>
              <a:t>Toàn</a:t>
            </a:r>
            <a:r>
              <a:rPr lang="vi-VN" dirty="0" smtClean="0"/>
              <a:t> </a:t>
            </a:r>
            <a:r>
              <a:rPr lang="vi-VN" dirty="0" err="1" smtClean="0"/>
              <a:t>cảnh</a:t>
            </a:r>
            <a:r>
              <a:rPr lang="vi-VN" dirty="0" smtClean="0"/>
              <a:t> 8 </a:t>
            </a:r>
            <a:r>
              <a:rPr lang="vi-VN" dirty="0" err="1" smtClean="0"/>
              <a:t>tổ</a:t>
            </a:r>
            <a:r>
              <a:rPr lang="vi-VN" dirty="0" smtClean="0"/>
              <a:t> </a:t>
            </a:r>
            <a:r>
              <a:rPr lang="vi-VN" dirty="0" err="1" smtClean="0"/>
              <a:t>máy</a:t>
            </a:r>
            <a:r>
              <a:rPr lang="vi-VN" dirty="0" smtClean="0"/>
              <a:t> </a:t>
            </a:r>
            <a:endParaRPr lang="vi-VN" dirty="0"/>
          </a:p>
        </p:txBody>
      </p:sp>
      <p:pic>
        <p:nvPicPr>
          <p:cNvPr id="2050" name="Picture 2" descr="C:\Users\Admin\Desktop\TUẦN 31\ThuydienHoaBinh 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6350"/>
            <a:ext cx="5124387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 smtClean="0"/>
              <a:t>Bức</a:t>
            </a:r>
            <a:r>
              <a:rPr lang="vi-VN" dirty="0" smtClean="0"/>
              <a:t> thư </a:t>
            </a:r>
            <a:r>
              <a:rPr lang="vi-VN" dirty="0" err="1" smtClean="0"/>
              <a:t>thế</a:t>
            </a:r>
            <a:r>
              <a:rPr lang="vi-VN" dirty="0" smtClean="0"/>
              <a:t> </a:t>
            </a:r>
            <a:r>
              <a:rPr lang="vi-VN" dirty="0" err="1" smtClean="0"/>
              <a:t>kỉ</a:t>
            </a:r>
            <a:r>
              <a:rPr lang="vi-VN" dirty="0" smtClean="0"/>
              <a:t> </a:t>
            </a:r>
            <a:endParaRPr lang="vi-VN" dirty="0"/>
          </a:p>
        </p:txBody>
      </p:sp>
      <p:pic>
        <p:nvPicPr>
          <p:cNvPr id="1026" name="Picture 2" descr="C:\Users\Admin\Desktop\TUẦN 31\TDHoaBin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0150"/>
            <a:ext cx="7086599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 smtClean="0"/>
              <a:t>Bức</a:t>
            </a:r>
            <a:r>
              <a:rPr lang="vi-VN" dirty="0" smtClean="0"/>
              <a:t> thư </a:t>
            </a:r>
            <a:r>
              <a:rPr lang="vi-VN" dirty="0" err="1" smtClean="0"/>
              <a:t>thế</a:t>
            </a:r>
            <a:r>
              <a:rPr lang="vi-VN" dirty="0" smtClean="0"/>
              <a:t> </a:t>
            </a:r>
            <a:r>
              <a:rPr lang="vi-VN" dirty="0" err="1" smtClean="0"/>
              <a:t>kỉ</a:t>
            </a:r>
            <a:endParaRPr lang="vi-V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5528"/>
            <a:ext cx="7086600" cy="368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5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9550"/>
            <a:ext cx="6553199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2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 flipV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oan canh HB2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95350"/>
            <a:ext cx="5638800" cy="3858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9593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Xây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dựng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từ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năm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 1979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và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hoàn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thành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vào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năm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</a:rPr>
              <a:t> 1994</a:t>
            </a:r>
          </a:p>
        </p:txBody>
      </p:sp>
    </p:spTree>
    <p:extLst>
      <p:ext uri="{BB962C8B-B14F-4D97-AF65-F5344CB8AC3E}">
        <p14:creationId xmlns:p14="http://schemas.microsoft.com/office/powerpoint/2010/main" val="9981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04800" y="514350"/>
            <a:ext cx="8382000" cy="408027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vi-VN" dirty="0" smtClean="0">
                <a:solidFill>
                  <a:srgbClr val="333333"/>
                </a:solidFill>
                <a:latin typeface="Helvetica Neue"/>
              </a:rPr>
              <a:t>   </a:t>
            </a:r>
            <a:r>
              <a:rPr lang="vi-VN" dirty="0" err="1" smtClean="0">
                <a:solidFill>
                  <a:srgbClr val="333333"/>
                </a:solidFill>
                <a:latin typeface="Helvetica Neue"/>
              </a:rPr>
              <a:t>Chiều</a:t>
            </a:r>
            <a:r>
              <a:rPr lang="vi-VN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ngày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30/1/1983,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tại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sân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nhà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Điều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độ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Trung tâm,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một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buổi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lễ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trang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trọng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được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tổ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chức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với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sự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tham gia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của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250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đại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biểu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thanh niên Liên Xô, 350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đại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biểu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thanh niên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Việt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Nam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và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hàng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ngàn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công nhân lao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động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trên công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trường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. Ông Ngô Xuân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Lộc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đọc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thư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bằng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tiếng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Việt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, ông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Giaseplin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đọc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bằng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tiếng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Nga. Sau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đó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, hai thư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được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cuộn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lại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, cho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vào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thỏi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đồng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được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khoan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rỗng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và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có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nắp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đậy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rồi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bỏ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vào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lòng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khối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bê tông.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Tiếp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đó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4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người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được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lựa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chọn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dùng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tuavit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bắt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ốc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cố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định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tấm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biển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“Nơi đây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cất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giữ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lá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thư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gửi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các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thế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hệ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mai sau. Thư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được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mở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Helvetica Neue"/>
              </a:rPr>
              <a:t>ngày</a:t>
            </a:r>
            <a:r>
              <a:rPr lang="vi-VN" dirty="0">
                <a:solidFill>
                  <a:srgbClr val="333333"/>
                </a:solidFill>
                <a:latin typeface="Helvetica Neue"/>
              </a:rPr>
              <a:t> 1/1/2100”.  </a:t>
            </a:r>
            <a:r>
              <a:rPr lang="vi-VN" dirty="0"/>
              <a:t/>
            </a:r>
            <a:br>
              <a:rPr lang="vi-VN" dirty="0"/>
            </a:br>
            <a:r>
              <a:rPr lang="vi-VN" dirty="0">
                <a:solidFill>
                  <a:srgbClr val="333333"/>
                </a:solidFill>
                <a:latin typeface="Helvetica Neue"/>
              </a:rPr>
              <a:t> 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3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rgbClr val="000000"/>
                </a:solidFill>
              </a:rPr>
              <a:t> "</a:t>
            </a:r>
            <a:r>
              <a:rPr lang="vi-VN" dirty="0" err="1">
                <a:solidFill>
                  <a:srgbClr val="000000"/>
                </a:solidFill>
              </a:rPr>
              <a:t>Về</a:t>
            </a:r>
            <a:r>
              <a:rPr lang="vi-VN" dirty="0">
                <a:solidFill>
                  <a:srgbClr val="000000"/>
                </a:solidFill>
              </a:rPr>
              <a:t> tên </a:t>
            </a:r>
            <a:r>
              <a:rPr lang="vi-VN" dirty="0" err="1">
                <a:solidFill>
                  <a:srgbClr val="000000"/>
                </a:solidFill>
              </a:rPr>
              <a:t>gọi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của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lá</a:t>
            </a:r>
            <a:r>
              <a:rPr lang="vi-VN" dirty="0">
                <a:solidFill>
                  <a:srgbClr val="000000"/>
                </a:solidFill>
              </a:rPr>
              <a:t> thư, </a:t>
            </a:r>
            <a:r>
              <a:rPr lang="vi-VN" dirty="0" err="1">
                <a:solidFill>
                  <a:srgbClr val="000000"/>
                </a:solidFill>
              </a:rPr>
              <a:t>nếu</a:t>
            </a:r>
            <a:r>
              <a:rPr lang="vi-VN" dirty="0">
                <a:solidFill>
                  <a:srgbClr val="000000"/>
                </a:solidFill>
              </a:rPr>
              <a:t> theo </a:t>
            </a:r>
            <a:r>
              <a:rPr lang="vi-VN" dirty="0" err="1">
                <a:solidFill>
                  <a:srgbClr val="000000"/>
                </a:solidFill>
              </a:rPr>
              <a:t>tiếng</a:t>
            </a:r>
            <a:r>
              <a:rPr lang="vi-VN" dirty="0">
                <a:solidFill>
                  <a:srgbClr val="000000"/>
                </a:solidFill>
              </a:rPr>
              <a:t> Nga </a:t>
            </a:r>
            <a:r>
              <a:rPr lang="vi-VN" dirty="0" err="1">
                <a:solidFill>
                  <a:srgbClr val="000000"/>
                </a:solidFill>
              </a:rPr>
              <a:t>dịch</a:t>
            </a:r>
            <a:r>
              <a:rPr lang="vi-VN" dirty="0">
                <a:solidFill>
                  <a:srgbClr val="000000"/>
                </a:solidFill>
              </a:rPr>
              <a:t> sang </a:t>
            </a:r>
            <a:r>
              <a:rPr lang="vi-VN" dirty="0" err="1">
                <a:solidFill>
                  <a:srgbClr val="000000"/>
                </a:solidFill>
              </a:rPr>
              <a:t>tiếng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Việt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thì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có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nghĩa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là</a:t>
            </a:r>
            <a:r>
              <a:rPr lang="vi-VN" dirty="0">
                <a:solidFill>
                  <a:srgbClr val="000000"/>
                </a:solidFill>
              </a:rPr>
              <a:t> "thư </a:t>
            </a:r>
            <a:r>
              <a:rPr lang="vi-VN" dirty="0" err="1">
                <a:solidFill>
                  <a:srgbClr val="000000"/>
                </a:solidFill>
              </a:rPr>
              <a:t>gửi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hậu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thế</a:t>
            </a:r>
            <a:r>
              <a:rPr lang="vi-VN" dirty="0">
                <a:solidFill>
                  <a:srgbClr val="000000"/>
                </a:solidFill>
              </a:rPr>
              <a:t>" </a:t>
            </a:r>
            <a:r>
              <a:rPr lang="vi-VN" dirty="0" err="1">
                <a:solidFill>
                  <a:srgbClr val="000000"/>
                </a:solidFill>
              </a:rPr>
              <a:t>hoặc</a:t>
            </a:r>
            <a:r>
              <a:rPr lang="vi-VN" dirty="0">
                <a:solidFill>
                  <a:srgbClr val="000000"/>
                </a:solidFill>
              </a:rPr>
              <a:t> "thông </a:t>
            </a:r>
            <a:r>
              <a:rPr lang="vi-VN" dirty="0" err="1">
                <a:solidFill>
                  <a:srgbClr val="000000"/>
                </a:solidFill>
              </a:rPr>
              <a:t>điệp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gửi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người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đời</a:t>
            </a:r>
            <a:r>
              <a:rPr lang="vi-VN" dirty="0">
                <a:solidFill>
                  <a:srgbClr val="000000"/>
                </a:solidFill>
              </a:rPr>
              <a:t> sau" </a:t>
            </a:r>
            <a:r>
              <a:rPr lang="vi-VN" dirty="0" smtClean="0">
                <a:solidFill>
                  <a:srgbClr val="000000"/>
                </a:solidFill>
              </a:rPr>
              <a:t>. </a:t>
            </a:r>
            <a:r>
              <a:rPr lang="vi-VN" dirty="0">
                <a:solidFill>
                  <a:srgbClr val="000000"/>
                </a:solidFill>
              </a:rPr>
              <a:t>Tuy nhiên, </a:t>
            </a:r>
            <a:r>
              <a:rPr lang="vi-VN" dirty="0" err="1">
                <a:solidFill>
                  <a:srgbClr val="000000"/>
                </a:solidFill>
              </a:rPr>
              <a:t>cái</a:t>
            </a:r>
            <a:r>
              <a:rPr lang="vi-VN" dirty="0">
                <a:solidFill>
                  <a:srgbClr val="000000"/>
                </a:solidFill>
              </a:rPr>
              <a:t> tên </a:t>
            </a:r>
            <a:r>
              <a:rPr lang="vi-VN" dirty="0" err="1">
                <a:solidFill>
                  <a:srgbClr val="000000"/>
                </a:solidFill>
              </a:rPr>
              <a:t>này</a:t>
            </a:r>
            <a:r>
              <a:rPr lang="vi-VN" dirty="0">
                <a:solidFill>
                  <a:srgbClr val="000000"/>
                </a:solidFill>
              </a:rPr>
              <a:t> xem ra </a:t>
            </a:r>
            <a:r>
              <a:rPr lang="vi-VN" dirty="0" err="1">
                <a:solidFill>
                  <a:srgbClr val="000000"/>
                </a:solidFill>
              </a:rPr>
              <a:t>có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vẻ</a:t>
            </a:r>
            <a:r>
              <a:rPr lang="vi-VN" dirty="0">
                <a:solidFill>
                  <a:srgbClr val="000000"/>
                </a:solidFill>
              </a:rPr>
              <a:t> "</a:t>
            </a:r>
            <a:r>
              <a:rPr lang="vi-VN" dirty="0" err="1">
                <a:solidFill>
                  <a:srgbClr val="000000"/>
                </a:solidFill>
              </a:rPr>
              <a:t>cổ</a:t>
            </a:r>
            <a:r>
              <a:rPr lang="vi-VN" dirty="0">
                <a:solidFill>
                  <a:srgbClr val="000000"/>
                </a:solidFill>
              </a:rPr>
              <a:t>", cho nên sau </a:t>
            </a:r>
            <a:r>
              <a:rPr lang="vi-VN" dirty="0" err="1">
                <a:solidFill>
                  <a:srgbClr val="000000"/>
                </a:solidFill>
              </a:rPr>
              <a:t>nhiều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hồi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bàn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tính</a:t>
            </a:r>
            <a:r>
              <a:rPr lang="vi-VN" dirty="0">
                <a:solidFill>
                  <a:srgbClr val="000000"/>
                </a:solidFill>
              </a:rPr>
              <a:t>, </a:t>
            </a:r>
            <a:r>
              <a:rPr lang="vi-VN" dirty="0" err="1">
                <a:solidFill>
                  <a:srgbClr val="000000"/>
                </a:solidFill>
              </a:rPr>
              <a:t>lãnh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đạo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Tổng</a:t>
            </a:r>
            <a:r>
              <a:rPr lang="vi-VN" dirty="0">
                <a:solidFill>
                  <a:srgbClr val="000000"/>
                </a:solidFill>
              </a:rPr>
              <a:t> Công ty xây </a:t>
            </a:r>
            <a:r>
              <a:rPr lang="vi-VN" dirty="0" err="1">
                <a:solidFill>
                  <a:srgbClr val="000000"/>
                </a:solidFill>
              </a:rPr>
              <a:t>dựng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thủy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điện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Hòa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Bình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quyết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định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đặt</a:t>
            </a:r>
            <a:r>
              <a:rPr lang="vi-VN" dirty="0">
                <a:solidFill>
                  <a:srgbClr val="000000"/>
                </a:solidFill>
              </a:rPr>
              <a:t> tên </a:t>
            </a:r>
            <a:r>
              <a:rPr lang="vi-VN" dirty="0" err="1">
                <a:solidFill>
                  <a:srgbClr val="000000"/>
                </a:solidFill>
              </a:rPr>
              <a:t>là</a:t>
            </a:r>
            <a:r>
              <a:rPr lang="vi-VN" dirty="0">
                <a:solidFill>
                  <a:srgbClr val="000000"/>
                </a:solidFill>
              </a:rPr>
              <a:t> "Thư </a:t>
            </a:r>
            <a:r>
              <a:rPr lang="vi-VN" dirty="0" err="1">
                <a:solidFill>
                  <a:srgbClr val="000000"/>
                </a:solidFill>
              </a:rPr>
              <a:t>gửi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thế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hệ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trẻ</a:t>
            </a: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dirty="0" err="1">
                <a:solidFill>
                  <a:srgbClr val="000000"/>
                </a:solidFill>
              </a:rPr>
              <a:t>Việt</a:t>
            </a:r>
            <a:r>
              <a:rPr lang="vi-VN" dirty="0">
                <a:solidFill>
                  <a:srgbClr val="000000"/>
                </a:solidFill>
              </a:rPr>
              <a:t> Nam mai sau".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396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vi-VN" dirty="0" err="1" smtClean="0">
                <a:solidFill>
                  <a:srgbClr val="333333"/>
                </a:solidFill>
                <a:latin typeface="arial"/>
              </a:rPr>
              <a:t>Vậy</a:t>
            </a:r>
            <a:r>
              <a:rPr lang="vi-VN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tại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sao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lại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phải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đến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năm 2100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mới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được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mở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?</a:t>
            </a:r>
            <a:endParaRPr lang="vi-VN" dirty="0">
              <a:solidFill>
                <a:srgbClr val="333333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vi-VN" dirty="0" err="1">
                <a:solidFill>
                  <a:srgbClr val="333333"/>
                </a:solidFill>
                <a:latin typeface="arial"/>
              </a:rPr>
              <a:t>Về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việc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này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,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có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hai ý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kiến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giải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thích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.</a:t>
            </a:r>
            <a:endParaRPr lang="vi-VN" dirty="0">
              <a:solidFill>
                <a:srgbClr val="333333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vi-VN" dirty="0" smtClean="0">
                <a:solidFill>
                  <a:srgbClr val="333333"/>
                </a:solidFill>
                <a:latin typeface="arial"/>
              </a:rPr>
              <a:t> - </a:t>
            </a:r>
            <a:r>
              <a:rPr lang="vi-VN" dirty="0" err="1" smtClean="0">
                <a:solidFill>
                  <a:srgbClr val="333333"/>
                </a:solidFill>
                <a:latin typeface="arial"/>
              </a:rPr>
              <a:t>Thứ</a:t>
            </a:r>
            <a:r>
              <a:rPr lang="vi-VN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nhất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,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đã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là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thư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gửi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«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thế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hệ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mai sau”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thì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có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nghĩa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là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lúc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đó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,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những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người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sinh ra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vào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lúc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thủy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điện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Hòa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Bình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khởi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công,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có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lẽ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không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còn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mấy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người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,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và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những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công nhân,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kỹ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sư… tham gia xây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dựng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nhà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máy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cũng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đã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thành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người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“thiên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cổ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”.</a:t>
            </a:r>
            <a:endParaRPr lang="vi-VN" dirty="0">
              <a:solidFill>
                <a:srgbClr val="333333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vi-VN" dirty="0" smtClean="0">
                <a:solidFill>
                  <a:srgbClr val="333333"/>
                </a:solidFill>
                <a:latin typeface="arial"/>
              </a:rPr>
              <a:t> - </a:t>
            </a:r>
            <a:r>
              <a:rPr lang="vi-VN" dirty="0" err="1" smtClean="0">
                <a:solidFill>
                  <a:srgbClr val="333333"/>
                </a:solidFill>
                <a:latin typeface="arial"/>
              </a:rPr>
              <a:t>Thứ</a:t>
            </a:r>
            <a:r>
              <a:rPr lang="vi-VN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hai,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vào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năm 2100,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lớp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bùn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dưới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lòng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hồ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đã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dày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thêm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khoảng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56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mét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, như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vậy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là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không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thể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phát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điện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được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nữa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.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Cần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phải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cho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nhà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máy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nghỉ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ngơi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để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nạo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vét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lòng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hồ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,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hoặc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phá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bỏ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nhà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máy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…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Mà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để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làm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được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công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việc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đó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thì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phải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mất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hàng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năm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trời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.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Và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lúc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đó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mới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mở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lá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thư cho “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thế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hệ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mai sau”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biết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ngày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xưa,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lớp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cha ông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đã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lao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động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như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thế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 </a:t>
            </a:r>
            <a:r>
              <a:rPr lang="vi-VN" dirty="0" err="1">
                <a:solidFill>
                  <a:srgbClr val="333333"/>
                </a:solidFill>
                <a:latin typeface="arial"/>
              </a:rPr>
              <a:t>nào</a:t>
            </a:r>
            <a:r>
              <a:rPr lang="vi-VN" dirty="0">
                <a:solidFill>
                  <a:srgbClr val="333333"/>
                </a:solidFill>
                <a:latin typeface="arial"/>
              </a:rPr>
              <a:t>.</a:t>
            </a:r>
            <a:endParaRPr lang="vi-VN" dirty="0">
              <a:solidFill>
                <a:srgbClr val="333333"/>
              </a:solidFill>
              <a:latin typeface="Times New Roman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763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733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Một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số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nhà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máy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thủy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điện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khác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ở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ta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22530" name="Picture 2" descr="http://www.vncold.vn/Modules/CMS/Upload/9/LargeDams/SonLA_toancanhtr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590550"/>
            <a:ext cx="4140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Lễ công bố Thủy điện Lai Châu là công trình quan trọng đến an n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0551"/>
            <a:ext cx="4267200" cy="2057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31801" y="2190750"/>
            <a:ext cx="17017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SƠN LA</a:t>
            </a:r>
            <a:endParaRPr lang="en-US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724400" y="219075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LAI CHÂU</a:t>
            </a:r>
            <a:endParaRPr lang="en-US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AutoShape 8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24150"/>
            <a:ext cx="4134225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55601" y="4468746"/>
            <a:ext cx="17017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TRỊ AN </a:t>
            </a:r>
            <a:endParaRPr lang="en-US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2541" name="Picture 13" descr="Trang thông tin Công ty Thủy điện Tuyên Qu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4150"/>
            <a:ext cx="42672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864100" y="4486930"/>
            <a:ext cx="2603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TUYÊN QUANG</a:t>
            </a:r>
            <a:endParaRPr lang="en-US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7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62000" y="97155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i="1" u="sng" dirty="0" smtClean="0">
                <a:latin typeface="Cambria" pitchFamily="18" charset="0"/>
              </a:rPr>
              <a:t>Thủy điện Sơn La:</a:t>
            </a:r>
            <a:r>
              <a:rPr lang="vi-VN" sz="3000" b="1" i="1" dirty="0" smtClean="0">
                <a:latin typeface="Cambria" pitchFamily="18" charset="0"/>
              </a:rPr>
              <a:t> </a:t>
            </a:r>
            <a:r>
              <a:rPr lang="vi-VN" sz="3000" b="1" dirty="0" smtClean="0">
                <a:latin typeface="Cambria" pitchFamily="18" charset="0"/>
              </a:rPr>
              <a:t>Khởi công ngày 2/12/2005, đặt tại xã Ít Ong, huyện Mường La, tỉnh Sơn La. Sau 7 năm xây dựng, Thủy điện Sơn La được khánh thành vào ngày 23 tháng 12 năm 2012, sớm hơn kế hoạch 3 năm, trở thành nhà máy thủy điện lớn nhất Việt Nam và cả khu vực Đông Nam Á.</a:t>
            </a:r>
            <a:endParaRPr lang="vi-VN" sz="3000" b="1" dirty="0">
              <a:latin typeface="Cambria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343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Một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nhà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máy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thủy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điện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khác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ở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nước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ta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AutoShape 8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http://www.vncold.vn/Modules/CMS/Upload/9/LargeDams/SonLA_toancanhtr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3" y="895350"/>
            <a:ext cx="7196667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343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Một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nhà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máy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thủy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điện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khác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ở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nước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ta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43000" y="3921264"/>
            <a:ext cx="2673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</a:rPr>
              <a:t>SƠN LA</a:t>
            </a:r>
            <a:endParaRPr lang="en-US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AutoShape 8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62000" y="1657350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u="sng" dirty="0" smtClean="0">
                <a:latin typeface="Cambria" pitchFamily="18" charset="0"/>
              </a:rPr>
              <a:t>Thủy điện Lai Châu :</a:t>
            </a:r>
            <a:r>
              <a:rPr lang="vi-VN" sz="3200" b="1" dirty="0" smtClean="0">
                <a:latin typeface="Cambria" pitchFamily="18" charset="0"/>
              </a:rPr>
              <a:t> Xây dựng tại xã Nậm Hàng, huyện Mường Tè, tỉnh Lai Châu. Khởi công ngày 5/1/2011, dự kiến hoàn thành vào năm 2017.</a:t>
            </a:r>
            <a:endParaRPr lang="vi-VN" sz="3200" b="1" dirty="0">
              <a:latin typeface="Cambria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343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Một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nhà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máy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thủy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điện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khác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ở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nước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ta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AutoShape 8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343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Một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nhà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máy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thủy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điện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khác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ở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nước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ta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AutoShape 8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 descr="Lễ công bố Thủy điện Lai Châu là công trình quan trọng đến an n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6905"/>
            <a:ext cx="7010400" cy="3748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19200" y="3943350"/>
            <a:ext cx="327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LAI CHÂU</a:t>
            </a:r>
            <a:endParaRPr lang="en-US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62000" y="887432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u="sng" dirty="0" smtClean="0">
                <a:latin typeface="Cambria" pitchFamily="18" charset="0"/>
              </a:rPr>
              <a:t>Thủy điện Trị An:</a:t>
            </a:r>
            <a:r>
              <a:rPr lang="vi-VN" sz="2800" b="1" dirty="0" smtClean="0">
                <a:latin typeface="Cambria" pitchFamily="18" charset="0"/>
              </a:rPr>
              <a:t> Được xây dựng trên sông Đồng Nai, cách thành phố Hồ Chí Minh 65 km về phía Đông Bắc. Khởi công ngày 30/4/1984, khánh thành năm 1991. Thủy điện Trị An có vai trò quan trọng trong việc cứu nguy cho sự thiếu hụt năng lượng trầm trọng của hệ thống điện ở một thời kỳ căng thẳng nhất vào cuối những năm 80, góp phần tích cực cho sự phát triển kinh tế -</a:t>
            </a:r>
            <a:r>
              <a:rPr lang="en-US" sz="2800" b="1" dirty="0" smtClean="0">
                <a:latin typeface="Cambria" pitchFamily="18" charset="0"/>
              </a:rPr>
              <a:t> x</a:t>
            </a:r>
            <a:r>
              <a:rPr lang="vi-VN" sz="2800" b="1" dirty="0" smtClean="0">
                <a:latin typeface="Cambria" pitchFamily="18" charset="0"/>
              </a:rPr>
              <a:t>ã hội miền Nam.</a:t>
            </a:r>
            <a:endParaRPr lang="vi-VN" sz="2800" b="1" dirty="0">
              <a:latin typeface="Cambria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343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Một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nhà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máy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thủy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điện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khác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ở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nước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ta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AutoShape 8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343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Một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nhà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máy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thủy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điện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khác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ở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nước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ta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AutoShape 8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53" y="895350"/>
            <a:ext cx="7056747" cy="389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90600" y="3982819"/>
            <a:ext cx="23454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TRỊ AN </a:t>
            </a:r>
            <a:endParaRPr lang="en-US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Background đẹp chất lượng cao đa dạng chủ đ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266950"/>
            <a:ext cx="61722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Xây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dựng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nhà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máy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Thủy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điện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Hòa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Bình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428750"/>
            <a:ext cx="20970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7C2E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LỊCH SỬ</a:t>
            </a:r>
          </a:p>
        </p:txBody>
      </p:sp>
    </p:spTree>
    <p:extLst>
      <p:ext uri="{BB962C8B-B14F-4D97-AF65-F5344CB8AC3E}">
        <p14:creationId xmlns:p14="http://schemas.microsoft.com/office/powerpoint/2010/main" val="18572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38200" y="1123950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100" b="1" i="1" u="sng" dirty="0" smtClean="0">
                <a:latin typeface="Cambria" pitchFamily="18" charset="0"/>
              </a:rPr>
              <a:t>Thủy điện Tuyên Quang:</a:t>
            </a:r>
            <a:r>
              <a:rPr lang="vi-VN" sz="3100" b="1" dirty="0" smtClean="0">
                <a:latin typeface="Cambria" pitchFamily="18" charset="0"/>
              </a:rPr>
              <a:t> Trước đây tên là thuỷ điện Na Hang, nằm trên sông Gâm, đoạn qua thị trấn Na Hang, huyện Tỉnh Tuyên Quang. Khởi công ngày 22/1/2002</a:t>
            </a:r>
            <a:r>
              <a:rPr lang="en-US" sz="3100" b="1" dirty="0" smtClean="0">
                <a:latin typeface="Cambria" pitchFamily="18" charset="0"/>
              </a:rPr>
              <a:t>.</a:t>
            </a:r>
            <a:r>
              <a:rPr lang="vi-VN" sz="3100" b="1" dirty="0" smtClean="0">
                <a:latin typeface="Cambria" pitchFamily="18" charset="0"/>
              </a:rPr>
              <a:t> Ngày 15/12/2008: Tổ máy phát điện số 3 của Thủy điện này hòa vào lưới điện quốc gia.</a:t>
            </a:r>
            <a:endParaRPr lang="vi-VN" sz="3100" b="1" dirty="0">
              <a:latin typeface="Cambria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105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Một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nhà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máy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thủy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điện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khác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ở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nước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ta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AutoShape 8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105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Một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nhà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máy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thủy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điện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khác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ở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nước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ta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AutoShape 8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Thủy Điện Trị An - 30 năm xây dựng và trưởng thà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13" descr="Trang thông tin Công ty Thủy điện Tuyên Qu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1550"/>
            <a:ext cx="66294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19200" y="3982819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TUYÊN QUANG</a:t>
            </a:r>
            <a:endParaRPr lang="en-US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Border Template With Children In Background Illustration Royalty Free  Cliparts, Vectors, And Stock Illustration. Image 81697608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1502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</a:t>
            </a:r>
            <a:endParaRPr lang="en-US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53557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latin typeface="Cambria" pitchFamily="18" charset="0"/>
              </a:rPr>
              <a:t>- </a:t>
            </a:r>
            <a:r>
              <a:rPr lang="en-US" sz="4400" b="1" cap="none" spc="50" dirty="0" err="1" smtClean="0">
                <a:ln w="11430"/>
                <a:latin typeface="Cambria" pitchFamily="18" charset="0"/>
              </a:rPr>
              <a:t>Các</a:t>
            </a:r>
            <a:r>
              <a:rPr lang="en-US" sz="4400" b="1" cap="none" spc="50" dirty="0" smtClean="0">
                <a:ln w="11430"/>
                <a:latin typeface="Cambria" pitchFamily="18" charset="0"/>
              </a:rPr>
              <a:t> </a:t>
            </a:r>
            <a:r>
              <a:rPr lang="en-US" sz="4400" b="1" cap="none" spc="50" dirty="0" err="1" smtClean="0">
                <a:ln w="11430"/>
                <a:latin typeface="Cambria" pitchFamily="18" charset="0"/>
              </a:rPr>
              <a:t>em</a:t>
            </a:r>
            <a:r>
              <a:rPr lang="en-US" sz="4400" b="1" cap="none" spc="50" dirty="0" smtClean="0">
                <a:ln w="11430"/>
                <a:latin typeface="Cambria" pitchFamily="18" charset="0"/>
              </a:rPr>
              <a:t> </a:t>
            </a:r>
            <a:r>
              <a:rPr lang="en-US" sz="4400" b="1" cap="none" spc="50" dirty="0" err="1" smtClean="0">
                <a:ln w="11430"/>
                <a:latin typeface="Cambria" pitchFamily="18" charset="0"/>
              </a:rPr>
              <a:t>ôn</a:t>
            </a:r>
            <a:r>
              <a:rPr lang="en-US" sz="4400" b="1" cap="none" spc="50" dirty="0" smtClean="0">
                <a:ln w="11430"/>
                <a:latin typeface="Cambria" pitchFamily="18" charset="0"/>
              </a:rPr>
              <a:t> </a:t>
            </a:r>
            <a:r>
              <a:rPr lang="en-US" sz="4400" b="1" cap="none" spc="50" dirty="0" err="1" smtClean="0">
                <a:ln w="11430"/>
                <a:latin typeface="Cambria" pitchFamily="18" charset="0"/>
              </a:rPr>
              <a:t>lại</a:t>
            </a:r>
            <a:r>
              <a:rPr lang="en-US" sz="4400" b="1" cap="none" spc="50" dirty="0" smtClean="0">
                <a:ln w="11430"/>
                <a:latin typeface="Cambria" pitchFamily="18" charset="0"/>
              </a:rPr>
              <a:t> </a:t>
            </a:r>
            <a:r>
              <a:rPr lang="en-US" sz="4400" b="1" cap="none" spc="50" dirty="0" err="1" smtClean="0">
                <a:ln w="11430"/>
                <a:latin typeface="Cambria" pitchFamily="18" charset="0"/>
              </a:rPr>
              <a:t>lại</a:t>
            </a:r>
            <a:r>
              <a:rPr lang="en-US" sz="4400" b="1" cap="none" spc="50" dirty="0" smtClean="0">
                <a:ln w="11430"/>
                <a:latin typeface="Cambria" pitchFamily="18" charset="0"/>
              </a:rPr>
              <a:t>.</a:t>
            </a:r>
          </a:p>
          <a:p>
            <a:pPr algn="ctr"/>
            <a:r>
              <a:rPr lang="en-US" sz="4400" b="1" spc="50" dirty="0" smtClean="0">
                <a:ln w="11430"/>
                <a:latin typeface="Cambria" pitchFamily="18" charset="0"/>
              </a:rPr>
              <a:t>- </a:t>
            </a:r>
            <a:r>
              <a:rPr lang="en-US" sz="4400" b="1" spc="50" dirty="0" err="1" smtClean="0">
                <a:ln w="11430"/>
                <a:latin typeface="Cambria" pitchFamily="18" charset="0"/>
              </a:rPr>
              <a:t>Xem</a:t>
            </a:r>
            <a:r>
              <a:rPr lang="en-US" sz="4400" b="1" spc="50" dirty="0" smtClean="0">
                <a:ln w="11430"/>
                <a:latin typeface="Cambria" pitchFamily="18" charset="0"/>
              </a:rPr>
              <a:t> </a:t>
            </a:r>
            <a:r>
              <a:rPr lang="en-US" sz="4400" b="1" spc="50" dirty="0" err="1" smtClean="0">
                <a:ln w="11430"/>
                <a:latin typeface="Cambria" pitchFamily="18" charset="0"/>
              </a:rPr>
              <a:t>trước</a:t>
            </a:r>
            <a:r>
              <a:rPr lang="en-US" sz="4400" b="1" spc="50" dirty="0" smtClean="0">
                <a:ln w="11430"/>
                <a:latin typeface="Cambria" pitchFamily="18" charset="0"/>
              </a:rPr>
              <a:t> </a:t>
            </a:r>
            <a:r>
              <a:rPr lang="en-US" sz="4400" b="1" spc="50" dirty="0" err="1" smtClean="0">
                <a:ln w="11430"/>
                <a:latin typeface="Cambria" pitchFamily="18" charset="0"/>
              </a:rPr>
              <a:t>bài</a:t>
            </a:r>
            <a:r>
              <a:rPr lang="en-US" sz="4400" b="1" spc="50" dirty="0" smtClean="0">
                <a:ln w="11430"/>
                <a:latin typeface="Cambria" pitchFamily="18" charset="0"/>
              </a:rPr>
              <a:t> </a:t>
            </a:r>
            <a:r>
              <a:rPr lang="en-US" sz="4400" b="1" spc="50" dirty="0" err="1" smtClean="0">
                <a:ln w="11430"/>
                <a:latin typeface="Cambria" pitchFamily="18" charset="0"/>
              </a:rPr>
              <a:t>mới</a:t>
            </a:r>
            <a:r>
              <a:rPr lang="en-US" sz="4400" b="1" spc="50" dirty="0" smtClean="0">
                <a:ln w="11430"/>
                <a:latin typeface="Cambria" pitchFamily="18" charset="0"/>
              </a:rPr>
              <a:t>.</a:t>
            </a:r>
            <a:endParaRPr lang="en-US" sz="4400" b="1" cap="none" spc="50" dirty="0">
              <a:ln w="11430"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ppt\hinh-nen-dep-nh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221" r="1242" b="12112"/>
          <a:stretch/>
        </p:blipFill>
        <p:spPr bwMode="auto">
          <a:xfrm flipV="1">
            <a:off x="0" y="-3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1731824"/>
            <a:ext cx="7571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đã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ý	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dõi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0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-381000" y="0"/>
            <a:ext cx="9601200" cy="5143500"/>
            <a:chOff x="0" y="0"/>
            <a:chExt cx="9144000" cy="5143500"/>
          </a:xfrm>
        </p:grpSpPr>
        <p:pic>
          <p:nvPicPr>
            <p:cNvPr id="6" name="Picture 2" descr="C:\Users\Administrator\Downloads\ppt\img_5dfdb01136a9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1"/>
            <a:stretch/>
          </p:blipFill>
          <p:spPr bwMode="auto">
            <a:xfrm flipH="1">
              <a:off x="0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Administrator\Downloads\ppt\img_5dfdb01136a9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366" b="42009"/>
            <a:stretch/>
          </p:blipFill>
          <p:spPr bwMode="auto">
            <a:xfrm flipH="1">
              <a:off x="4862286" y="0"/>
              <a:ext cx="4281714" cy="295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Administrator\Downloads\ppt\img_5dfdb01136a9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" t="50370" r="38729" b="-370"/>
            <a:stretch/>
          </p:blipFill>
          <p:spPr bwMode="auto">
            <a:xfrm flipH="1">
              <a:off x="3455966" y="2571750"/>
              <a:ext cx="5688034" cy="257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3300052" y="780931"/>
            <a:ext cx="264367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 err="1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Ôn</a:t>
            </a:r>
            <a:r>
              <a:rPr lang="en-US" sz="46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4600" b="1" cap="none" spc="0" dirty="0" err="1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bài</a:t>
            </a:r>
            <a:r>
              <a:rPr lang="en-US" sz="46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4600" b="1" cap="none" spc="0" dirty="0" err="1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cũ</a:t>
            </a:r>
            <a:r>
              <a:rPr lang="en-US" sz="46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:</a:t>
            </a:r>
            <a:endParaRPr lang="en-US" sz="46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90600" y="1720155"/>
            <a:ext cx="807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1/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Cuộc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Tổng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tuyển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bầu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Quốc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hội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thống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nhất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diễn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gian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đạt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quả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14400" y="3141643"/>
            <a:ext cx="7848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2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/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họp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nhất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Quốc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hội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khóa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VI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những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quyết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định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trọng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2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t="22817" r="6854" b="1547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1911" y="521553"/>
            <a:ext cx="4894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Thảo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luận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1435636"/>
            <a:ext cx="7696200" cy="29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200"/>
              </a:spcBef>
            </a:pP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 1. 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thủy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điện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Hòa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Bình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xây</a:t>
            </a:r>
            <a:endParaRPr lang="en-US" sz="3000" b="1" dirty="0" smtClean="0">
              <a:latin typeface="Cambria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200"/>
              </a:spcBef>
            </a:pP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dựng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trên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dòng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sông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? </a:t>
            </a:r>
          </a:p>
          <a:p>
            <a:pPr marL="0" indent="0" eaLnBrk="1" hangingPunct="1">
              <a:spcBef>
                <a:spcPts val="200"/>
              </a:spcBef>
            </a:pP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2.  </a:t>
            </a:r>
            <a:r>
              <a:rPr lang="vi-VN" sz="3000" b="1" dirty="0" smtClean="0">
                <a:latin typeface="Cambria" pitchFamily="18" charset="0"/>
                <a:cs typeface="Times New Roman" pitchFamily="18" charset="0"/>
              </a:rPr>
              <a:t>Nhà </a:t>
            </a:r>
            <a:r>
              <a:rPr lang="vi-VN" sz="3000" b="1" dirty="0">
                <a:latin typeface="Cambria" pitchFamily="18" charset="0"/>
                <a:cs typeface="Times New Roman" pitchFamily="18" charset="0"/>
              </a:rPr>
              <a:t>máy được khởi công xây dựng khi </a:t>
            </a:r>
            <a:r>
              <a:rPr lang="vi-VN" sz="3000" b="1" dirty="0" smtClean="0">
                <a:latin typeface="Cambria" pitchFamily="18" charset="0"/>
                <a:cs typeface="Times New Roman" pitchFamily="18" charset="0"/>
              </a:rPr>
              <a:t>nào và hoàn </a:t>
            </a:r>
            <a:r>
              <a:rPr lang="vi-VN" sz="3000" b="1" dirty="0">
                <a:latin typeface="Cambria" pitchFamily="18" charset="0"/>
                <a:cs typeface="Times New Roman" pitchFamily="18" charset="0"/>
              </a:rPr>
              <a:t>thành vào thời gian </a:t>
            </a:r>
            <a:r>
              <a:rPr lang="vi-VN" sz="3000" b="1" dirty="0" smtClean="0">
                <a:latin typeface="Cambria" pitchFamily="18" charset="0"/>
                <a:cs typeface="Times New Roman" pitchFamily="18" charset="0"/>
              </a:rPr>
              <a:t>nào?</a:t>
            </a:r>
            <a:endParaRPr lang="vi-VN" sz="3000" b="1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spcBef>
                <a:spcPts val="200"/>
              </a:spcBef>
            </a:pP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3. 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giúp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xây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dựng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ts val="200"/>
              </a:spcBef>
            </a:pP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thủy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điện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Cambria" pitchFamily="18" charset="0"/>
                <a:cs typeface="Times New Roman" pitchFamily="18" charset="0"/>
              </a:rPr>
              <a:t>Hòa</a:t>
            </a:r>
            <a:r>
              <a:rPr lang="en-US" sz="30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  <a:cs typeface="Times New Roman" pitchFamily="18" charset="0"/>
              </a:rPr>
              <a:t>Bình</a:t>
            </a:r>
            <a:r>
              <a:rPr lang="en-US" sz="3000" b="1" dirty="0" smtClean="0">
                <a:latin typeface="Cambria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0" y="723900"/>
            <a:ext cx="8763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1. </a:t>
            </a:r>
            <a:r>
              <a:rPr lang="vi-VN" sz="27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N</a:t>
            </a:r>
            <a:r>
              <a:rPr lang="en-US" sz="27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hà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</a:t>
            </a:r>
            <a:r>
              <a:rPr lang="en-US" sz="27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hủy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điện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Hòa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Bình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27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được xây dựng </a:t>
            </a:r>
            <a:r>
              <a:rPr lang="vi-VN" sz="27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trên </a:t>
            </a:r>
            <a:r>
              <a:rPr lang="vi-VN" sz="27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sông Đà ở tỉnh Hòa </a:t>
            </a:r>
            <a:r>
              <a:rPr lang="vi-VN" sz="27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Bình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sz="2700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 2.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được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chính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thức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khởi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công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xây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dựng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vào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6-11-1979 và hoàn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thành ngày 4-4-1994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sz="27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None/>
            </a:pP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      3.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Cán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bộ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công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nhân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2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nước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Việt</a:t>
            </a:r>
            <a:r>
              <a:rPr lang="vi-VN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Nam 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-</a:t>
            </a:r>
            <a:r>
              <a:rPr lang="vi-VN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Liên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Xô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chung sức xây dựng nhà 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m</a:t>
            </a:r>
            <a:r>
              <a:rPr lang="vi-VN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áy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vi-VN" sz="2700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7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3273" b="21461"/>
          <a:stretch/>
        </p:blipFill>
        <p:spPr bwMode="auto">
          <a:xfrm>
            <a:off x="1" y="0"/>
            <a:ext cx="7543799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 descr="Luoc_do_cong_nghiep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9550"/>
            <a:ext cx="3810000" cy="4706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0" y="133350"/>
            <a:ext cx="44196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sz="27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     1/ </a:t>
            </a:r>
            <a:r>
              <a:rPr lang="vi-VN" sz="2700" b="1" dirty="0" smtClean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N</a:t>
            </a:r>
            <a:r>
              <a:rPr lang="en-US" sz="27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hà</a:t>
            </a:r>
            <a:r>
              <a:rPr lang="en-US" sz="27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27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thủy</a:t>
            </a:r>
            <a:r>
              <a:rPr lang="en-US" sz="27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điện</a:t>
            </a:r>
            <a:r>
              <a:rPr lang="en-US" sz="2700" b="1" dirty="0" smtClean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Hòa</a:t>
            </a:r>
            <a:r>
              <a:rPr lang="en-US" sz="2700" b="1" dirty="0" smtClean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Bình</a:t>
            </a:r>
            <a:r>
              <a:rPr lang="en-US" sz="27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27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được xây dựng </a:t>
            </a:r>
            <a:r>
              <a:rPr lang="vi-VN" sz="2700" b="1" dirty="0" smtClean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trên </a:t>
            </a:r>
            <a:r>
              <a:rPr lang="vi-VN" sz="2700" b="1" dirty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sông Đà ở tỉnh Hòa </a:t>
            </a:r>
            <a:r>
              <a:rPr lang="vi-VN" sz="2700" b="1" dirty="0" smtClean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Bình</a:t>
            </a:r>
            <a:r>
              <a:rPr lang="en-US" sz="2700" b="1" dirty="0" smtClean="0">
                <a:solidFill>
                  <a:srgbClr val="F79646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      2/ </a:t>
            </a:r>
            <a:r>
              <a:rPr lang="en-US" sz="2700" b="1" dirty="0" err="1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máy</a:t>
            </a:r>
            <a:r>
              <a:rPr lang="en-US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được</a:t>
            </a:r>
            <a:r>
              <a:rPr lang="en-US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chính</a:t>
            </a:r>
            <a:r>
              <a:rPr lang="en-US" sz="2700" b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thức</a:t>
            </a:r>
            <a:r>
              <a:rPr lang="en-US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khởi</a:t>
            </a:r>
            <a:r>
              <a:rPr lang="en-US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công</a:t>
            </a:r>
            <a:r>
              <a:rPr lang="en-US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xây</a:t>
            </a:r>
            <a:r>
              <a:rPr lang="en-US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dựng</a:t>
            </a:r>
            <a:r>
              <a:rPr lang="en-US" sz="2700" b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vào</a:t>
            </a:r>
            <a:r>
              <a:rPr lang="en-US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6-11-1979 và hoàn</a:t>
            </a:r>
            <a:r>
              <a:rPr lang="en-US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thành ngày 4-4-1994</a:t>
            </a:r>
            <a:r>
              <a:rPr lang="en-US" sz="27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      3/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Cán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bộ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công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nhân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2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nước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Việt</a:t>
            </a:r>
            <a:r>
              <a:rPr lang="vi-VN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Nam 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-</a:t>
            </a:r>
            <a:r>
              <a:rPr lang="vi-VN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Liên </a:t>
            </a:r>
            <a:r>
              <a:rPr lang="en-US" sz="2700" b="1" dirty="0" err="1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Xô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chung sức xây dựng nhà 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m</a:t>
            </a:r>
            <a:r>
              <a:rPr lang="vi-VN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áy</a:t>
            </a:r>
            <a:r>
              <a:rPr lang="en-US" sz="2700" b="1" dirty="0" smtClean="0">
                <a:solidFill>
                  <a:srgbClr val="007033"/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vi-VN" sz="2700" b="1" dirty="0" smtClean="0">
              <a:solidFill>
                <a:srgbClr val="F79646">
                  <a:lumMod val="75000"/>
                </a:srgbClr>
              </a:solidFill>
              <a:latin typeface="Cambria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700" b="1" dirty="0">
              <a:solidFill>
                <a:srgbClr val="1F497D">
                  <a:lumMod val="75000"/>
                </a:srgb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30079" r="15740" b="21461"/>
          <a:stretch/>
        </p:blipFill>
        <p:spPr bwMode="auto">
          <a:xfrm flipH="1" flipV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oan canh HB2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95350"/>
            <a:ext cx="5638800" cy="3858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9593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Xây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dựng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1979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hoàn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1994</a:t>
            </a:r>
          </a:p>
        </p:txBody>
      </p:sp>
    </p:spTree>
    <p:extLst>
      <p:ext uri="{BB962C8B-B14F-4D97-AF65-F5344CB8AC3E}">
        <p14:creationId xmlns:p14="http://schemas.microsoft.com/office/powerpoint/2010/main" val="23361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̀a cứng">
  <a:themeElements>
    <a:clrScheme name="Bìa cứng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Bìa cứng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ìa cứng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1350</Words>
  <Application>Microsoft Macintosh PowerPoint</Application>
  <PresentationFormat>On-screen Show (16:9)</PresentationFormat>
  <Paragraphs>97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Book Antiqua</vt:lpstr>
      <vt:lpstr>Calibri</vt:lpstr>
      <vt:lpstr>Cambria</vt:lpstr>
      <vt:lpstr>Helvetica Neue</vt:lpstr>
      <vt:lpstr>Times New Roman</vt:lpstr>
      <vt:lpstr>Wingdings</vt:lpstr>
      <vt:lpstr>Arial</vt:lpstr>
      <vt:lpstr>Arial</vt:lpstr>
      <vt:lpstr>Office Theme</vt:lpstr>
      <vt:lpstr>Bìa cứng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Toàn cảnh 8 tổ máy </vt:lpstr>
      <vt:lpstr>Bức thư thế kỉ </vt:lpstr>
      <vt:lpstr>Bức thư thế kỉ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Microsoft Office User</cp:lastModifiedBy>
  <cp:revision>29</cp:revision>
  <dcterms:created xsi:type="dcterms:W3CDTF">2020-05-07T08:09:53Z</dcterms:created>
  <dcterms:modified xsi:type="dcterms:W3CDTF">2021-03-14T14:20:51Z</dcterms:modified>
</cp:coreProperties>
</file>