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02" r:id="rId2"/>
  </p:sldMasterIdLst>
  <p:sldIdLst>
    <p:sldId id="258" r:id="rId3"/>
    <p:sldId id="257" r:id="rId4"/>
    <p:sldId id="259" r:id="rId5"/>
    <p:sldId id="265" r:id="rId6"/>
    <p:sldId id="260" r:id="rId7"/>
    <p:sldId id="262" r:id="rId8"/>
    <p:sldId id="263" r:id="rId9"/>
    <p:sldId id="266" r:id="rId10"/>
    <p:sldId id="264" r:id="rId11"/>
    <p:sldId id="269" r:id="rId12"/>
    <p:sldId id="268" r:id="rId13"/>
    <p:sldId id="267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5858"/>
    <a:srgbClr val="BB31C9"/>
    <a:srgbClr val="009900"/>
    <a:srgbClr val="FF0000"/>
    <a:srgbClr val="0000FF"/>
    <a:srgbClr val="FFFFCC"/>
    <a:srgbClr val="FF99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2722" autoAdjust="0"/>
  </p:normalViewPr>
  <p:slideViewPr>
    <p:cSldViewPr>
      <p:cViewPr varScale="1">
        <p:scale>
          <a:sx n="56" d="100"/>
          <a:sy n="56" d="100"/>
        </p:scale>
        <p:origin x="8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174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74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31CE7-6F09-47E3-A7B5-5343E735F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7C50D-CB94-4C20-904F-CA3349A34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9849C-A536-4228-BC76-7F15B925A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84195-25B8-4125-B0D7-E1456D7F9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1C46A-C124-408F-94BE-C502D3DDF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8140D-75D3-4DBF-88DE-3DEC40435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2DA93-09A4-4A84-A9FD-F29D84F14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90BE6-646C-4EB8-8C57-6B857A4E8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5F37-D2DC-41E3-8A8A-17AC5E144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4EB26-AEE1-4BCD-8544-605D448C1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43E52-52C4-445A-A876-ADC484E28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17CF8-F9E5-40C1-8D5F-3D9246B3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7B726-7ED5-4F9C-BE06-FACA5E173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AE14D-2E4D-40D2-BF2C-7EF8027EB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86EDC-B187-418E-B3FA-5583517E2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BB030-D967-462D-B28A-EA7E888FE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BFD67-AFF8-4827-9054-0D29AEACC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EBC05-0F09-4EB4-9D65-033A1851B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892A3-6788-4590-998E-4FFCD7DE8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FBE78-F3C5-458E-9139-A5EAE5621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E9B89-57DB-4CEE-9D29-70C59D843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06C4E-4349-4F82-B217-860DE42AB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7500D-E28B-4C79-AB25-C6999F122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6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fld id="{D2A3A6EE-62CB-4BC7-B482-5380C0473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1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1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1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602BFEA-3302-4E47-834B-5CEF63B15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Bai%2026%20chau%20Mi%20-%20Quy.ppt#-1,3,Slide 3" TargetMode="Externa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Bai%2026%20chau%20Mi%20-%20Quy.ppt#-1,7,Slide 7" TargetMode="External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Bai%2026%20chau%20Mi%20-%20Quy.ppt#-1,7,Slide 7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Bai%2026%20chau%20Mi%20-%20Quy.ppt#-1,7,Slide 7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hyperlink" Target="Bai%2026%20chau%20Mi%20-%20Quy.ppt#-1,7,Slide 7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Bai%2026%20chau%20Mi%20-%20Quy.ppt#-1,2,Slide 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Bai%2026%20chau%20Mi%20-%20Quy.ppt#-1,8,Slide 8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Bai%2026%20chau%20Mi%20-%20Quy.ppt#-1,12,Slide 12" TargetMode="External"/><Relationship Id="rId4" Type="http://schemas.openxmlformats.org/officeDocument/2006/relationships/hyperlink" Target="Bai%2026%20chau%20Mi%20-%20Quy.ppt#-1,9,Slide 9" TargetMode="External"/><Relationship Id="rId5" Type="http://schemas.openxmlformats.org/officeDocument/2006/relationships/hyperlink" Target="Bai%2026%20chau%20Mi%20-%20Quy.ppt#-1,15,Slide 15" TargetMode="External"/><Relationship Id="rId6" Type="http://schemas.openxmlformats.org/officeDocument/2006/relationships/hyperlink" Target="Bai%2026%20chau%20Mi%20-%20Quy.ppt#-1,10,Slide 10" TargetMode="External"/><Relationship Id="rId7" Type="http://schemas.openxmlformats.org/officeDocument/2006/relationships/hyperlink" Target="Bai%2026%20chau%20Mi%20-%20Quy.ppt#-1,14,Slide 14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Bai%2026%20chau%20Mi%20-%20Quy.ppt#-1,7,Slide 7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image" Target="../media/image11.jpeg"/><Relationship Id="rId9" Type="http://schemas.openxmlformats.org/officeDocument/2006/relationships/hyperlink" Target="Bai%2026%20chau%20Mi%20-%20Quy.ppt#-1,7,Slide 7" TargetMode="External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Bai%2026%20chau%20Mi%20-%20Quy.ppt#-1,7,Slide 7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4110038" y="514350"/>
            <a:ext cx="1022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ĐỊA LÍ</a:t>
            </a:r>
          </a:p>
        </p:txBody>
      </p:sp>
      <p:sp>
        <p:nvSpPr>
          <p:cNvPr id="4100" name="AutoShape 12">
            <a:hlinkClick r:id="rId3" action="ppaction://hlinkpres?slideindex=3&amp;slidetitle=Slide 3"/>
          </p:cNvPr>
          <p:cNvSpPr>
            <a:spLocks noChangeArrowheads="1"/>
          </p:cNvSpPr>
          <p:nvPr/>
        </p:nvSpPr>
        <p:spPr bwMode="auto">
          <a:xfrm>
            <a:off x="7924800" y="6400800"/>
            <a:ext cx="9906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Trở về</a:t>
            </a:r>
          </a:p>
        </p:txBody>
      </p:sp>
      <p:pic>
        <p:nvPicPr>
          <p:cNvPr id="4101" name="Picture 13" descr="111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531938"/>
            <a:ext cx="5791200" cy="4106862"/>
          </a:xfrm>
          <a:prstGeom prst="rect">
            <a:avLst/>
          </a:prstGeom>
          <a:noFill/>
          <a:ln w="57150" cmpd="thinThick">
            <a:solidFill>
              <a:srgbClr val="7D697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3">
            <a:hlinkClick r:id="rId3" action="ppaction://hlinkpres?slideindex=7&amp;slidetitle=Slide 7"/>
          </p:cNvPr>
          <p:cNvSpPr>
            <a:spLocks noChangeArrowheads="1"/>
          </p:cNvSpPr>
          <p:nvPr/>
        </p:nvSpPr>
        <p:spPr bwMode="auto">
          <a:xfrm>
            <a:off x="6705600" y="6400800"/>
            <a:ext cx="9906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Trở về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098675" y="95250"/>
            <a:ext cx="5394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</a:rPr>
              <a:t>Hình ảnh nhà Quốc hội ở thủ </a:t>
            </a:r>
            <a:r>
              <a:rPr lang="vi-VN" sz="1600" b="1">
                <a:solidFill>
                  <a:srgbClr val="0000FF"/>
                </a:solidFill>
              </a:rPr>
              <a:t>đ</a:t>
            </a:r>
            <a:r>
              <a:rPr lang="en-US" sz="1600" b="1">
                <a:solidFill>
                  <a:srgbClr val="0000FF"/>
                </a:solidFill>
              </a:rPr>
              <a:t>ô Oa-sing-t</a:t>
            </a:r>
            <a:r>
              <a:rPr lang="vi-VN" sz="1600" b="1">
                <a:solidFill>
                  <a:srgbClr val="0000FF"/>
                </a:solidFill>
              </a:rPr>
              <a:t>ơ</a:t>
            </a:r>
            <a:r>
              <a:rPr lang="en-US" sz="1600" b="1">
                <a:solidFill>
                  <a:srgbClr val="0000FF"/>
                </a:solidFill>
              </a:rPr>
              <a:t>n (Hoa Kì)</a:t>
            </a:r>
          </a:p>
        </p:txBody>
      </p:sp>
      <p:pic>
        <p:nvPicPr>
          <p:cNvPr id="13317" name="Picture 13" descr="Graphic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371600"/>
            <a:ext cx="6019800" cy="4027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3">
            <a:hlinkClick r:id="rId3" action="ppaction://hlinkpres?slideindex=7&amp;slidetitle=Slide 7"/>
          </p:cNvPr>
          <p:cNvSpPr>
            <a:spLocks noChangeArrowheads="1"/>
          </p:cNvSpPr>
          <p:nvPr/>
        </p:nvSpPr>
        <p:spPr bwMode="auto">
          <a:xfrm>
            <a:off x="6781800" y="6400800"/>
            <a:ext cx="9906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Trở về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2522538" y="95250"/>
            <a:ext cx="5424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Một số hình ảnh hoạt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ộng kinh tế Châu Mĩ</a:t>
            </a:r>
          </a:p>
        </p:txBody>
      </p:sp>
      <p:grpSp>
        <p:nvGrpSpPr>
          <p:cNvPr id="14341" name="Group 29"/>
          <p:cNvGrpSpPr>
            <a:grpSpLocks/>
          </p:cNvGrpSpPr>
          <p:nvPr/>
        </p:nvGrpSpPr>
        <p:grpSpPr bwMode="auto">
          <a:xfrm>
            <a:off x="1066800" y="685800"/>
            <a:ext cx="7543800" cy="5357813"/>
            <a:chOff x="672" y="432"/>
            <a:chExt cx="4752" cy="3375"/>
          </a:xfrm>
        </p:grpSpPr>
        <p:grpSp>
          <p:nvGrpSpPr>
            <p:cNvPr id="14342" name="Group 25"/>
            <p:cNvGrpSpPr>
              <a:grpSpLocks/>
            </p:cNvGrpSpPr>
            <p:nvPr/>
          </p:nvGrpSpPr>
          <p:grpSpPr bwMode="auto">
            <a:xfrm>
              <a:off x="672" y="432"/>
              <a:ext cx="2160" cy="1692"/>
              <a:chOff x="672" y="432"/>
              <a:chExt cx="2160" cy="1692"/>
            </a:xfrm>
          </p:grpSpPr>
          <p:pic>
            <p:nvPicPr>
              <p:cNvPr id="14352" name="Picture 17" descr="eeeeeeeeeeeeeeee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32"/>
                <a:ext cx="2160" cy="1488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4353" name="Text Box 21"/>
              <p:cNvSpPr txBox="1">
                <a:spLocks noChangeArrowheads="1"/>
              </p:cNvSpPr>
              <p:nvPr/>
            </p:nvSpPr>
            <p:spPr bwMode="auto">
              <a:xfrm>
                <a:off x="849" y="1872"/>
                <a:ext cx="191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</a:rPr>
                  <a:t>Lắp ráp máy bay Bô - ing</a:t>
                </a:r>
              </a:p>
            </p:txBody>
          </p:sp>
        </p:grpSp>
        <p:grpSp>
          <p:nvGrpSpPr>
            <p:cNvPr id="14343" name="Group 27"/>
            <p:cNvGrpSpPr>
              <a:grpSpLocks/>
            </p:cNvGrpSpPr>
            <p:nvPr/>
          </p:nvGrpSpPr>
          <p:grpSpPr bwMode="auto">
            <a:xfrm>
              <a:off x="720" y="2160"/>
              <a:ext cx="2112" cy="1644"/>
              <a:chOff x="720" y="2160"/>
              <a:chExt cx="2112" cy="1644"/>
            </a:xfrm>
          </p:grpSpPr>
          <p:pic>
            <p:nvPicPr>
              <p:cNvPr id="14350" name="Picture 19" descr="Copy of hhhhhhhhhhhh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20" y="2160"/>
                <a:ext cx="2112" cy="1422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4351" name="Text Box 22"/>
              <p:cNvSpPr txBox="1">
                <a:spLocks noChangeArrowheads="1"/>
              </p:cNvSpPr>
              <p:nvPr/>
            </p:nvSpPr>
            <p:spPr bwMode="auto">
              <a:xfrm>
                <a:off x="1118" y="3552"/>
                <a:ext cx="141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</a:rPr>
                  <a:t>Thu hoạch lúa mì</a:t>
                </a:r>
              </a:p>
            </p:txBody>
          </p:sp>
        </p:grpSp>
        <p:grpSp>
          <p:nvGrpSpPr>
            <p:cNvPr id="14344" name="Group 26"/>
            <p:cNvGrpSpPr>
              <a:grpSpLocks/>
            </p:cNvGrpSpPr>
            <p:nvPr/>
          </p:nvGrpSpPr>
          <p:grpSpPr bwMode="auto">
            <a:xfrm>
              <a:off x="3264" y="447"/>
              <a:ext cx="2160" cy="1677"/>
              <a:chOff x="3264" y="447"/>
              <a:chExt cx="2160" cy="1677"/>
            </a:xfrm>
          </p:grpSpPr>
          <p:pic>
            <p:nvPicPr>
              <p:cNvPr id="14348" name="Picture 20" descr="bbbbbbbbbbbbbb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264" y="447"/>
                <a:ext cx="2160" cy="147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4349" name="Text Box 23"/>
              <p:cNvSpPr txBox="1">
                <a:spLocks noChangeArrowheads="1"/>
              </p:cNvSpPr>
              <p:nvPr/>
            </p:nvSpPr>
            <p:spPr bwMode="auto">
              <a:xfrm>
                <a:off x="3853" y="1872"/>
                <a:ext cx="109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</a:rPr>
                  <a:t>Khai thác bạc</a:t>
                </a:r>
              </a:p>
            </p:txBody>
          </p:sp>
        </p:grpSp>
        <p:grpSp>
          <p:nvGrpSpPr>
            <p:cNvPr id="14345" name="Group 28"/>
            <p:cNvGrpSpPr>
              <a:grpSpLocks/>
            </p:cNvGrpSpPr>
            <p:nvPr/>
          </p:nvGrpSpPr>
          <p:grpSpPr bwMode="auto">
            <a:xfrm>
              <a:off x="3216" y="2160"/>
              <a:ext cx="2112" cy="1647"/>
              <a:chOff x="3216" y="2160"/>
              <a:chExt cx="2112" cy="1647"/>
            </a:xfrm>
          </p:grpSpPr>
          <p:pic>
            <p:nvPicPr>
              <p:cNvPr id="14346" name="Picture 18" descr="Copy of oooooooooo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216" y="2160"/>
                <a:ext cx="2112" cy="14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4347" name="Text Box 24"/>
              <p:cNvSpPr txBox="1">
                <a:spLocks noChangeArrowheads="1"/>
              </p:cNvSpPr>
              <p:nvPr/>
            </p:nvSpPr>
            <p:spPr bwMode="auto">
              <a:xfrm>
                <a:off x="3784" y="3555"/>
                <a:ext cx="108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</a:rPr>
                  <a:t>Ch</a:t>
                </a:r>
                <a:r>
                  <a:rPr lang="vi-VN" sz="2000">
                    <a:solidFill>
                      <a:srgbClr val="000000"/>
                    </a:solidFill>
                  </a:rPr>
                  <a:t>ă</a:t>
                </a:r>
                <a:r>
                  <a:rPr lang="en-US" sz="2000">
                    <a:solidFill>
                      <a:srgbClr val="000000"/>
                    </a:solidFill>
                  </a:rPr>
                  <a:t>n nuôi bò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AutoShape 3">
            <a:hlinkClick r:id="rId3" action="ppaction://hlinkpres?slideindex=7&amp;slidetitle=Slide 7"/>
          </p:cNvPr>
          <p:cNvSpPr>
            <a:spLocks noChangeArrowheads="1"/>
          </p:cNvSpPr>
          <p:nvPr/>
        </p:nvSpPr>
        <p:spPr bwMode="auto">
          <a:xfrm>
            <a:off x="6629400" y="6400800"/>
            <a:ext cx="9906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Trở về</a:t>
            </a:r>
          </a:p>
        </p:txBody>
      </p:sp>
      <p:graphicFrame>
        <p:nvGraphicFramePr>
          <p:cNvPr id="635974" name="Group 70"/>
          <p:cNvGraphicFramePr>
            <a:graphicFrameLocks noGrp="1"/>
          </p:cNvGraphicFramePr>
          <p:nvPr/>
        </p:nvGraphicFramePr>
        <p:xfrm>
          <a:off x="762000" y="2743200"/>
          <a:ext cx="8153400" cy="3200400"/>
        </p:xfrm>
        <a:graphic>
          <a:graphicData uri="http://schemas.openxmlformats.org/drawingml/2006/table">
            <a:tbl>
              <a:tblPr/>
              <a:tblGrid>
                <a:gridCol w="1981200"/>
                <a:gridCol w="3454400"/>
                <a:gridCol w="27178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itchFamily="34" charset="0"/>
                        </a:rPr>
                        <a:t>Tiªu chÝ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itchFamily="34" charset="0"/>
                        </a:rPr>
                        <a:t>B¾c MÜ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itchFamily="34" charset="0"/>
                        </a:rPr>
                        <a:t>Trung vµ Nam MÜ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itchFamily="34" charset="0"/>
                        </a:rPr>
                        <a:t>Ngµnh n«ng nghiÖp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itchFamily="34" charset="0"/>
                        </a:rPr>
                        <a:t>Ngµnh c«ng nghiÖp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953" name="Rectangle 49"/>
          <p:cNvSpPr>
            <a:spLocks noChangeArrowheads="1"/>
          </p:cNvSpPr>
          <p:nvPr/>
        </p:nvSpPr>
        <p:spPr bwMode="auto">
          <a:xfrm>
            <a:off x="2689225" y="3429000"/>
            <a:ext cx="365601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Quy mô sản xuất lớn.Sản phẩm</a:t>
            </a:r>
          </a:p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 chủ yếu : lúa mì, bông, lợn, bò,</a:t>
            </a:r>
          </a:p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 sữa, cam….</a:t>
            </a:r>
          </a:p>
        </p:txBody>
      </p:sp>
      <p:sp>
        <p:nvSpPr>
          <p:cNvPr id="635954" name="Rectangle 50"/>
          <p:cNvSpPr>
            <a:spLocks noChangeArrowheads="1"/>
          </p:cNvSpPr>
          <p:nvPr/>
        </p:nvSpPr>
        <p:spPr bwMode="auto">
          <a:xfrm>
            <a:off x="2711450" y="4724400"/>
            <a:ext cx="33909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Nhiều ngành công nghiệp kĩ </a:t>
            </a:r>
          </a:p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thuật cao nh</a:t>
            </a:r>
            <a:r>
              <a:rPr lang="vi-VN" b="1">
                <a:solidFill>
                  <a:srgbClr val="000000"/>
                </a:solidFill>
              </a:rPr>
              <a:t>ư</a:t>
            </a:r>
            <a:r>
              <a:rPr lang="en-US" b="1">
                <a:solidFill>
                  <a:srgbClr val="000000"/>
                </a:solidFill>
              </a:rPr>
              <a:t>: </a:t>
            </a:r>
            <a:r>
              <a:rPr lang="vi-VN" b="1">
                <a:solidFill>
                  <a:srgbClr val="000000"/>
                </a:solidFill>
              </a:rPr>
              <a:t>đ</a:t>
            </a:r>
            <a:r>
              <a:rPr lang="en-US" b="1">
                <a:solidFill>
                  <a:srgbClr val="000000"/>
                </a:solidFill>
              </a:rPr>
              <a:t>iện tử, hàng </a:t>
            </a:r>
          </a:p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không vũ trụ</a:t>
            </a:r>
          </a:p>
        </p:txBody>
      </p:sp>
      <p:sp>
        <p:nvSpPr>
          <p:cNvPr id="635955" name="Rectangle 51"/>
          <p:cNvSpPr>
            <a:spLocks noChangeArrowheads="1"/>
          </p:cNvSpPr>
          <p:nvPr/>
        </p:nvSpPr>
        <p:spPr bwMode="auto">
          <a:xfrm>
            <a:off x="6172200" y="3429000"/>
            <a:ext cx="2865438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Chuyên sản xuất chuối, </a:t>
            </a:r>
          </a:p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cà phê, mía, bông, ch</a:t>
            </a:r>
            <a:r>
              <a:rPr lang="vi-VN" b="1">
                <a:solidFill>
                  <a:srgbClr val="000000"/>
                </a:solidFill>
              </a:rPr>
              <a:t>ă</a:t>
            </a:r>
            <a:r>
              <a:rPr lang="en-US" b="1">
                <a:solidFill>
                  <a:srgbClr val="000000"/>
                </a:solidFill>
              </a:rPr>
              <a:t>n </a:t>
            </a:r>
          </a:p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nuôi bò, cừu…</a:t>
            </a:r>
          </a:p>
        </p:txBody>
      </p:sp>
      <p:sp>
        <p:nvSpPr>
          <p:cNvPr id="635956" name="Rectangle 52"/>
          <p:cNvSpPr>
            <a:spLocks noChangeArrowheads="1"/>
          </p:cNvSpPr>
          <p:nvPr/>
        </p:nvSpPr>
        <p:spPr bwMode="auto">
          <a:xfrm>
            <a:off x="6172200" y="4800600"/>
            <a:ext cx="2852738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Chủ yếu là công nghiệp </a:t>
            </a:r>
          </a:p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khai  thác khoáng sản </a:t>
            </a:r>
          </a:p>
          <a:p>
            <a:pPr eaLnBrk="1" hangingPunct="1">
              <a:spcBef>
                <a:spcPct val="20000"/>
              </a:spcBef>
            </a:pPr>
            <a:r>
              <a:rPr lang="vi-VN" b="1">
                <a:solidFill>
                  <a:srgbClr val="000000"/>
                </a:solidFill>
              </a:rPr>
              <a:t>đ</a:t>
            </a:r>
            <a:r>
              <a:rPr lang="en-US" b="1">
                <a:solidFill>
                  <a:srgbClr val="000000"/>
                </a:solidFill>
              </a:rPr>
              <a:t>ể xuất khẩu.</a:t>
            </a:r>
          </a:p>
        </p:txBody>
      </p:sp>
      <p:sp>
        <p:nvSpPr>
          <p:cNvPr id="15386" name="Text Box 56"/>
          <p:cNvSpPr txBox="1">
            <a:spLocks noChangeArrowheads="1"/>
          </p:cNvSpPr>
          <p:nvPr/>
        </p:nvSpPr>
        <p:spPr bwMode="auto">
          <a:xfrm>
            <a:off x="4110038" y="514350"/>
            <a:ext cx="882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ĐỊA LÍ</a:t>
            </a:r>
          </a:p>
        </p:txBody>
      </p:sp>
      <p:sp>
        <p:nvSpPr>
          <p:cNvPr id="15387" name="Text Box 57"/>
          <p:cNvSpPr txBox="1">
            <a:spLocks noChangeArrowheads="1"/>
          </p:cNvSpPr>
          <p:nvPr/>
        </p:nvSpPr>
        <p:spPr bwMode="auto">
          <a:xfrm>
            <a:off x="2709863" y="979488"/>
            <a:ext cx="3679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Bài 26 : Châu Mĩ ( Tiếp theo )</a:t>
            </a:r>
          </a:p>
        </p:txBody>
      </p:sp>
      <p:sp>
        <p:nvSpPr>
          <p:cNvPr id="635972" name="Text Box 68"/>
          <p:cNvSpPr txBox="1">
            <a:spLocks noChangeArrowheads="1"/>
          </p:cNvSpPr>
          <p:nvPr/>
        </p:nvSpPr>
        <p:spPr bwMode="auto">
          <a:xfrm>
            <a:off x="1447800" y="1676400"/>
            <a:ext cx="63881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                              </a:t>
            </a:r>
            <a:r>
              <a:rPr lang="en-US">
                <a:solidFill>
                  <a:srgbClr val="FF0000"/>
                </a:solidFill>
              </a:rPr>
              <a:t>PHIẾU HỌC TẬP</a:t>
            </a:r>
          </a:p>
          <a:p>
            <a:r>
              <a:rPr lang="en-US" sz="2000" b="1">
                <a:solidFill>
                  <a:srgbClr val="0000FF"/>
                </a:solidFill>
              </a:rPr>
              <a:t>So sánh nền kinh tế Bắc Mĩ  với Trung và Nam Mĩ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63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5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5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635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63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3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3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53" grpId="0"/>
      <p:bldP spid="635954" grpId="0"/>
      <p:bldP spid="635955" grpId="0"/>
      <p:bldP spid="635956" grpId="0"/>
      <p:bldP spid="6359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4110038" y="514350"/>
            <a:ext cx="882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ĐỊA LÍ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2709863" y="979488"/>
            <a:ext cx="3679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Bài 26 : Châu Mĩ ( Tiếp theo )</a:t>
            </a: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982663" y="1295400"/>
            <a:ext cx="2519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3. Dân c</a:t>
            </a:r>
            <a:r>
              <a:rPr lang="vi-VN" sz="2000" b="1"/>
              <a:t>ư</a:t>
            </a:r>
            <a:r>
              <a:rPr lang="en-US" sz="2000" b="1"/>
              <a:t> châu Mĩ .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990600" y="1676400"/>
            <a:ext cx="2774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4. Hoạt </a:t>
            </a:r>
            <a:r>
              <a:rPr lang="vi-VN" sz="2000" b="1"/>
              <a:t>đ</a:t>
            </a:r>
            <a:r>
              <a:rPr lang="en-US" sz="2000" b="1"/>
              <a:t>ộng kinh tế .</a:t>
            </a:r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935038" y="2057400"/>
            <a:ext cx="142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5. Hoa Kì .</a:t>
            </a:r>
          </a:p>
        </p:txBody>
      </p:sp>
      <p:sp>
        <p:nvSpPr>
          <p:cNvPr id="16392" name="AutoShape 11"/>
          <p:cNvSpPr>
            <a:spLocks noChangeArrowheads="1"/>
          </p:cNvSpPr>
          <p:nvPr/>
        </p:nvSpPr>
        <p:spPr bwMode="auto">
          <a:xfrm>
            <a:off x="1143000" y="2667000"/>
            <a:ext cx="7620000" cy="3048000"/>
          </a:xfrm>
          <a:prstGeom prst="roundRect">
            <a:avLst>
              <a:gd name="adj" fmla="val 16667"/>
            </a:avLst>
          </a:prstGeom>
          <a:solidFill>
            <a:srgbClr val="FF6600">
              <a:alpha val="14117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6393" name="Text Box 13"/>
          <p:cNvSpPr txBox="1">
            <a:spLocks noChangeArrowheads="1"/>
          </p:cNvSpPr>
          <p:nvPr/>
        </p:nvSpPr>
        <p:spPr bwMode="auto">
          <a:xfrm>
            <a:off x="1295400" y="2814638"/>
            <a:ext cx="69357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                                     </a:t>
            </a:r>
            <a:r>
              <a:rPr lang="en-US" sz="2000" b="1">
                <a:solidFill>
                  <a:srgbClr val="0000FF"/>
                </a:solidFill>
              </a:rPr>
              <a:t>GHI NHỚ</a:t>
            </a:r>
          </a:p>
          <a:p>
            <a:r>
              <a:rPr lang="en-US" sz="2000" b="1"/>
              <a:t>Phần lớn dân c</a:t>
            </a:r>
            <a:r>
              <a:rPr lang="vi-VN" sz="2000" b="1"/>
              <a:t>ư</a:t>
            </a:r>
            <a:r>
              <a:rPr lang="en-US" sz="2000" b="1"/>
              <a:t> châu Mĩ là ng</a:t>
            </a:r>
            <a:r>
              <a:rPr lang="vi-VN" sz="2000" b="1"/>
              <a:t>ư</a:t>
            </a:r>
            <a:r>
              <a:rPr lang="en-US" sz="2000" b="1"/>
              <a:t>ời nhập c</a:t>
            </a:r>
            <a:r>
              <a:rPr lang="vi-VN" sz="2000" b="1"/>
              <a:t>ư</a:t>
            </a:r>
            <a:r>
              <a:rPr lang="en-US" sz="2000" b="1"/>
              <a:t> . Bác Mĩ có</a:t>
            </a:r>
          </a:p>
          <a:p>
            <a:r>
              <a:rPr lang="en-US" sz="2000" b="1"/>
              <a:t>nền nông nghiệp tiên tiến, công nghiệp hiện </a:t>
            </a:r>
            <a:r>
              <a:rPr lang="vi-VN" sz="2000" b="1"/>
              <a:t>đ</a:t>
            </a:r>
            <a:r>
              <a:rPr lang="en-US" sz="2000" b="1"/>
              <a:t>ại . Trung</a:t>
            </a:r>
          </a:p>
          <a:p>
            <a:r>
              <a:rPr lang="en-US" sz="2000" b="1"/>
              <a:t>và Nam Mĩ chủ yếu sản xuất nông sản và khai thác </a:t>
            </a:r>
          </a:p>
          <a:p>
            <a:r>
              <a:rPr lang="en-US" sz="2000" b="1"/>
              <a:t>khoáng sản </a:t>
            </a:r>
            <a:r>
              <a:rPr lang="vi-VN" sz="2000" b="1"/>
              <a:t>đ</a:t>
            </a:r>
            <a:r>
              <a:rPr lang="en-US" sz="2000" b="1"/>
              <a:t>ể xuất khẩu . Hoa Kì là một trong những </a:t>
            </a:r>
          </a:p>
          <a:p>
            <a:r>
              <a:rPr lang="en-US" sz="2000" b="1"/>
              <a:t>n</a:t>
            </a:r>
            <a:r>
              <a:rPr lang="vi-VN" sz="2000" b="1"/>
              <a:t>ư</a:t>
            </a:r>
            <a:r>
              <a:rPr lang="en-US" sz="2000" b="1"/>
              <a:t>ớc có nền kinh tế phát triển nhất thế giới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4110038" y="514350"/>
            <a:ext cx="1022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ĐỊA LÍ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709863" y="979488"/>
            <a:ext cx="4448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Bài 26 : Châu Mĩ ( Tiếp theo )</a:t>
            </a:r>
          </a:p>
        </p:txBody>
      </p:sp>
      <p:pic>
        <p:nvPicPr>
          <p:cNvPr id="640011" name="Picture 11" descr="AAAA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985963"/>
            <a:ext cx="5410200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0016" name="Picture 16"/>
          <p:cNvPicPr>
            <a:picLocks noChangeAspect="1" noChangeArrowheads="1"/>
          </p:cNvPicPr>
          <p:nvPr/>
        </p:nvPicPr>
        <p:blipFill>
          <a:blip r:embed="rId4">
            <a:lum bright="-6000" contrast="18000"/>
          </a:blip>
          <a:srcRect/>
          <a:stretch>
            <a:fillRect/>
          </a:stretch>
        </p:blipFill>
        <p:spPr bwMode="auto">
          <a:xfrm>
            <a:off x="2209800" y="1981200"/>
            <a:ext cx="5334000" cy="3657600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7415" name="AutoShape 17">
            <a:hlinkClick r:id="rId5" action="ppaction://hlinkpres?slideindex=7&amp;slidetitle=Slide 7"/>
          </p:cNvPr>
          <p:cNvSpPr>
            <a:spLocks noChangeArrowheads="1"/>
          </p:cNvSpPr>
          <p:nvPr/>
        </p:nvSpPr>
        <p:spPr bwMode="auto">
          <a:xfrm>
            <a:off x="6705600" y="6400800"/>
            <a:ext cx="9906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Trở về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40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40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40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0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0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0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4110038" y="514350"/>
            <a:ext cx="1022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ĐỊA LÍ</a:t>
            </a:r>
          </a:p>
        </p:txBody>
      </p:sp>
      <p:sp>
        <p:nvSpPr>
          <p:cNvPr id="619531" name="Text Box 11"/>
          <p:cNvSpPr txBox="1">
            <a:spLocks noChangeArrowheads="1"/>
          </p:cNvSpPr>
          <p:nvPr/>
        </p:nvSpPr>
        <p:spPr bwMode="auto">
          <a:xfrm>
            <a:off x="1066800" y="1295400"/>
            <a:ext cx="1771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cũ</a:t>
            </a:r>
            <a:r>
              <a:rPr lang="en-US" sz="2400" b="1" dirty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619532" name="Text Box 12"/>
          <p:cNvSpPr txBox="1">
            <a:spLocks noChangeArrowheads="1"/>
          </p:cNvSpPr>
          <p:nvPr/>
        </p:nvSpPr>
        <p:spPr bwMode="auto">
          <a:xfrm>
            <a:off x="1295400" y="1752600"/>
            <a:ext cx="7337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Câu 1 : Chỉ trên l</a:t>
            </a:r>
            <a:r>
              <a:rPr lang="vi-VN" sz="2400" b="1"/>
              <a:t>ư</a:t>
            </a:r>
            <a:r>
              <a:rPr lang="en-US" sz="2400" b="1"/>
              <a:t>ợc </a:t>
            </a:r>
            <a:r>
              <a:rPr lang="vi-VN" sz="2400" b="1"/>
              <a:t>đ</a:t>
            </a:r>
            <a:r>
              <a:rPr lang="en-US" sz="2400" b="1"/>
              <a:t>ồ vị trí </a:t>
            </a:r>
            <a:r>
              <a:rPr lang="vi-VN" sz="2400" b="1"/>
              <a:t>đ</a:t>
            </a:r>
            <a:r>
              <a:rPr lang="en-US" sz="2400" b="1"/>
              <a:t>ịa lí của châu Mĩ ?</a:t>
            </a:r>
          </a:p>
        </p:txBody>
      </p:sp>
      <p:sp>
        <p:nvSpPr>
          <p:cNvPr id="619533" name="Text Box 13"/>
          <p:cNvSpPr txBox="1">
            <a:spLocks noChangeArrowheads="1"/>
          </p:cNvSpPr>
          <p:nvPr/>
        </p:nvSpPr>
        <p:spPr bwMode="auto">
          <a:xfrm>
            <a:off x="1266825" y="2362200"/>
            <a:ext cx="6875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Câu 2 : Châu Mĩ có những </a:t>
            </a:r>
            <a:r>
              <a:rPr lang="vi-VN" sz="2400" b="1"/>
              <a:t>đ</a:t>
            </a:r>
            <a:r>
              <a:rPr lang="en-US" sz="2400" b="1"/>
              <a:t>ới khí hậu nào ?</a:t>
            </a:r>
          </a:p>
        </p:txBody>
      </p:sp>
      <p:sp>
        <p:nvSpPr>
          <p:cNvPr id="619534" name="Text Box 14"/>
          <p:cNvSpPr txBox="1">
            <a:spLocks noChangeArrowheads="1"/>
          </p:cNvSpPr>
          <p:nvPr/>
        </p:nvSpPr>
        <p:spPr bwMode="auto">
          <a:xfrm>
            <a:off x="1143000" y="2971800"/>
            <a:ext cx="723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Trả lời : Châu Mĩ trải dài trên nhiều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ới khí hậu : Ôn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ới, </a:t>
            </a:r>
          </a:p>
          <a:p>
            <a:r>
              <a:rPr lang="en-US" sz="2400" b="1">
                <a:solidFill>
                  <a:srgbClr val="0000FF"/>
                </a:solidFill>
              </a:rPr>
              <a:t>hàn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ới, nhiệt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ới .</a:t>
            </a:r>
          </a:p>
        </p:txBody>
      </p:sp>
      <p:sp>
        <p:nvSpPr>
          <p:cNvPr id="619535" name="AutoShape 15"/>
          <p:cNvSpPr>
            <a:spLocks noChangeArrowheads="1"/>
          </p:cNvSpPr>
          <p:nvPr/>
        </p:nvSpPr>
        <p:spPr bwMode="auto">
          <a:xfrm>
            <a:off x="5867400" y="6400800"/>
            <a:ext cx="7620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Câu 1</a:t>
            </a:r>
          </a:p>
        </p:txBody>
      </p:sp>
      <p:sp>
        <p:nvSpPr>
          <p:cNvPr id="619536" name="AutoShape 16"/>
          <p:cNvSpPr>
            <a:spLocks noChangeArrowheads="1"/>
          </p:cNvSpPr>
          <p:nvPr/>
        </p:nvSpPr>
        <p:spPr bwMode="auto">
          <a:xfrm>
            <a:off x="7924800" y="6400800"/>
            <a:ext cx="7620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Câu 2</a:t>
            </a:r>
          </a:p>
        </p:txBody>
      </p:sp>
      <p:sp>
        <p:nvSpPr>
          <p:cNvPr id="5130" name="AutoShape 17">
            <a:hlinkClick r:id="rId3" action="ppaction://hlinkpres?slideindex=2&amp;slidetitle=Slide 2"/>
          </p:cNvPr>
          <p:cNvSpPr>
            <a:spLocks noChangeArrowheads="1"/>
          </p:cNvSpPr>
          <p:nvPr/>
        </p:nvSpPr>
        <p:spPr bwMode="auto">
          <a:xfrm>
            <a:off x="6858000" y="6400800"/>
            <a:ext cx="7620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Ha C1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9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9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9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1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953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19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9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9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9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9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9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9536"/>
                  </p:tgtEl>
                </p:cond>
              </p:nextCondLst>
            </p:seq>
          </p:childTnLst>
        </p:cTn>
      </p:par>
    </p:tnLst>
    <p:bldLst>
      <p:bldP spid="619531" grpId="0"/>
      <p:bldP spid="619532" grpId="0"/>
      <p:bldP spid="619533" grpId="0"/>
      <p:bldP spid="6195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110038" y="514350"/>
            <a:ext cx="1022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ĐỊA LÍ</a:t>
            </a:r>
          </a:p>
        </p:txBody>
      </p:sp>
      <p:sp>
        <p:nvSpPr>
          <p:cNvPr id="621574" name="Text Box 6"/>
          <p:cNvSpPr txBox="1">
            <a:spLocks noChangeArrowheads="1"/>
          </p:cNvSpPr>
          <p:nvPr/>
        </p:nvSpPr>
        <p:spPr bwMode="auto">
          <a:xfrm>
            <a:off x="2709863" y="979488"/>
            <a:ext cx="4448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Bài 26 : Châu Mĩ ( Tiếp theo )</a:t>
            </a:r>
          </a:p>
        </p:txBody>
      </p:sp>
      <p:sp>
        <p:nvSpPr>
          <p:cNvPr id="621575" name="Text Box 7"/>
          <p:cNvSpPr txBox="1">
            <a:spLocks noChangeArrowheads="1"/>
          </p:cNvSpPr>
          <p:nvPr/>
        </p:nvSpPr>
        <p:spPr bwMode="auto">
          <a:xfrm>
            <a:off x="914400" y="1447800"/>
            <a:ext cx="2986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3. Dân c</a:t>
            </a:r>
            <a:r>
              <a:rPr lang="vi-VN" sz="2400" b="1"/>
              <a:t>ư</a:t>
            </a:r>
            <a:r>
              <a:rPr lang="en-US" sz="2400" b="1"/>
              <a:t> châu Mĩ .</a:t>
            </a:r>
          </a:p>
        </p:txBody>
      </p:sp>
      <p:sp>
        <p:nvSpPr>
          <p:cNvPr id="6150" name="Text Box 48"/>
          <p:cNvSpPr txBox="1">
            <a:spLocks noChangeArrowheads="1"/>
          </p:cNvSpPr>
          <p:nvPr/>
        </p:nvSpPr>
        <p:spPr bwMode="auto">
          <a:xfrm>
            <a:off x="1431925" y="493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990600" y="1938338"/>
            <a:ext cx="8286750" cy="4111625"/>
            <a:chOff x="624" y="1221"/>
            <a:chExt cx="5220" cy="2590"/>
          </a:xfrm>
        </p:grpSpPr>
        <p:sp>
          <p:nvSpPr>
            <p:cNvPr id="6154" name="Rectangle 55"/>
            <p:cNvSpPr>
              <a:spLocks noChangeArrowheads="1"/>
            </p:cNvSpPr>
            <p:nvPr/>
          </p:nvSpPr>
          <p:spPr bwMode="auto">
            <a:xfrm>
              <a:off x="624" y="2917"/>
              <a:ext cx="163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None/>
              </a:pPr>
              <a:r>
                <a:rPr lang="en-US" sz="2300" b="1">
                  <a:solidFill>
                    <a:srgbClr val="000000"/>
                  </a:solidFill>
                </a:rPr>
                <a:t>Châu Đại D</a:t>
              </a:r>
              <a:r>
                <a:rPr lang="vi-VN" sz="2300" b="1">
                  <a:solidFill>
                    <a:srgbClr val="000000"/>
                  </a:solidFill>
                </a:rPr>
                <a:t>ươ</a:t>
              </a:r>
              <a:r>
                <a:rPr lang="en-US" sz="2300" b="1">
                  <a:solidFill>
                    <a:srgbClr val="000000"/>
                  </a:solidFill>
                </a:rPr>
                <a:t>ng</a:t>
              </a:r>
            </a:p>
          </p:txBody>
        </p:sp>
        <p:sp>
          <p:nvSpPr>
            <p:cNvPr id="6155" name="Line 72"/>
            <p:cNvSpPr>
              <a:spLocks noChangeShapeType="1"/>
            </p:cNvSpPr>
            <p:nvPr/>
          </p:nvSpPr>
          <p:spPr bwMode="auto">
            <a:xfrm>
              <a:off x="624" y="1692"/>
              <a:ext cx="494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73"/>
            <p:cNvSpPr>
              <a:spLocks noChangeShapeType="1"/>
            </p:cNvSpPr>
            <p:nvPr/>
          </p:nvSpPr>
          <p:spPr bwMode="auto">
            <a:xfrm>
              <a:off x="624" y="1998"/>
              <a:ext cx="494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74"/>
            <p:cNvSpPr>
              <a:spLocks noChangeShapeType="1"/>
            </p:cNvSpPr>
            <p:nvPr/>
          </p:nvSpPr>
          <p:spPr bwMode="auto">
            <a:xfrm>
              <a:off x="624" y="2304"/>
              <a:ext cx="49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75"/>
            <p:cNvSpPr>
              <a:spLocks noChangeShapeType="1"/>
            </p:cNvSpPr>
            <p:nvPr/>
          </p:nvSpPr>
          <p:spPr bwMode="auto">
            <a:xfrm>
              <a:off x="624" y="2610"/>
              <a:ext cx="494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76"/>
            <p:cNvSpPr>
              <a:spLocks noChangeShapeType="1"/>
            </p:cNvSpPr>
            <p:nvPr/>
          </p:nvSpPr>
          <p:spPr bwMode="auto">
            <a:xfrm>
              <a:off x="624" y="2917"/>
              <a:ext cx="494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80"/>
            <p:cNvSpPr>
              <a:spLocks noChangeShapeType="1"/>
            </p:cNvSpPr>
            <p:nvPr/>
          </p:nvSpPr>
          <p:spPr bwMode="auto">
            <a:xfrm>
              <a:off x="2145" y="1278"/>
              <a:ext cx="1" cy="2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81"/>
            <p:cNvSpPr>
              <a:spLocks noChangeShapeType="1"/>
            </p:cNvSpPr>
            <p:nvPr/>
          </p:nvSpPr>
          <p:spPr bwMode="auto">
            <a:xfrm>
              <a:off x="3792" y="1281"/>
              <a:ext cx="1" cy="22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82"/>
            <p:cNvSpPr>
              <a:spLocks noChangeShapeType="1"/>
            </p:cNvSpPr>
            <p:nvPr/>
          </p:nvSpPr>
          <p:spPr bwMode="auto">
            <a:xfrm>
              <a:off x="5568" y="1281"/>
              <a:ext cx="1" cy="2249"/>
            </a:xfrm>
            <a:prstGeom prst="line">
              <a:avLst/>
            </a:prstGeom>
            <a:noFill/>
            <a:ln w="38100" cap="sq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63" name="Group 88"/>
            <p:cNvGrpSpPr>
              <a:grpSpLocks/>
            </p:cNvGrpSpPr>
            <p:nvPr/>
          </p:nvGrpSpPr>
          <p:grpSpPr bwMode="auto">
            <a:xfrm>
              <a:off x="624" y="1221"/>
              <a:ext cx="5220" cy="2590"/>
              <a:chOff x="624" y="1221"/>
              <a:chExt cx="5220" cy="2590"/>
            </a:xfrm>
          </p:grpSpPr>
          <p:sp>
            <p:nvSpPr>
              <p:cNvPr id="6164" name="Rectangle 50"/>
              <p:cNvSpPr>
                <a:spLocks noChangeArrowheads="1"/>
              </p:cNvSpPr>
              <p:nvPr/>
            </p:nvSpPr>
            <p:spPr bwMode="auto">
              <a:xfrm>
                <a:off x="3714" y="3223"/>
                <a:ext cx="1854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endParaRPr lang="en-US" sz="2700"/>
              </a:p>
            </p:txBody>
          </p:sp>
          <p:sp>
            <p:nvSpPr>
              <p:cNvPr id="6165" name="Rectangle 51"/>
              <p:cNvSpPr>
                <a:spLocks noChangeArrowheads="1"/>
              </p:cNvSpPr>
              <p:nvPr/>
            </p:nvSpPr>
            <p:spPr bwMode="auto">
              <a:xfrm>
                <a:off x="2037" y="3223"/>
                <a:ext cx="1677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700">
                    <a:solidFill>
                      <a:srgbClr val="000000"/>
                    </a:solidFill>
                  </a:rPr>
                  <a:t>14</a:t>
                </a:r>
              </a:p>
            </p:txBody>
          </p:sp>
          <p:sp>
            <p:nvSpPr>
              <p:cNvPr id="6166" name="Rectangle 52"/>
              <p:cNvSpPr>
                <a:spLocks noChangeArrowheads="1"/>
              </p:cNvSpPr>
              <p:nvPr/>
            </p:nvSpPr>
            <p:spPr bwMode="auto">
              <a:xfrm>
                <a:off x="624" y="3223"/>
                <a:ext cx="1488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300" b="1">
                    <a:solidFill>
                      <a:srgbClr val="000000"/>
                    </a:solidFill>
                  </a:rPr>
                  <a:t>Châu Nam Cực</a:t>
                </a:r>
              </a:p>
            </p:txBody>
          </p:sp>
          <p:sp>
            <p:nvSpPr>
              <p:cNvPr id="6167" name="Rectangle 53"/>
              <p:cNvSpPr>
                <a:spLocks noChangeArrowheads="1"/>
              </p:cNvSpPr>
              <p:nvPr/>
            </p:nvSpPr>
            <p:spPr bwMode="auto">
              <a:xfrm>
                <a:off x="3714" y="2917"/>
                <a:ext cx="1854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700">
                    <a:solidFill>
                      <a:srgbClr val="000000"/>
                    </a:solidFill>
                  </a:rPr>
                  <a:t>33</a:t>
                </a:r>
              </a:p>
            </p:txBody>
          </p:sp>
          <p:sp>
            <p:nvSpPr>
              <p:cNvPr id="6168" name="Rectangle 54"/>
              <p:cNvSpPr>
                <a:spLocks noChangeArrowheads="1"/>
              </p:cNvSpPr>
              <p:nvPr/>
            </p:nvSpPr>
            <p:spPr bwMode="auto">
              <a:xfrm>
                <a:off x="2037" y="2917"/>
                <a:ext cx="1677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700" b="1">
                    <a:solidFill>
                      <a:srgbClr val="000000"/>
                    </a:solidFill>
                  </a:rPr>
                  <a:t>9</a:t>
                </a:r>
              </a:p>
            </p:txBody>
          </p:sp>
          <p:sp>
            <p:nvSpPr>
              <p:cNvPr id="6169" name="Rectangle 56"/>
              <p:cNvSpPr>
                <a:spLocks noChangeArrowheads="1"/>
              </p:cNvSpPr>
              <p:nvPr/>
            </p:nvSpPr>
            <p:spPr bwMode="auto">
              <a:xfrm>
                <a:off x="3714" y="2610"/>
                <a:ext cx="1854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700" b="1">
                    <a:solidFill>
                      <a:srgbClr val="000000"/>
                    </a:solidFill>
                  </a:rPr>
                  <a:t>728</a:t>
                </a:r>
              </a:p>
            </p:txBody>
          </p:sp>
          <p:sp>
            <p:nvSpPr>
              <p:cNvPr id="6170" name="Rectangle 57"/>
              <p:cNvSpPr>
                <a:spLocks noChangeArrowheads="1"/>
              </p:cNvSpPr>
              <p:nvPr/>
            </p:nvSpPr>
            <p:spPr bwMode="auto">
              <a:xfrm>
                <a:off x="2037" y="2610"/>
                <a:ext cx="1677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700" b="1">
                    <a:solidFill>
                      <a:srgbClr val="000000"/>
                    </a:solidFill>
                  </a:rPr>
                  <a:t>10</a:t>
                </a:r>
              </a:p>
            </p:txBody>
          </p:sp>
          <p:sp>
            <p:nvSpPr>
              <p:cNvPr id="6171" name="Rectangle 58"/>
              <p:cNvSpPr>
                <a:spLocks noChangeArrowheads="1"/>
              </p:cNvSpPr>
              <p:nvPr/>
            </p:nvSpPr>
            <p:spPr bwMode="auto">
              <a:xfrm>
                <a:off x="624" y="2610"/>
                <a:ext cx="1413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300" b="1">
                    <a:solidFill>
                      <a:srgbClr val="000000"/>
                    </a:solidFill>
                  </a:rPr>
                  <a:t>Châu Âu</a:t>
                </a:r>
              </a:p>
            </p:txBody>
          </p:sp>
          <p:sp>
            <p:nvSpPr>
              <p:cNvPr id="6172" name="Rectangle 59"/>
              <p:cNvSpPr>
                <a:spLocks noChangeArrowheads="1"/>
              </p:cNvSpPr>
              <p:nvPr/>
            </p:nvSpPr>
            <p:spPr bwMode="auto">
              <a:xfrm>
                <a:off x="3714" y="2304"/>
                <a:ext cx="1854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700" b="1">
                    <a:solidFill>
                      <a:srgbClr val="000000"/>
                    </a:solidFill>
                  </a:rPr>
                  <a:t>884</a:t>
                </a:r>
              </a:p>
            </p:txBody>
          </p:sp>
          <p:sp>
            <p:nvSpPr>
              <p:cNvPr id="6173" name="Rectangle 60"/>
              <p:cNvSpPr>
                <a:spLocks noChangeArrowheads="1"/>
              </p:cNvSpPr>
              <p:nvPr/>
            </p:nvSpPr>
            <p:spPr bwMode="auto">
              <a:xfrm>
                <a:off x="2037" y="2304"/>
                <a:ext cx="1677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700" b="1">
                    <a:solidFill>
                      <a:srgbClr val="000000"/>
                    </a:solidFill>
                  </a:rPr>
                  <a:t>30</a:t>
                </a:r>
              </a:p>
            </p:txBody>
          </p:sp>
          <p:sp>
            <p:nvSpPr>
              <p:cNvPr id="6174" name="Rectangle 61"/>
              <p:cNvSpPr>
                <a:spLocks noChangeArrowheads="1"/>
              </p:cNvSpPr>
              <p:nvPr/>
            </p:nvSpPr>
            <p:spPr bwMode="auto">
              <a:xfrm>
                <a:off x="624" y="2304"/>
                <a:ext cx="1413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300" b="1">
                    <a:solidFill>
                      <a:srgbClr val="000000"/>
                    </a:solidFill>
                  </a:rPr>
                  <a:t>Châu Phi</a:t>
                </a:r>
              </a:p>
            </p:txBody>
          </p:sp>
          <p:sp>
            <p:nvSpPr>
              <p:cNvPr id="6175" name="Rectangle 62"/>
              <p:cNvSpPr>
                <a:spLocks noChangeArrowheads="1"/>
              </p:cNvSpPr>
              <p:nvPr/>
            </p:nvSpPr>
            <p:spPr bwMode="auto">
              <a:xfrm>
                <a:off x="3714" y="1998"/>
                <a:ext cx="1854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700" b="1">
                    <a:solidFill>
                      <a:srgbClr val="000000"/>
                    </a:solidFill>
                  </a:rPr>
                  <a:t>876</a:t>
                </a:r>
              </a:p>
            </p:txBody>
          </p:sp>
          <p:sp>
            <p:nvSpPr>
              <p:cNvPr id="6176" name="Rectangle 63"/>
              <p:cNvSpPr>
                <a:spLocks noChangeArrowheads="1"/>
              </p:cNvSpPr>
              <p:nvPr/>
            </p:nvSpPr>
            <p:spPr bwMode="auto">
              <a:xfrm>
                <a:off x="2037" y="1998"/>
                <a:ext cx="1677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700" b="1">
                    <a:solidFill>
                      <a:srgbClr val="000000"/>
                    </a:solidFill>
                  </a:rPr>
                  <a:t>42</a:t>
                </a:r>
              </a:p>
            </p:txBody>
          </p:sp>
          <p:sp>
            <p:nvSpPr>
              <p:cNvPr id="6177" name="Rectangle 64"/>
              <p:cNvSpPr>
                <a:spLocks noChangeArrowheads="1"/>
              </p:cNvSpPr>
              <p:nvPr/>
            </p:nvSpPr>
            <p:spPr bwMode="auto">
              <a:xfrm>
                <a:off x="624" y="1998"/>
                <a:ext cx="1413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300" b="1">
                    <a:solidFill>
                      <a:srgbClr val="000000"/>
                    </a:solidFill>
                  </a:rPr>
                  <a:t>Châu Mĩ</a:t>
                </a:r>
              </a:p>
            </p:txBody>
          </p:sp>
          <p:sp>
            <p:nvSpPr>
              <p:cNvPr id="6178" name="Rectangle 65"/>
              <p:cNvSpPr>
                <a:spLocks noChangeArrowheads="1"/>
              </p:cNvSpPr>
              <p:nvPr/>
            </p:nvSpPr>
            <p:spPr bwMode="auto">
              <a:xfrm>
                <a:off x="3714" y="1692"/>
                <a:ext cx="1854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700" b="1">
                    <a:solidFill>
                      <a:srgbClr val="000000"/>
                    </a:solidFill>
                  </a:rPr>
                  <a:t>3875</a:t>
                </a:r>
              </a:p>
            </p:txBody>
          </p:sp>
          <p:sp>
            <p:nvSpPr>
              <p:cNvPr id="6179" name="Rectangle 66"/>
              <p:cNvSpPr>
                <a:spLocks noChangeArrowheads="1"/>
              </p:cNvSpPr>
              <p:nvPr/>
            </p:nvSpPr>
            <p:spPr bwMode="auto">
              <a:xfrm>
                <a:off x="2037" y="1692"/>
                <a:ext cx="1677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700" b="1">
                    <a:solidFill>
                      <a:srgbClr val="000000"/>
                    </a:solidFill>
                  </a:rPr>
                  <a:t>44</a:t>
                </a:r>
              </a:p>
            </p:txBody>
          </p:sp>
          <p:sp>
            <p:nvSpPr>
              <p:cNvPr id="6180" name="Rectangle 67"/>
              <p:cNvSpPr>
                <a:spLocks noChangeArrowheads="1"/>
              </p:cNvSpPr>
              <p:nvPr/>
            </p:nvSpPr>
            <p:spPr bwMode="auto">
              <a:xfrm>
                <a:off x="624" y="1692"/>
                <a:ext cx="1413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300" b="1">
                    <a:solidFill>
                      <a:srgbClr val="000000"/>
                    </a:solidFill>
                  </a:rPr>
                  <a:t>Châu Á</a:t>
                </a:r>
              </a:p>
            </p:txBody>
          </p:sp>
          <p:sp>
            <p:nvSpPr>
              <p:cNvPr id="6181" name="Rectangle 68"/>
              <p:cNvSpPr>
                <a:spLocks noChangeArrowheads="1"/>
              </p:cNvSpPr>
              <p:nvPr/>
            </p:nvSpPr>
            <p:spPr bwMode="auto">
              <a:xfrm>
                <a:off x="3990" y="1224"/>
                <a:ext cx="1854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300" b="1">
                    <a:solidFill>
                      <a:srgbClr val="000000"/>
                    </a:solidFill>
                  </a:rPr>
                  <a:t>Dân số n</a:t>
                </a:r>
                <a:r>
                  <a:rPr lang="vi-VN" sz="2300" b="1">
                    <a:solidFill>
                      <a:srgbClr val="000000"/>
                    </a:solidFill>
                  </a:rPr>
                  <a:t>ă</a:t>
                </a:r>
                <a:r>
                  <a:rPr lang="en-US" sz="2300" b="1">
                    <a:solidFill>
                      <a:srgbClr val="000000"/>
                    </a:solidFill>
                  </a:rPr>
                  <a:t>m 2004(triệu ng</a:t>
                </a:r>
                <a:r>
                  <a:rPr lang="vi-VN" sz="2300" b="1">
                    <a:solidFill>
                      <a:srgbClr val="000000"/>
                    </a:solidFill>
                  </a:rPr>
                  <a:t>ư</a:t>
                </a:r>
                <a:r>
                  <a:rPr lang="en-US" sz="2300" b="1">
                    <a:solidFill>
                      <a:srgbClr val="000000"/>
                    </a:solidFill>
                  </a:rPr>
                  <a:t>ời)</a:t>
                </a:r>
              </a:p>
            </p:txBody>
          </p:sp>
          <p:sp>
            <p:nvSpPr>
              <p:cNvPr id="6182" name="Rectangle 69"/>
              <p:cNvSpPr>
                <a:spLocks noChangeArrowheads="1"/>
              </p:cNvSpPr>
              <p:nvPr/>
            </p:nvSpPr>
            <p:spPr bwMode="auto">
              <a:xfrm>
                <a:off x="2265" y="1221"/>
                <a:ext cx="1677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300" b="1">
                    <a:solidFill>
                      <a:srgbClr val="000000"/>
                    </a:solidFill>
                  </a:rPr>
                  <a:t>Diện tích (triệu km</a:t>
                </a:r>
                <a:r>
                  <a:rPr lang="en-US" sz="2300" b="1" baseline="30000">
                    <a:solidFill>
                      <a:srgbClr val="000000"/>
                    </a:solidFill>
                  </a:rPr>
                  <a:t>2</a:t>
                </a:r>
                <a:r>
                  <a:rPr lang="en-US" sz="2300" b="1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6183" name="Rectangle 70"/>
              <p:cNvSpPr>
                <a:spLocks noChangeArrowheads="1"/>
              </p:cNvSpPr>
              <p:nvPr/>
            </p:nvSpPr>
            <p:spPr bwMode="auto">
              <a:xfrm>
                <a:off x="624" y="1281"/>
                <a:ext cx="1413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700">
                    <a:solidFill>
                      <a:srgbClr val="000000"/>
                    </a:solidFill>
                  </a:rPr>
                  <a:t>   </a:t>
                </a:r>
                <a:r>
                  <a:rPr lang="en-US" sz="2300" b="1">
                    <a:solidFill>
                      <a:srgbClr val="000000"/>
                    </a:solidFill>
                  </a:rPr>
                  <a:t>Châu lục</a:t>
                </a:r>
              </a:p>
            </p:txBody>
          </p:sp>
          <p:sp>
            <p:nvSpPr>
              <p:cNvPr id="6184" name="Line 71"/>
              <p:cNvSpPr>
                <a:spLocks noChangeShapeType="1"/>
              </p:cNvSpPr>
              <p:nvPr/>
            </p:nvSpPr>
            <p:spPr bwMode="auto">
              <a:xfrm>
                <a:off x="624" y="1281"/>
                <a:ext cx="4944" cy="1"/>
              </a:xfrm>
              <a:prstGeom prst="line">
                <a:avLst/>
              </a:prstGeom>
              <a:noFill/>
              <a:ln w="381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Line 77"/>
              <p:cNvSpPr>
                <a:spLocks noChangeShapeType="1"/>
              </p:cNvSpPr>
              <p:nvPr/>
            </p:nvSpPr>
            <p:spPr bwMode="auto">
              <a:xfrm>
                <a:off x="624" y="3223"/>
                <a:ext cx="494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" name="Line 78"/>
              <p:cNvSpPr>
                <a:spLocks noChangeShapeType="1"/>
              </p:cNvSpPr>
              <p:nvPr/>
            </p:nvSpPr>
            <p:spPr bwMode="auto">
              <a:xfrm>
                <a:off x="624" y="3530"/>
                <a:ext cx="4944" cy="1"/>
              </a:xfrm>
              <a:prstGeom prst="line">
                <a:avLst/>
              </a:prstGeom>
              <a:noFill/>
              <a:ln w="381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7" name="Line 79"/>
              <p:cNvSpPr>
                <a:spLocks noChangeShapeType="1"/>
              </p:cNvSpPr>
              <p:nvPr/>
            </p:nvSpPr>
            <p:spPr bwMode="auto">
              <a:xfrm>
                <a:off x="624" y="1281"/>
                <a:ext cx="1" cy="2249"/>
              </a:xfrm>
              <a:prstGeom prst="line">
                <a:avLst/>
              </a:prstGeom>
              <a:noFill/>
              <a:ln w="381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8" name="Text Box 83"/>
              <p:cNvSpPr txBox="1">
                <a:spLocks noChangeArrowheads="1"/>
              </p:cNvSpPr>
              <p:nvPr/>
            </p:nvSpPr>
            <p:spPr bwMode="auto">
              <a:xfrm>
                <a:off x="845" y="3561"/>
                <a:ext cx="467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000" b="1">
                    <a:solidFill>
                      <a:srgbClr val="FF0000"/>
                    </a:solidFill>
                  </a:rPr>
                  <a:t>BẢNG SỐ LIỆU VỀ DIỆN TÍCH VÀ DÂN SỐ CÁC CHÂU  LỤC</a:t>
                </a:r>
              </a:p>
            </p:txBody>
          </p:sp>
        </p:grpSp>
      </p:grpSp>
      <p:sp>
        <p:nvSpPr>
          <p:cNvPr id="621653" name="Rectangle 85"/>
          <p:cNvSpPr>
            <a:spLocks noChangeArrowheads="1"/>
          </p:cNvSpPr>
          <p:nvPr/>
        </p:nvSpPr>
        <p:spPr bwMode="auto">
          <a:xfrm>
            <a:off x="7010400" y="3165475"/>
            <a:ext cx="785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FF0000"/>
                </a:solidFill>
              </a:rPr>
              <a:t>876</a:t>
            </a:r>
          </a:p>
        </p:txBody>
      </p:sp>
      <p:sp>
        <p:nvSpPr>
          <p:cNvPr id="621658" name="Text Box 90"/>
          <p:cNvSpPr txBox="1">
            <a:spLocks noChangeArrowheads="1"/>
          </p:cNvSpPr>
          <p:nvPr/>
        </p:nvSpPr>
        <p:spPr bwMode="auto">
          <a:xfrm>
            <a:off x="1012825" y="1965325"/>
            <a:ext cx="871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Tx/>
              <a:buChar char="-"/>
            </a:pPr>
            <a:r>
              <a:rPr lang="en-US" sz="2000" b="1">
                <a:solidFill>
                  <a:srgbClr val="000000"/>
                </a:solidFill>
              </a:rPr>
              <a:t> N</a:t>
            </a:r>
            <a:r>
              <a:rPr lang="vi-VN" sz="2000" b="1">
                <a:solidFill>
                  <a:srgbClr val="000000"/>
                </a:solidFill>
              </a:rPr>
              <a:t>ă</a:t>
            </a:r>
            <a:r>
              <a:rPr lang="en-US" sz="2000" b="1">
                <a:solidFill>
                  <a:srgbClr val="000000"/>
                </a:solidFill>
              </a:rPr>
              <a:t>m 2004 số dân châu Mĩ là 876 triệu ng</a:t>
            </a:r>
            <a:r>
              <a:rPr lang="vi-VN" sz="2000" b="1">
                <a:solidFill>
                  <a:srgbClr val="000000"/>
                </a:solidFill>
              </a:rPr>
              <a:t>ư</a:t>
            </a:r>
            <a:r>
              <a:rPr lang="en-US" sz="2000" b="1">
                <a:solidFill>
                  <a:srgbClr val="000000"/>
                </a:solidFill>
              </a:rPr>
              <a:t>ời, </a:t>
            </a:r>
            <a:r>
              <a:rPr lang="vi-VN" sz="2000" b="1">
                <a:solidFill>
                  <a:srgbClr val="000000"/>
                </a:solidFill>
              </a:rPr>
              <a:t>đ</a:t>
            </a:r>
            <a:r>
              <a:rPr lang="en-US" sz="2000" b="1">
                <a:solidFill>
                  <a:srgbClr val="000000"/>
                </a:solidFill>
              </a:rPr>
              <a:t>ứng thứ ba về số dân </a:t>
            </a:r>
          </a:p>
          <a:p>
            <a:pPr eaLnBrk="1" hangingPunct="1"/>
            <a:r>
              <a:rPr lang="en-US" sz="2000" b="1">
                <a:solidFill>
                  <a:srgbClr val="000000"/>
                </a:solidFill>
              </a:rPr>
              <a:t>trong các châu lục trên thế giới .</a:t>
            </a:r>
            <a:endParaRPr 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1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1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62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21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21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21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 decel="100000"/>
                                        <p:tgtEl>
                                          <p:spTgt spid="621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621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621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621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1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1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4" grpId="0"/>
      <p:bldP spid="621575" grpId="0"/>
      <p:bldP spid="621653" grpId="0"/>
      <p:bldP spid="621653" grpId="1"/>
      <p:bldP spid="6216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Text Box 2"/>
          <p:cNvSpPr txBox="1">
            <a:spLocks noChangeArrowheads="1"/>
          </p:cNvSpPr>
          <p:nvPr/>
        </p:nvSpPr>
        <p:spPr bwMode="auto">
          <a:xfrm>
            <a:off x="381000" y="120650"/>
            <a:ext cx="91440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solidFill>
                  <a:srgbClr val="FF0000"/>
                </a:solidFill>
              </a:rPr>
              <a:t>                                                             PHIẾU THẢO LUẬN</a:t>
            </a:r>
          </a:p>
          <a:p>
            <a:pPr eaLnBrk="1" hangingPunct="1"/>
            <a:r>
              <a:rPr lang="en-US" sz="2000" b="1"/>
              <a:t>Dựa vào phần thông tin trong sách giáo khoa trang 124 và bảng số</a:t>
            </a:r>
          </a:p>
          <a:p>
            <a:pPr eaLnBrk="1" hangingPunct="1"/>
            <a:r>
              <a:rPr lang="en-US" sz="2000" b="1"/>
              <a:t> liệu d</a:t>
            </a:r>
            <a:r>
              <a:rPr lang="vi-VN" sz="2000" b="1"/>
              <a:t>ư</a:t>
            </a:r>
            <a:r>
              <a:rPr lang="en-US" sz="2000" b="1"/>
              <a:t>ới </a:t>
            </a:r>
            <a:r>
              <a:rPr lang="vi-VN" sz="2000" b="1"/>
              <a:t>đ</a:t>
            </a:r>
            <a:r>
              <a:rPr lang="en-US" sz="2000" b="1"/>
              <a:t>ây rồi trả lời câu hỏi sau:</a:t>
            </a:r>
          </a:p>
          <a:p>
            <a:pPr eaLnBrk="1" hangingPunct="1"/>
            <a:r>
              <a:rPr lang="en-US" sz="2000" b="1"/>
              <a:t>Câu 1: Nêu các thành phần dân c</a:t>
            </a:r>
            <a:r>
              <a:rPr lang="vi-VN" sz="2000" b="1"/>
              <a:t>ư</a:t>
            </a:r>
            <a:r>
              <a:rPr lang="en-US" sz="2000" b="1"/>
              <a:t> châu Mĩ?</a:t>
            </a:r>
          </a:p>
          <a:p>
            <a:pPr eaLnBrk="1" hangingPunct="1"/>
            <a:r>
              <a:rPr lang="en-US" sz="2000" b="1"/>
              <a:t>…………………………………………………………………………</a:t>
            </a:r>
          </a:p>
          <a:p>
            <a:pPr eaLnBrk="1" hangingPunct="1"/>
            <a:r>
              <a:rPr lang="en-US" sz="2000" b="1"/>
              <a:t>………………………...</a:t>
            </a:r>
          </a:p>
          <a:p>
            <a:pPr eaLnBrk="1" hangingPunct="1"/>
            <a:r>
              <a:rPr lang="en-US" sz="2000" b="1"/>
              <a:t>Câu 2: Vì sao dân c</a:t>
            </a:r>
            <a:r>
              <a:rPr lang="vi-VN" sz="2000" b="1"/>
              <a:t>ư</a:t>
            </a:r>
            <a:r>
              <a:rPr lang="en-US" sz="2000" b="1"/>
              <a:t> châu Mĩ lại có nhiều thành phần dân c</a:t>
            </a:r>
            <a:r>
              <a:rPr lang="vi-VN" sz="2000" b="1"/>
              <a:t>ư</a:t>
            </a:r>
            <a:r>
              <a:rPr lang="en-US" sz="2000" b="1"/>
              <a:t>, nhiều màu da</a:t>
            </a:r>
          </a:p>
          <a:p>
            <a:pPr eaLnBrk="1" hangingPunct="1"/>
            <a:r>
              <a:rPr lang="en-US" sz="2000" b="1"/>
              <a:t> khác nhau?</a:t>
            </a:r>
          </a:p>
          <a:p>
            <a:pPr eaLnBrk="1" hangingPunct="1"/>
            <a:r>
              <a:rPr lang="en-US" sz="2000" b="1"/>
              <a:t>……………………………………………………………………..</a:t>
            </a:r>
          </a:p>
          <a:p>
            <a:pPr eaLnBrk="1" hangingPunct="1"/>
            <a:r>
              <a:rPr lang="en-US" sz="2000" b="1"/>
              <a:t>Câu 3: Ng</a:t>
            </a:r>
            <a:r>
              <a:rPr lang="vi-VN" sz="2000" b="1"/>
              <a:t>ư</a:t>
            </a:r>
            <a:r>
              <a:rPr lang="en-US" sz="2000" b="1"/>
              <a:t>ời dân châu Mĩ sinh sống chủ yếu ở những vùng nào?</a:t>
            </a:r>
          </a:p>
          <a:p>
            <a:pPr eaLnBrk="1" hangingPunct="1"/>
            <a:r>
              <a:rPr lang="en-US" sz="2000" b="1"/>
              <a:t>……………………………………………………………………..</a:t>
            </a:r>
          </a:p>
        </p:txBody>
      </p:sp>
      <p:sp>
        <p:nvSpPr>
          <p:cNvPr id="632835" name="Text Box 3"/>
          <p:cNvSpPr txBox="1">
            <a:spLocks noChangeArrowheads="1"/>
          </p:cNvSpPr>
          <p:nvPr/>
        </p:nvSpPr>
        <p:spPr bwMode="auto">
          <a:xfrm>
            <a:off x="457200" y="1241425"/>
            <a:ext cx="8305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solidFill>
                  <a:srgbClr val="FF0000"/>
                </a:solidFill>
              </a:rPr>
              <a:t>Dân c</a:t>
            </a:r>
            <a:r>
              <a:rPr lang="vi-VN" sz="2000">
                <a:solidFill>
                  <a:srgbClr val="FF0000"/>
                </a:solidFill>
              </a:rPr>
              <a:t>ư</a:t>
            </a:r>
            <a:r>
              <a:rPr lang="en-US" sz="2000">
                <a:solidFill>
                  <a:srgbClr val="FF0000"/>
                </a:solidFill>
              </a:rPr>
              <a:t> châu Mĩ có nhiều thành phần và màu da khác nhau: ng</a:t>
            </a:r>
            <a:r>
              <a:rPr lang="vi-VN" sz="2000">
                <a:solidFill>
                  <a:srgbClr val="FF0000"/>
                </a:solidFill>
              </a:rPr>
              <a:t>ư</a:t>
            </a:r>
            <a:r>
              <a:rPr lang="en-US" sz="2000">
                <a:solidFill>
                  <a:srgbClr val="FF0000"/>
                </a:solidFill>
              </a:rPr>
              <a:t>ời Anh -</a:t>
            </a:r>
            <a:r>
              <a:rPr lang="vi-VN" sz="2000">
                <a:solidFill>
                  <a:srgbClr val="FF0000"/>
                </a:solidFill>
              </a:rPr>
              <a:t>đ</a:t>
            </a:r>
            <a:r>
              <a:rPr lang="en-US" sz="2000">
                <a:solidFill>
                  <a:srgbClr val="FF0000"/>
                </a:solidFill>
              </a:rPr>
              <a:t>iêng , ng</a:t>
            </a:r>
            <a:r>
              <a:rPr lang="vi-VN" sz="2000">
                <a:solidFill>
                  <a:srgbClr val="FF0000"/>
                </a:solidFill>
              </a:rPr>
              <a:t>ư</a:t>
            </a:r>
            <a:r>
              <a:rPr lang="en-US" sz="2000">
                <a:solidFill>
                  <a:srgbClr val="FF0000"/>
                </a:solidFill>
              </a:rPr>
              <a:t>ời gốc Âu – da trắng, ng</a:t>
            </a:r>
            <a:r>
              <a:rPr lang="vi-VN" sz="2000">
                <a:solidFill>
                  <a:srgbClr val="FF0000"/>
                </a:solidFill>
              </a:rPr>
              <a:t>ư</a:t>
            </a:r>
            <a:r>
              <a:rPr lang="en-US" sz="2000">
                <a:solidFill>
                  <a:srgbClr val="FF0000"/>
                </a:solidFill>
              </a:rPr>
              <a:t>ời gốc Phi- da </a:t>
            </a:r>
            <a:r>
              <a:rPr lang="vi-VN" sz="2000">
                <a:solidFill>
                  <a:srgbClr val="FF0000"/>
                </a:solidFill>
              </a:rPr>
              <a:t>đ</a:t>
            </a:r>
            <a:r>
              <a:rPr lang="en-US" sz="2000">
                <a:solidFill>
                  <a:srgbClr val="FF0000"/>
                </a:solidFill>
              </a:rPr>
              <a:t>en, ng</a:t>
            </a:r>
            <a:r>
              <a:rPr lang="vi-VN" sz="2000">
                <a:solidFill>
                  <a:srgbClr val="FF0000"/>
                </a:solidFill>
              </a:rPr>
              <a:t>ư</a:t>
            </a:r>
            <a:r>
              <a:rPr lang="en-US" sz="2000">
                <a:solidFill>
                  <a:srgbClr val="FF0000"/>
                </a:solidFill>
              </a:rPr>
              <a:t>ời gốc Á- da vàng</a:t>
            </a:r>
          </a:p>
        </p:txBody>
      </p:sp>
      <p:sp>
        <p:nvSpPr>
          <p:cNvPr id="632836" name="Text Box 4"/>
          <p:cNvSpPr txBox="1">
            <a:spLocks noChangeArrowheads="1"/>
          </p:cNvSpPr>
          <p:nvPr/>
        </p:nvSpPr>
        <p:spPr bwMode="auto">
          <a:xfrm>
            <a:off x="457200" y="2490788"/>
            <a:ext cx="6927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FF0000"/>
                </a:solidFill>
              </a:rPr>
              <a:t>Do ng</a:t>
            </a:r>
            <a:r>
              <a:rPr lang="vi-VN" sz="2000">
                <a:solidFill>
                  <a:srgbClr val="FF0000"/>
                </a:solidFill>
              </a:rPr>
              <a:t>ư</a:t>
            </a:r>
            <a:r>
              <a:rPr lang="en-US" sz="2000">
                <a:solidFill>
                  <a:srgbClr val="FF0000"/>
                </a:solidFill>
              </a:rPr>
              <a:t>ời dân chủ yếu là ng</a:t>
            </a:r>
            <a:r>
              <a:rPr lang="vi-VN" sz="2000">
                <a:solidFill>
                  <a:srgbClr val="FF0000"/>
                </a:solidFill>
              </a:rPr>
              <a:t>ư</a:t>
            </a:r>
            <a:r>
              <a:rPr lang="en-US" sz="2000">
                <a:solidFill>
                  <a:srgbClr val="FF0000"/>
                </a:solidFill>
              </a:rPr>
              <a:t>ời nhập c</a:t>
            </a:r>
            <a:r>
              <a:rPr lang="vi-VN" sz="2000">
                <a:solidFill>
                  <a:srgbClr val="FF0000"/>
                </a:solidFill>
              </a:rPr>
              <a:t>ư</a:t>
            </a:r>
            <a:r>
              <a:rPr lang="en-US" sz="2000">
                <a:solidFill>
                  <a:srgbClr val="FF0000"/>
                </a:solidFill>
              </a:rPr>
              <a:t> từ các thế kỉ tr</a:t>
            </a:r>
            <a:r>
              <a:rPr lang="vi-VN" sz="2000">
                <a:solidFill>
                  <a:srgbClr val="FF0000"/>
                </a:solidFill>
              </a:rPr>
              <a:t>ư</a:t>
            </a:r>
            <a:r>
              <a:rPr lang="en-US" sz="2000">
                <a:solidFill>
                  <a:srgbClr val="FF0000"/>
                </a:solidFill>
              </a:rPr>
              <a:t>ớc</a:t>
            </a:r>
          </a:p>
        </p:txBody>
      </p:sp>
      <p:sp>
        <p:nvSpPr>
          <p:cNvPr id="632837" name="Text Box 5"/>
          <p:cNvSpPr txBox="1">
            <a:spLocks noChangeArrowheads="1"/>
          </p:cNvSpPr>
          <p:nvPr/>
        </p:nvSpPr>
        <p:spPr bwMode="auto">
          <a:xfrm>
            <a:off x="381000" y="3124200"/>
            <a:ext cx="7683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FF0000"/>
                </a:solidFill>
              </a:rPr>
              <a:t>Ng</a:t>
            </a:r>
            <a:r>
              <a:rPr lang="vi-VN" sz="2000">
                <a:solidFill>
                  <a:srgbClr val="FF0000"/>
                </a:solidFill>
              </a:rPr>
              <a:t>ư</a:t>
            </a:r>
            <a:r>
              <a:rPr lang="en-US" sz="2000">
                <a:solidFill>
                  <a:srgbClr val="FF0000"/>
                </a:solidFill>
              </a:rPr>
              <a:t>ời dân châu Mĩ sống tập trung ở miền ven biển và  miền Đông</a:t>
            </a:r>
          </a:p>
        </p:txBody>
      </p:sp>
      <p:graphicFrame>
        <p:nvGraphicFramePr>
          <p:cNvPr id="632838" name="Group 6"/>
          <p:cNvGraphicFramePr>
            <a:graphicFrameLocks noGrp="1"/>
          </p:cNvGraphicFramePr>
          <p:nvPr>
            <p:ph/>
          </p:nvPr>
        </p:nvGraphicFramePr>
        <p:xfrm>
          <a:off x="533400" y="3733800"/>
          <a:ext cx="8039100" cy="2670175"/>
        </p:xfrm>
        <a:graphic>
          <a:graphicData uri="http://schemas.openxmlformats.org/drawingml/2006/table">
            <a:tbl>
              <a:tblPr/>
              <a:tblGrid>
                <a:gridCol w="4762500"/>
                <a:gridCol w="3276600"/>
              </a:tblGrid>
              <a:tr h="457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Thµnh phÇn d©n c­ ch©u MÜ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Mµu da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2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.VnTime" pitchFamily="34" charset="0"/>
                        </a:rPr>
                        <a:t> Ng­êi Anh-®iªng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.VnTime" pitchFamily="34" charset="0"/>
                        </a:rPr>
                        <a:t> Ng­êi gèc ¢u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.VnTime" pitchFamily="34" charset="0"/>
                        </a:rPr>
                        <a:t> Ng­êi gèc Phi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.VnTime" pitchFamily="34" charset="0"/>
                        </a:rPr>
                        <a:t> Ng­êi gèc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.VnTimeH" pitchFamily="34" charset="0"/>
                        </a:rPr>
                        <a:t>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.VnTime" pitchFamily="34" charset="0"/>
                        </a:rPr>
                        <a:t>- Ng­êi lai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.VnTime" pitchFamily="34" charset="0"/>
                        </a:rPr>
                        <a:t> Da vµng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.VnTime" pitchFamily="34" charset="0"/>
                        </a:rPr>
                        <a:t> Da tr¾ng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.VnTime" pitchFamily="34" charset="0"/>
                        </a:rPr>
                        <a:t> Da ®en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.VnTime" pitchFamily="34" charset="0"/>
                        </a:rPr>
                        <a:t>- Da vµng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32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32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32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32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32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32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32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32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32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328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328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328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63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2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2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2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2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5" grpId="0"/>
      <p:bldP spid="632836" grpId="0"/>
      <p:bldP spid="6328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4110038" y="514350"/>
            <a:ext cx="1022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ĐỊA LÍ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709863" y="979488"/>
            <a:ext cx="4448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Bài 26 : Châu Mĩ ( Tiếp theo )</a:t>
            </a:r>
          </a:p>
        </p:txBody>
      </p:sp>
      <p:pic>
        <p:nvPicPr>
          <p:cNvPr id="622622" name="Picture 30" descr="Luoc do cac luong nhap cu vao chau Mi[1]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76400"/>
            <a:ext cx="4752975" cy="3829050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111250" y="1838325"/>
            <a:ext cx="3565525" cy="3387725"/>
            <a:chOff x="1300" y="1758"/>
            <a:chExt cx="2246" cy="2134"/>
          </a:xfrm>
        </p:grpSpPr>
        <p:grpSp>
          <p:nvGrpSpPr>
            <p:cNvPr id="8223" name="Group 32"/>
            <p:cNvGrpSpPr>
              <a:grpSpLocks/>
            </p:cNvGrpSpPr>
            <p:nvPr/>
          </p:nvGrpSpPr>
          <p:grpSpPr bwMode="auto">
            <a:xfrm>
              <a:off x="1634" y="1758"/>
              <a:ext cx="1912" cy="2134"/>
              <a:chOff x="1634" y="1758"/>
              <a:chExt cx="1912" cy="2134"/>
            </a:xfrm>
          </p:grpSpPr>
          <p:sp>
            <p:nvSpPr>
              <p:cNvPr id="8225" name="Freeform 33"/>
              <p:cNvSpPr>
                <a:spLocks/>
              </p:cNvSpPr>
              <p:nvPr/>
            </p:nvSpPr>
            <p:spPr bwMode="auto">
              <a:xfrm rot="1155090">
                <a:off x="1634" y="1758"/>
                <a:ext cx="456" cy="65"/>
              </a:xfrm>
              <a:custGeom>
                <a:avLst/>
                <a:gdLst>
                  <a:gd name="T0" fmla="*/ 0 w 660"/>
                  <a:gd name="T1" fmla="*/ 9 h 132"/>
                  <a:gd name="T2" fmla="*/ 120 w 660"/>
                  <a:gd name="T3" fmla="*/ 0 h 132"/>
                  <a:gd name="T4" fmla="*/ 143 w 660"/>
                  <a:gd name="T5" fmla="*/ 0 h 132"/>
                  <a:gd name="T6" fmla="*/ 178 w 660"/>
                  <a:gd name="T7" fmla="*/ 0 h 132"/>
                  <a:gd name="T8" fmla="*/ 172 w 660"/>
                  <a:gd name="T9" fmla="*/ 0 h 132"/>
                  <a:gd name="T10" fmla="*/ 195 w 660"/>
                  <a:gd name="T11" fmla="*/ 3 h 132"/>
                  <a:gd name="T12" fmla="*/ 223 w 660"/>
                  <a:gd name="T13" fmla="*/ 6 h 132"/>
                  <a:gd name="T14" fmla="*/ 247 w 660"/>
                  <a:gd name="T15" fmla="*/ 9 h 132"/>
                  <a:gd name="T16" fmla="*/ 315 w 660"/>
                  <a:gd name="T17" fmla="*/ 32 h 1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0"/>
                  <a:gd name="T28" fmla="*/ 0 h 132"/>
                  <a:gd name="T29" fmla="*/ 660 w 660"/>
                  <a:gd name="T30" fmla="*/ 132 h 1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0" h="132">
                    <a:moveTo>
                      <a:pt x="0" y="36"/>
                    </a:moveTo>
                    <a:lnTo>
                      <a:pt x="252" y="0"/>
                    </a:lnTo>
                    <a:lnTo>
                      <a:pt x="300" y="0"/>
                    </a:lnTo>
                    <a:lnTo>
                      <a:pt x="372" y="0"/>
                    </a:lnTo>
                    <a:lnTo>
                      <a:pt x="360" y="0"/>
                    </a:lnTo>
                    <a:lnTo>
                      <a:pt x="408" y="12"/>
                    </a:lnTo>
                    <a:lnTo>
                      <a:pt x="468" y="24"/>
                    </a:lnTo>
                    <a:lnTo>
                      <a:pt x="516" y="36"/>
                    </a:lnTo>
                    <a:lnTo>
                      <a:pt x="660" y="132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6" name="Freeform 34"/>
              <p:cNvSpPr>
                <a:spLocks/>
              </p:cNvSpPr>
              <p:nvPr/>
            </p:nvSpPr>
            <p:spPr bwMode="auto">
              <a:xfrm rot="-9515557" flipH="1" flipV="1">
                <a:off x="2096" y="1941"/>
                <a:ext cx="339" cy="47"/>
              </a:xfrm>
              <a:custGeom>
                <a:avLst/>
                <a:gdLst>
                  <a:gd name="T0" fmla="*/ 0 w 660"/>
                  <a:gd name="T1" fmla="*/ 5 h 132"/>
                  <a:gd name="T2" fmla="*/ 66 w 660"/>
                  <a:gd name="T3" fmla="*/ 0 h 132"/>
                  <a:gd name="T4" fmla="*/ 79 w 660"/>
                  <a:gd name="T5" fmla="*/ 0 h 132"/>
                  <a:gd name="T6" fmla="*/ 98 w 660"/>
                  <a:gd name="T7" fmla="*/ 0 h 132"/>
                  <a:gd name="T8" fmla="*/ 95 w 660"/>
                  <a:gd name="T9" fmla="*/ 0 h 132"/>
                  <a:gd name="T10" fmla="*/ 108 w 660"/>
                  <a:gd name="T11" fmla="*/ 1 h 132"/>
                  <a:gd name="T12" fmla="*/ 123 w 660"/>
                  <a:gd name="T13" fmla="*/ 3 h 132"/>
                  <a:gd name="T14" fmla="*/ 136 w 660"/>
                  <a:gd name="T15" fmla="*/ 5 h 132"/>
                  <a:gd name="T16" fmla="*/ 174 w 660"/>
                  <a:gd name="T17" fmla="*/ 17 h 1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0"/>
                  <a:gd name="T28" fmla="*/ 0 h 132"/>
                  <a:gd name="T29" fmla="*/ 660 w 660"/>
                  <a:gd name="T30" fmla="*/ 132 h 1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0" h="132">
                    <a:moveTo>
                      <a:pt x="0" y="36"/>
                    </a:moveTo>
                    <a:lnTo>
                      <a:pt x="252" y="0"/>
                    </a:lnTo>
                    <a:lnTo>
                      <a:pt x="300" y="0"/>
                    </a:lnTo>
                    <a:lnTo>
                      <a:pt x="372" y="0"/>
                    </a:lnTo>
                    <a:lnTo>
                      <a:pt x="360" y="0"/>
                    </a:lnTo>
                    <a:lnTo>
                      <a:pt x="408" y="12"/>
                    </a:lnTo>
                    <a:lnTo>
                      <a:pt x="468" y="24"/>
                    </a:lnTo>
                    <a:lnTo>
                      <a:pt x="516" y="36"/>
                    </a:lnTo>
                    <a:lnTo>
                      <a:pt x="660" y="132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7" name="Freeform 35"/>
              <p:cNvSpPr>
                <a:spLocks/>
              </p:cNvSpPr>
              <p:nvPr/>
            </p:nvSpPr>
            <p:spPr bwMode="auto">
              <a:xfrm rot="4239468">
                <a:off x="1917" y="2145"/>
                <a:ext cx="601" cy="80"/>
              </a:xfrm>
              <a:custGeom>
                <a:avLst/>
                <a:gdLst>
                  <a:gd name="T0" fmla="*/ 0 w 660"/>
                  <a:gd name="T1" fmla="*/ 13 h 132"/>
                  <a:gd name="T2" fmla="*/ 209 w 660"/>
                  <a:gd name="T3" fmla="*/ 0 h 132"/>
                  <a:gd name="T4" fmla="*/ 249 w 660"/>
                  <a:gd name="T5" fmla="*/ 0 h 132"/>
                  <a:gd name="T6" fmla="*/ 309 w 660"/>
                  <a:gd name="T7" fmla="*/ 0 h 132"/>
                  <a:gd name="T8" fmla="*/ 299 w 660"/>
                  <a:gd name="T9" fmla="*/ 0 h 132"/>
                  <a:gd name="T10" fmla="*/ 339 w 660"/>
                  <a:gd name="T11" fmla="*/ 4 h 132"/>
                  <a:gd name="T12" fmla="*/ 388 w 660"/>
                  <a:gd name="T13" fmla="*/ 9 h 132"/>
                  <a:gd name="T14" fmla="*/ 428 w 660"/>
                  <a:gd name="T15" fmla="*/ 13 h 132"/>
                  <a:gd name="T16" fmla="*/ 547 w 660"/>
                  <a:gd name="T17" fmla="*/ 48 h 1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0"/>
                  <a:gd name="T28" fmla="*/ 0 h 132"/>
                  <a:gd name="T29" fmla="*/ 660 w 660"/>
                  <a:gd name="T30" fmla="*/ 132 h 1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0" h="132">
                    <a:moveTo>
                      <a:pt x="0" y="36"/>
                    </a:moveTo>
                    <a:lnTo>
                      <a:pt x="252" y="0"/>
                    </a:lnTo>
                    <a:lnTo>
                      <a:pt x="300" y="0"/>
                    </a:lnTo>
                    <a:lnTo>
                      <a:pt x="372" y="0"/>
                    </a:lnTo>
                    <a:lnTo>
                      <a:pt x="360" y="0"/>
                    </a:lnTo>
                    <a:lnTo>
                      <a:pt x="408" y="12"/>
                    </a:lnTo>
                    <a:lnTo>
                      <a:pt x="468" y="24"/>
                    </a:lnTo>
                    <a:lnTo>
                      <a:pt x="516" y="36"/>
                    </a:lnTo>
                    <a:lnTo>
                      <a:pt x="660" y="132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8" name="Freeform 36"/>
              <p:cNvSpPr>
                <a:spLocks/>
              </p:cNvSpPr>
              <p:nvPr/>
            </p:nvSpPr>
            <p:spPr bwMode="auto">
              <a:xfrm>
                <a:off x="1818" y="1887"/>
                <a:ext cx="1728" cy="1185"/>
              </a:xfrm>
              <a:custGeom>
                <a:avLst/>
                <a:gdLst>
                  <a:gd name="T0" fmla="*/ 314 w 1681"/>
                  <a:gd name="T1" fmla="*/ 0 h 1804"/>
                  <a:gd name="T2" fmla="*/ 44 w 1681"/>
                  <a:gd name="T3" fmla="*/ 213 h 1804"/>
                  <a:gd name="T4" fmla="*/ 25 w 1681"/>
                  <a:gd name="T5" fmla="*/ 256 h 1804"/>
                  <a:gd name="T6" fmla="*/ 1 w 1681"/>
                  <a:gd name="T7" fmla="*/ 344 h 1804"/>
                  <a:gd name="T8" fmla="*/ 0 w 1681"/>
                  <a:gd name="T9" fmla="*/ 309 h 1804"/>
                  <a:gd name="T10" fmla="*/ 1 w 1681"/>
                  <a:gd name="T11" fmla="*/ 344 h 1804"/>
                  <a:gd name="T12" fmla="*/ 39 w 1681"/>
                  <a:gd name="T13" fmla="*/ 380 h 1804"/>
                  <a:gd name="T14" fmla="*/ 65 w 1681"/>
                  <a:gd name="T15" fmla="*/ 414 h 1804"/>
                  <a:gd name="T16" fmla="*/ 99 w 1681"/>
                  <a:gd name="T17" fmla="*/ 462 h 1804"/>
                  <a:gd name="T18" fmla="*/ 191 w 1681"/>
                  <a:gd name="T19" fmla="*/ 504 h 1804"/>
                  <a:gd name="T20" fmla="*/ 305 w 1681"/>
                  <a:gd name="T21" fmla="*/ 561 h 1804"/>
                  <a:gd name="T22" fmla="*/ 343 w 1681"/>
                  <a:gd name="T23" fmla="*/ 581 h 1804"/>
                  <a:gd name="T24" fmla="*/ 597 w 1681"/>
                  <a:gd name="T25" fmla="*/ 613 h 1804"/>
                  <a:gd name="T26" fmla="*/ 673 w 1681"/>
                  <a:gd name="T27" fmla="*/ 623 h 1804"/>
                  <a:gd name="T28" fmla="*/ 711 w 1681"/>
                  <a:gd name="T29" fmla="*/ 644 h 1804"/>
                  <a:gd name="T30" fmla="*/ 762 w 1681"/>
                  <a:gd name="T31" fmla="*/ 675 h 1804"/>
                  <a:gd name="T32" fmla="*/ 813 w 1681"/>
                  <a:gd name="T33" fmla="*/ 690 h 1804"/>
                  <a:gd name="T34" fmla="*/ 876 w 1681"/>
                  <a:gd name="T35" fmla="*/ 680 h 1804"/>
                  <a:gd name="T36" fmla="*/ 1346 w 1681"/>
                  <a:gd name="T37" fmla="*/ 737 h 1804"/>
                  <a:gd name="T38" fmla="*/ 1294 w 1681"/>
                  <a:gd name="T39" fmla="*/ 732 h 1804"/>
                  <a:gd name="T40" fmla="*/ 1358 w 1681"/>
                  <a:gd name="T41" fmla="*/ 737 h 1804"/>
                  <a:gd name="T42" fmla="*/ 1396 w 1681"/>
                  <a:gd name="T43" fmla="*/ 748 h 1804"/>
                  <a:gd name="T44" fmla="*/ 1460 w 1681"/>
                  <a:gd name="T45" fmla="*/ 757 h 1804"/>
                  <a:gd name="T46" fmla="*/ 1776 w 1681"/>
                  <a:gd name="T47" fmla="*/ 778 h 18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81"/>
                  <a:gd name="T73" fmla="*/ 0 h 1804"/>
                  <a:gd name="T74" fmla="*/ 1681 w 1681"/>
                  <a:gd name="T75" fmla="*/ 1804 h 180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81" h="1804">
                    <a:moveTo>
                      <a:pt x="297" y="0"/>
                    </a:moveTo>
                    <a:lnTo>
                      <a:pt x="42" y="493"/>
                    </a:lnTo>
                    <a:lnTo>
                      <a:pt x="23" y="593"/>
                    </a:lnTo>
                    <a:lnTo>
                      <a:pt x="1" y="796"/>
                    </a:lnTo>
                    <a:lnTo>
                      <a:pt x="0" y="717"/>
                    </a:lnTo>
                    <a:lnTo>
                      <a:pt x="1" y="796"/>
                    </a:lnTo>
                    <a:lnTo>
                      <a:pt x="37" y="880"/>
                    </a:lnTo>
                    <a:lnTo>
                      <a:pt x="61" y="961"/>
                    </a:lnTo>
                    <a:lnTo>
                      <a:pt x="93" y="1071"/>
                    </a:lnTo>
                    <a:lnTo>
                      <a:pt x="181" y="1168"/>
                    </a:lnTo>
                    <a:lnTo>
                      <a:pt x="289" y="1300"/>
                    </a:lnTo>
                    <a:lnTo>
                      <a:pt x="325" y="1348"/>
                    </a:lnTo>
                    <a:lnTo>
                      <a:pt x="565" y="1420"/>
                    </a:lnTo>
                    <a:lnTo>
                      <a:pt x="637" y="1444"/>
                    </a:lnTo>
                    <a:lnTo>
                      <a:pt x="673" y="1492"/>
                    </a:lnTo>
                    <a:lnTo>
                      <a:pt x="721" y="1564"/>
                    </a:lnTo>
                    <a:lnTo>
                      <a:pt x="769" y="1600"/>
                    </a:lnTo>
                    <a:lnTo>
                      <a:pt x="829" y="1576"/>
                    </a:lnTo>
                    <a:lnTo>
                      <a:pt x="1273" y="1708"/>
                    </a:lnTo>
                    <a:lnTo>
                      <a:pt x="1225" y="1696"/>
                    </a:lnTo>
                    <a:lnTo>
                      <a:pt x="1285" y="1708"/>
                    </a:lnTo>
                    <a:lnTo>
                      <a:pt x="1321" y="1732"/>
                    </a:lnTo>
                    <a:lnTo>
                      <a:pt x="1381" y="1756"/>
                    </a:lnTo>
                    <a:lnTo>
                      <a:pt x="1681" y="1804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9" name="Freeform 37"/>
              <p:cNvSpPr>
                <a:spLocks/>
              </p:cNvSpPr>
              <p:nvPr/>
            </p:nvSpPr>
            <p:spPr bwMode="auto">
              <a:xfrm rot="270494">
                <a:off x="2709" y="2955"/>
                <a:ext cx="309" cy="405"/>
              </a:xfrm>
              <a:custGeom>
                <a:avLst/>
                <a:gdLst>
                  <a:gd name="T0" fmla="*/ 0 w 309"/>
                  <a:gd name="T1" fmla="*/ 0 h 598"/>
                  <a:gd name="T2" fmla="*/ 159 w 309"/>
                  <a:gd name="T3" fmla="*/ 72 h 598"/>
                  <a:gd name="T4" fmla="*/ 185 w 309"/>
                  <a:gd name="T5" fmla="*/ 87 h 598"/>
                  <a:gd name="T6" fmla="*/ 224 w 309"/>
                  <a:gd name="T7" fmla="*/ 109 h 598"/>
                  <a:gd name="T8" fmla="*/ 217 w 309"/>
                  <a:gd name="T9" fmla="*/ 105 h 598"/>
                  <a:gd name="T10" fmla="*/ 237 w 309"/>
                  <a:gd name="T11" fmla="*/ 123 h 598"/>
                  <a:gd name="T12" fmla="*/ 264 w 309"/>
                  <a:gd name="T13" fmla="*/ 144 h 598"/>
                  <a:gd name="T14" fmla="*/ 283 w 309"/>
                  <a:gd name="T15" fmla="*/ 162 h 598"/>
                  <a:gd name="T16" fmla="*/ 309 w 309"/>
                  <a:gd name="T17" fmla="*/ 274 h 5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9"/>
                  <a:gd name="T28" fmla="*/ 0 h 598"/>
                  <a:gd name="T29" fmla="*/ 309 w 309"/>
                  <a:gd name="T30" fmla="*/ 598 h 5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9" h="598">
                    <a:moveTo>
                      <a:pt x="0" y="0"/>
                    </a:moveTo>
                    <a:lnTo>
                      <a:pt x="159" y="156"/>
                    </a:lnTo>
                    <a:lnTo>
                      <a:pt x="185" y="189"/>
                    </a:lnTo>
                    <a:lnTo>
                      <a:pt x="224" y="238"/>
                    </a:lnTo>
                    <a:lnTo>
                      <a:pt x="217" y="229"/>
                    </a:lnTo>
                    <a:lnTo>
                      <a:pt x="237" y="268"/>
                    </a:lnTo>
                    <a:lnTo>
                      <a:pt x="264" y="314"/>
                    </a:lnTo>
                    <a:lnTo>
                      <a:pt x="283" y="353"/>
                    </a:lnTo>
                    <a:lnTo>
                      <a:pt x="309" y="598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0" name="Freeform 38"/>
              <p:cNvSpPr>
                <a:spLocks/>
              </p:cNvSpPr>
              <p:nvPr/>
            </p:nvSpPr>
            <p:spPr bwMode="auto">
              <a:xfrm rot="2695204">
                <a:off x="2837" y="3468"/>
                <a:ext cx="150" cy="424"/>
              </a:xfrm>
              <a:custGeom>
                <a:avLst/>
                <a:gdLst>
                  <a:gd name="T0" fmla="*/ 0 w 309"/>
                  <a:gd name="T1" fmla="*/ 0 h 598"/>
                  <a:gd name="T2" fmla="*/ 37 w 309"/>
                  <a:gd name="T3" fmla="*/ 79 h 598"/>
                  <a:gd name="T4" fmla="*/ 44 w 309"/>
                  <a:gd name="T5" fmla="*/ 95 h 598"/>
                  <a:gd name="T6" fmla="*/ 53 w 309"/>
                  <a:gd name="T7" fmla="*/ 120 h 598"/>
                  <a:gd name="T8" fmla="*/ 51 w 309"/>
                  <a:gd name="T9" fmla="*/ 115 h 598"/>
                  <a:gd name="T10" fmla="*/ 56 w 309"/>
                  <a:gd name="T11" fmla="*/ 135 h 598"/>
                  <a:gd name="T12" fmla="*/ 62 w 309"/>
                  <a:gd name="T13" fmla="*/ 158 h 598"/>
                  <a:gd name="T14" fmla="*/ 67 w 309"/>
                  <a:gd name="T15" fmla="*/ 177 h 598"/>
                  <a:gd name="T16" fmla="*/ 73 w 309"/>
                  <a:gd name="T17" fmla="*/ 301 h 5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9"/>
                  <a:gd name="T28" fmla="*/ 0 h 598"/>
                  <a:gd name="T29" fmla="*/ 309 w 309"/>
                  <a:gd name="T30" fmla="*/ 598 h 5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9" h="598">
                    <a:moveTo>
                      <a:pt x="0" y="0"/>
                    </a:moveTo>
                    <a:lnTo>
                      <a:pt x="159" y="156"/>
                    </a:lnTo>
                    <a:lnTo>
                      <a:pt x="185" y="189"/>
                    </a:lnTo>
                    <a:lnTo>
                      <a:pt x="224" y="238"/>
                    </a:lnTo>
                    <a:lnTo>
                      <a:pt x="217" y="229"/>
                    </a:lnTo>
                    <a:lnTo>
                      <a:pt x="237" y="268"/>
                    </a:lnTo>
                    <a:lnTo>
                      <a:pt x="264" y="314"/>
                    </a:lnTo>
                    <a:lnTo>
                      <a:pt x="283" y="353"/>
                    </a:lnTo>
                    <a:lnTo>
                      <a:pt x="309" y="598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24" name="Freeform 39"/>
            <p:cNvSpPr>
              <a:spLocks/>
            </p:cNvSpPr>
            <p:nvPr/>
          </p:nvSpPr>
          <p:spPr bwMode="auto">
            <a:xfrm rot="2945137" flipV="1">
              <a:off x="1269" y="3349"/>
              <a:ext cx="207" cy="146"/>
            </a:xfrm>
            <a:custGeom>
              <a:avLst/>
              <a:gdLst>
                <a:gd name="T0" fmla="*/ 0 w 660"/>
                <a:gd name="T1" fmla="*/ 44 h 132"/>
                <a:gd name="T2" fmla="*/ 25 w 660"/>
                <a:gd name="T3" fmla="*/ 0 h 132"/>
                <a:gd name="T4" fmla="*/ 29 w 660"/>
                <a:gd name="T5" fmla="*/ 0 h 132"/>
                <a:gd name="T6" fmla="*/ 37 w 660"/>
                <a:gd name="T7" fmla="*/ 0 h 132"/>
                <a:gd name="T8" fmla="*/ 35 w 660"/>
                <a:gd name="T9" fmla="*/ 0 h 132"/>
                <a:gd name="T10" fmla="*/ 40 w 660"/>
                <a:gd name="T11" fmla="*/ 14 h 132"/>
                <a:gd name="T12" fmla="*/ 46 w 660"/>
                <a:gd name="T13" fmla="*/ 30 h 132"/>
                <a:gd name="T14" fmla="*/ 51 w 660"/>
                <a:gd name="T15" fmla="*/ 44 h 132"/>
                <a:gd name="T16" fmla="*/ 65 w 660"/>
                <a:gd name="T17" fmla="*/ 161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0"/>
                <a:gd name="T28" fmla="*/ 0 h 132"/>
                <a:gd name="T29" fmla="*/ 660 w 660"/>
                <a:gd name="T30" fmla="*/ 132 h 1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0" h="132">
                  <a:moveTo>
                    <a:pt x="0" y="36"/>
                  </a:moveTo>
                  <a:lnTo>
                    <a:pt x="252" y="0"/>
                  </a:lnTo>
                  <a:lnTo>
                    <a:pt x="300" y="0"/>
                  </a:lnTo>
                  <a:lnTo>
                    <a:pt x="372" y="0"/>
                  </a:lnTo>
                  <a:lnTo>
                    <a:pt x="360" y="0"/>
                  </a:lnTo>
                  <a:lnTo>
                    <a:pt x="408" y="12"/>
                  </a:lnTo>
                  <a:lnTo>
                    <a:pt x="468" y="24"/>
                  </a:lnTo>
                  <a:lnTo>
                    <a:pt x="516" y="36"/>
                  </a:lnTo>
                  <a:lnTo>
                    <a:pt x="660" y="132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1111250" y="3086100"/>
            <a:ext cx="4565650" cy="2400300"/>
            <a:chOff x="1300" y="2544"/>
            <a:chExt cx="2876" cy="1512"/>
          </a:xfrm>
        </p:grpSpPr>
        <p:sp>
          <p:nvSpPr>
            <p:cNvPr id="8218" name="Freeform 41"/>
            <p:cNvSpPr>
              <a:spLocks/>
            </p:cNvSpPr>
            <p:nvPr/>
          </p:nvSpPr>
          <p:spPr bwMode="auto">
            <a:xfrm rot="7114020">
              <a:off x="3749" y="3049"/>
              <a:ext cx="531" cy="145"/>
            </a:xfrm>
            <a:custGeom>
              <a:avLst/>
              <a:gdLst>
                <a:gd name="T0" fmla="*/ 0 w 660"/>
                <a:gd name="T1" fmla="*/ 44 h 132"/>
                <a:gd name="T2" fmla="*/ 163 w 660"/>
                <a:gd name="T3" fmla="*/ 0 h 132"/>
                <a:gd name="T4" fmla="*/ 194 w 660"/>
                <a:gd name="T5" fmla="*/ 0 h 132"/>
                <a:gd name="T6" fmla="*/ 241 w 660"/>
                <a:gd name="T7" fmla="*/ 0 h 132"/>
                <a:gd name="T8" fmla="*/ 233 w 660"/>
                <a:gd name="T9" fmla="*/ 0 h 132"/>
                <a:gd name="T10" fmla="*/ 264 w 660"/>
                <a:gd name="T11" fmla="*/ 14 h 132"/>
                <a:gd name="T12" fmla="*/ 303 w 660"/>
                <a:gd name="T13" fmla="*/ 29 h 132"/>
                <a:gd name="T14" fmla="*/ 334 w 660"/>
                <a:gd name="T15" fmla="*/ 44 h 132"/>
                <a:gd name="T16" fmla="*/ 427 w 660"/>
                <a:gd name="T17" fmla="*/ 159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0"/>
                <a:gd name="T28" fmla="*/ 0 h 132"/>
                <a:gd name="T29" fmla="*/ 660 w 660"/>
                <a:gd name="T30" fmla="*/ 132 h 1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0" h="132">
                  <a:moveTo>
                    <a:pt x="0" y="36"/>
                  </a:moveTo>
                  <a:lnTo>
                    <a:pt x="252" y="0"/>
                  </a:lnTo>
                  <a:lnTo>
                    <a:pt x="300" y="0"/>
                  </a:lnTo>
                  <a:lnTo>
                    <a:pt x="372" y="0"/>
                  </a:lnTo>
                  <a:lnTo>
                    <a:pt x="360" y="0"/>
                  </a:lnTo>
                  <a:lnTo>
                    <a:pt x="408" y="12"/>
                  </a:lnTo>
                  <a:lnTo>
                    <a:pt x="468" y="24"/>
                  </a:lnTo>
                  <a:lnTo>
                    <a:pt x="516" y="36"/>
                  </a:lnTo>
                  <a:lnTo>
                    <a:pt x="660" y="132"/>
                  </a:lnTo>
                </a:path>
              </a:pathLst>
            </a:cu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Freeform 42"/>
            <p:cNvSpPr>
              <a:spLocks/>
            </p:cNvSpPr>
            <p:nvPr/>
          </p:nvSpPr>
          <p:spPr bwMode="auto">
            <a:xfrm rot="10735627" flipH="1">
              <a:off x="2682" y="2544"/>
              <a:ext cx="1494" cy="381"/>
            </a:xfrm>
            <a:custGeom>
              <a:avLst/>
              <a:gdLst>
                <a:gd name="T0" fmla="*/ 4769 w 468"/>
                <a:gd name="T1" fmla="*/ 0 h 1512"/>
                <a:gd name="T2" fmla="*/ 3148 w 468"/>
                <a:gd name="T3" fmla="*/ 64 h 1512"/>
                <a:gd name="T4" fmla="*/ 2956 w 468"/>
                <a:gd name="T5" fmla="*/ 70 h 1512"/>
                <a:gd name="T6" fmla="*/ 2650 w 468"/>
                <a:gd name="T7" fmla="*/ 76 h 1512"/>
                <a:gd name="T8" fmla="*/ 2417 w 468"/>
                <a:gd name="T9" fmla="*/ 81 h 1512"/>
                <a:gd name="T10" fmla="*/ 2171 w 468"/>
                <a:gd name="T11" fmla="*/ 84 h 1512"/>
                <a:gd name="T12" fmla="*/ 1887 w 468"/>
                <a:gd name="T13" fmla="*/ 88 h 1512"/>
                <a:gd name="T14" fmla="*/ 1571 w 468"/>
                <a:gd name="T15" fmla="*/ 90 h 1512"/>
                <a:gd name="T16" fmla="*/ 1264 w 468"/>
                <a:gd name="T17" fmla="*/ 92 h 1512"/>
                <a:gd name="T18" fmla="*/ 1293 w 468"/>
                <a:gd name="T19" fmla="*/ 92 h 1512"/>
                <a:gd name="T20" fmla="*/ 0 w 468"/>
                <a:gd name="T21" fmla="*/ 96 h 15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8"/>
                <a:gd name="T34" fmla="*/ 0 h 1512"/>
                <a:gd name="T35" fmla="*/ 468 w 468"/>
                <a:gd name="T36" fmla="*/ 1512 h 15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8" h="1512">
                  <a:moveTo>
                    <a:pt x="468" y="0"/>
                  </a:moveTo>
                  <a:lnTo>
                    <a:pt x="309" y="1013"/>
                  </a:lnTo>
                  <a:lnTo>
                    <a:pt x="290" y="1096"/>
                  </a:lnTo>
                  <a:lnTo>
                    <a:pt x="260" y="1201"/>
                  </a:lnTo>
                  <a:lnTo>
                    <a:pt x="237" y="1282"/>
                  </a:lnTo>
                  <a:lnTo>
                    <a:pt x="213" y="1322"/>
                  </a:lnTo>
                  <a:lnTo>
                    <a:pt x="185" y="1390"/>
                  </a:lnTo>
                  <a:lnTo>
                    <a:pt x="154" y="1417"/>
                  </a:lnTo>
                  <a:lnTo>
                    <a:pt x="124" y="1444"/>
                  </a:lnTo>
                  <a:lnTo>
                    <a:pt x="127" y="1458"/>
                  </a:lnTo>
                  <a:lnTo>
                    <a:pt x="0" y="1512"/>
                  </a:lnTo>
                </a:path>
              </a:pathLst>
            </a:cu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Freeform 43"/>
            <p:cNvSpPr>
              <a:spLocks/>
            </p:cNvSpPr>
            <p:nvPr/>
          </p:nvSpPr>
          <p:spPr bwMode="auto">
            <a:xfrm rot="10089445" flipH="1">
              <a:off x="3073" y="2686"/>
              <a:ext cx="1082" cy="369"/>
            </a:xfrm>
            <a:custGeom>
              <a:avLst/>
              <a:gdLst>
                <a:gd name="T0" fmla="*/ 2502 w 468"/>
                <a:gd name="T1" fmla="*/ 0 h 1512"/>
                <a:gd name="T2" fmla="*/ 1651 w 468"/>
                <a:gd name="T3" fmla="*/ 60 h 1512"/>
                <a:gd name="T4" fmla="*/ 1549 w 468"/>
                <a:gd name="T5" fmla="*/ 65 h 1512"/>
                <a:gd name="T6" fmla="*/ 1389 w 468"/>
                <a:gd name="T7" fmla="*/ 72 h 1512"/>
                <a:gd name="T8" fmla="*/ 1267 w 468"/>
                <a:gd name="T9" fmla="*/ 76 h 1512"/>
                <a:gd name="T10" fmla="*/ 1137 w 468"/>
                <a:gd name="T11" fmla="*/ 79 h 1512"/>
                <a:gd name="T12" fmla="*/ 990 w 468"/>
                <a:gd name="T13" fmla="*/ 83 h 1512"/>
                <a:gd name="T14" fmla="*/ 823 w 468"/>
                <a:gd name="T15" fmla="*/ 84 h 1512"/>
                <a:gd name="T16" fmla="*/ 664 w 468"/>
                <a:gd name="T17" fmla="*/ 86 h 1512"/>
                <a:gd name="T18" fmla="*/ 680 w 468"/>
                <a:gd name="T19" fmla="*/ 87 h 1512"/>
                <a:gd name="T20" fmla="*/ 0 w 468"/>
                <a:gd name="T21" fmla="*/ 90 h 15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8"/>
                <a:gd name="T34" fmla="*/ 0 h 1512"/>
                <a:gd name="T35" fmla="*/ 468 w 468"/>
                <a:gd name="T36" fmla="*/ 1512 h 15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8" h="1512">
                  <a:moveTo>
                    <a:pt x="468" y="0"/>
                  </a:moveTo>
                  <a:lnTo>
                    <a:pt x="309" y="1013"/>
                  </a:lnTo>
                  <a:lnTo>
                    <a:pt x="290" y="1096"/>
                  </a:lnTo>
                  <a:lnTo>
                    <a:pt x="260" y="1201"/>
                  </a:lnTo>
                  <a:lnTo>
                    <a:pt x="237" y="1282"/>
                  </a:lnTo>
                  <a:lnTo>
                    <a:pt x="213" y="1322"/>
                  </a:lnTo>
                  <a:lnTo>
                    <a:pt x="185" y="1390"/>
                  </a:lnTo>
                  <a:lnTo>
                    <a:pt x="154" y="1417"/>
                  </a:lnTo>
                  <a:lnTo>
                    <a:pt x="124" y="1444"/>
                  </a:lnTo>
                  <a:lnTo>
                    <a:pt x="127" y="1458"/>
                  </a:lnTo>
                  <a:lnTo>
                    <a:pt x="0" y="1512"/>
                  </a:lnTo>
                </a:path>
              </a:pathLst>
            </a:cu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44"/>
            <p:cNvSpPr>
              <a:spLocks/>
            </p:cNvSpPr>
            <p:nvPr/>
          </p:nvSpPr>
          <p:spPr bwMode="auto">
            <a:xfrm rot="7457661" flipH="1">
              <a:off x="3621" y="2768"/>
              <a:ext cx="446" cy="435"/>
            </a:xfrm>
            <a:custGeom>
              <a:avLst/>
              <a:gdLst>
                <a:gd name="T0" fmla="*/ 425 w 468"/>
                <a:gd name="T1" fmla="*/ 0 h 1512"/>
                <a:gd name="T2" fmla="*/ 280 w 468"/>
                <a:gd name="T3" fmla="*/ 84 h 1512"/>
                <a:gd name="T4" fmla="*/ 263 w 468"/>
                <a:gd name="T5" fmla="*/ 91 h 1512"/>
                <a:gd name="T6" fmla="*/ 236 w 468"/>
                <a:gd name="T7" fmla="*/ 100 h 1512"/>
                <a:gd name="T8" fmla="*/ 215 w 468"/>
                <a:gd name="T9" fmla="*/ 106 h 1512"/>
                <a:gd name="T10" fmla="*/ 193 w 468"/>
                <a:gd name="T11" fmla="*/ 109 h 1512"/>
                <a:gd name="T12" fmla="*/ 168 w 468"/>
                <a:gd name="T13" fmla="*/ 115 h 1512"/>
                <a:gd name="T14" fmla="*/ 140 w 468"/>
                <a:gd name="T15" fmla="*/ 117 h 1512"/>
                <a:gd name="T16" fmla="*/ 112 w 468"/>
                <a:gd name="T17" fmla="*/ 119 h 1512"/>
                <a:gd name="T18" fmla="*/ 115 w 468"/>
                <a:gd name="T19" fmla="*/ 121 h 1512"/>
                <a:gd name="T20" fmla="*/ 0 w 468"/>
                <a:gd name="T21" fmla="*/ 125 h 15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8"/>
                <a:gd name="T34" fmla="*/ 0 h 1512"/>
                <a:gd name="T35" fmla="*/ 468 w 468"/>
                <a:gd name="T36" fmla="*/ 1512 h 15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8" h="1512">
                  <a:moveTo>
                    <a:pt x="468" y="0"/>
                  </a:moveTo>
                  <a:lnTo>
                    <a:pt x="309" y="1013"/>
                  </a:lnTo>
                  <a:lnTo>
                    <a:pt x="290" y="1096"/>
                  </a:lnTo>
                  <a:lnTo>
                    <a:pt x="260" y="1201"/>
                  </a:lnTo>
                  <a:lnTo>
                    <a:pt x="237" y="1282"/>
                  </a:lnTo>
                  <a:lnTo>
                    <a:pt x="213" y="1322"/>
                  </a:lnTo>
                  <a:lnTo>
                    <a:pt x="185" y="1390"/>
                  </a:lnTo>
                  <a:lnTo>
                    <a:pt x="154" y="1417"/>
                  </a:lnTo>
                  <a:lnTo>
                    <a:pt x="124" y="1444"/>
                  </a:lnTo>
                  <a:lnTo>
                    <a:pt x="127" y="1458"/>
                  </a:lnTo>
                  <a:lnTo>
                    <a:pt x="0" y="1512"/>
                  </a:lnTo>
                </a:path>
              </a:pathLst>
            </a:cu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45"/>
            <p:cNvSpPr>
              <a:spLocks/>
            </p:cNvSpPr>
            <p:nvPr/>
          </p:nvSpPr>
          <p:spPr bwMode="auto">
            <a:xfrm rot="2945137" flipV="1">
              <a:off x="1269" y="3880"/>
              <a:ext cx="207" cy="146"/>
            </a:xfrm>
            <a:custGeom>
              <a:avLst/>
              <a:gdLst>
                <a:gd name="T0" fmla="*/ 0 w 660"/>
                <a:gd name="T1" fmla="*/ 44 h 132"/>
                <a:gd name="T2" fmla="*/ 25 w 660"/>
                <a:gd name="T3" fmla="*/ 0 h 132"/>
                <a:gd name="T4" fmla="*/ 29 w 660"/>
                <a:gd name="T5" fmla="*/ 0 h 132"/>
                <a:gd name="T6" fmla="*/ 37 w 660"/>
                <a:gd name="T7" fmla="*/ 0 h 132"/>
                <a:gd name="T8" fmla="*/ 35 w 660"/>
                <a:gd name="T9" fmla="*/ 0 h 132"/>
                <a:gd name="T10" fmla="*/ 40 w 660"/>
                <a:gd name="T11" fmla="*/ 14 h 132"/>
                <a:gd name="T12" fmla="*/ 46 w 660"/>
                <a:gd name="T13" fmla="*/ 30 h 132"/>
                <a:gd name="T14" fmla="*/ 51 w 660"/>
                <a:gd name="T15" fmla="*/ 44 h 132"/>
                <a:gd name="T16" fmla="*/ 65 w 660"/>
                <a:gd name="T17" fmla="*/ 161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0"/>
                <a:gd name="T28" fmla="*/ 0 h 132"/>
                <a:gd name="T29" fmla="*/ 660 w 660"/>
                <a:gd name="T30" fmla="*/ 132 h 1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0" h="132">
                  <a:moveTo>
                    <a:pt x="0" y="36"/>
                  </a:moveTo>
                  <a:lnTo>
                    <a:pt x="252" y="0"/>
                  </a:lnTo>
                  <a:lnTo>
                    <a:pt x="300" y="0"/>
                  </a:lnTo>
                  <a:lnTo>
                    <a:pt x="372" y="0"/>
                  </a:lnTo>
                  <a:lnTo>
                    <a:pt x="360" y="0"/>
                  </a:lnTo>
                  <a:lnTo>
                    <a:pt x="408" y="12"/>
                  </a:lnTo>
                  <a:lnTo>
                    <a:pt x="468" y="24"/>
                  </a:lnTo>
                  <a:lnTo>
                    <a:pt x="516" y="36"/>
                  </a:lnTo>
                  <a:lnTo>
                    <a:pt x="660" y="132"/>
                  </a:lnTo>
                </a:path>
              </a:pathLst>
            </a:cu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2639" name="Freeform 47"/>
          <p:cNvSpPr>
            <a:spLocks/>
          </p:cNvSpPr>
          <p:nvPr/>
        </p:nvSpPr>
        <p:spPr bwMode="auto">
          <a:xfrm rot="248183">
            <a:off x="3762375" y="2324100"/>
            <a:ext cx="1809750" cy="1276350"/>
          </a:xfrm>
          <a:custGeom>
            <a:avLst/>
            <a:gdLst>
              <a:gd name="T0" fmla="*/ 2147483647 w 1140"/>
              <a:gd name="T1" fmla="*/ 0 h 1188"/>
              <a:gd name="T2" fmla="*/ 1774190034 w 1140"/>
              <a:gd name="T3" fmla="*/ 871471922 h 1188"/>
              <a:gd name="T4" fmla="*/ 1673383827 w 1140"/>
              <a:gd name="T5" fmla="*/ 953425806 h 1188"/>
              <a:gd name="T6" fmla="*/ 1514614448 w 1140"/>
              <a:gd name="T7" fmla="*/ 1058463566 h 1188"/>
              <a:gd name="T8" fmla="*/ 1388606690 w 1140"/>
              <a:gd name="T9" fmla="*/ 1140416645 h 1188"/>
              <a:gd name="T10" fmla="*/ 1232357069 w 1140"/>
              <a:gd name="T11" fmla="*/ 1180816114 h 1188"/>
              <a:gd name="T12" fmla="*/ 1116429931 w 1140"/>
              <a:gd name="T13" fmla="*/ 1248918168 h 1188"/>
              <a:gd name="T14" fmla="*/ 947578741 w 1140"/>
              <a:gd name="T15" fmla="*/ 1276620753 h 1188"/>
              <a:gd name="T16" fmla="*/ 816530474 w 1140"/>
              <a:gd name="T17" fmla="*/ 1315865277 h 1188"/>
              <a:gd name="T18" fmla="*/ 803930492 w 1140"/>
              <a:gd name="T19" fmla="*/ 1317020223 h 1188"/>
              <a:gd name="T20" fmla="*/ 0 w 1140"/>
              <a:gd name="T21" fmla="*/ 1371270447 h 11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40"/>
              <a:gd name="T34" fmla="*/ 0 h 1188"/>
              <a:gd name="T35" fmla="*/ 1140 w 1140"/>
              <a:gd name="T36" fmla="*/ 1188 h 11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40" h="1188">
                <a:moveTo>
                  <a:pt x="1140" y="0"/>
                </a:moveTo>
                <a:lnTo>
                  <a:pt x="704" y="755"/>
                </a:lnTo>
                <a:lnTo>
                  <a:pt x="664" y="826"/>
                </a:lnTo>
                <a:lnTo>
                  <a:pt x="601" y="917"/>
                </a:lnTo>
                <a:lnTo>
                  <a:pt x="551" y="988"/>
                </a:lnTo>
                <a:lnTo>
                  <a:pt x="489" y="1023"/>
                </a:lnTo>
                <a:lnTo>
                  <a:pt x="443" y="1082"/>
                </a:lnTo>
                <a:lnTo>
                  <a:pt x="376" y="1106"/>
                </a:lnTo>
                <a:lnTo>
                  <a:pt x="324" y="1140"/>
                </a:lnTo>
                <a:lnTo>
                  <a:pt x="319" y="1141"/>
                </a:lnTo>
                <a:lnTo>
                  <a:pt x="0" y="1188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2640" name="Freeform 48"/>
          <p:cNvSpPr>
            <a:spLocks/>
          </p:cNvSpPr>
          <p:nvPr/>
        </p:nvSpPr>
        <p:spPr bwMode="auto">
          <a:xfrm rot="573630">
            <a:off x="4981575" y="2270125"/>
            <a:ext cx="393700" cy="1654175"/>
          </a:xfrm>
          <a:custGeom>
            <a:avLst/>
            <a:gdLst>
              <a:gd name="T0" fmla="*/ 331195938 w 468"/>
              <a:gd name="T1" fmla="*/ 0 h 1512"/>
              <a:gd name="T2" fmla="*/ 218674267 w 468"/>
              <a:gd name="T3" fmla="*/ 1212463387 h 1512"/>
              <a:gd name="T4" fmla="*/ 205227901 w 468"/>
              <a:gd name="T5" fmla="*/ 1311806848 h 1512"/>
              <a:gd name="T6" fmla="*/ 183997550 w 468"/>
              <a:gd name="T7" fmla="*/ 1437481440 h 1512"/>
              <a:gd name="T8" fmla="*/ 167721256 w 468"/>
              <a:gd name="T9" fmla="*/ 1534431161 h 1512"/>
              <a:gd name="T10" fmla="*/ 150736639 w 468"/>
              <a:gd name="T11" fmla="*/ 1582307040 h 1512"/>
              <a:gd name="T12" fmla="*/ 130921252 w 468"/>
              <a:gd name="T13" fmla="*/ 1663696362 h 1512"/>
              <a:gd name="T14" fmla="*/ 108983393 w 468"/>
              <a:gd name="T15" fmla="*/ 1696012936 h 1512"/>
              <a:gd name="T16" fmla="*/ 87753041 w 468"/>
              <a:gd name="T17" fmla="*/ 1728329510 h 1512"/>
              <a:gd name="T18" fmla="*/ 89875488 w 468"/>
              <a:gd name="T19" fmla="*/ 1745085685 h 1512"/>
              <a:gd name="T20" fmla="*/ 0 w 468"/>
              <a:gd name="T21" fmla="*/ 1809718832 h 15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68"/>
              <a:gd name="T34" fmla="*/ 0 h 1512"/>
              <a:gd name="T35" fmla="*/ 468 w 468"/>
              <a:gd name="T36" fmla="*/ 1512 h 15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68" h="1512">
                <a:moveTo>
                  <a:pt x="468" y="0"/>
                </a:moveTo>
                <a:lnTo>
                  <a:pt x="309" y="1013"/>
                </a:lnTo>
                <a:lnTo>
                  <a:pt x="290" y="1096"/>
                </a:lnTo>
                <a:lnTo>
                  <a:pt x="260" y="1201"/>
                </a:lnTo>
                <a:lnTo>
                  <a:pt x="237" y="1282"/>
                </a:lnTo>
                <a:lnTo>
                  <a:pt x="213" y="1322"/>
                </a:lnTo>
                <a:lnTo>
                  <a:pt x="185" y="1390"/>
                </a:lnTo>
                <a:lnTo>
                  <a:pt x="154" y="1417"/>
                </a:lnTo>
                <a:lnTo>
                  <a:pt x="124" y="1444"/>
                </a:lnTo>
                <a:lnTo>
                  <a:pt x="127" y="1458"/>
                </a:lnTo>
                <a:lnTo>
                  <a:pt x="0" y="1512"/>
                </a:lnTo>
              </a:path>
            </a:pathLst>
          </a:cu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2641" name="Freeform 49"/>
          <p:cNvSpPr>
            <a:spLocks/>
          </p:cNvSpPr>
          <p:nvPr/>
        </p:nvSpPr>
        <p:spPr bwMode="auto">
          <a:xfrm rot="2945137" flipV="1">
            <a:off x="1062831" y="4782344"/>
            <a:ext cx="328613" cy="231775"/>
          </a:xfrm>
          <a:custGeom>
            <a:avLst/>
            <a:gdLst>
              <a:gd name="T0" fmla="*/ 0 w 660"/>
              <a:gd name="T1" fmla="*/ 110990351 h 132"/>
              <a:gd name="T2" fmla="*/ 62471315 w 660"/>
              <a:gd name="T3" fmla="*/ 0 h 132"/>
              <a:gd name="T4" fmla="*/ 74371100 w 660"/>
              <a:gd name="T5" fmla="*/ 0 h 132"/>
              <a:gd name="T6" fmla="*/ 92219759 w 660"/>
              <a:gd name="T7" fmla="*/ 0 h 132"/>
              <a:gd name="T8" fmla="*/ 89244816 w 660"/>
              <a:gd name="T9" fmla="*/ 0 h 132"/>
              <a:gd name="T10" fmla="*/ 101144586 w 660"/>
              <a:gd name="T11" fmla="*/ 36996203 h 132"/>
              <a:gd name="T12" fmla="*/ 116018302 w 660"/>
              <a:gd name="T13" fmla="*/ 73994162 h 132"/>
              <a:gd name="T14" fmla="*/ 127918071 w 660"/>
              <a:gd name="T15" fmla="*/ 110990351 h 132"/>
              <a:gd name="T16" fmla="*/ 163615917 w 660"/>
              <a:gd name="T17" fmla="*/ 406966972 h 1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60"/>
              <a:gd name="T28" fmla="*/ 0 h 132"/>
              <a:gd name="T29" fmla="*/ 660 w 660"/>
              <a:gd name="T30" fmla="*/ 132 h 1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60" h="132">
                <a:moveTo>
                  <a:pt x="0" y="36"/>
                </a:moveTo>
                <a:lnTo>
                  <a:pt x="252" y="0"/>
                </a:lnTo>
                <a:lnTo>
                  <a:pt x="300" y="0"/>
                </a:lnTo>
                <a:lnTo>
                  <a:pt x="372" y="0"/>
                </a:lnTo>
                <a:lnTo>
                  <a:pt x="360" y="0"/>
                </a:lnTo>
                <a:lnTo>
                  <a:pt x="408" y="12"/>
                </a:lnTo>
                <a:lnTo>
                  <a:pt x="468" y="24"/>
                </a:lnTo>
                <a:lnTo>
                  <a:pt x="516" y="36"/>
                </a:lnTo>
                <a:lnTo>
                  <a:pt x="660" y="1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2642" name="Freeform 50"/>
          <p:cNvSpPr>
            <a:spLocks/>
          </p:cNvSpPr>
          <p:nvPr/>
        </p:nvSpPr>
        <p:spPr bwMode="auto">
          <a:xfrm rot="2945137" flipV="1">
            <a:off x="1062831" y="4991894"/>
            <a:ext cx="328613" cy="231775"/>
          </a:xfrm>
          <a:custGeom>
            <a:avLst/>
            <a:gdLst>
              <a:gd name="T0" fmla="*/ 0 w 660"/>
              <a:gd name="T1" fmla="*/ 110990351 h 132"/>
              <a:gd name="T2" fmla="*/ 62471315 w 660"/>
              <a:gd name="T3" fmla="*/ 0 h 132"/>
              <a:gd name="T4" fmla="*/ 74371100 w 660"/>
              <a:gd name="T5" fmla="*/ 0 h 132"/>
              <a:gd name="T6" fmla="*/ 92219759 w 660"/>
              <a:gd name="T7" fmla="*/ 0 h 132"/>
              <a:gd name="T8" fmla="*/ 89244816 w 660"/>
              <a:gd name="T9" fmla="*/ 0 h 132"/>
              <a:gd name="T10" fmla="*/ 101144586 w 660"/>
              <a:gd name="T11" fmla="*/ 36996203 h 132"/>
              <a:gd name="T12" fmla="*/ 116018302 w 660"/>
              <a:gd name="T13" fmla="*/ 73994162 h 132"/>
              <a:gd name="T14" fmla="*/ 127918071 w 660"/>
              <a:gd name="T15" fmla="*/ 110990351 h 132"/>
              <a:gd name="T16" fmla="*/ 163615917 w 660"/>
              <a:gd name="T17" fmla="*/ 406966972 h 1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60"/>
              <a:gd name="T28" fmla="*/ 0 h 132"/>
              <a:gd name="T29" fmla="*/ 660 w 660"/>
              <a:gd name="T30" fmla="*/ 132 h 1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60" h="132">
                <a:moveTo>
                  <a:pt x="0" y="36"/>
                </a:moveTo>
                <a:lnTo>
                  <a:pt x="252" y="0"/>
                </a:lnTo>
                <a:lnTo>
                  <a:pt x="300" y="0"/>
                </a:lnTo>
                <a:lnTo>
                  <a:pt x="372" y="0"/>
                </a:lnTo>
                <a:lnTo>
                  <a:pt x="360" y="0"/>
                </a:lnTo>
                <a:lnTo>
                  <a:pt x="408" y="12"/>
                </a:lnTo>
                <a:lnTo>
                  <a:pt x="468" y="24"/>
                </a:lnTo>
                <a:lnTo>
                  <a:pt x="516" y="36"/>
                </a:lnTo>
                <a:lnTo>
                  <a:pt x="660" y="132"/>
                </a:lnTo>
              </a:path>
            </a:pathLst>
          </a:cu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2643" name="Freeform 51"/>
          <p:cNvSpPr>
            <a:spLocks/>
          </p:cNvSpPr>
          <p:nvPr/>
        </p:nvSpPr>
        <p:spPr bwMode="auto">
          <a:xfrm rot="-739586">
            <a:off x="3278188" y="2197100"/>
            <a:ext cx="2057400" cy="609600"/>
          </a:xfrm>
          <a:custGeom>
            <a:avLst/>
            <a:gdLst>
              <a:gd name="T0" fmla="*/ 2147483647 w 1164"/>
              <a:gd name="T1" fmla="*/ 0 h 816"/>
              <a:gd name="T2" fmla="*/ 2147483647 w 1164"/>
              <a:gd name="T3" fmla="*/ 324254155 h 816"/>
              <a:gd name="T4" fmla="*/ 2147483647 w 1164"/>
              <a:gd name="T5" fmla="*/ 342113338 h 816"/>
              <a:gd name="T6" fmla="*/ 2133792453 w 1164"/>
              <a:gd name="T7" fmla="*/ 372250429 h 816"/>
              <a:gd name="T8" fmla="*/ 1961964274 w 1164"/>
              <a:gd name="T9" fmla="*/ 390109612 h 816"/>
              <a:gd name="T10" fmla="*/ 1758894649 w 1164"/>
              <a:gd name="T11" fmla="*/ 401829561 h 816"/>
              <a:gd name="T12" fmla="*/ 0 w 1164"/>
              <a:gd name="T13" fmla="*/ 455407109 h 8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64"/>
              <a:gd name="T22" fmla="*/ 0 h 816"/>
              <a:gd name="T23" fmla="*/ 1164 w 1164"/>
              <a:gd name="T24" fmla="*/ 816 h 8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64" h="816">
                <a:moveTo>
                  <a:pt x="1164" y="0"/>
                </a:moveTo>
                <a:lnTo>
                  <a:pt x="803" y="581"/>
                </a:lnTo>
                <a:lnTo>
                  <a:pt x="738" y="613"/>
                </a:lnTo>
                <a:lnTo>
                  <a:pt x="683" y="667"/>
                </a:lnTo>
                <a:lnTo>
                  <a:pt x="628" y="699"/>
                </a:lnTo>
                <a:lnTo>
                  <a:pt x="563" y="720"/>
                </a:lnTo>
                <a:lnTo>
                  <a:pt x="0" y="816"/>
                </a:lnTo>
              </a:path>
            </a:pathLst>
          </a:custGeom>
          <a:noFill/>
          <a:ln w="28575">
            <a:solidFill>
              <a:srgbClr val="00CC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2644" name="Freeform 52"/>
          <p:cNvSpPr>
            <a:spLocks/>
          </p:cNvSpPr>
          <p:nvPr/>
        </p:nvSpPr>
        <p:spPr bwMode="auto">
          <a:xfrm>
            <a:off x="3533775" y="1943100"/>
            <a:ext cx="1714500" cy="812800"/>
          </a:xfrm>
          <a:custGeom>
            <a:avLst/>
            <a:gdLst>
              <a:gd name="T0" fmla="*/ 2147483647 w 1080"/>
              <a:gd name="T1" fmla="*/ 0 h 756"/>
              <a:gd name="T2" fmla="*/ 1882557455 w 1080"/>
              <a:gd name="T3" fmla="*/ 612631944 h 756"/>
              <a:gd name="T4" fmla="*/ 1728827200 w 1080"/>
              <a:gd name="T5" fmla="*/ 647309249 h 756"/>
              <a:gd name="T6" fmla="*/ 1602819047 w 1080"/>
              <a:gd name="T7" fmla="*/ 703949349 h 756"/>
              <a:gd name="T8" fmla="*/ 1474291930 w 1080"/>
              <a:gd name="T9" fmla="*/ 737469813 h 756"/>
              <a:gd name="T10" fmla="*/ 1323082624 w 1080"/>
              <a:gd name="T11" fmla="*/ 760588374 h 756"/>
              <a:gd name="T12" fmla="*/ 0 w 1080"/>
              <a:gd name="T13" fmla="*/ 873867500 h 7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0"/>
              <a:gd name="T22" fmla="*/ 0 h 756"/>
              <a:gd name="T23" fmla="*/ 1080 w 1080"/>
              <a:gd name="T24" fmla="*/ 756 h 7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0" h="756">
                <a:moveTo>
                  <a:pt x="1080" y="0"/>
                </a:moveTo>
                <a:lnTo>
                  <a:pt x="747" y="530"/>
                </a:lnTo>
                <a:lnTo>
                  <a:pt x="686" y="560"/>
                </a:lnTo>
                <a:lnTo>
                  <a:pt x="636" y="609"/>
                </a:lnTo>
                <a:lnTo>
                  <a:pt x="585" y="638"/>
                </a:lnTo>
                <a:lnTo>
                  <a:pt x="525" y="658"/>
                </a:lnTo>
                <a:lnTo>
                  <a:pt x="0" y="756"/>
                </a:lnTo>
              </a:path>
            </a:pathLst>
          </a:custGeom>
          <a:noFill/>
          <a:ln w="28575">
            <a:solidFill>
              <a:srgbClr val="00CC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2645" name="Freeform 53"/>
          <p:cNvSpPr>
            <a:spLocks/>
          </p:cNvSpPr>
          <p:nvPr/>
        </p:nvSpPr>
        <p:spPr bwMode="auto">
          <a:xfrm rot="2945137" flipV="1">
            <a:off x="1043781" y="4591844"/>
            <a:ext cx="328613" cy="231775"/>
          </a:xfrm>
          <a:custGeom>
            <a:avLst/>
            <a:gdLst>
              <a:gd name="T0" fmla="*/ 0 w 660"/>
              <a:gd name="T1" fmla="*/ 110990351 h 132"/>
              <a:gd name="T2" fmla="*/ 62471315 w 660"/>
              <a:gd name="T3" fmla="*/ 0 h 132"/>
              <a:gd name="T4" fmla="*/ 74371100 w 660"/>
              <a:gd name="T5" fmla="*/ 0 h 132"/>
              <a:gd name="T6" fmla="*/ 92219759 w 660"/>
              <a:gd name="T7" fmla="*/ 0 h 132"/>
              <a:gd name="T8" fmla="*/ 89244816 w 660"/>
              <a:gd name="T9" fmla="*/ 0 h 132"/>
              <a:gd name="T10" fmla="*/ 101144586 w 660"/>
              <a:gd name="T11" fmla="*/ 36996203 h 132"/>
              <a:gd name="T12" fmla="*/ 116018302 w 660"/>
              <a:gd name="T13" fmla="*/ 73994162 h 132"/>
              <a:gd name="T14" fmla="*/ 127918071 w 660"/>
              <a:gd name="T15" fmla="*/ 110990351 h 132"/>
              <a:gd name="T16" fmla="*/ 163615917 w 660"/>
              <a:gd name="T17" fmla="*/ 406966972 h 1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60"/>
              <a:gd name="T28" fmla="*/ 0 h 132"/>
              <a:gd name="T29" fmla="*/ 660 w 660"/>
              <a:gd name="T30" fmla="*/ 132 h 1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60" h="132">
                <a:moveTo>
                  <a:pt x="0" y="36"/>
                </a:moveTo>
                <a:lnTo>
                  <a:pt x="252" y="0"/>
                </a:lnTo>
                <a:lnTo>
                  <a:pt x="300" y="0"/>
                </a:lnTo>
                <a:lnTo>
                  <a:pt x="372" y="0"/>
                </a:lnTo>
                <a:lnTo>
                  <a:pt x="360" y="0"/>
                </a:lnTo>
                <a:lnTo>
                  <a:pt x="408" y="12"/>
                </a:lnTo>
                <a:lnTo>
                  <a:pt x="468" y="24"/>
                </a:lnTo>
                <a:lnTo>
                  <a:pt x="516" y="36"/>
                </a:lnTo>
                <a:lnTo>
                  <a:pt x="660" y="132"/>
                </a:ln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7" name="AutoShape 54">
            <a:hlinkClick r:id="rId4" action="ppaction://hlinkpres?slideindex=8&amp;slidetitle=Slide 8"/>
          </p:cNvPr>
          <p:cNvSpPr>
            <a:spLocks noChangeArrowheads="1"/>
          </p:cNvSpPr>
          <p:nvPr/>
        </p:nvSpPr>
        <p:spPr bwMode="auto">
          <a:xfrm>
            <a:off x="6705600" y="6400800"/>
            <a:ext cx="12192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Anh- </a:t>
            </a:r>
            <a:r>
              <a:rPr lang="vi-VN" sz="2000" b="1"/>
              <a:t>đ</a:t>
            </a:r>
            <a:r>
              <a:rPr lang="en-US" sz="2000" b="1"/>
              <a:t>iêng</a:t>
            </a:r>
          </a:p>
        </p:txBody>
      </p:sp>
      <p:sp>
        <p:nvSpPr>
          <p:cNvPr id="622647" name="Text Box 55"/>
          <p:cNvSpPr txBox="1">
            <a:spLocks noChangeArrowheads="1"/>
          </p:cNvSpPr>
          <p:nvPr/>
        </p:nvSpPr>
        <p:spPr bwMode="auto">
          <a:xfrm>
            <a:off x="5791200" y="1600200"/>
            <a:ext cx="305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Chủng tộc Môn-gô-lô-ít cổ</a:t>
            </a:r>
          </a:p>
        </p:txBody>
      </p:sp>
      <p:sp>
        <p:nvSpPr>
          <p:cNvPr id="622648" name="Text Box 56"/>
          <p:cNvSpPr txBox="1">
            <a:spLocks noChangeArrowheads="1"/>
          </p:cNvSpPr>
          <p:nvPr/>
        </p:nvSpPr>
        <p:spPr bwMode="auto">
          <a:xfrm>
            <a:off x="5791200" y="2286000"/>
            <a:ext cx="3532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Ng</a:t>
            </a:r>
            <a:r>
              <a:rPr lang="vi-VN" b="1"/>
              <a:t>ư</a:t>
            </a:r>
            <a:r>
              <a:rPr lang="en-US" b="1"/>
              <a:t>ời Anh, I-ta-li-a, Pháp, Đức</a:t>
            </a:r>
          </a:p>
        </p:txBody>
      </p:sp>
      <p:sp>
        <p:nvSpPr>
          <p:cNvPr id="622649" name="Text Box 57"/>
          <p:cNvSpPr txBox="1">
            <a:spLocks noChangeArrowheads="1"/>
          </p:cNvSpPr>
          <p:nvPr/>
        </p:nvSpPr>
        <p:spPr bwMode="auto">
          <a:xfrm>
            <a:off x="5867400" y="2971800"/>
            <a:ext cx="239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Ng</a:t>
            </a:r>
            <a:r>
              <a:rPr lang="vi-VN" b="1"/>
              <a:t>ư</a:t>
            </a:r>
            <a:r>
              <a:rPr lang="en-US" b="1"/>
              <a:t>ời Tây Ban Nha</a:t>
            </a:r>
          </a:p>
        </p:txBody>
      </p:sp>
      <p:sp>
        <p:nvSpPr>
          <p:cNvPr id="622650" name="Text Box 58"/>
          <p:cNvSpPr txBox="1">
            <a:spLocks noChangeArrowheads="1"/>
          </p:cNvSpPr>
          <p:nvPr/>
        </p:nvSpPr>
        <p:spPr bwMode="auto">
          <a:xfrm>
            <a:off x="5867400" y="3657600"/>
            <a:ext cx="2263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Ng</a:t>
            </a:r>
            <a:r>
              <a:rPr lang="vi-VN" b="1"/>
              <a:t>ư</a:t>
            </a:r>
            <a:r>
              <a:rPr lang="en-US" b="1"/>
              <a:t>ời Bồ Đào Nha</a:t>
            </a:r>
          </a:p>
        </p:txBody>
      </p:sp>
      <p:sp>
        <p:nvSpPr>
          <p:cNvPr id="622651" name="Text Box 59"/>
          <p:cNvSpPr txBox="1">
            <a:spLocks noChangeArrowheads="1"/>
          </p:cNvSpPr>
          <p:nvPr/>
        </p:nvSpPr>
        <p:spPr bwMode="auto">
          <a:xfrm>
            <a:off x="5867400" y="4267200"/>
            <a:ext cx="2338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Chủng tộc Nê-grô-it</a:t>
            </a:r>
          </a:p>
        </p:txBody>
      </p:sp>
      <p:sp>
        <p:nvSpPr>
          <p:cNvPr id="622652" name="AutoShape 60"/>
          <p:cNvSpPr>
            <a:spLocks noChangeArrowheads="1"/>
          </p:cNvSpPr>
          <p:nvPr/>
        </p:nvSpPr>
        <p:spPr bwMode="auto">
          <a:xfrm>
            <a:off x="1752600" y="1752600"/>
            <a:ext cx="4038600" cy="76200"/>
          </a:xfrm>
          <a:prstGeom prst="leftArrow">
            <a:avLst>
              <a:gd name="adj1" fmla="val 50000"/>
              <a:gd name="adj2" fmla="val 1325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22653" name="AutoShape 61"/>
          <p:cNvSpPr>
            <a:spLocks noChangeArrowheads="1"/>
          </p:cNvSpPr>
          <p:nvPr/>
        </p:nvSpPr>
        <p:spPr bwMode="auto">
          <a:xfrm rot="1762126" flipV="1">
            <a:off x="5151438" y="2182813"/>
            <a:ext cx="762000" cy="74612"/>
          </a:xfrm>
          <a:prstGeom prst="leftArrow">
            <a:avLst>
              <a:gd name="adj1" fmla="val 50000"/>
              <a:gd name="adj2" fmla="val 255321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654" name="AutoShape 62"/>
          <p:cNvSpPr>
            <a:spLocks noChangeArrowheads="1"/>
          </p:cNvSpPr>
          <p:nvPr/>
        </p:nvSpPr>
        <p:spPr bwMode="auto">
          <a:xfrm rot="546351" flipV="1">
            <a:off x="4986338" y="3048000"/>
            <a:ext cx="957262" cy="74613"/>
          </a:xfrm>
          <a:prstGeom prst="leftArrow">
            <a:avLst>
              <a:gd name="adj1" fmla="val 50000"/>
              <a:gd name="adj2" fmla="val 32074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655" name="AutoShape 63"/>
          <p:cNvSpPr>
            <a:spLocks noChangeArrowheads="1"/>
          </p:cNvSpPr>
          <p:nvPr/>
        </p:nvSpPr>
        <p:spPr bwMode="auto">
          <a:xfrm rot="2183061">
            <a:off x="5097463" y="3527425"/>
            <a:ext cx="914400" cy="76200"/>
          </a:xfrm>
          <a:prstGeom prst="leftArrow">
            <a:avLst>
              <a:gd name="adj1" fmla="val 50000"/>
              <a:gd name="adj2" fmla="val 300000"/>
            </a:avLst>
          </a:prstGeom>
          <a:solidFill>
            <a:srgbClr val="BB31C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656" name="AutoShape 64"/>
          <p:cNvSpPr>
            <a:spLocks noChangeArrowheads="1"/>
          </p:cNvSpPr>
          <p:nvPr/>
        </p:nvSpPr>
        <p:spPr bwMode="auto">
          <a:xfrm rot="2901987">
            <a:off x="5243513" y="3989388"/>
            <a:ext cx="914400" cy="76200"/>
          </a:xfrm>
          <a:prstGeom prst="leftArrow">
            <a:avLst>
              <a:gd name="adj1" fmla="val 50000"/>
              <a:gd name="adj2" fmla="val 300000"/>
            </a:avLst>
          </a:prstGeom>
          <a:solidFill>
            <a:srgbClr val="C4585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2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2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2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62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900"/>
                                        <p:tgtEl>
                                          <p:spTgt spid="622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/>
                                        <p:tgtEl>
                                          <p:spTgt spid="622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900"/>
                                        <p:tgtEl>
                                          <p:spTgt spid="622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62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622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22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622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2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62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4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62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2000"/>
                                        <p:tgtEl>
                                          <p:spTgt spid="62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5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62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900"/>
                                        <p:tgtEl>
                                          <p:spTgt spid="622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/>
                                        <p:tgtEl>
                                          <p:spTgt spid="622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900"/>
                                        <p:tgtEl>
                                          <p:spTgt spid="622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62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622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622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622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6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62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63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62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7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62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7300"/>
                            </p:stCondLst>
                            <p:childTnLst>
                              <p:par>
                                <p:cTn id="7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2000"/>
                                        <p:tgtEl>
                                          <p:spTgt spid="62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93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22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22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22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98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622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622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622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1800"/>
                            </p:stCondLst>
                            <p:childTnLst>
                              <p:par>
                                <p:cTn id="9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62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2300"/>
                            </p:stCondLst>
                            <p:childTnLst>
                              <p:par>
                                <p:cTn id="9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62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0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62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3300"/>
                            </p:stCondLst>
                            <p:childTnLst>
                              <p:par>
                                <p:cTn id="10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2000"/>
                                        <p:tgtEl>
                                          <p:spTgt spid="62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53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22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22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22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58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622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622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622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7800"/>
                            </p:stCondLst>
                            <p:childTnLst>
                              <p:par>
                                <p:cTn id="1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0800"/>
                            </p:stCondLst>
                            <p:childTnLst>
                              <p:par>
                                <p:cTn id="1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62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31300"/>
                            </p:stCondLst>
                            <p:childTnLst>
                              <p:par>
                                <p:cTn id="1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62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31800"/>
                            </p:stCondLst>
                            <p:childTnLst>
                              <p:par>
                                <p:cTn id="1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2000"/>
                                        <p:tgtEl>
                                          <p:spTgt spid="622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622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622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338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62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62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622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639" grpId="0" animBg="1"/>
      <p:bldP spid="622640" grpId="0" animBg="1"/>
      <p:bldP spid="622641" grpId="0" animBg="1"/>
      <p:bldP spid="622642" grpId="0" animBg="1"/>
      <p:bldP spid="622643" grpId="0" animBg="1"/>
      <p:bldP spid="622644" grpId="0" animBg="1"/>
      <p:bldP spid="622645" grpId="0" animBg="1"/>
      <p:bldP spid="622647" grpId="0"/>
      <p:bldP spid="622647" grpId="1"/>
      <p:bldP spid="622648" grpId="0"/>
      <p:bldP spid="622648" grpId="1"/>
      <p:bldP spid="622649" grpId="0"/>
      <p:bldP spid="622649" grpId="1"/>
      <p:bldP spid="622650" grpId="0"/>
      <p:bldP spid="622650" grpId="1"/>
      <p:bldP spid="622651" grpId="0"/>
      <p:bldP spid="622651" grpId="1"/>
      <p:bldP spid="622652" grpId="0" animBg="1"/>
      <p:bldP spid="622652" grpId="1" animBg="1"/>
      <p:bldP spid="622653" grpId="0" animBg="1"/>
      <p:bldP spid="622653" grpId="1" animBg="1"/>
      <p:bldP spid="622654" grpId="0" animBg="1"/>
      <p:bldP spid="622654" grpId="1" animBg="1"/>
      <p:bldP spid="622655" grpId="0" animBg="1"/>
      <p:bldP spid="622655" grpId="1" animBg="1"/>
      <p:bldP spid="622656" grpId="0" animBg="1"/>
      <p:bldP spid="62265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4110038" y="514350"/>
            <a:ext cx="882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ĐỊA LÍ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2709863" y="979488"/>
            <a:ext cx="3679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Bài 26 : Châu Mĩ ( Tiếp theo )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982663" y="1295400"/>
            <a:ext cx="2519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3. Dân c</a:t>
            </a:r>
            <a:r>
              <a:rPr lang="vi-VN" sz="2000" b="1">
                <a:solidFill>
                  <a:srgbClr val="0000FF"/>
                </a:solidFill>
              </a:rPr>
              <a:t>ư</a:t>
            </a:r>
            <a:r>
              <a:rPr lang="en-US" sz="2000" b="1">
                <a:solidFill>
                  <a:srgbClr val="0000FF"/>
                </a:solidFill>
              </a:rPr>
              <a:t> châu Mĩ .</a:t>
            </a:r>
          </a:p>
        </p:txBody>
      </p:sp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912813" y="1724025"/>
            <a:ext cx="7837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Tx/>
              <a:buChar char="-"/>
            </a:pPr>
            <a:r>
              <a:rPr lang="en-US" b="1">
                <a:solidFill>
                  <a:srgbClr val="000000"/>
                </a:solidFill>
              </a:rPr>
              <a:t> N</a:t>
            </a:r>
            <a:r>
              <a:rPr lang="vi-VN" b="1">
                <a:solidFill>
                  <a:srgbClr val="000000"/>
                </a:solidFill>
              </a:rPr>
              <a:t>ă</a:t>
            </a:r>
            <a:r>
              <a:rPr lang="en-US" b="1">
                <a:solidFill>
                  <a:srgbClr val="000000"/>
                </a:solidFill>
              </a:rPr>
              <a:t>m 2004 số dân châu Mĩ là 876 triệu ng</a:t>
            </a:r>
            <a:r>
              <a:rPr lang="vi-VN" b="1">
                <a:solidFill>
                  <a:srgbClr val="000000"/>
                </a:solidFill>
              </a:rPr>
              <a:t>ư</a:t>
            </a:r>
            <a:r>
              <a:rPr lang="en-US" b="1">
                <a:solidFill>
                  <a:srgbClr val="000000"/>
                </a:solidFill>
              </a:rPr>
              <a:t>ời, </a:t>
            </a:r>
            <a:r>
              <a:rPr lang="vi-VN" b="1">
                <a:solidFill>
                  <a:srgbClr val="000000"/>
                </a:solidFill>
              </a:rPr>
              <a:t>đ</a:t>
            </a:r>
            <a:r>
              <a:rPr lang="en-US" b="1">
                <a:solidFill>
                  <a:srgbClr val="000000"/>
                </a:solidFill>
              </a:rPr>
              <a:t>ứng thứ ba về số dân 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</a:rPr>
              <a:t>trong các châu lục trên thế giới .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24653" name="Text Box 13"/>
          <p:cNvSpPr txBox="1">
            <a:spLocks noChangeArrowheads="1"/>
          </p:cNvSpPr>
          <p:nvPr/>
        </p:nvSpPr>
        <p:spPr bwMode="auto">
          <a:xfrm>
            <a:off x="892175" y="2486025"/>
            <a:ext cx="7878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Tx/>
              <a:buChar char="-"/>
            </a:pPr>
            <a:r>
              <a:rPr lang="en-US" b="1">
                <a:solidFill>
                  <a:srgbClr val="000000"/>
                </a:solidFill>
              </a:rPr>
              <a:t>Thành phần dân c</a:t>
            </a:r>
            <a:r>
              <a:rPr lang="vi-VN" b="1">
                <a:solidFill>
                  <a:srgbClr val="000000"/>
                </a:solidFill>
              </a:rPr>
              <a:t>ư</a:t>
            </a:r>
            <a:r>
              <a:rPr lang="en-US" b="1">
                <a:solidFill>
                  <a:srgbClr val="000000"/>
                </a:solidFill>
              </a:rPr>
              <a:t> châu mĩ rất </a:t>
            </a:r>
            <a:r>
              <a:rPr lang="vi-VN" b="1">
                <a:solidFill>
                  <a:srgbClr val="000000"/>
                </a:solidFill>
              </a:rPr>
              <a:t>đ</a:t>
            </a:r>
            <a:r>
              <a:rPr lang="en-US" b="1">
                <a:solidFill>
                  <a:srgbClr val="000000"/>
                </a:solidFill>
              </a:rPr>
              <a:t>a dạng và phức tạp vì họ chủ yếu là 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</a:rPr>
              <a:t>ng</a:t>
            </a:r>
            <a:r>
              <a:rPr lang="vi-VN" b="1">
                <a:solidFill>
                  <a:srgbClr val="000000"/>
                </a:solidFill>
              </a:rPr>
              <a:t>ư</a:t>
            </a:r>
            <a:r>
              <a:rPr lang="en-US" b="1">
                <a:solidFill>
                  <a:srgbClr val="000000"/>
                </a:solidFill>
              </a:rPr>
              <a:t>ời nhập c</a:t>
            </a:r>
            <a:r>
              <a:rPr lang="vi-VN" b="1">
                <a:solidFill>
                  <a:srgbClr val="000000"/>
                </a:solidFill>
              </a:rPr>
              <a:t>ư</a:t>
            </a:r>
            <a:r>
              <a:rPr lang="en-US" b="1">
                <a:solidFill>
                  <a:srgbClr val="000000"/>
                </a:solidFill>
              </a:rPr>
              <a:t> từ các châu lục khác </a:t>
            </a:r>
            <a:r>
              <a:rPr lang="vi-VN" b="1">
                <a:solidFill>
                  <a:srgbClr val="000000"/>
                </a:solidFill>
              </a:rPr>
              <a:t>đ</a:t>
            </a:r>
            <a:r>
              <a:rPr lang="en-US" b="1">
                <a:solidFill>
                  <a:srgbClr val="000000"/>
                </a:solidFill>
              </a:rPr>
              <a:t>ến .</a:t>
            </a:r>
          </a:p>
        </p:txBody>
      </p:sp>
      <p:sp>
        <p:nvSpPr>
          <p:cNvPr id="624654" name="Text Box 14"/>
          <p:cNvSpPr txBox="1">
            <a:spLocks noChangeArrowheads="1"/>
          </p:cNvSpPr>
          <p:nvPr/>
        </p:nvSpPr>
        <p:spPr bwMode="auto">
          <a:xfrm>
            <a:off x="1066800" y="3200400"/>
            <a:ext cx="2774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4. Hoạt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ộng kinh tế .</a:t>
            </a:r>
          </a:p>
        </p:txBody>
      </p:sp>
      <p:sp>
        <p:nvSpPr>
          <p:cNvPr id="624655" name="Text Box 15"/>
          <p:cNvSpPr txBox="1">
            <a:spLocks noChangeArrowheads="1"/>
          </p:cNvSpPr>
          <p:nvPr/>
        </p:nvSpPr>
        <p:spPr bwMode="auto">
          <a:xfrm>
            <a:off x="914400" y="3629025"/>
            <a:ext cx="8135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b="1"/>
              <a:t> Bắc Mĩ có nền kinh tế phát triển, các ngành công, nông nghiệp hiện </a:t>
            </a:r>
            <a:r>
              <a:rPr lang="vi-VN" b="1"/>
              <a:t>đ</a:t>
            </a:r>
            <a:r>
              <a:rPr lang="en-US" b="1"/>
              <a:t>ại</a:t>
            </a:r>
          </a:p>
          <a:p>
            <a:pPr>
              <a:buFontTx/>
              <a:buChar char="-"/>
            </a:pPr>
            <a:r>
              <a:rPr lang="en-US" b="1"/>
              <a:t>Trung và Nam Mĩ có nền kinh tế </a:t>
            </a:r>
            <a:r>
              <a:rPr lang="vi-VN" b="1"/>
              <a:t>đ</a:t>
            </a:r>
            <a:r>
              <a:rPr lang="en-US" b="1"/>
              <a:t>ang phát triển, chủ yếu là sản xuất </a:t>
            </a:r>
          </a:p>
          <a:p>
            <a:r>
              <a:rPr lang="en-US" b="1"/>
              <a:t>nông phẩm nhiệt </a:t>
            </a:r>
            <a:r>
              <a:rPr lang="vi-VN" b="1"/>
              <a:t>đ</a:t>
            </a:r>
            <a:r>
              <a:rPr lang="en-US" b="1"/>
              <a:t>ới và công nghiệp khai khoáng. </a:t>
            </a:r>
          </a:p>
        </p:txBody>
      </p:sp>
      <p:sp>
        <p:nvSpPr>
          <p:cNvPr id="624656" name="Text Box 16"/>
          <p:cNvSpPr txBox="1">
            <a:spLocks noChangeArrowheads="1"/>
          </p:cNvSpPr>
          <p:nvPr/>
        </p:nvSpPr>
        <p:spPr bwMode="auto">
          <a:xfrm>
            <a:off x="1066800" y="4524375"/>
            <a:ext cx="142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5. Hoa Kì .</a:t>
            </a:r>
          </a:p>
        </p:txBody>
      </p:sp>
      <p:sp>
        <p:nvSpPr>
          <p:cNvPr id="624657" name="Text Box 17"/>
          <p:cNvSpPr txBox="1">
            <a:spLocks noChangeArrowheads="1"/>
          </p:cNvSpPr>
          <p:nvPr/>
        </p:nvSpPr>
        <p:spPr bwMode="auto">
          <a:xfrm>
            <a:off x="990600" y="4953000"/>
            <a:ext cx="8080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b="1"/>
              <a:t>Hoa kì nằm ở Bắc Mĩ có nền kinh tế phát triển nhất thế giới . Hoa Kì </a:t>
            </a:r>
          </a:p>
          <a:p>
            <a:r>
              <a:rPr lang="en-US" b="1"/>
              <a:t>nổi tiếng về sản xuất </a:t>
            </a:r>
            <a:r>
              <a:rPr lang="vi-VN" b="1"/>
              <a:t>đ</a:t>
            </a:r>
            <a:r>
              <a:rPr lang="en-US" b="1"/>
              <a:t>iện, máy móc, thiết bị với công nghệ cao và nông</a:t>
            </a:r>
          </a:p>
          <a:p>
            <a:r>
              <a:rPr lang="en-US" b="1"/>
              <a:t> phẩm nh</a:t>
            </a:r>
            <a:r>
              <a:rPr lang="vi-VN" b="1"/>
              <a:t>ư</a:t>
            </a:r>
            <a:r>
              <a:rPr lang="en-US" b="1"/>
              <a:t> lúa mì, thịt,rau.</a:t>
            </a:r>
          </a:p>
        </p:txBody>
      </p:sp>
      <p:sp>
        <p:nvSpPr>
          <p:cNvPr id="9228" name="AutoShape 18">
            <a:hlinkClick r:id="rId3" action="ppaction://hlinkpres?slideindex=12&amp;slidetitle=Slide 12"/>
          </p:cNvPr>
          <p:cNvSpPr>
            <a:spLocks noChangeArrowheads="1"/>
          </p:cNvSpPr>
          <p:nvPr/>
        </p:nvSpPr>
        <p:spPr bwMode="auto">
          <a:xfrm>
            <a:off x="2152650" y="6324600"/>
            <a:ext cx="1295400" cy="228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ảnh kinh tế</a:t>
            </a:r>
          </a:p>
        </p:txBody>
      </p:sp>
      <p:sp>
        <p:nvSpPr>
          <p:cNvPr id="9229" name="AutoShape 19">
            <a:hlinkClick r:id="rId4" action="ppaction://hlinkpres?slideindex=9&amp;slidetitle=Slide 9"/>
          </p:cNvPr>
          <p:cNvSpPr>
            <a:spLocks noChangeArrowheads="1"/>
          </p:cNvSpPr>
          <p:nvPr/>
        </p:nvSpPr>
        <p:spPr bwMode="auto">
          <a:xfrm>
            <a:off x="3505200" y="6324600"/>
            <a:ext cx="1295400" cy="228600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ảnh KT CM</a:t>
            </a:r>
          </a:p>
        </p:txBody>
      </p:sp>
      <p:sp>
        <p:nvSpPr>
          <p:cNvPr id="9230" name="AutoShape 20">
            <a:hlinkClick r:id="rId5" action="ppaction://hlinkpres?slideindex=15&amp;slidetitle=Slide 15"/>
          </p:cNvPr>
          <p:cNvSpPr>
            <a:spLocks noChangeArrowheads="1"/>
          </p:cNvSpPr>
          <p:nvPr/>
        </p:nvSpPr>
        <p:spPr bwMode="auto">
          <a:xfrm>
            <a:off x="4838700" y="6324600"/>
            <a:ext cx="13716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Vị trí ĐL HK</a:t>
            </a:r>
          </a:p>
        </p:txBody>
      </p:sp>
      <p:sp>
        <p:nvSpPr>
          <p:cNvPr id="9231" name="AutoShape 21">
            <a:hlinkClick r:id="rId6" action="ppaction://hlinkpres?slideindex=10&amp;slidetitle=Slide 10"/>
          </p:cNvPr>
          <p:cNvSpPr>
            <a:spLocks noChangeArrowheads="1"/>
          </p:cNvSpPr>
          <p:nvPr/>
        </p:nvSpPr>
        <p:spPr bwMode="auto">
          <a:xfrm>
            <a:off x="6248400" y="6324600"/>
            <a:ext cx="1371600" cy="2286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¶nh KT HK</a:t>
            </a:r>
            <a:r>
              <a:rPr lang="en-US"/>
              <a:t> </a:t>
            </a:r>
          </a:p>
        </p:txBody>
      </p:sp>
      <p:sp>
        <p:nvSpPr>
          <p:cNvPr id="9232" name="AutoShape 22">
            <a:hlinkClick r:id="rId7" action="ppaction://hlinkpres?slideindex=14&amp;slidetitle=Slide 14"/>
          </p:cNvPr>
          <p:cNvSpPr>
            <a:spLocks noChangeArrowheads="1"/>
          </p:cNvSpPr>
          <p:nvPr/>
        </p:nvSpPr>
        <p:spPr bwMode="auto">
          <a:xfrm>
            <a:off x="7661275" y="6324600"/>
            <a:ext cx="1371600" cy="228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Ghi nhớ</a:t>
            </a:r>
            <a:r>
              <a:rPr lang="en-US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246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246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24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4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24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4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4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4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4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4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4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3" grpId="0"/>
      <p:bldP spid="624654" grpId="0"/>
      <p:bldP spid="624655" grpId="0"/>
      <p:bldP spid="624656" grpId="0"/>
      <p:bldP spid="6246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21013" y="19050"/>
            <a:ext cx="3513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¶nh ng</a:t>
            </a:r>
            <a:r>
              <a:rPr lang="vi-VN" sz="2400" b="1">
                <a:solidFill>
                  <a:srgbClr val="0000FF"/>
                </a:solidFill>
              </a:rPr>
              <a:t>ư</a:t>
            </a:r>
            <a:r>
              <a:rPr lang="en-US" sz="2400" b="1">
                <a:solidFill>
                  <a:srgbClr val="0000FF"/>
                </a:solidFill>
              </a:rPr>
              <a:t>ời Anh -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iêng</a:t>
            </a:r>
          </a:p>
        </p:txBody>
      </p:sp>
      <p:pic>
        <p:nvPicPr>
          <p:cNvPr id="10244" name="Picture 8" descr="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685800"/>
            <a:ext cx="4191000" cy="5334000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0245" name="AutoShape 11">
            <a:hlinkClick r:id="rId4" action="ppaction://hlinkpres?slideindex=7&amp;slidetitle=Slide 7"/>
          </p:cNvPr>
          <p:cNvSpPr>
            <a:spLocks noChangeArrowheads="1"/>
          </p:cNvSpPr>
          <p:nvPr/>
        </p:nvSpPr>
        <p:spPr bwMode="auto">
          <a:xfrm>
            <a:off x="6629400" y="6400800"/>
            <a:ext cx="990600" cy="2286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Trở về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33338"/>
            <a:ext cx="9144000" cy="6824662"/>
            <a:chOff x="0" y="21"/>
            <a:chExt cx="5760" cy="4299"/>
          </a:xfrm>
        </p:grpSpPr>
        <p:pic>
          <p:nvPicPr>
            <p:cNvPr id="11268" name="Picture 3" descr="eeeeeeeeeeeeeee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0" y="1800"/>
              <a:ext cx="1680" cy="1040"/>
            </a:xfrm>
            <a:prstGeom prst="rect">
              <a:avLst/>
            </a:prstGeom>
            <a:noFill/>
            <a:ln w="38100" cmpd="dbl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1269" name="Picture 4" descr="Copy of ooooooooo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0" y="1824"/>
              <a:ext cx="1728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0" name="Picture 5" descr="Copy of hhhhhhhhhhhh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6" y="3060"/>
              <a:ext cx="1728" cy="1045"/>
            </a:xfrm>
            <a:prstGeom prst="rect">
              <a:avLst/>
            </a:prstGeom>
            <a:noFill/>
            <a:ln w="38100" cmpd="dbl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1271" name="Picture 6" descr="bbbbbbbbbbbbbb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48" y="564"/>
              <a:ext cx="172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Picture 7" descr="aaaaaaa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60" y="3072"/>
              <a:ext cx="1728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8" descr="Scan000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00" y="576"/>
              <a:ext cx="1728" cy="1045"/>
            </a:xfrm>
            <a:prstGeom prst="rect">
              <a:avLst/>
            </a:prstGeom>
            <a:noFill/>
            <a:ln w="38100" cmpd="dbl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1274" name="Line 9"/>
            <p:cNvSpPr>
              <a:spLocks noChangeShapeType="1"/>
            </p:cNvSpPr>
            <p:nvPr/>
          </p:nvSpPr>
          <p:spPr bwMode="auto">
            <a:xfrm>
              <a:off x="0" y="288"/>
              <a:ext cx="5760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10"/>
            <p:cNvSpPr>
              <a:spLocks noChangeShapeType="1"/>
            </p:cNvSpPr>
            <p:nvPr/>
          </p:nvSpPr>
          <p:spPr bwMode="auto">
            <a:xfrm>
              <a:off x="2832" y="312"/>
              <a:ext cx="0" cy="4008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Text Box 11"/>
            <p:cNvSpPr txBox="1">
              <a:spLocks noChangeArrowheads="1"/>
            </p:cNvSpPr>
            <p:nvPr/>
          </p:nvSpPr>
          <p:spPr bwMode="auto">
            <a:xfrm>
              <a:off x="1117" y="21"/>
              <a:ext cx="321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MỘT SỐ HOẠT ĐỘNG KINH TẾ CỦA CHÂU MĨ</a:t>
              </a:r>
            </a:p>
          </p:txBody>
        </p:sp>
        <p:sp>
          <p:nvSpPr>
            <p:cNvPr id="11277" name="Text Box 12"/>
            <p:cNvSpPr txBox="1">
              <a:spLocks noChangeArrowheads="1"/>
            </p:cNvSpPr>
            <p:nvPr/>
          </p:nvSpPr>
          <p:spPr bwMode="auto">
            <a:xfrm>
              <a:off x="950" y="309"/>
              <a:ext cx="61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BẮC MĨ</a:t>
              </a:r>
            </a:p>
          </p:txBody>
        </p:sp>
        <p:sp>
          <p:nvSpPr>
            <p:cNvPr id="11278" name="Text Box 13"/>
            <p:cNvSpPr txBox="1">
              <a:spLocks noChangeArrowheads="1"/>
            </p:cNvSpPr>
            <p:nvPr/>
          </p:nvSpPr>
          <p:spPr bwMode="auto">
            <a:xfrm>
              <a:off x="3907" y="309"/>
              <a:ext cx="6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NAM MĨ</a:t>
              </a:r>
            </a:p>
          </p:txBody>
        </p:sp>
        <p:sp>
          <p:nvSpPr>
            <p:cNvPr id="11279" name="Line 14"/>
            <p:cNvSpPr>
              <a:spLocks noChangeShapeType="1"/>
            </p:cNvSpPr>
            <p:nvPr/>
          </p:nvSpPr>
          <p:spPr bwMode="auto">
            <a:xfrm>
              <a:off x="0" y="552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Text Box 15"/>
            <p:cNvSpPr txBox="1">
              <a:spLocks noChangeArrowheads="1"/>
            </p:cNvSpPr>
            <p:nvPr/>
          </p:nvSpPr>
          <p:spPr bwMode="auto">
            <a:xfrm>
              <a:off x="854" y="1560"/>
              <a:ext cx="116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Thu hoạch bông</a:t>
              </a:r>
            </a:p>
          </p:txBody>
        </p:sp>
        <p:sp>
          <p:nvSpPr>
            <p:cNvPr id="11281" name="Text Box 16"/>
            <p:cNvSpPr txBox="1">
              <a:spLocks noChangeArrowheads="1"/>
            </p:cNvSpPr>
            <p:nvPr/>
          </p:nvSpPr>
          <p:spPr bwMode="auto">
            <a:xfrm>
              <a:off x="576" y="2796"/>
              <a:ext cx="17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Lắp ráp máy bay Bô - ing</a:t>
              </a:r>
            </a:p>
          </p:txBody>
        </p:sp>
        <p:sp>
          <p:nvSpPr>
            <p:cNvPr id="11282" name="Text Box 17"/>
            <p:cNvSpPr txBox="1">
              <a:spLocks noChangeArrowheads="1"/>
            </p:cNvSpPr>
            <p:nvPr/>
          </p:nvSpPr>
          <p:spPr bwMode="auto">
            <a:xfrm>
              <a:off x="734" y="4046"/>
              <a:ext cx="1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Thu hoạch lúa mì</a:t>
              </a:r>
            </a:p>
          </p:txBody>
        </p:sp>
        <p:sp>
          <p:nvSpPr>
            <p:cNvPr id="11283" name="Text Box 18"/>
            <p:cNvSpPr txBox="1">
              <a:spLocks noChangeArrowheads="1"/>
            </p:cNvSpPr>
            <p:nvPr/>
          </p:nvSpPr>
          <p:spPr bwMode="auto">
            <a:xfrm>
              <a:off x="3756" y="1560"/>
              <a:ext cx="9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Khai thác bạc</a:t>
              </a:r>
            </a:p>
          </p:txBody>
        </p:sp>
        <p:sp>
          <p:nvSpPr>
            <p:cNvPr id="11284" name="Text Box 19"/>
            <p:cNvSpPr txBox="1">
              <a:spLocks noChangeArrowheads="1"/>
            </p:cNvSpPr>
            <p:nvPr/>
          </p:nvSpPr>
          <p:spPr bwMode="auto">
            <a:xfrm>
              <a:off x="3732" y="2784"/>
              <a:ext cx="9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Ch</a:t>
              </a:r>
              <a:r>
                <a:rPr lang="vi-VN"/>
                <a:t>ă</a:t>
              </a:r>
              <a:r>
                <a:rPr lang="en-US"/>
                <a:t>n nuôi bò</a:t>
              </a:r>
            </a:p>
          </p:txBody>
        </p:sp>
        <p:sp>
          <p:nvSpPr>
            <p:cNvPr id="11285" name="Text Box 20"/>
            <p:cNvSpPr txBox="1">
              <a:spLocks noChangeArrowheads="1"/>
            </p:cNvSpPr>
            <p:nvPr/>
          </p:nvSpPr>
          <p:spPr bwMode="auto">
            <a:xfrm>
              <a:off x="3516" y="4032"/>
              <a:ext cx="14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Trồng lúa mì ở Pê-ru</a:t>
              </a:r>
            </a:p>
          </p:txBody>
        </p:sp>
      </p:grpSp>
      <p:sp>
        <p:nvSpPr>
          <p:cNvPr id="11267" name="AutoShape 21">
            <a:hlinkClick r:id="rId9" action="ppaction://hlinkpres?slideindex=7&amp;slidetitle=Slide 7"/>
          </p:cNvPr>
          <p:cNvSpPr>
            <a:spLocks noChangeArrowheads="1"/>
          </p:cNvSpPr>
          <p:nvPr/>
        </p:nvSpPr>
        <p:spPr bwMode="auto">
          <a:xfrm>
            <a:off x="8077200" y="6553200"/>
            <a:ext cx="990600" cy="2286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Trở về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AutoShape 5">
            <a:hlinkClick r:id="rId3" action="ppaction://hlinkpres?slideindex=7&amp;slidetitle=Slide 7"/>
          </p:cNvPr>
          <p:cNvSpPr>
            <a:spLocks noChangeArrowheads="1"/>
          </p:cNvSpPr>
          <p:nvPr/>
        </p:nvSpPr>
        <p:spPr bwMode="auto">
          <a:xfrm>
            <a:off x="6629400" y="6400800"/>
            <a:ext cx="9906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Trở về</a:t>
            </a:r>
          </a:p>
        </p:txBody>
      </p:sp>
      <p:pic>
        <p:nvPicPr>
          <p:cNvPr id="12292" name="Picture 25" descr="eeeeeeeeeeeeeee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8700" y="1447800"/>
            <a:ext cx="3695700" cy="4027488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2293" name="Picture 26" descr="Tau_con_thoi_Cha-len-gi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447800"/>
            <a:ext cx="3733800" cy="4038600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2294" name="Text Box 27"/>
          <p:cNvSpPr txBox="1">
            <a:spLocks noChangeArrowheads="1"/>
          </p:cNvSpPr>
          <p:nvPr/>
        </p:nvSpPr>
        <p:spPr bwMode="auto">
          <a:xfrm>
            <a:off x="1066800" y="5500688"/>
            <a:ext cx="3687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X</a:t>
            </a:r>
            <a:r>
              <a:rPr lang="vi-VN" sz="2000"/>
              <a:t>ư</a:t>
            </a:r>
            <a:r>
              <a:rPr lang="en-US" sz="2000"/>
              <a:t>ởng lắp ráp máy bay Bô-ing</a:t>
            </a:r>
          </a:p>
        </p:txBody>
      </p:sp>
      <p:sp>
        <p:nvSpPr>
          <p:cNvPr id="12295" name="Text Box 28"/>
          <p:cNvSpPr txBox="1">
            <a:spLocks noChangeArrowheads="1"/>
          </p:cNvSpPr>
          <p:nvPr/>
        </p:nvSpPr>
        <p:spPr bwMode="auto">
          <a:xfrm>
            <a:off x="5508625" y="5486400"/>
            <a:ext cx="3005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Tàu con thoi Cha-len-gi</a:t>
            </a:r>
            <a:r>
              <a:rPr lang="vi-VN" sz="2000"/>
              <a:t>ơ</a:t>
            </a:r>
            <a:endParaRPr lang="en-US" sz="2000"/>
          </a:p>
        </p:txBody>
      </p:sp>
      <p:sp>
        <p:nvSpPr>
          <p:cNvPr id="12296" name="Text Box 29"/>
          <p:cNvSpPr txBox="1">
            <a:spLocks noChangeArrowheads="1"/>
          </p:cNvSpPr>
          <p:nvPr/>
        </p:nvSpPr>
        <p:spPr bwMode="auto">
          <a:xfrm>
            <a:off x="2166938" y="47625"/>
            <a:ext cx="6421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Một số hình ảnh hoạt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ộng kinh tế Hoa Kì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364</TotalTime>
  <Words>1019</Words>
  <Application>Microsoft Macintosh PowerPoint</Application>
  <PresentationFormat>On-screen Show (4:3)</PresentationFormat>
  <Paragraphs>151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.VnArial</vt:lpstr>
      <vt:lpstr>.VnTime</vt:lpstr>
      <vt:lpstr>.VnTimeH</vt:lpstr>
      <vt:lpstr>Arial Black</vt:lpstr>
      <vt:lpstr>Times New Roman</vt:lpstr>
      <vt:lpstr>Wingdings</vt:lpstr>
      <vt:lpstr>Arial</vt:lpstr>
      <vt:lpstr>Studio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34TRIEUKHUC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Huy Khanh</dc:creator>
  <cp:lastModifiedBy>Microsoft Office User</cp:lastModifiedBy>
  <cp:revision>19</cp:revision>
  <cp:lastPrinted>1601-01-01T00:00:00Z</cp:lastPrinted>
  <dcterms:created xsi:type="dcterms:W3CDTF">2006-01-19T18:27:46Z</dcterms:created>
  <dcterms:modified xsi:type="dcterms:W3CDTF">2021-03-14T15:26:05Z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