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3" r:id="rId5"/>
    <p:sldId id="302" r:id="rId6"/>
    <p:sldId id="261" r:id="rId7"/>
    <p:sldId id="262" r:id="rId8"/>
    <p:sldId id="304" r:id="rId9"/>
    <p:sldId id="274" r:id="rId10"/>
    <p:sldId id="277" r:id="rId11"/>
    <p:sldId id="289" r:id="rId12"/>
    <p:sldId id="300" r:id="rId13"/>
    <p:sldId id="298" r:id="rId14"/>
    <p:sldId id="294" r:id="rId15"/>
    <p:sldId id="296" r:id="rId16"/>
    <p:sldId id="291" r:id="rId17"/>
    <p:sldId id="299" r:id="rId18"/>
    <p:sldId id="29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99"/>
    <a:srgbClr val="CC9900"/>
    <a:srgbClr val="FFFF99"/>
    <a:srgbClr val="10F045"/>
    <a:srgbClr val="FF0066"/>
    <a:srgbClr val="FF3399"/>
    <a:srgbClr val="CC3300"/>
    <a:srgbClr val="DB6B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>
        <p:scale>
          <a:sx n="66" d="100"/>
          <a:sy n="66" d="100"/>
        </p:scale>
        <p:origin x="-5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F1D9F3-1C4A-4301-80EC-D7F5CE310163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5419CE-755E-4DD5-A3A6-A802A3E95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809C61-3118-431D-BF7A-1554F6C6854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5E8B93-EEA2-40A1-A4D6-C9F2342D7F6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84CF71-9156-4298-A2C5-646BAD7327F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BA06-2101-43BE-B126-D6EC544E9D51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0E63-1DBB-4CF2-9572-8CCF20F5B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0519-F22D-4EC6-A719-EE0F13FA21B6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4A8B-BE59-4E86-AC7B-B13A1292B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9ED8-6212-4A29-8B63-94C9A662C993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BF435-6D68-4905-AA4D-418BF7C2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3129D-A9E5-4FE4-B784-D0065DB5DDEC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D408-914B-4E51-9E1D-26AAD8123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7A55-921A-4941-BFE7-75C0EE4A407D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11C8-3C50-4E8F-90C0-00214AC91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24E9-0CC7-4BF6-AE3D-11677960E81B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980B-B0ED-4F71-BB1B-966EE71A6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54F54-F353-4C3C-82EE-D7DAFF6AEA1D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5B4F6-AA23-45BC-84E6-8CA7578C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0D57-52A1-4B59-A63B-DB87B70285C4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868D-00F5-4F64-BFB4-65E8F9826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1D345-0BDF-4D2F-B182-F85609890DAB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5F83-1A5B-4FA2-B3E0-689D178B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1E87B-388F-4B96-BB1E-53DBB6EF0F3B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48466-D73E-44D2-80BD-3D7D57C40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7055-71FF-4892-8A4F-13F4439A2A98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1DF2-0B53-4A4A-8EC0-104DDAD3B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00733-101D-47B1-AD4C-5A9FDB3F254E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96BF3-5EDB-4164-B17C-2C29B0E6F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C02B3D8-C4EC-45A4-B47E-A1AFD2418FAF}" type="datetime3">
              <a:rPr lang="en-US"/>
              <a:pPr>
                <a:defRPr/>
              </a:pPr>
              <a:t>30 June 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7E392C1-3CDA-4085-9D70-E37457879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gtt.vn/ImageHandler.ashx?ImageID=11975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Downloads\Bai-hoc-dau-tien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Me\My%20Documents\&#272;&#7882;A%20L&#205;%205-%20GTVT\dbskt.m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T%E1%BA%ADp_tin:SaigonPort3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slide" Target="slide4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8600" y="33528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 u="sng">
                <a:solidFill>
                  <a:srgbClr val="000099"/>
                </a:solidFill>
                <a:latin typeface="Arial" charset="0"/>
              </a:rPr>
              <a:t>Các loại hình giao thông vận tải</a:t>
            </a:r>
            <a:r>
              <a:rPr lang="en-US" sz="3200">
                <a:solidFill>
                  <a:srgbClr val="000099"/>
                </a:solidFill>
                <a:latin typeface="Arial" charset="0"/>
              </a:rPr>
              <a:t> 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4114800"/>
            <a:ext cx="8229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>
                <a:solidFill>
                  <a:srgbClr val="000099"/>
                </a:solidFill>
                <a:latin typeface="Arial" charset="0"/>
              </a:rPr>
              <a:t>       </a:t>
            </a:r>
            <a:r>
              <a:rPr lang="en-US" sz="3200">
                <a:solidFill>
                  <a:srgbClr val="000099"/>
                </a:solidFill>
                <a:latin typeface="Arial" charset="0"/>
              </a:rPr>
              <a:t>Kể tên các loại hình giao thông vận tải trên đất nước ta mà em biết?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19400" y="9906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3200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Giao thông vận tải</a:t>
            </a:r>
          </a:p>
        </p:txBody>
      </p:sp>
      <p:sp>
        <p:nvSpPr>
          <p:cNvPr id="2054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457789-78FE-4F89-BAC1-E8049D6C3854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20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06463-E863-4FB5-A4AD-02A753EE7FA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077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FF193-1EB3-44A8-87D9-8A1B8668B3F4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46482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   -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Nước ta có mạng lưới giao thông toả khắp đất nước. </a:t>
            </a:r>
            <a:endParaRPr lang="en-US" sz="1800"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19400" y="7620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3200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3622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u="sng">
                <a:solidFill>
                  <a:srgbClr val="000099"/>
                </a:solidFill>
                <a:latin typeface="Arial" charset="0"/>
              </a:rPr>
              <a:t>Các loại hình giao thông vận tải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  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586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Giao thông vận tải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99"/>
                </a:solidFill>
                <a:latin typeface="Arial" charset="0"/>
              </a:rPr>
              <a:t>2.Phân bố một số loại hình giao thông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1127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565903-B1E5-4826-84DB-5561DC7BF1B4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" y="5334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    -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Đường sắt Bắc – Nam và quốc lộ 1A là hai tuyến đường sắt và đường bộ dài nhất của đất nước.</a:t>
            </a:r>
            <a:endParaRPr lang="en-US" sz="1800"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5040313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   -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Các tuyến giao thông chính chạy theo chiều Bắc -Nam</a:t>
            </a:r>
            <a:endParaRPr lang="en-US" sz="1800">
              <a:latin typeface="Arial" charset="0"/>
            </a:endParaRP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914400" y="2895600"/>
            <a:ext cx="716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Arial" charset="0"/>
              </a:rPr>
              <a:t>   -Nước ta có đủ các loại hình giao thông vận tải: đường ô tô, đường sắt, đường sông, đường biển, đường hàng không. </a:t>
            </a:r>
            <a:endParaRPr lang="en-US" sz="1800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sp>
        <p:nvSpPr>
          <p:cNvPr id="11276" name="TextBox 15"/>
          <p:cNvSpPr txBox="1">
            <a:spLocks noChangeArrowheads="1"/>
          </p:cNvSpPr>
          <p:nvPr/>
        </p:nvSpPr>
        <p:spPr bwMode="auto">
          <a:xfrm>
            <a:off x="914400" y="35814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     -Đường ô tô có vai trò quan trọng nhất trong việc chuyên chở hàng hóa.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81000" y="381000"/>
            <a:ext cx="8534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>
                <a:latin typeface="Arial" charset="0"/>
              </a:rPr>
              <a:t>         </a:t>
            </a:r>
            <a:r>
              <a:rPr lang="en-US" sz="2800" b="1">
                <a:solidFill>
                  <a:srgbClr val="000099"/>
                </a:solidFill>
                <a:latin typeface="Arial" charset="0"/>
              </a:rPr>
              <a:t>Hiện nay nước ta đã xây dựng tuyến đường nào ở vùng núi phía Tây?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7" descr="Imag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7504113" cy="426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46536-EC2E-4A26-A358-6D0D4771F818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2293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ECBE4C-EB01-4CAC-A4A9-CA47682BD907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873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1813"/>
            <a:ext cx="9144000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931913-2646-440B-A4E2-1D38E15AFEC6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pic>
        <p:nvPicPr>
          <p:cNvPr id="37894" name="Picture 6" descr="http://sgtt.vn/ImageHandler.ashx?ImageID=1197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47788"/>
            <a:ext cx="6934200" cy="50133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685800" y="685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Đường cao tốc Thành Phố Hồ Chí Minh-Trung Lương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873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1813"/>
            <a:ext cx="9144000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0" y="0"/>
            <a:ext cx="9144000" cy="7239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172" name="WordArt 9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8534400" cy="3505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NÀO AI NHANH HƠN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33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40" name="WordArt 10"/>
          <p:cNvSpPr>
            <a:spLocks noChangeArrowheads="1" noChangeShapeType="1" noTextEdit="1"/>
          </p:cNvSpPr>
          <p:nvPr/>
        </p:nvSpPr>
        <p:spPr bwMode="auto">
          <a:xfrm rot="308429">
            <a:off x="449263" y="928688"/>
            <a:ext cx="3341687" cy="1662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882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99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9966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224DB-986D-4CA8-AD75-B392DB9761F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873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1813"/>
            <a:ext cx="9144000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1066800" y="4114800"/>
            <a:ext cx="8382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C.</a:t>
            </a:r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1066800" y="3200400"/>
            <a:ext cx="8382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B.</a:t>
            </a:r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1066800" y="2209800"/>
            <a:ext cx="838200" cy="7620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Arial"/>
              </a:rPr>
              <a:t>A</a:t>
            </a:r>
            <a:r>
              <a:rPr lang="en-US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.</a:t>
            </a:r>
            <a:endParaRPr lang="en-US" sz="3200" b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8382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 Câu hỏi 1: (Chọn câu đúng)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C00000"/>
                </a:solidFill>
                <a:latin typeface="Arial" charset="0"/>
              </a:rPr>
              <a:t>Mạng lưới giao thông nước ta:</a:t>
            </a:r>
            <a:endParaRPr lang="en-US" sz="36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905000" y="22860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99"/>
                </a:solidFill>
                <a:latin typeface="Arial" charset="0"/>
              </a:rPr>
              <a:t>Tỏa đi khắp nơi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057400" y="3276600"/>
            <a:ext cx="464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99"/>
                </a:solidFill>
                <a:latin typeface="Arial" charset="0"/>
              </a:rPr>
              <a:t>Tập trung ở các đồng bằng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133600" y="42672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99"/>
                </a:solidFill>
                <a:latin typeface="Arial" charset="0"/>
              </a:rPr>
              <a:t>Tập trung ở phía Bắc</a:t>
            </a:r>
          </a:p>
        </p:txBody>
      </p:sp>
      <p:sp>
        <p:nvSpPr>
          <p:cNvPr id="923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34200" y="2209800"/>
            <a:ext cx="1981200" cy="914400"/>
          </a:xfrm>
          <a:prstGeom prst="rect">
            <a:avLst/>
          </a:prstGeom>
          <a:solidFill>
            <a:srgbClr val="DEF3C9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Arial" charset="0"/>
              </a:rPr>
              <a:t>chúc mừng</a:t>
            </a:r>
          </a:p>
          <a:p>
            <a:pPr algn="ctr">
              <a:defRPr/>
            </a:pPr>
            <a:r>
              <a:rPr lang="en-US" sz="2800" b="1">
                <a:solidFill>
                  <a:srgbClr val="FF0066"/>
                </a:solidFill>
                <a:latin typeface="Arial" charset="0"/>
              </a:rPr>
              <a:t> bạn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5181600" y="2209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Đúng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6324600" y="33528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Sai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6248400" y="41910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Sai</a:t>
            </a:r>
          </a:p>
        </p:txBody>
      </p:sp>
      <p:pic>
        <p:nvPicPr>
          <p:cNvPr id="9253" name="chor24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ord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2" name="chor263.wav">
            <a:hlinkClick r:id="" action="ppaction://media"/>
          </p:cNvPr>
          <p:cNvPicPr>
            <a:picLocks noRot="1" noChangeAspect="1" noChangeArrowheads="1"/>
          </p:cNvPicPr>
          <p:nvPr>
            <p:ph sz="quarter" idx="1"/>
            <a:wavAudioFile r:embed="rId1" name="chord.wav"/>
          </p:nvPr>
        </p:nvPicPr>
        <p:blipFill>
          <a:blip r:embed="rId6"/>
          <a:srcRect/>
          <a:stretch>
            <a:fillRect/>
          </a:stretch>
        </p:blipFill>
        <p:spPr>
          <a:xfrm>
            <a:off x="2286000" y="2057400"/>
            <a:ext cx="304800" cy="304800"/>
          </a:xfrm>
        </p:spPr>
      </p:pic>
      <p:pic>
        <p:nvPicPr>
          <p:cNvPr id="9275" name="chor264.wav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wavAudioFile r:embed="rId1" name="chord.wav"/>
          </p:nvPr>
        </p:nvPicPr>
        <p:blipFill>
          <a:blip r:embed="rId6"/>
          <a:srcRect/>
          <a:stretch>
            <a:fillRect/>
          </a:stretch>
        </p:blipFill>
        <p:spPr>
          <a:xfrm>
            <a:off x="6515100" y="2522538"/>
            <a:ext cx="304800" cy="304800"/>
          </a:xfrm>
        </p:spPr>
      </p:pic>
      <p:sp>
        <p:nvSpPr>
          <p:cNvPr id="15381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BB1612-EBB0-4424-B6C7-51AA2B9C9B3B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15382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B37FF-7E51-4619-9B60-70738FA172E5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8600" y="873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31813"/>
            <a:ext cx="9144000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9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3"/>
                  </p:tgtEl>
                </p:cond>
              </p:nextCondLst>
            </p:seq>
            <p:audio>
              <p:cMediaNode>
                <p:cTn id="71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3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" fill="hold"/>
                                        <p:tgtEl>
                                          <p:spTgt spid="9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2"/>
                  </p:tgtEl>
                </p:cond>
              </p:nextCondLst>
            </p:seq>
            <p:audio>
              <p:cMediaNode>
                <p:cTn id="77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72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" fill="hold"/>
                                        <p:tgtEl>
                                          <p:spTgt spid="9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5"/>
                  </p:tgtEl>
                </p:cond>
              </p:nextCondLst>
            </p:seq>
            <p:audio>
              <p:cMediaNode>
                <p:cTn id="83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75"/>
                </p:tgtEl>
              </p:cMediaNode>
            </p:audio>
          </p:childTnLst>
        </p:cTn>
      </p:par>
    </p:tnLst>
    <p:bldLst>
      <p:bldP spid="9220" grpId="0"/>
      <p:bldP spid="9221" grpId="0"/>
      <p:bldP spid="9223" grpId="0"/>
      <p:bldP spid="9226" grpId="0"/>
      <p:bldP spid="9229" grpId="0"/>
      <p:bldP spid="9238" grpId="0" animBg="1"/>
      <p:bldP spid="9250" grpId="0"/>
      <p:bldP spid="9251" grpId="0"/>
      <p:bldP spid="92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1066800" y="4114800"/>
            <a:ext cx="8382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C.</a:t>
            </a:r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1066800" y="2286000"/>
            <a:ext cx="8382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A.</a:t>
            </a:r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1066800" y="3200400"/>
            <a:ext cx="8382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B.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 Câu hỏi 2: (Chọn câu đúng)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" charset="0"/>
              </a:rPr>
              <a:t>So với các tuyến đường chạy theo chiều đông –tây thì các tuyến đường chạy theo chiều nam –bắc: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09800" y="25908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99"/>
                </a:solidFill>
                <a:latin typeface="Arial" charset="0"/>
              </a:rPr>
              <a:t>Ít hơn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057400" y="32766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99"/>
                </a:solidFill>
                <a:latin typeface="Arial" charset="0"/>
              </a:rPr>
              <a:t>Nhiều hơn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133600" y="42672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99"/>
                </a:solidFill>
                <a:latin typeface="Arial" charset="0"/>
              </a:rPr>
              <a:t>Bằng nhau</a:t>
            </a:r>
          </a:p>
        </p:txBody>
      </p:sp>
      <p:sp>
        <p:nvSpPr>
          <p:cNvPr id="923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24600" y="3200400"/>
            <a:ext cx="1981200" cy="914400"/>
          </a:xfrm>
          <a:prstGeom prst="rect">
            <a:avLst/>
          </a:prstGeom>
          <a:solidFill>
            <a:srgbClr val="DEF3C9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Arial" charset="0"/>
              </a:rPr>
              <a:t>chúc mừng</a:t>
            </a:r>
          </a:p>
          <a:p>
            <a:pPr algn="ctr">
              <a:defRPr/>
            </a:pPr>
            <a:r>
              <a:rPr lang="en-US" sz="2800" b="1">
                <a:solidFill>
                  <a:srgbClr val="FF0066"/>
                </a:solidFill>
                <a:latin typeface="Arial" charset="0"/>
              </a:rPr>
              <a:t> bạn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495800" y="32004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Đúng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4495800" y="25146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Sai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4648200" y="42672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Sai</a:t>
            </a:r>
          </a:p>
        </p:txBody>
      </p:sp>
      <p:pic>
        <p:nvPicPr>
          <p:cNvPr id="9253" name="chor29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ord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" y="259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2" name="chor295.wav">
            <a:hlinkClick r:id="" action="ppaction://media"/>
          </p:cNvPr>
          <p:cNvPicPr>
            <a:picLocks noRot="1" noChangeAspect="1" noChangeArrowheads="1"/>
          </p:cNvPicPr>
          <p:nvPr>
            <p:ph sz="quarter" idx="1"/>
            <a:wavAudioFile r:embed="rId1" name="chord.wav"/>
          </p:nvPr>
        </p:nvPicPr>
        <p:blipFill>
          <a:blip r:embed="rId6"/>
          <a:srcRect/>
          <a:stretch>
            <a:fillRect/>
          </a:stretch>
        </p:blipFill>
        <p:spPr>
          <a:xfrm>
            <a:off x="2514600" y="2286000"/>
            <a:ext cx="304800" cy="304800"/>
          </a:xfrm>
        </p:spPr>
      </p:pic>
      <p:pic>
        <p:nvPicPr>
          <p:cNvPr id="9275" name="chor296.wav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wavAudioFile r:embed="rId1" name="chord.wav"/>
          </p:nvPr>
        </p:nvPicPr>
        <p:blipFill>
          <a:blip r:embed="rId6"/>
          <a:srcRect/>
          <a:stretch>
            <a:fillRect/>
          </a:stretch>
        </p:blipFill>
        <p:spPr>
          <a:xfrm>
            <a:off x="6515100" y="2522538"/>
            <a:ext cx="304800" cy="304800"/>
          </a:xfrm>
        </p:spPr>
      </p:pic>
      <p:sp>
        <p:nvSpPr>
          <p:cNvPr id="1640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E087E-4279-4C4D-AB55-D538121CA3F4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8600" y="873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31813"/>
            <a:ext cx="9144000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9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3"/>
                  </p:tgtEl>
                </p:cond>
              </p:nextCondLst>
            </p:seq>
            <p:audio>
              <p:cMediaNode>
                <p:cTn id="71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3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" fill="hold"/>
                                        <p:tgtEl>
                                          <p:spTgt spid="9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2"/>
                  </p:tgtEl>
                </p:cond>
              </p:nextCondLst>
            </p:seq>
            <p:audio>
              <p:cMediaNode>
                <p:cTn id="77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72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" fill="hold"/>
                                        <p:tgtEl>
                                          <p:spTgt spid="9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5"/>
                  </p:tgtEl>
                </p:cond>
              </p:nextCondLst>
            </p:seq>
            <p:audio>
              <p:cMediaNode>
                <p:cTn id="83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75"/>
                </p:tgtEl>
              </p:cMediaNode>
            </p:audio>
          </p:childTnLst>
        </p:cTn>
      </p:par>
    </p:tnLst>
    <p:bldLst>
      <p:bldP spid="9220" grpId="0"/>
      <p:bldP spid="9221" grpId="0"/>
      <p:bldP spid="9223" grpId="0"/>
      <p:bldP spid="9226" grpId="0"/>
      <p:bldP spid="9229" grpId="0"/>
      <p:bldP spid="9238" grpId="0" animBg="1"/>
      <p:bldP spid="9250" grpId="0"/>
      <p:bldP spid="9251" grpId="0"/>
      <p:bldP spid="92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8BA2D-1B55-4349-886B-186EF1B8DF7E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6096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" charset="0"/>
              </a:rPr>
              <a:t>Câu hỏi 3: Viết câu trả lời vào ô trống: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11430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1)Quốc lộ dài nhất nước ta là:…………………..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7526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2)Đường sắt dài nhất nước ta  là:…………………………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209800"/>
            <a:ext cx="731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3)Các sân bay quốc tế nước ta là:</a:t>
            </a:r>
          </a:p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   -Sân bay …………….. .ở ……………..              </a:t>
            </a:r>
          </a:p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   -Sân bay …………….   ở   ………….. </a:t>
            </a:r>
          </a:p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   -Sân bay ……………   ở……………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6576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4)Các cảng biển lớn ở nước ta  là:……………….......</a:t>
            </a:r>
          </a:p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...............................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44958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5)Các đầu mối giao thông quan trọng nhất  nước ta  là:</a:t>
            </a:r>
          </a:p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………………………………………….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8200" y="10668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Quốc lộ 1A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17526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Đường sắt Bắc- Nam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2514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Tân Sơn Nhất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91000" y="25146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Thành Phố Hồ Chí Minh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62200" y="2895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Nội Bài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28956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Hà Nội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2895600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Arial" charset="0"/>
            </a:endParaRPr>
          </a:p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Đà Nẵng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43400" y="32766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Đà Nẵng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57800" y="3657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Cảng Hải Phòng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0" y="39624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Cảng Sài Gòn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66800" y="51816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charset="0"/>
              </a:rPr>
              <a:t>Hà Nội và Thành Phố Hồ Chí Minh</a:t>
            </a:r>
          </a:p>
        </p:txBody>
      </p:sp>
      <p:sp>
        <p:nvSpPr>
          <p:cNvPr id="17428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9D9FB1-C79A-4FD7-810E-9DEE67B1E849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8600" y="873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31813"/>
            <a:ext cx="9144000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D42C-36F4-4079-8545-C8B0C99C3C03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1981200" y="1143000"/>
            <a:ext cx="5410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Giao thông vận tải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3352800" y="6096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398713" y="4229100"/>
            <a:ext cx="4802188" cy="15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304800" y="17526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1.Các loại hình giao thông vận tải</a:t>
            </a:r>
            <a:r>
              <a:rPr lang="en-US" sz="2000">
                <a:solidFill>
                  <a:srgbClr val="000099"/>
                </a:solidFill>
                <a:latin typeface="Arial" charset="0"/>
              </a:rPr>
              <a:t>  </a:t>
            </a: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35052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2.Phân bố một số loại hình giao thông</a:t>
            </a:r>
            <a:r>
              <a:rPr lang="en-US" sz="200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4572000" y="9144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0000CC"/>
                </a:solidFill>
                <a:latin typeface="Arial" charset="0"/>
              </a:rPr>
              <a:t>.</a:t>
            </a: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5638800" y="685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Arial" charset="0"/>
              </a:rPr>
              <a:t>. </a:t>
            </a:r>
            <a:endParaRPr lang="en-US" sz="2400">
              <a:latin typeface="Arial" charset="0"/>
            </a:endParaRPr>
          </a:p>
        </p:txBody>
      </p:sp>
      <p:sp>
        <p:nvSpPr>
          <p:cNvPr id="18442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8DB8BB-9C09-4249-9599-6A51A14D3AFA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16" name="Rounded Rectangle 15"/>
          <p:cNvSpPr/>
          <p:nvPr/>
        </p:nvSpPr>
        <p:spPr>
          <a:xfrm>
            <a:off x="6400800" y="2057400"/>
            <a:ext cx="12954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BÀI HỌC</a:t>
            </a:r>
          </a:p>
        </p:txBody>
      </p:sp>
      <p:sp>
        <p:nvSpPr>
          <p:cNvPr id="18446" name="TextBox 18"/>
          <p:cNvSpPr txBox="1">
            <a:spLocks noChangeArrowheads="1"/>
          </p:cNvSpPr>
          <p:nvPr/>
        </p:nvSpPr>
        <p:spPr bwMode="auto">
          <a:xfrm>
            <a:off x="381000" y="2057400"/>
            <a:ext cx="4572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Arial" charset="0"/>
              </a:rPr>
              <a:t>    -Nước ta có đủ các loại hình giao thông vận tải: đường ô tô, đường sắt, đường sông, đường biển, đường hàng không. </a:t>
            </a:r>
            <a:endParaRPr lang="en-US" sz="1800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sp>
        <p:nvSpPr>
          <p:cNvPr id="18447" name="TextBox 19"/>
          <p:cNvSpPr txBox="1">
            <a:spLocks noChangeArrowheads="1"/>
          </p:cNvSpPr>
          <p:nvPr/>
        </p:nvSpPr>
        <p:spPr bwMode="auto">
          <a:xfrm>
            <a:off x="381000" y="289560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    -Đường ô tô có vai trò quan trọng nhất trong việc chuyên chở hàng hóa.</a:t>
            </a:r>
          </a:p>
        </p:txBody>
      </p:sp>
      <p:sp>
        <p:nvSpPr>
          <p:cNvPr id="18448" name="TextBox 20"/>
          <p:cNvSpPr txBox="1">
            <a:spLocks noChangeArrowheads="1"/>
          </p:cNvSpPr>
          <p:nvPr/>
        </p:nvSpPr>
        <p:spPr bwMode="auto">
          <a:xfrm>
            <a:off x="533400" y="41910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 -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Nước ta có mạng lưới giao thông toả khắp đất nước. </a:t>
            </a:r>
            <a:endParaRPr lang="en-US" sz="1800">
              <a:latin typeface="Arial" charset="0"/>
            </a:endParaRPr>
          </a:p>
        </p:txBody>
      </p:sp>
      <p:sp>
        <p:nvSpPr>
          <p:cNvPr id="18449" name="TextBox 21"/>
          <p:cNvSpPr txBox="1">
            <a:spLocks noChangeArrowheads="1"/>
          </p:cNvSpPr>
          <p:nvPr/>
        </p:nvSpPr>
        <p:spPr bwMode="auto">
          <a:xfrm>
            <a:off x="533400" y="5410200"/>
            <a:ext cx="419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  -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Đường sắt Bắc – Nam và quốc lộ 1A là hai tuyến đường sắt và đường bộ dài nhất của đất nước.</a:t>
            </a:r>
            <a:endParaRPr lang="en-US" sz="1800">
              <a:latin typeface="Arial" charset="0"/>
            </a:endParaRPr>
          </a:p>
        </p:txBody>
      </p:sp>
      <p:sp>
        <p:nvSpPr>
          <p:cNvPr id="18450" name="TextBox 22"/>
          <p:cNvSpPr txBox="1">
            <a:spLocks noChangeArrowheads="1"/>
          </p:cNvSpPr>
          <p:nvPr/>
        </p:nvSpPr>
        <p:spPr bwMode="auto">
          <a:xfrm>
            <a:off x="533400" y="48006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 -</a:t>
            </a:r>
            <a:r>
              <a:rPr lang="en-US" sz="1800">
                <a:solidFill>
                  <a:srgbClr val="000099"/>
                </a:solidFill>
                <a:latin typeface="Arial" charset="0"/>
              </a:rPr>
              <a:t>Các tuyến giao thông chính chạy theo chiều Bắc -Nam</a:t>
            </a:r>
            <a:endParaRPr lang="en-US" sz="1800"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3048000"/>
            <a:ext cx="4038600" cy="2743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0000CC"/>
                </a:solidFill>
              </a:rPr>
              <a:t>        </a:t>
            </a:r>
            <a:r>
              <a:rPr lang="en-US" sz="2400" dirty="0" err="1">
                <a:solidFill>
                  <a:srgbClr val="FFC000"/>
                </a:solidFill>
              </a:rPr>
              <a:t>Nước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có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nhiều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loại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hình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giao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thông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vận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tải</a:t>
            </a:r>
            <a:r>
              <a:rPr lang="en-US" sz="2400" dirty="0">
                <a:solidFill>
                  <a:srgbClr val="FFC000"/>
                </a:solidFill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FFC000"/>
                </a:solidFill>
              </a:rPr>
              <a:t>      </a:t>
            </a:r>
            <a:r>
              <a:rPr lang="en-US" sz="2400" dirty="0" err="1">
                <a:solidFill>
                  <a:srgbClr val="FFC000"/>
                </a:solidFill>
              </a:rPr>
              <a:t>Đường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sắt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Bắc</a:t>
            </a:r>
            <a:r>
              <a:rPr lang="en-US" sz="2400" dirty="0">
                <a:solidFill>
                  <a:srgbClr val="FFC000"/>
                </a:solidFill>
              </a:rPr>
              <a:t> – Nam </a:t>
            </a:r>
            <a:r>
              <a:rPr lang="en-US" sz="2400" dirty="0" err="1">
                <a:solidFill>
                  <a:srgbClr val="FFC000"/>
                </a:solidFill>
              </a:rPr>
              <a:t>và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quốc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lộ</a:t>
            </a:r>
            <a:r>
              <a:rPr lang="en-US" sz="2400" dirty="0">
                <a:solidFill>
                  <a:srgbClr val="FFC000"/>
                </a:solidFill>
              </a:rPr>
              <a:t> 1A </a:t>
            </a:r>
            <a:r>
              <a:rPr lang="en-US" sz="2400" dirty="0" err="1">
                <a:solidFill>
                  <a:srgbClr val="FFC000"/>
                </a:solidFill>
              </a:rPr>
              <a:t>là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hai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tuyến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đường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sắt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và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đường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bộ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dài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nhất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của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đất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nước</a:t>
            </a:r>
            <a:r>
              <a:rPr lang="en-US" sz="2400" dirty="0">
                <a:solidFill>
                  <a:srgbClr val="FFC000"/>
                </a:solidFill>
              </a:rPr>
              <a:t>.</a:t>
            </a:r>
          </a:p>
          <a:p>
            <a:pPr algn="ctr"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03659-5615-427F-8D0D-082832F269F9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pic>
        <p:nvPicPr>
          <p:cNvPr id="19459" name="Picture 2" descr="D:\THAM\CAC HINH DONG\Anh_Gif_chim_suo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609600" y="1905000"/>
            <a:ext cx="7391400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6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2800" b="1" kern="1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CHÚC  QUÝ THẦY CÔ SỨC KHỎE</a:t>
            </a:r>
          </a:p>
          <a:p>
            <a:pPr>
              <a:defRPr/>
            </a:pPr>
            <a:r>
              <a:rPr lang="pt-BR" sz="2800" b="1" kern="1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THÀNH CÔNG TRONG CÔNG TÁC</a:t>
            </a:r>
          </a:p>
          <a:p>
            <a:pPr>
              <a:defRPr/>
            </a:pPr>
            <a:r>
              <a:rPr lang="pt-BR" sz="2800" b="1" kern="1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CHÚC CÁC EM HỌC SINH </a:t>
            </a:r>
          </a:p>
          <a:p>
            <a:pPr>
              <a:defRPr/>
            </a:pPr>
            <a:r>
              <a:rPr lang="pt-BR" sz="2800" b="1" kern="1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CHĂM NGOAN, HỌC GiỎI</a:t>
            </a:r>
            <a:endParaRPr lang="en-US" sz="2800" b="1" kern="1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20FD3B-81C2-45D4-BEEE-642DD5AE1EF7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pic>
        <p:nvPicPr>
          <p:cNvPr id="6" name="Bai-hoc-dau-ti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6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066800" y="2819400"/>
            <a:ext cx="1295400" cy="838200"/>
          </a:xfrm>
          <a:prstGeom prst="flowChartAlternateProcess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Đường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ô tô</a:t>
            </a:r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990600" y="3810000"/>
            <a:ext cx="1295400" cy="914400"/>
          </a:xfrm>
          <a:prstGeom prst="flowChartAlternateProcess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Đường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sắt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791200" y="2971800"/>
            <a:ext cx="1752600" cy="914400"/>
          </a:xfrm>
          <a:prstGeom prst="flowChartAlternateProcess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Đường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biển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943600" y="4876800"/>
            <a:ext cx="1828800" cy="1066800"/>
          </a:xfrm>
          <a:prstGeom prst="flowChartAlternateProcess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Đường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hàng không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990600" y="5029200"/>
            <a:ext cx="1371600" cy="914400"/>
          </a:xfrm>
          <a:prstGeom prst="flowChartAlternateProcess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Đường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sông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5105400" y="32766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181600" y="4648200"/>
            <a:ext cx="762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 flipV="1">
            <a:off x="2362200" y="3200400"/>
            <a:ext cx="1447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2362200" y="4343400"/>
            <a:ext cx="1447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2362200" y="4876800"/>
            <a:ext cx="1447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084" name="AutoShape 18"/>
          <p:cNvSpPr>
            <a:spLocks noChangeArrowheads="1"/>
          </p:cNvSpPr>
          <p:nvPr/>
        </p:nvSpPr>
        <p:spPr bwMode="auto">
          <a:xfrm rot="-5400000">
            <a:off x="2971800" y="3505200"/>
            <a:ext cx="2971800" cy="2057400"/>
          </a:xfrm>
          <a:prstGeom prst="horizontalScroll">
            <a:avLst>
              <a:gd name="adj" fmla="val 125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charset="0"/>
              </a:rPr>
              <a:t>Các loại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" charset="0"/>
              </a:rPr>
              <a:t>hình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" charset="0"/>
              </a:rPr>
              <a:t>giao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" charset="0"/>
              </a:rPr>
              <a:t>thông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" charset="0"/>
              </a:rPr>
              <a:t>vận tải</a:t>
            </a:r>
          </a:p>
        </p:txBody>
      </p:sp>
      <p:sp>
        <p:nvSpPr>
          <p:cNvPr id="3085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9FBED-238D-4629-BDE1-796175B1B447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086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C48AFA-A97F-4CAD-B0C8-69CFA0FEBA0E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3087" name="Rectangle 4"/>
          <p:cNvSpPr>
            <a:spLocks noChangeArrowheads="1"/>
          </p:cNvSpPr>
          <p:nvPr/>
        </p:nvSpPr>
        <p:spPr bwMode="auto">
          <a:xfrm>
            <a:off x="228600" y="22098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 u="sng">
                <a:solidFill>
                  <a:srgbClr val="000099"/>
                </a:solidFill>
                <a:latin typeface="Arial" charset="0"/>
              </a:rPr>
              <a:t>Các loại hình giao thông vận tải</a:t>
            </a:r>
            <a:r>
              <a:rPr lang="en-US" sz="3200">
                <a:solidFill>
                  <a:srgbClr val="000099"/>
                </a:solidFill>
                <a:latin typeface="Arial" charset="0"/>
              </a:rPr>
              <a:t>  </a:t>
            </a:r>
          </a:p>
        </p:txBody>
      </p:sp>
      <p:sp>
        <p:nvSpPr>
          <p:cNvPr id="3088" name="Rectangle 4"/>
          <p:cNvSpPr>
            <a:spLocks noChangeArrowheads="1"/>
          </p:cNvSpPr>
          <p:nvPr/>
        </p:nvSpPr>
        <p:spPr bwMode="auto">
          <a:xfrm>
            <a:off x="2895600" y="9144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2800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  <p:sp>
        <p:nvSpPr>
          <p:cNvPr id="3089" name="WordArt 6"/>
          <p:cNvSpPr>
            <a:spLocks noChangeArrowheads="1" noChangeShapeType="1" noTextEdit="1"/>
          </p:cNvSpPr>
          <p:nvPr/>
        </p:nvSpPr>
        <p:spPr bwMode="auto">
          <a:xfrm>
            <a:off x="2133600" y="1371600"/>
            <a:ext cx="510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Giao thông vận tải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0" y="0"/>
            <a:ext cx="9144000" cy="7239000"/>
          </a:xfrm>
          <a:prstGeom prst="rect">
            <a:avLst/>
          </a:prstGeom>
          <a:solidFill>
            <a:srgbClr val="CDE9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Arial" charset="0"/>
              </a:rPr>
              <a:t>Các phương tiện giao thông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057400"/>
            <a:ext cx="739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Arial" charset="0"/>
              </a:rPr>
              <a:t>+Đường ô tô: các loại ô tô, xe máy,…</a:t>
            </a:r>
          </a:p>
          <a:p>
            <a:r>
              <a:rPr lang="en-US" sz="2800">
                <a:solidFill>
                  <a:srgbClr val="000099"/>
                </a:solidFill>
                <a:latin typeface="Arial" charset="0"/>
              </a:rPr>
              <a:t>+Đường sắt: tàu hỏa.</a:t>
            </a:r>
          </a:p>
          <a:p>
            <a:r>
              <a:rPr lang="en-US" sz="2800">
                <a:solidFill>
                  <a:srgbClr val="000099"/>
                </a:solidFill>
                <a:latin typeface="Arial" charset="0"/>
              </a:rPr>
              <a:t>+Đường sông: tàu thủy, ca nô, tàu cánh ngầm, thuyền, bè, phà,…</a:t>
            </a:r>
          </a:p>
          <a:p>
            <a:r>
              <a:rPr lang="en-US" sz="2800">
                <a:solidFill>
                  <a:srgbClr val="000099"/>
                </a:solidFill>
                <a:latin typeface="Arial" charset="0"/>
              </a:rPr>
              <a:t>+Đường biển: tàu biển.</a:t>
            </a:r>
          </a:p>
          <a:p>
            <a:r>
              <a:rPr lang="en-US" sz="2800">
                <a:solidFill>
                  <a:srgbClr val="000099"/>
                </a:solidFill>
                <a:latin typeface="Arial" charset="0"/>
              </a:rPr>
              <a:t>+Đường hàng không: máy bay.</a:t>
            </a:r>
          </a:p>
          <a:p>
            <a:endParaRPr lang="en-US" sz="2800">
              <a:latin typeface="Arial" charset="0"/>
            </a:endParaRPr>
          </a:p>
          <a:p>
            <a:endParaRPr lang="en-US" sz="2800">
              <a:latin typeface="Arial" charset="0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F51A7-A0F7-4740-BF7A-CA9A1278876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4102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D7D73F-C5CF-46E3-94D3-4FF06B0113F2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873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31813"/>
            <a:ext cx="9144000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andovn"/>
          <p:cNvPicPr>
            <a:picLocks noChangeAspect="1" noChangeArrowheads="1"/>
          </p:cNvPicPr>
          <p:nvPr/>
        </p:nvPicPr>
        <p:blipFill>
          <a:blip r:embed="rId3"/>
          <a:srcRect t="54277" r="69341" b="28664"/>
          <a:stretch>
            <a:fillRect/>
          </a:stretch>
        </p:blipFill>
        <p:spPr bwMode="auto">
          <a:xfrm>
            <a:off x="520700" y="3733800"/>
            <a:ext cx="3289300" cy="25908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9219" name="Picture 5" descr="bandovn"/>
          <p:cNvPicPr>
            <a:picLocks noChangeAspect="1" noChangeArrowheads="1"/>
          </p:cNvPicPr>
          <p:nvPr/>
        </p:nvPicPr>
        <p:blipFill>
          <a:blip r:embed="rId3"/>
          <a:srcRect l="65625" b="83310"/>
          <a:stretch>
            <a:fillRect/>
          </a:stretch>
        </p:blipFill>
        <p:spPr bwMode="auto">
          <a:xfrm>
            <a:off x="4800600" y="914400"/>
            <a:ext cx="3559175" cy="25908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4" name="dbsk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0600"/>
            <a:ext cx="3352800" cy="238125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9222" name="Picture 7" descr="http://www.csg.com.vn/images/tau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3581400" cy="245586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F6CEB-E75B-4039-9CB9-0DF22CA160E8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512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ABF04C-A30E-4947-8387-096409A94EAD}" type="datetime3">
              <a:rPr lang="en-US" smtClean="0"/>
              <a:pPr>
                <a:defRPr/>
              </a:pPr>
              <a:t>30 June 2016</a:t>
            </a:fld>
            <a:endParaRPr lang="en-US" dirty="0" smtClean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873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31813"/>
            <a:ext cx="9144000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 flipV="1">
            <a:off x="1981200" y="609600"/>
            <a:ext cx="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1981200" y="5410200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352800" y="546735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Đ.ô tô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943600" y="53340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Đ.biển</a:t>
            </a:r>
            <a:r>
              <a:rPr lang="en-US" sz="3200">
                <a:latin typeface="Arial" charset="0"/>
              </a:rPr>
              <a:t>  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209800" y="5119688"/>
            <a:ext cx="1143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Đ.sắt</a:t>
            </a:r>
            <a:r>
              <a:rPr lang="en-US" sz="32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4648200" y="546735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Đ.sông</a:t>
            </a:r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>
            <a:off x="1905000" y="40386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1905000" y="29718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>
            <a:off x="1905000" y="19812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1905000" y="9906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2057400" y="609600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Arial" charset="0"/>
              </a:rPr>
              <a:t>Triệu tấn </a:t>
            </a: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914400" y="762000"/>
            <a:ext cx="1143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" charset="0"/>
              </a:rPr>
              <a:t> 200</a:t>
            </a:r>
          </a:p>
          <a:p>
            <a:pPr>
              <a:spcBef>
                <a:spcPct val="50000"/>
              </a:spcBef>
            </a:pPr>
            <a:r>
              <a:rPr lang="en-US" sz="4000">
                <a:latin typeface="Arial" charset="0"/>
              </a:rPr>
              <a:t> 150</a:t>
            </a:r>
          </a:p>
          <a:p>
            <a:pPr>
              <a:spcBef>
                <a:spcPct val="50000"/>
              </a:spcBef>
            </a:pPr>
            <a:r>
              <a:rPr lang="en-US" sz="4000">
                <a:latin typeface="Arial" charset="0"/>
              </a:rPr>
              <a:t> 100</a:t>
            </a:r>
          </a:p>
          <a:p>
            <a:pPr>
              <a:spcBef>
                <a:spcPct val="50000"/>
              </a:spcBef>
            </a:pPr>
            <a:r>
              <a:rPr lang="en-US" sz="4000">
                <a:latin typeface="Arial" charset="0"/>
              </a:rPr>
              <a:t>  50    </a:t>
            </a:r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2362200" y="5105400"/>
            <a:ext cx="685800" cy="3048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59" name="Rectangle 18"/>
          <p:cNvSpPr>
            <a:spLocks noChangeArrowheads="1"/>
          </p:cNvSpPr>
          <p:nvPr/>
        </p:nvSpPr>
        <p:spPr bwMode="auto">
          <a:xfrm>
            <a:off x="3657600" y="1828800"/>
            <a:ext cx="685800" cy="3581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657600" y="1828800"/>
            <a:ext cx="685800" cy="3581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61" name="Rectangle 20"/>
          <p:cNvSpPr>
            <a:spLocks noChangeArrowheads="1"/>
          </p:cNvSpPr>
          <p:nvPr/>
        </p:nvSpPr>
        <p:spPr bwMode="auto">
          <a:xfrm>
            <a:off x="4953000" y="4191000"/>
            <a:ext cx="685800" cy="1219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6172200" y="4876800"/>
            <a:ext cx="685800" cy="533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6096000" y="4191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21,8</a:t>
            </a:r>
          </a:p>
        </p:txBody>
      </p:sp>
      <p:sp>
        <p:nvSpPr>
          <p:cNvPr id="6164" name="Text Box 23"/>
          <p:cNvSpPr txBox="1">
            <a:spLocks noChangeArrowheads="1"/>
          </p:cNvSpPr>
          <p:nvPr/>
        </p:nvSpPr>
        <p:spPr bwMode="auto">
          <a:xfrm>
            <a:off x="4876800" y="35052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55,3</a:t>
            </a:r>
          </a:p>
        </p:txBody>
      </p:sp>
      <p:sp>
        <p:nvSpPr>
          <p:cNvPr id="6165" name="Text Box 24"/>
          <p:cNvSpPr txBox="1">
            <a:spLocks noChangeArrowheads="1"/>
          </p:cNvSpPr>
          <p:nvPr/>
        </p:nvSpPr>
        <p:spPr bwMode="auto">
          <a:xfrm>
            <a:off x="3429000" y="11430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175,9</a:t>
            </a:r>
          </a:p>
        </p:txBody>
      </p:sp>
      <p:sp>
        <p:nvSpPr>
          <p:cNvPr id="6166" name="Text Box 25"/>
          <p:cNvSpPr txBox="1">
            <a:spLocks noChangeArrowheads="1"/>
          </p:cNvSpPr>
          <p:nvPr/>
        </p:nvSpPr>
        <p:spPr bwMode="auto">
          <a:xfrm>
            <a:off x="2362200" y="44196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8,4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5791200"/>
            <a:ext cx="9144000" cy="1138238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>
                <a:latin typeface="Arial" charset="0"/>
              </a:rPr>
              <a:t>   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Quan sát hình 1, cho biết loại hình vận tải nào có vai trò quan trọng nhất?</a:t>
            </a:r>
            <a:r>
              <a:rPr lang="en-US" sz="2400">
                <a:latin typeface="Arial" charset="0"/>
              </a:rPr>
              <a:t>  </a:t>
            </a:r>
          </a:p>
        </p:txBody>
      </p:sp>
      <p:sp>
        <p:nvSpPr>
          <p:cNvPr id="6168" name="Text Box 31"/>
          <p:cNvSpPr txBox="1">
            <a:spLocks noChangeArrowheads="1"/>
          </p:cNvSpPr>
          <p:nvPr/>
        </p:nvSpPr>
        <p:spPr bwMode="auto">
          <a:xfrm>
            <a:off x="4953000" y="838200"/>
            <a:ext cx="3733800" cy="15700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Arial" charset="0"/>
              </a:rPr>
              <a:t>Biểu đồ khối lượng hàng</a:t>
            </a:r>
          </a:p>
          <a:p>
            <a:pPr algn="just"/>
            <a:r>
              <a:rPr lang="en-US" sz="2400">
                <a:latin typeface="Arial" charset="0"/>
              </a:rPr>
              <a:t>hoá vận chuyển phân theo loại hình vận tải năm 2003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0" y="5842000"/>
            <a:ext cx="9144000" cy="10160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Đường ô tô có vai trò quan trọng nhất trong việc chuyên chở hàng hóa và hành khách.</a:t>
            </a: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 flipV="1">
            <a:off x="381000" y="3276600"/>
            <a:ext cx="3276600" cy="2590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8600" y="873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repeatCount="5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animBg="1"/>
      <p:bldP spid="4126" grpId="0" animBg="1"/>
      <p:bldP spid="4126" grpId="1" animBg="1"/>
      <p:bldP spid="4129" grpId="0" animBg="1"/>
      <p:bldP spid="4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722B7-CAD1-4E21-840C-B880CDFCAB5B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819400" y="7620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3200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24384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 u="sng">
                <a:solidFill>
                  <a:srgbClr val="000099"/>
                </a:solidFill>
                <a:latin typeface="Arial" charset="0"/>
              </a:rPr>
              <a:t>Các loại hình giao thông vận tải</a:t>
            </a:r>
            <a:r>
              <a:rPr lang="en-US" sz="3200">
                <a:solidFill>
                  <a:srgbClr val="000099"/>
                </a:solidFill>
                <a:latin typeface="Arial" charset="0"/>
              </a:rPr>
              <a:t>  </a:t>
            </a:r>
          </a:p>
        </p:txBody>
      </p:sp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1981200" y="1371600"/>
            <a:ext cx="5791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Giao thông vận tải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" y="3048000"/>
            <a:ext cx="7162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Arial" charset="0"/>
              </a:rPr>
              <a:t>       Nước ta có đủ các loại hình giao thông vận tải: đường ô tô, đường sắt, đường sông, đường biển, đường hàng không. </a:t>
            </a:r>
            <a:endParaRPr lang="en-US" sz="2800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sp>
        <p:nvSpPr>
          <p:cNvPr id="7175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B8AAC4-832B-4C57-B5BB-EE1671F1B49B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" y="4419600"/>
            <a:ext cx="6934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Arial" charset="0"/>
              </a:rPr>
              <a:t>      Đường ô tô có vai trò quan trọng nhất trong việc chuyên chở hàng hóa.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33400" y="3514725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99"/>
                </a:solidFill>
                <a:latin typeface="Arial" charset="0"/>
              </a:rPr>
              <a:t>2.Phân bố một số loại hình giao thông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5311775"/>
            <a:ext cx="9144000" cy="708025"/>
          </a:xfrm>
          <a:prstGeom prst="rect">
            <a:avLst/>
          </a:prstGeom>
          <a:solidFill>
            <a:srgbClr val="993300"/>
          </a:solidFill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>
                <a:latin typeface="Arial" charset="0"/>
              </a:rPr>
              <a:t>   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Chỉ trên bản đồ vị trí đường sắt Bắc – Nam, quốc lộ 1A, các sân bay, cảng biển.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10800000">
            <a:off x="2286000" y="4038600"/>
            <a:ext cx="2667000" cy="990600"/>
          </a:xfrm>
          <a:prstGeom prst="cloudCallout">
            <a:avLst>
              <a:gd name="adj1" fmla="val 79130"/>
              <a:gd name="adj2" fmla="val -82907"/>
            </a:avLst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Hoạt động nhóm 2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D089A8-1165-4540-9310-77BAC1429A8C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08493-5746-4805-8082-20FB7142F90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819400" y="7620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8288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US" sz="2800" b="1" u="sng">
                <a:solidFill>
                  <a:srgbClr val="000099"/>
                </a:solidFill>
                <a:latin typeface="Arial" charset="0"/>
              </a:rPr>
              <a:t>1.Các loại hình giao thông vận tải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  </a:t>
            </a:r>
          </a:p>
        </p:txBody>
      </p:sp>
      <p:sp>
        <p:nvSpPr>
          <p:cNvPr id="8201" name="WordArt 6"/>
          <p:cNvSpPr>
            <a:spLocks noChangeArrowheads="1" noChangeShapeType="1" noTextEdit="1"/>
          </p:cNvSpPr>
          <p:nvPr/>
        </p:nvSpPr>
        <p:spPr bwMode="auto">
          <a:xfrm>
            <a:off x="1752600" y="12954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Giao thông vận tải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533400" y="2286000"/>
            <a:ext cx="716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Arial" charset="0"/>
              </a:rPr>
              <a:t>    -Nước ta có đủ các loại hình giao thông vận tải: đường ô tô, đường sắt, đường sông, đường biển, đường hàng không. </a:t>
            </a:r>
            <a:endParaRPr lang="en-US" sz="1800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533400" y="28956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99"/>
                </a:solidFill>
                <a:latin typeface="Arial" charset="0"/>
              </a:rPr>
              <a:t>      -Đường ô tô có vai trò quan trọng nhất trong việc chuyên chở hàng hóa.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IA LY"/>
          <p:cNvPicPr>
            <a:picLocks noChangeAspect="1" noChangeArrowheads="1"/>
          </p:cNvPicPr>
          <p:nvPr/>
        </p:nvPicPr>
        <p:blipFill>
          <a:blip r:embed="rId2"/>
          <a:srcRect l="4507" t="3125" r="3412"/>
          <a:stretch>
            <a:fillRect/>
          </a:stretch>
        </p:blipFill>
        <p:spPr bwMode="auto">
          <a:xfrm>
            <a:off x="533400" y="457200"/>
            <a:ext cx="4670425" cy="6248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1510" name="Freeform 6"/>
          <p:cNvSpPr>
            <a:spLocks/>
          </p:cNvSpPr>
          <p:nvPr/>
        </p:nvSpPr>
        <p:spPr bwMode="auto">
          <a:xfrm>
            <a:off x="1952625" y="936625"/>
            <a:ext cx="1628775" cy="4397375"/>
          </a:xfrm>
          <a:custGeom>
            <a:avLst/>
            <a:gdLst>
              <a:gd name="T0" fmla="*/ 2147483647 w 1026"/>
              <a:gd name="T1" fmla="*/ 0 h 2770"/>
              <a:gd name="T2" fmla="*/ 2147483647 w 1026"/>
              <a:gd name="T3" fmla="*/ 2147483647 h 2770"/>
              <a:gd name="T4" fmla="*/ 2147483647 w 1026"/>
              <a:gd name="T5" fmla="*/ 2147483647 h 2770"/>
              <a:gd name="T6" fmla="*/ 2147483647 w 1026"/>
              <a:gd name="T7" fmla="*/ 2147483647 h 2770"/>
              <a:gd name="T8" fmla="*/ 2147483647 w 1026"/>
              <a:gd name="T9" fmla="*/ 2147483647 h 2770"/>
              <a:gd name="T10" fmla="*/ 2147483647 w 1026"/>
              <a:gd name="T11" fmla="*/ 2147483647 h 2770"/>
              <a:gd name="T12" fmla="*/ 2147483647 w 1026"/>
              <a:gd name="T13" fmla="*/ 2147483647 h 2770"/>
              <a:gd name="T14" fmla="*/ 2147483647 w 1026"/>
              <a:gd name="T15" fmla="*/ 2147483647 h 2770"/>
              <a:gd name="T16" fmla="*/ 2147483647 w 1026"/>
              <a:gd name="T17" fmla="*/ 2147483647 h 2770"/>
              <a:gd name="T18" fmla="*/ 2147483647 w 1026"/>
              <a:gd name="T19" fmla="*/ 2147483647 h 2770"/>
              <a:gd name="T20" fmla="*/ 2147483647 w 1026"/>
              <a:gd name="T21" fmla="*/ 2147483647 h 2770"/>
              <a:gd name="T22" fmla="*/ 2147483647 w 1026"/>
              <a:gd name="T23" fmla="*/ 2147483647 h 2770"/>
              <a:gd name="T24" fmla="*/ 2147483647 w 1026"/>
              <a:gd name="T25" fmla="*/ 2147483647 h 2770"/>
              <a:gd name="T26" fmla="*/ 2147483647 w 1026"/>
              <a:gd name="T27" fmla="*/ 2147483647 h 2770"/>
              <a:gd name="T28" fmla="*/ 2147483647 w 1026"/>
              <a:gd name="T29" fmla="*/ 2147483647 h 2770"/>
              <a:gd name="T30" fmla="*/ 2147483647 w 1026"/>
              <a:gd name="T31" fmla="*/ 2147483647 h 2770"/>
              <a:gd name="T32" fmla="*/ 2147483647 w 1026"/>
              <a:gd name="T33" fmla="*/ 2147483647 h 2770"/>
              <a:gd name="T34" fmla="*/ 2147483647 w 1026"/>
              <a:gd name="T35" fmla="*/ 2147483647 h 2770"/>
              <a:gd name="T36" fmla="*/ 2147483647 w 1026"/>
              <a:gd name="T37" fmla="*/ 2147483647 h 2770"/>
              <a:gd name="T38" fmla="*/ 2147483647 w 1026"/>
              <a:gd name="T39" fmla="*/ 2147483647 h 2770"/>
              <a:gd name="T40" fmla="*/ 2147483647 w 1026"/>
              <a:gd name="T41" fmla="*/ 2147483647 h 2770"/>
              <a:gd name="T42" fmla="*/ 2147483647 w 1026"/>
              <a:gd name="T43" fmla="*/ 2147483647 h 2770"/>
              <a:gd name="T44" fmla="*/ 2147483647 w 1026"/>
              <a:gd name="T45" fmla="*/ 2147483647 h 2770"/>
              <a:gd name="T46" fmla="*/ 2147483647 w 1026"/>
              <a:gd name="T47" fmla="*/ 2147483647 h 2770"/>
              <a:gd name="T48" fmla="*/ 2147483647 w 1026"/>
              <a:gd name="T49" fmla="*/ 2147483647 h 2770"/>
              <a:gd name="T50" fmla="*/ 2147483647 w 1026"/>
              <a:gd name="T51" fmla="*/ 2147483647 h 2770"/>
              <a:gd name="T52" fmla="*/ 2147483647 w 1026"/>
              <a:gd name="T53" fmla="*/ 2147483647 h 2770"/>
              <a:gd name="T54" fmla="*/ 2147483647 w 1026"/>
              <a:gd name="T55" fmla="*/ 2147483647 h 27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26"/>
              <a:gd name="T85" fmla="*/ 0 h 2770"/>
              <a:gd name="T86" fmla="*/ 1026 w 1026"/>
              <a:gd name="T87" fmla="*/ 2770 h 27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26" h="2770">
                <a:moveTo>
                  <a:pt x="324" y="0"/>
                </a:moveTo>
                <a:cubicBezTo>
                  <a:pt x="288" y="53"/>
                  <a:pt x="260" y="90"/>
                  <a:pt x="200" y="110"/>
                </a:cubicBezTo>
                <a:cubicBezTo>
                  <a:pt x="161" y="168"/>
                  <a:pt x="184" y="183"/>
                  <a:pt x="118" y="206"/>
                </a:cubicBezTo>
                <a:cubicBezTo>
                  <a:pt x="103" y="251"/>
                  <a:pt x="87" y="275"/>
                  <a:pt x="118" y="329"/>
                </a:cubicBezTo>
                <a:cubicBezTo>
                  <a:pt x="125" y="342"/>
                  <a:pt x="145" y="338"/>
                  <a:pt x="159" y="343"/>
                </a:cubicBezTo>
                <a:cubicBezTo>
                  <a:pt x="128" y="433"/>
                  <a:pt x="171" y="344"/>
                  <a:pt x="104" y="398"/>
                </a:cubicBezTo>
                <a:cubicBezTo>
                  <a:pt x="91" y="408"/>
                  <a:pt x="86" y="425"/>
                  <a:pt x="77" y="439"/>
                </a:cubicBezTo>
                <a:cubicBezTo>
                  <a:pt x="72" y="503"/>
                  <a:pt x="74" y="568"/>
                  <a:pt x="63" y="631"/>
                </a:cubicBezTo>
                <a:cubicBezTo>
                  <a:pt x="60" y="647"/>
                  <a:pt x="37" y="656"/>
                  <a:pt x="36" y="672"/>
                </a:cubicBezTo>
                <a:cubicBezTo>
                  <a:pt x="31" y="761"/>
                  <a:pt x="0" y="924"/>
                  <a:pt x="104" y="960"/>
                </a:cubicBezTo>
                <a:cubicBezTo>
                  <a:pt x="163" y="1019"/>
                  <a:pt x="197" y="969"/>
                  <a:pt x="255" y="1029"/>
                </a:cubicBezTo>
                <a:cubicBezTo>
                  <a:pt x="276" y="1090"/>
                  <a:pt x="326" y="1145"/>
                  <a:pt x="379" y="1180"/>
                </a:cubicBezTo>
                <a:cubicBezTo>
                  <a:pt x="438" y="1269"/>
                  <a:pt x="577" y="1393"/>
                  <a:pt x="680" y="1426"/>
                </a:cubicBezTo>
                <a:cubicBezTo>
                  <a:pt x="723" y="1491"/>
                  <a:pt x="710" y="1523"/>
                  <a:pt x="790" y="1550"/>
                </a:cubicBezTo>
                <a:cubicBezTo>
                  <a:pt x="813" y="1573"/>
                  <a:pt x="836" y="1595"/>
                  <a:pt x="859" y="1618"/>
                </a:cubicBezTo>
                <a:cubicBezTo>
                  <a:pt x="868" y="1627"/>
                  <a:pt x="886" y="1646"/>
                  <a:pt x="886" y="1646"/>
                </a:cubicBezTo>
                <a:cubicBezTo>
                  <a:pt x="918" y="1744"/>
                  <a:pt x="889" y="1712"/>
                  <a:pt x="955" y="1756"/>
                </a:cubicBezTo>
                <a:cubicBezTo>
                  <a:pt x="988" y="1860"/>
                  <a:pt x="905" y="2004"/>
                  <a:pt x="1023" y="2044"/>
                </a:cubicBezTo>
                <a:cubicBezTo>
                  <a:pt x="1018" y="2112"/>
                  <a:pt x="1026" y="2183"/>
                  <a:pt x="1009" y="2249"/>
                </a:cubicBezTo>
                <a:cubicBezTo>
                  <a:pt x="1005" y="2263"/>
                  <a:pt x="979" y="2254"/>
                  <a:pt x="968" y="2263"/>
                </a:cubicBezTo>
                <a:cubicBezTo>
                  <a:pt x="945" y="2282"/>
                  <a:pt x="936" y="2319"/>
                  <a:pt x="927" y="2345"/>
                </a:cubicBezTo>
                <a:cubicBezTo>
                  <a:pt x="932" y="2368"/>
                  <a:pt x="941" y="2391"/>
                  <a:pt x="941" y="2414"/>
                </a:cubicBezTo>
                <a:cubicBezTo>
                  <a:pt x="941" y="2539"/>
                  <a:pt x="870" y="2585"/>
                  <a:pt x="776" y="2647"/>
                </a:cubicBezTo>
                <a:cubicBezTo>
                  <a:pt x="762" y="2642"/>
                  <a:pt x="748" y="2639"/>
                  <a:pt x="735" y="2633"/>
                </a:cubicBezTo>
                <a:cubicBezTo>
                  <a:pt x="720" y="2626"/>
                  <a:pt x="710" y="2608"/>
                  <a:pt x="694" y="2606"/>
                </a:cubicBezTo>
                <a:cubicBezTo>
                  <a:pt x="675" y="2603"/>
                  <a:pt x="657" y="2615"/>
                  <a:pt x="639" y="2620"/>
                </a:cubicBezTo>
                <a:cubicBezTo>
                  <a:pt x="537" y="2722"/>
                  <a:pt x="455" y="2679"/>
                  <a:pt x="283" y="2688"/>
                </a:cubicBezTo>
                <a:cubicBezTo>
                  <a:pt x="247" y="2740"/>
                  <a:pt x="255" y="2712"/>
                  <a:pt x="255" y="277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1752600" y="923925"/>
            <a:ext cx="1806575" cy="4943475"/>
          </a:xfrm>
          <a:custGeom>
            <a:avLst/>
            <a:gdLst>
              <a:gd name="T0" fmla="*/ 2147483647 w 1138"/>
              <a:gd name="T1" fmla="*/ 0 h 3114"/>
              <a:gd name="T2" fmla="*/ 2147483647 w 1138"/>
              <a:gd name="T3" fmla="*/ 2147483647 h 3114"/>
              <a:gd name="T4" fmla="*/ 2147483647 w 1138"/>
              <a:gd name="T5" fmla="*/ 2147483647 h 3114"/>
              <a:gd name="T6" fmla="*/ 2147483647 w 1138"/>
              <a:gd name="T7" fmla="*/ 2147483647 h 3114"/>
              <a:gd name="T8" fmla="*/ 2147483647 w 1138"/>
              <a:gd name="T9" fmla="*/ 2147483647 h 3114"/>
              <a:gd name="T10" fmla="*/ 2147483647 w 1138"/>
              <a:gd name="T11" fmla="*/ 2147483647 h 3114"/>
              <a:gd name="T12" fmla="*/ 2147483647 w 1138"/>
              <a:gd name="T13" fmla="*/ 2147483647 h 3114"/>
              <a:gd name="T14" fmla="*/ 2147483647 w 1138"/>
              <a:gd name="T15" fmla="*/ 2147483647 h 3114"/>
              <a:gd name="T16" fmla="*/ 2147483647 w 1138"/>
              <a:gd name="T17" fmla="*/ 2147483647 h 3114"/>
              <a:gd name="T18" fmla="*/ 2147483647 w 1138"/>
              <a:gd name="T19" fmla="*/ 2147483647 h 3114"/>
              <a:gd name="T20" fmla="*/ 2147483647 w 1138"/>
              <a:gd name="T21" fmla="*/ 2147483647 h 3114"/>
              <a:gd name="T22" fmla="*/ 2147483647 w 1138"/>
              <a:gd name="T23" fmla="*/ 2147483647 h 3114"/>
              <a:gd name="T24" fmla="*/ 2147483647 w 1138"/>
              <a:gd name="T25" fmla="*/ 2147483647 h 3114"/>
              <a:gd name="T26" fmla="*/ 2147483647 w 1138"/>
              <a:gd name="T27" fmla="*/ 2147483647 h 3114"/>
              <a:gd name="T28" fmla="*/ 2147483647 w 1138"/>
              <a:gd name="T29" fmla="*/ 2147483647 h 3114"/>
              <a:gd name="T30" fmla="*/ 2147483647 w 1138"/>
              <a:gd name="T31" fmla="*/ 2147483647 h 3114"/>
              <a:gd name="T32" fmla="*/ 2147483647 w 1138"/>
              <a:gd name="T33" fmla="*/ 2147483647 h 3114"/>
              <a:gd name="T34" fmla="*/ 2147483647 w 1138"/>
              <a:gd name="T35" fmla="*/ 2147483647 h 3114"/>
              <a:gd name="T36" fmla="*/ 2147483647 w 1138"/>
              <a:gd name="T37" fmla="*/ 2147483647 h 3114"/>
              <a:gd name="T38" fmla="*/ 2147483647 w 1138"/>
              <a:gd name="T39" fmla="*/ 2147483647 h 3114"/>
              <a:gd name="T40" fmla="*/ 2147483647 w 1138"/>
              <a:gd name="T41" fmla="*/ 2147483647 h 3114"/>
              <a:gd name="T42" fmla="*/ 2147483647 w 1138"/>
              <a:gd name="T43" fmla="*/ 2147483647 h 3114"/>
              <a:gd name="T44" fmla="*/ 2147483647 w 1138"/>
              <a:gd name="T45" fmla="*/ 2147483647 h 3114"/>
              <a:gd name="T46" fmla="*/ 2147483647 w 1138"/>
              <a:gd name="T47" fmla="*/ 2147483647 h 3114"/>
              <a:gd name="T48" fmla="*/ 2147483647 w 1138"/>
              <a:gd name="T49" fmla="*/ 2147483647 h 3114"/>
              <a:gd name="T50" fmla="*/ 2147483647 w 1138"/>
              <a:gd name="T51" fmla="*/ 2147483647 h 3114"/>
              <a:gd name="T52" fmla="*/ 2147483647 w 1138"/>
              <a:gd name="T53" fmla="*/ 2147483647 h 3114"/>
              <a:gd name="T54" fmla="*/ 2147483647 w 1138"/>
              <a:gd name="T55" fmla="*/ 2147483647 h 3114"/>
              <a:gd name="T56" fmla="*/ 2147483647 w 1138"/>
              <a:gd name="T57" fmla="*/ 2147483647 h 3114"/>
              <a:gd name="T58" fmla="*/ 2147483647 w 1138"/>
              <a:gd name="T59" fmla="*/ 2147483647 h 3114"/>
              <a:gd name="T60" fmla="*/ 2147483647 w 1138"/>
              <a:gd name="T61" fmla="*/ 2147483647 h 3114"/>
              <a:gd name="T62" fmla="*/ 2147483647 w 1138"/>
              <a:gd name="T63" fmla="*/ 2147483647 h 3114"/>
              <a:gd name="T64" fmla="*/ 2147483647 w 1138"/>
              <a:gd name="T65" fmla="*/ 2147483647 h 3114"/>
              <a:gd name="T66" fmla="*/ 2147483647 w 1138"/>
              <a:gd name="T67" fmla="*/ 2147483647 h 3114"/>
              <a:gd name="T68" fmla="*/ 2147483647 w 1138"/>
              <a:gd name="T69" fmla="*/ 2147483647 h 3114"/>
              <a:gd name="T70" fmla="*/ 2147483647 w 1138"/>
              <a:gd name="T71" fmla="*/ 2147483647 h 3114"/>
              <a:gd name="T72" fmla="*/ 2147483647 w 1138"/>
              <a:gd name="T73" fmla="*/ 2147483647 h 3114"/>
              <a:gd name="T74" fmla="*/ 0 w 1138"/>
              <a:gd name="T75" fmla="*/ 2147483647 h 31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8"/>
              <a:gd name="T115" fmla="*/ 0 h 3114"/>
              <a:gd name="T116" fmla="*/ 1138 w 1138"/>
              <a:gd name="T117" fmla="*/ 3114 h 31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8" h="3114">
                <a:moveTo>
                  <a:pt x="466" y="0"/>
                </a:moveTo>
                <a:cubicBezTo>
                  <a:pt x="427" y="41"/>
                  <a:pt x="398" y="83"/>
                  <a:pt x="357" y="124"/>
                </a:cubicBezTo>
                <a:cubicBezTo>
                  <a:pt x="348" y="133"/>
                  <a:pt x="338" y="142"/>
                  <a:pt x="329" y="151"/>
                </a:cubicBezTo>
                <a:cubicBezTo>
                  <a:pt x="320" y="160"/>
                  <a:pt x="302" y="179"/>
                  <a:pt x="302" y="179"/>
                </a:cubicBezTo>
                <a:cubicBezTo>
                  <a:pt x="297" y="206"/>
                  <a:pt x="302" y="237"/>
                  <a:pt x="288" y="261"/>
                </a:cubicBezTo>
                <a:cubicBezTo>
                  <a:pt x="281" y="274"/>
                  <a:pt x="251" y="261"/>
                  <a:pt x="247" y="275"/>
                </a:cubicBezTo>
                <a:cubicBezTo>
                  <a:pt x="221" y="366"/>
                  <a:pt x="256" y="515"/>
                  <a:pt x="178" y="590"/>
                </a:cubicBezTo>
                <a:cubicBezTo>
                  <a:pt x="139" y="714"/>
                  <a:pt x="107" y="878"/>
                  <a:pt x="206" y="974"/>
                </a:cubicBezTo>
                <a:cubicBezTo>
                  <a:pt x="229" y="1042"/>
                  <a:pt x="206" y="1010"/>
                  <a:pt x="302" y="1043"/>
                </a:cubicBezTo>
                <a:cubicBezTo>
                  <a:pt x="343" y="1057"/>
                  <a:pt x="340" y="1074"/>
                  <a:pt x="370" y="1098"/>
                </a:cubicBezTo>
                <a:cubicBezTo>
                  <a:pt x="410" y="1130"/>
                  <a:pt x="463" y="1144"/>
                  <a:pt x="508" y="1166"/>
                </a:cubicBezTo>
                <a:cubicBezTo>
                  <a:pt x="517" y="1175"/>
                  <a:pt x="529" y="1182"/>
                  <a:pt x="535" y="1194"/>
                </a:cubicBezTo>
                <a:cubicBezTo>
                  <a:pt x="548" y="1220"/>
                  <a:pt x="542" y="1256"/>
                  <a:pt x="562" y="1276"/>
                </a:cubicBezTo>
                <a:cubicBezTo>
                  <a:pt x="616" y="1330"/>
                  <a:pt x="666" y="1375"/>
                  <a:pt x="741" y="1399"/>
                </a:cubicBezTo>
                <a:cubicBezTo>
                  <a:pt x="783" y="1428"/>
                  <a:pt x="828" y="1445"/>
                  <a:pt x="864" y="1482"/>
                </a:cubicBezTo>
                <a:cubicBezTo>
                  <a:pt x="876" y="1518"/>
                  <a:pt x="871" y="1560"/>
                  <a:pt x="892" y="1591"/>
                </a:cubicBezTo>
                <a:cubicBezTo>
                  <a:pt x="900" y="1603"/>
                  <a:pt x="919" y="1600"/>
                  <a:pt x="933" y="1605"/>
                </a:cubicBezTo>
                <a:cubicBezTo>
                  <a:pt x="942" y="1619"/>
                  <a:pt x="953" y="1631"/>
                  <a:pt x="960" y="1646"/>
                </a:cubicBezTo>
                <a:cubicBezTo>
                  <a:pt x="966" y="1659"/>
                  <a:pt x="966" y="1675"/>
                  <a:pt x="974" y="1687"/>
                </a:cubicBezTo>
                <a:cubicBezTo>
                  <a:pt x="989" y="1708"/>
                  <a:pt x="1029" y="1742"/>
                  <a:pt x="1029" y="1742"/>
                </a:cubicBezTo>
                <a:cubicBezTo>
                  <a:pt x="1043" y="1787"/>
                  <a:pt x="1069" y="1807"/>
                  <a:pt x="1084" y="1852"/>
                </a:cubicBezTo>
                <a:cubicBezTo>
                  <a:pt x="1091" y="1965"/>
                  <a:pt x="1063" y="2062"/>
                  <a:pt x="1138" y="2140"/>
                </a:cubicBezTo>
                <a:cubicBezTo>
                  <a:pt x="1109" y="2229"/>
                  <a:pt x="1093" y="2310"/>
                  <a:pt x="1070" y="2400"/>
                </a:cubicBezTo>
                <a:cubicBezTo>
                  <a:pt x="1063" y="2428"/>
                  <a:pt x="1051" y="2455"/>
                  <a:pt x="1042" y="2483"/>
                </a:cubicBezTo>
                <a:cubicBezTo>
                  <a:pt x="1037" y="2497"/>
                  <a:pt x="1039" y="2514"/>
                  <a:pt x="1029" y="2524"/>
                </a:cubicBezTo>
                <a:cubicBezTo>
                  <a:pt x="1011" y="2542"/>
                  <a:pt x="992" y="2561"/>
                  <a:pt x="974" y="2579"/>
                </a:cubicBezTo>
                <a:cubicBezTo>
                  <a:pt x="922" y="2631"/>
                  <a:pt x="827" y="2588"/>
                  <a:pt x="754" y="2592"/>
                </a:cubicBezTo>
                <a:cubicBezTo>
                  <a:pt x="723" y="2624"/>
                  <a:pt x="690" y="2630"/>
                  <a:pt x="658" y="2661"/>
                </a:cubicBezTo>
                <a:cubicBezTo>
                  <a:pt x="654" y="2675"/>
                  <a:pt x="659" y="2697"/>
                  <a:pt x="645" y="2702"/>
                </a:cubicBezTo>
                <a:cubicBezTo>
                  <a:pt x="633" y="2706"/>
                  <a:pt x="630" y="2676"/>
                  <a:pt x="617" y="2675"/>
                </a:cubicBezTo>
                <a:cubicBezTo>
                  <a:pt x="549" y="2671"/>
                  <a:pt x="480" y="2684"/>
                  <a:pt x="412" y="2688"/>
                </a:cubicBezTo>
                <a:cubicBezTo>
                  <a:pt x="391" y="2709"/>
                  <a:pt x="364" y="2722"/>
                  <a:pt x="343" y="2743"/>
                </a:cubicBezTo>
                <a:cubicBezTo>
                  <a:pt x="322" y="2764"/>
                  <a:pt x="317" y="2798"/>
                  <a:pt x="288" y="2812"/>
                </a:cubicBezTo>
                <a:cubicBezTo>
                  <a:pt x="262" y="2825"/>
                  <a:pt x="233" y="2830"/>
                  <a:pt x="206" y="2839"/>
                </a:cubicBezTo>
                <a:cubicBezTo>
                  <a:pt x="192" y="2844"/>
                  <a:pt x="165" y="2853"/>
                  <a:pt x="165" y="2853"/>
                </a:cubicBezTo>
                <a:cubicBezTo>
                  <a:pt x="160" y="2926"/>
                  <a:pt x="172" y="3002"/>
                  <a:pt x="151" y="3072"/>
                </a:cubicBezTo>
                <a:cubicBezTo>
                  <a:pt x="146" y="3090"/>
                  <a:pt x="114" y="3081"/>
                  <a:pt x="96" y="3086"/>
                </a:cubicBezTo>
                <a:cubicBezTo>
                  <a:pt x="64" y="3095"/>
                  <a:pt x="0" y="3114"/>
                  <a:pt x="0" y="311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2481263" y="1306513"/>
            <a:ext cx="1423987" cy="4164012"/>
          </a:xfrm>
          <a:custGeom>
            <a:avLst/>
            <a:gdLst>
              <a:gd name="T0" fmla="*/ 2147483647 w 897"/>
              <a:gd name="T1" fmla="*/ 0 h 2623"/>
              <a:gd name="T2" fmla="*/ 2147483647 w 897"/>
              <a:gd name="T3" fmla="*/ 2147483647 h 2623"/>
              <a:gd name="T4" fmla="*/ 2147483647 w 897"/>
              <a:gd name="T5" fmla="*/ 2147483647 h 2623"/>
              <a:gd name="T6" fmla="*/ 2147483647 w 897"/>
              <a:gd name="T7" fmla="*/ 2147483647 h 2623"/>
              <a:gd name="T8" fmla="*/ 2147483647 w 897"/>
              <a:gd name="T9" fmla="*/ 2147483647 h 2623"/>
              <a:gd name="T10" fmla="*/ 2147483647 w 897"/>
              <a:gd name="T11" fmla="*/ 2147483647 h 2623"/>
              <a:gd name="T12" fmla="*/ 2147483647 w 897"/>
              <a:gd name="T13" fmla="*/ 2147483647 h 2623"/>
              <a:gd name="T14" fmla="*/ 2147483647 w 897"/>
              <a:gd name="T15" fmla="*/ 2147483647 h 2623"/>
              <a:gd name="T16" fmla="*/ 2147483647 w 897"/>
              <a:gd name="T17" fmla="*/ 2147483647 h 2623"/>
              <a:gd name="T18" fmla="*/ 2147483647 w 897"/>
              <a:gd name="T19" fmla="*/ 2147483647 h 2623"/>
              <a:gd name="T20" fmla="*/ 2147483647 w 897"/>
              <a:gd name="T21" fmla="*/ 2147483647 h 2623"/>
              <a:gd name="T22" fmla="*/ 2147483647 w 897"/>
              <a:gd name="T23" fmla="*/ 2147483647 h 2623"/>
              <a:gd name="T24" fmla="*/ 2147483647 w 897"/>
              <a:gd name="T25" fmla="*/ 2147483647 h 2623"/>
              <a:gd name="T26" fmla="*/ 2147483647 w 897"/>
              <a:gd name="T27" fmla="*/ 2147483647 h 2623"/>
              <a:gd name="T28" fmla="*/ 2147483647 w 897"/>
              <a:gd name="T29" fmla="*/ 2147483647 h 2623"/>
              <a:gd name="T30" fmla="*/ 2147483647 w 897"/>
              <a:gd name="T31" fmla="*/ 2147483647 h 2623"/>
              <a:gd name="T32" fmla="*/ 2147483647 w 897"/>
              <a:gd name="T33" fmla="*/ 2147483647 h 2623"/>
              <a:gd name="T34" fmla="*/ 2147483647 w 897"/>
              <a:gd name="T35" fmla="*/ 2147483647 h 2623"/>
              <a:gd name="T36" fmla="*/ 2147483647 w 897"/>
              <a:gd name="T37" fmla="*/ 2147483647 h 2623"/>
              <a:gd name="T38" fmla="*/ 2147483647 w 897"/>
              <a:gd name="T39" fmla="*/ 2147483647 h 2623"/>
              <a:gd name="T40" fmla="*/ 2147483647 w 897"/>
              <a:gd name="T41" fmla="*/ 2147483647 h 2623"/>
              <a:gd name="T42" fmla="*/ 2147483647 w 897"/>
              <a:gd name="T43" fmla="*/ 2147483647 h 2623"/>
              <a:gd name="T44" fmla="*/ 2147483647 w 897"/>
              <a:gd name="T45" fmla="*/ 2147483647 h 2623"/>
              <a:gd name="T46" fmla="*/ 0 w 897"/>
              <a:gd name="T47" fmla="*/ 2147483647 h 26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97"/>
              <a:gd name="T73" fmla="*/ 0 h 2623"/>
              <a:gd name="T74" fmla="*/ 897 w 897"/>
              <a:gd name="T75" fmla="*/ 2623 h 26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97" h="2623">
                <a:moveTo>
                  <a:pt x="28" y="0"/>
                </a:moveTo>
                <a:cubicBezTo>
                  <a:pt x="39" y="214"/>
                  <a:pt x="3" y="253"/>
                  <a:pt x="124" y="370"/>
                </a:cubicBezTo>
                <a:cubicBezTo>
                  <a:pt x="129" y="384"/>
                  <a:pt x="131" y="399"/>
                  <a:pt x="138" y="411"/>
                </a:cubicBezTo>
                <a:cubicBezTo>
                  <a:pt x="145" y="422"/>
                  <a:pt x="159" y="427"/>
                  <a:pt x="165" y="439"/>
                </a:cubicBezTo>
                <a:cubicBezTo>
                  <a:pt x="178" y="465"/>
                  <a:pt x="192" y="521"/>
                  <a:pt x="192" y="521"/>
                </a:cubicBezTo>
                <a:cubicBezTo>
                  <a:pt x="207" y="621"/>
                  <a:pt x="214" y="722"/>
                  <a:pt x="302" y="782"/>
                </a:cubicBezTo>
                <a:cubicBezTo>
                  <a:pt x="307" y="796"/>
                  <a:pt x="307" y="812"/>
                  <a:pt x="316" y="823"/>
                </a:cubicBezTo>
                <a:cubicBezTo>
                  <a:pt x="337" y="849"/>
                  <a:pt x="395" y="881"/>
                  <a:pt x="426" y="891"/>
                </a:cubicBezTo>
                <a:cubicBezTo>
                  <a:pt x="476" y="968"/>
                  <a:pt x="501" y="1012"/>
                  <a:pt x="590" y="1042"/>
                </a:cubicBezTo>
                <a:cubicBezTo>
                  <a:pt x="599" y="1056"/>
                  <a:pt x="606" y="1072"/>
                  <a:pt x="618" y="1083"/>
                </a:cubicBezTo>
                <a:cubicBezTo>
                  <a:pt x="643" y="1105"/>
                  <a:pt x="700" y="1138"/>
                  <a:pt x="700" y="1138"/>
                </a:cubicBezTo>
                <a:cubicBezTo>
                  <a:pt x="718" y="1193"/>
                  <a:pt x="737" y="1248"/>
                  <a:pt x="755" y="1303"/>
                </a:cubicBezTo>
                <a:cubicBezTo>
                  <a:pt x="759" y="1317"/>
                  <a:pt x="754" y="1339"/>
                  <a:pt x="768" y="1344"/>
                </a:cubicBezTo>
                <a:cubicBezTo>
                  <a:pt x="782" y="1349"/>
                  <a:pt x="796" y="1353"/>
                  <a:pt x="810" y="1358"/>
                </a:cubicBezTo>
                <a:cubicBezTo>
                  <a:pt x="832" y="1428"/>
                  <a:pt x="837" y="1433"/>
                  <a:pt x="837" y="1536"/>
                </a:cubicBezTo>
                <a:cubicBezTo>
                  <a:pt x="837" y="2032"/>
                  <a:pt x="897" y="1942"/>
                  <a:pt x="782" y="2167"/>
                </a:cubicBezTo>
                <a:cubicBezTo>
                  <a:pt x="749" y="2232"/>
                  <a:pt x="748" y="2293"/>
                  <a:pt x="672" y="2318"/>
                </a:cubicBezTo>
                <a:cubicBezTo>
                  <a:pt x="658" y="2332"/>
                  <a:pt x="647" y="2348"/>
                  <a:pt x="631" y="2359"/>
                </a:cubicBezTo>
                <a:cubicBezTo>
                  <a:pt x="619" y="2367"/>
                  <a:pt x="602" y="2364"/>
                  <a:pt x="590" y="2372"/>
                </a:cubicBezTo>
                <a:cubicBezTo>
                  <a:pt x="524" y="2419"/>
                  <a:pt x="481" y="2492"/>
                  <a:pt x="412" y="2537"/>
                </a:cubicBezTo>
                <a:cubicBezTo>
                  <a:pt x="407" y="2551"/>
                  <a:pt x="411" y="2572"/>
                  <a:pt x="398" y="2578"/>
                </a:cubicBezTo>
                <a:cubicBezTo>
                  <a:pt x="385" y="2584"/>
                  <a:pt x="371" y="2561"/>
                  <a:pt x="357" y="2564"/>
                </a:cubicBezTo>
                <a:cubicBezTo>
                  <a:pt x="327" y="2570"/>
                  <a:pt x="330" y="2614"/>
                  <a:pt x="330" y="2578"/>
                </a:cubicBezTo>
                <a:cubicBezTo>
                  <a:pt x="230" y="2573"/>
                  <a:pt x="59" y="2623"/>
                  <a:pt x="0" y="2510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2982913" y="2600325"/>
            <a:ext cx="146050" cy="557213"/>
          </a:xfrm>
          <a:custGeom>
            <a:avLst/>
            <a:gdLst>
              <a:gd name="T0" fmla="*/ 0 w 92"/>
              <a:gd name="T1" fmla="*/ 2147483647 h 351"/>
              <a:gd name="T2" fmla="*/ 2147483647 w 92"/>
              <a:gd name="T3" fmla="*/ 2147483647 h 351"/>
              <a:gd name="T4" fmla="*/ 2147483647 w 92"/>
              <a:gd name="T5" fmla="*/ 2147483647 h 351"/>
              <a:gd name="T6" fmla="*/ 2147483647 w 92"/>
              <a:gd name="T7" fmla="*/ 2147483647 h 351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1"/>
              <a:gd name="T14" fmla="*/ 92 w 92"/>
              <a:gd name="T15" fmla="*/ 351 h 3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1">
                <a:moveTo>
                  <a:pt x="0" y="8"/>
                </a:moveTo>
                <a:cubicBezTo>
                  <a:pt x="92" y="37"/>
                  <a:pt x="19" y="0"/>
                  <a:pt x="55" y="159"/>
                </a:cubicBezTo>
                <a:cubicBezTo>
                  <a:pt x="59" y="175"/>
                  <a:pt x="80" y="184"/>
                  <a:pt x="82" y="200"/>
                </a:cubicBezTo>
                <a:cubicBezTo>
                  <a:pt x="89" y="250"/>
                  <a:pt x="82" y="301"/>
                  <a:pt x="82" y="351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500063" y="5334000"/>
            <a:ext cx="2024062" cy="842963"/>
          </a:xfrm>
          <a:custGeom>
            <a:avLst/>
            <a:gdLst>
              <a:gd name="T0" fmla="*/ 2147483647 w 1275"/>
              <a:gd name="T1" fmla="*/ 0 h 531"/>
              <a:gd name="T2" fmla="*/ 2147483647 w 1275"/>
              <a:gd name="T3" fmla="*/ 2147483647 h 531"/>
              <a:gd name="T4" fmla="*/ 2147483647 w 1275"/>
              <a:gd name="T5" fmla="*/ 2147483647 h 531"/>
              <a:gd name="T6" fmla="*/ 2147483647 w 1275"/>
              <a:gd name="T7" fmla="*/ 2147483647 h 531"/>
              <a:gd name="T8" fmla="*/ 2147483647 w 1275"/>
              <a:gd name="T9" fmla="*/ 2147483647 h 531"/>
              <a:gd name="T10" fmla="*/ 2147483647 w 1275"/>
              <a:gd name="T11" fmla="*/ 2147483647 h 531"/>
              <a:gd name="T12" fmla="*/ 2147483647 w 1275"/>
              <a:gd name="T13" fmla="*/ 2147483647 h 531"/>
              <a:gd name="T14" fmla="*/ 2147483647 w 1275"/>
              <a:gd name="T15" fmla="*/ 2147483647 h 531"/>
              <a:gd name="T16" fmla="*/ 2147483647 w 1275"/>
              <a:gd name="T17" fmla="*/ 2147483647 h 531"/>
              <a:gd name="T18" fmla="*/ 2147483647 w 1275"/>
              <a:gd name="T19" fmla="*/ 2147483647 h 531"/>
              <a:gd name="T20" fmla="*/ 2147483647 w 1275"/>
              <a:gd name="T21" fmla="*/ 2147483647 h 531"/>
              <a:gd name="T22" fmla="*/ 0 w 1275"/>
              <a:gd name="T23" fmla="*/ 2147483647 h 5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75"/>
              <a:gd name="T37" fmla="*/ 0 h 531"/>
              <a:gd name="T38" fmla="*/ 1275 w 1275"/>
              <a:gd name="T39" fmla="*/ 531 h 5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75" h="531">
                <a:moveTo>
                  <a:pt x="1262" y="0"/>
                </a:moveTo>
                <a:cubicBezTo>
                  <a:pt x="1256" y="69"/>
                  <a:pt x="1275" y="149"/>
                  <a:pt x="1235" y="206"/>
                </a:cubicBezTo>
                <a:cubicBezTo>
                  <a:pt x="1220" y="227"/>
                  <a:pt x="1198" y="243"/>
                  <a:pt x="1180" y="261"/>
                </a:cubicBezTo>
                <a:cubicBezTo>
                  <a:pt x="1171" y="270"/>
                  <a:pt x="1152" y="288"/>
                  <a:pt x="1152" y="288"/>
                </a:cubicBezTo>
                <a:cubicBezTo>
                  <a:pt x="1128" y="365"/>
                  <a:pt x="1036" y="441"/>
                  <a:pt x="960" y="466"/>
                </a:cubicBezTo>
                <a:cubicBezTo>
                  <a:pt x="933" y="475"/>
                  <a:pt x="905" y="485"/>
                  <a:pt x="878" y="494"/>
                </a:cubicBezTo>
                <a:cubicBezTo>
                  <a:pt x="864" y="499"/>
                  <a:pt x="851" y="503"/>
                  <a:pt x="837" y="507"/>
                </a:cubicBezTo>
                <a:cubicBezTo>
                  <a:pt x="823" y="512"/>
                  <a:pt x="796" y="521"/>
                  <a:pt x="796" y="521"/>
                </a:cubicBezTo>
                <a:cubicBezTo>
                  <a:pt x="636" y="516"/>
                  <a:pt x="474" y="531"/>
                  <a:pt x="316" y="507"/>
                </a:cubicBezTo>
                <a:cubicBezTo>
                  <a:pt x="311" y="506"/>
                  <a:pt x="240" y="432"/>
                  <a:pt x="220" y="411"/>
                </a:cubicBezTo>
                <a:cubicBezTo>
                  <a:pt x="200" y="390"/>
                  <a:pt x="138" y="384"/>
                  <a:pt x="138" y="384"/>
                </a:cubicBezTo>
                <a:cubicBezTo>
                  <a:pt x="96" y="342"/>
                  <a:pt x="55" y="287"/>
                  <a:pt x="0" y="261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2547938" y="4397375"/>
            <a:ext cx="2633662" cy="1089025"/>
          </a:xfrm>
          <a:custGeom>
            <a:avLst/>
            <a:gdLst>
              <a:gd name="T0" fmla="*/ 0 w 1659"/>
              <a:gd name="T1" fmla="*/ 2147483647 h 686"/>
              <a:gd name="T2" fmla="*/ 2147483647 w 1659"/>
              <a:gd name="T3" fmla="*/ 2147483647 h 686"/>
              <a:gd name="T4" fmla="*/ 2147483647 w 1659"/>
              <a:gd name="T5" fmla="*/ 2147483647 h 686"/>
              <a:gd name="T6" fmla="*/ 2147483647 w 1659"/>
              <a:gd name="T7" fmla="*/ 2147483647 h 686"/>
              <a:gd name="T8" fmla="*/ 2147483647 w 1659"/>
              <a:gd name="T9" fmla="*/ 2147483647 h 686"/>
              <a:gd name="T10" fmla="*/ 2147483647 w 1659"/>
              <a:gd name="T11" fmla="*/ 2147483647 h 686"/>
              <a:gd name="T12" fmla="*/ 2147483647 w 1659"/>
              <a:gd name="T13" fmla="*/ 2147483647 h 686"/>
              <a:gd name="T14" fmla="*/ 2147483647 w 1659"/>
              <a:gd name="T15" fmla="*/ 2147483647 h 686"/>
              <a:gd name="T16" fmla="*/ 2147483647 w 1659"/>
              <a:gd name="T17" fmla="*/ 2147483647 h 686"/>
              <a:gd name="T18" fmla="*/ 2147483647 w 1659"/>
              <a:gd name="T19" fmla="*/ 2147483647 h 686"/>
              <a:gd name="T20" fmla="*/ 2147483647 w 1659"/>
              <a:gd name="T21" fmla="*/ 2147483647 h 686"/>
              <a:gd name="T22" fmla="*/ 2147483647 w 1659"/>
              <a:gd name="T23" fmla="*/ 2147483647 h 686"/>
              <a:gd name="T24" fmla="*/ 2147483647 w 1659"/>
              <a:gd name="T25" fmla="*/ 0 h 6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9"/>
              <a:gd name="T40" fmla="*/ 0 h 686"/>
              <a:gd name="T41" fmla="*/ 1659 w 1659"/>
              <a:gd name="T42" fmla="*/ 686 h 6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9" h="686">
                <a:moveTo>
                  <a:pt x="0" y="590"/>
                </a:moveTo>
                <a:cubicBezTo>
                  <a:pt x="45" y="620"/>
                  <a:pt x="64" y="656"/>
                  <a:pt x="109" y="686"/>
                </a:cubicBezTo>
                <a:cubicBezTo>
                  <a:pt x="246" y="681"/>
                  <a:pt x="384" y="683"/>
                  <a:pt x="521" y="672"/>
                </a:cubicBezTo>
                <a:cubicBezTo>
                  <a:pt x="558" y="669"/>
                  <a:pt x="630" y="645"/>
                  <a:pt x="630" y="645"/>
                </a:cubicBezTo>
                <a:cubicBezTo>
                  <a:pt x="715" y="560"/>
                  <a:pt x="809" y="543"/>
                  <a:pt x="918" y="508"/>
                </a:cubicBezTo>
                <a:cubicBezTo>
                  <a:pt x="932" y="499"/>
                  <a:pt x="945" y="487"/>
                  <a:pt x="960" y="480"/>
                </a:cubicBezTo>
                <a:cubicBezTo>
                  <a:pt x="986" y="468"/>
                  <a:pt x="1042" y="453"/>
                  <a:pt x="1042" y="453"/>
                </a:cubicBezTo>
                <a:cubicBezTo>
                  <a:pt x="1091" y="402"/>
                  <a:pt x="1153" y="352"/>
                  <a:pt x="1220" y="329"/>
                </a:cubicBezTo>
                <a:cubicBezTo>
                  <a:pt x="1266" y="260"/>
                  <a:pt x="1304" y="205"/>
                  <a:pt x="1385" y="179"/>
                </a:cubicBezTo>
                <a:cubicBezTo>
                  <a:pt x="1394" y="165"/>
                  <a:pt x="1398" y="146"/>
                  <a:pt x="1412" y="137"/>
                </a:cubicBezTo>
                <a:cubicBezTo>
                  <a:pt x="1436" y="122"/>
                  <a:pt x="1494" y="110"/>
                  <a:pt x="1494" y="110"/>
                </a:cubicBezTo>
                <a:cubicBezTo>
                  <a:pt x="1550" y="56"/>
                  <a:pt x="1490" y="107"/>
                  <a:pt x="1563" y="69"/>
                </a:cubicBezTo>
                <a:cubicBezTo>
                  <a:pt x="1600" y="50"/>
                  <a:pt x="1623" y="19"/>
                  <a:pt x="1659" y="0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2525713" y="914400"/>
            <a:ext cx="2655887" cy="758825"/>
          </a:xfrm>
          <a:custGeom>
            <a:avLst/>
            <a:gdLst>
              <a:gd name="T0" fmla="*/ 0 w 1673"/>
              <a:gd name="T1" fmla="*/ 2147483647 h 478"/>
              <a:gd name="T2" fmla="*/ 2147483647 w 1673"/>
              <a:gd name="T3" fmla="*/ 2147483647 h 478"/>
              <a:gd name="T4" fmla="*/ 2147483647 w 1673"/>
              <a:gd name="T5" fmla="*/ 2147483647 h 478"/>
              <a:gd name="T6" fmla="*/ 2147483647 w 1673"/>
              <a:gd name="T7" fmla="*/ 2147483647 h 478"/>
              <a:gd name="T8" fmla="*/ 2147483647 w 1673"/>
              <a:gd name="T9" fmla="*/ 2147483647 h 478"/>
              <a:gd name="T10" fmla="*/ 2147483647 w 1673"/>
              <a:gd name="T11" fmla="*/ 2147483647 h 478"/>
              <a:gd name="T12" fmla="*/ 2147483647 w 1673"/>
              <a:gd name="T13" fmla="*/ 2147483647 h 478"/>
              <a:gd name="T14" fmla="*/ 2147483647 w 1673"/>
              <a:gd name="T15" fmla="*/ 2147483647 h 478"/>
              <a:gd name="T16" fmla="*/ 2147483647 w 1673"/>
              <a:gd name="T17" fmla="*/ 2147483647 h 478"/>
              <a:gd name="T18" fmla="*/ 2147483647 w 1673"/>
              <a:gd name="T19" fmla="*/ 2147483647 h 478"/>
              <a:gd name="T20" fmla="*/ 2147483647 w 1673"/>
              <a:gd name="T21" fmla="*/ 0 h 4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3"/>
              <a:gd name="T34" fmla="*/ 0 h 478"/>
              <a:gd name="T35" fmla="*/ 1673 w 1673"/>
              <a:gd name="T36" fmla="*/ 478 h 4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3" h="478">
                <a:moveTo>
                  <a:pt x="0" y="247"/>
                </a:moveTo>
                <a:cubicBezTo>
                  <a:pt x="37" y="274"/>
                  <a:pt x="78" y="297"/>
                  <a:pt x="110" y="329"/>
                </a:cubicBezTo>
                <a:cubicBezTo>
                  <a:pt x="121" y="340"/>
                  <a:pt x="171" y="395"/>
                  <a:pt x="192" y="398"/>
                </a:cubicBezTo>
                <a:cubicBezTo>
                  <a:pt x="269" y="410"/>
                  <a:pt x="347" y="407"/>
                  <a:pt x="425" y="411"/>
                </a:cubicBezTo>
                <a:cubicBezTo>
                  <a:pt x="623" y="478"/>
                  <a:pt x="702" y="434"/>
                  <a:pt x="987" y="425"/>
                </a:cubicBezTo>
                <a:cubicBezTo>
                  <a:pt x="1033" y="413"/>
                  <a:pt x="1078" y="395"/>
                  <a:pt x="1124" y="384"/>
                </a:cubicBezTo>
                <a:cubicBezTo>
                  <a:pt x="1145" y="379"/>
                  <a:pt x="1288" y="347"/>
                  <a:pt x="1316" y="329"/>
                </a:cubicBezTo>
                <a:cubicBezTo>
                  <a:pt x="1374" y="292"/>
                  <a:pt x="1342" y="306"/>
                  <a:pt x="1412" y="288"/>
                </a:cubicBezTo>
                <a:cubicBezTo>
                  <a:pt x="1459" y="241"/>
                  <a:pt x="1477" y="212"/>
                  <a:pt x="1536" y="192"/>
                </a:cubicBezTo>
                <a:cubicBezTo>
                  <a:pt x="1571" y="139"/>
                  <a:pt x="1610" y="95"/>
                  <a:pt x="1646" y="41"/>
                </a:cubicBezTo>
                <a:cubicBezTo>
                  <a:pt x="1655" y="27"/>
                  <a:pt x="1673" y="0"/>
                  <a:pt x="1673" y="0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0" y="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81000"/>
            <a:ext cx="9144000" cy="1588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  <p:bldP spid="21512" grpId="0" animBg="1"/>
      <p:bldP spid="21514" grpId="0" animBg="1"/>
      <p:bldP spid="21515" grpId="0" animBg="1"/>
      <p:bldP spid="21516" grpId="0" animBg="1"/>
      <p:bldP spid="215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IA LY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l="3442" t="3125" r="3412"/>
          <a:stretch>
            <a:fillRect/>
          </a:stretch>
        </p:blipFill>
        <p:spPr bwMode="auto">
          <a:xfrm>
            <a:off x="457200" y="655638"/>
            <a:ext cx="4343400" cy="5973762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0505" name="Picture 25" descr="NoiBaiInternational-Airport-full;init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09600"/>
            <a:ext cx="5561013" cy="396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886200" y="685800"/>
            <a:ext cx="4419600" cy="15700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Sân bay Nội Bài</a:t>
            </a:r>
          </a:p>
        </p:txBody>
      </p:sp>
      <p:pic>
        <p:nvPicPr>
          <p:cNvPr id="20508" name="Picture 28" descr="San Bay Da Nang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371600"/>
            <a:ext cx="5410200" cy="43719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10" name="Picture 30" descr="sân bay tân sơn nhấ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219200"/>
            <a:ext cx="5943600" cy="563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522" name="Line 42"/>
          <p:cNvSpPr>
            <a:spLocks noChangeShapeType="1"/>
          </p:cNvSpPr>
          <p:nvPr/>
        </p:nvSpPr>
        <p:spPr bwMode="auto">
          <a:xfrm flipH="1">
            <a:off x="1981200" y="838200"/>
            <a:ext cx="1066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 flipH="1">
            <a:off x="2133600" y="3657600"/>
            <a:ext cx="12954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 flipH="1" flipV="1">
            <a:off x="2743200" y="3276600"/>
            <a:ext cx="8382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2" name="Rectangle 52"/>
          <p:cNvSpPr>
            <a:spLocks noChangeArrowheads="1"/>
          </p:cNvSpPr>
          <p:nvPr/>
        </p:nvSpPr>
        <p:spPr bwMode="auto">
          <a:xfrm rot="-5400000">
            <a:off x="1560513" y="1103313"/>
            <a:ext cx="560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</a:t>
            </a:r>
          </a:p>
        </p:txBody>
      </p:sp>
      <p:sp>
        <p:nvSpPr>
          <p:cNvPr id="20533" name="Rectangle 53"/>
          <p:cNvSpPr>
            <a:spLocks noChangeArrowheads="1"/>
          </p:cNvSpPr>
          <p:nvPr/>
        </p:nvSpPr>
        <p:spPr bwMode="auto">
          <a:xfrm rot="-5400000">
            <a:off x="2456656" y="3105944"/>
            <a:ext cx="549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</a:t>
            </a:r>
          </a:p>
        </p:txBody>
      </p:sp>
      <p:sp>
        <p:nvSpPr>
          <p:cNvPr id="20534" name="Rectangle 54"/>
          <p:cNvSpPr>
            <a:spLocks noChangeArrowheads="1"/>
          </p:cNvSpPr>
          <p:nvPr/>
        </p:nvSpPr>
        <p:spPr bwMode="auto">
          <a:xfrm rot="-5400000">
            <a:off x="1847056" y="4934744"/>
            <a:ext cx="549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</a:t>
            </a:r>
          </a:p>
        </p:txBody>
      </p:sp>
      <p:sp>
        <p:nvSpPr>
          <p:cNvPr id="10253" name="Rectangle 57"/>
          <p:cNvSpPr>
            <a:spLocks noChangeArrowheads="1"/>
          </p:cNvSpPr>
          <p:nvPr/>
        </p:nvSpPr>
        <p:spPr bwMode="auto">
          <a:xfrm>
            <a:off x="1981200" y="1320800"/>
            <a:ext cx="51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Arial" charset="0"/>
                <a:sym typeface="Symbol" pitchFamily="18" charset="2"/>
              </a:rPr>
              <a:t></a:t>
            </a:r>
          </a:p>
        </p:txBody>
      </p:sp>
      <p:sp>
        <p:nvSpPr>
          <p:cNvPr id="20538" name="Rectangle 58"/>
          <p:cNvSpPr>
            <a:spLocks noChangeArrowheads="1"/>
          </p:cNvSpPr>
          <p:nvPr/>
        </p:nvSpPr>
        <p:spPr bwMode="auto">
          <a:xfrm>
            <a:off x="2743200" y="2997200"/>
            <a:ext cx="51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Arial" charset="0"/>
                <a:sym typeface="Symbol" pitchFamily="18" charset="2"/>
              </a:rPr>
              <a:t></a:t>
            </a:r>
          </a:p>
        </p:txBody>
      </p:sp>
      <p:sp>
        <p:nvSpPr>
          <p:cNvPr id="20539" name="Rectangle 59"/>
          <p:cNvSpPr>
            <a:spLocks noChangeArrowheads="1"/>
          </p:cNvSpPr>
          <p:nvPr/>
        </p:nvSpPr>
        <p:spPr bwMode="auto">
          <a:xfrm>
            <a:off x="2057400" y="5029200"/>
            <a:ext cx="51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Arial" charset="0"/>
                <a:sym typeface="Symbol" pitchFamily="18" charset="2"/>
              </a:rPr>
              <a:t></a:t>
            </a:r>
          </a:p>
        </p:txBody>
      </p:sp>
      <p:pic>
        <p:nvPicPr>
          <p:cNvPr id="20541" name="Picture 61" descr="cảng Hải Phò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371600"/>
            <a:ext cx="5867400" cy="4608513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20542" name="Line 62"/>
          <p:cNvSpPr>
            <a:spLocks noChangeShapeType="1"/>
          </p:cNvSpPr>
          <p:nvPr/>
        </p:nvSpPr>
        <p:spPr bwMode="auto">
          <a:xfrm flipH="1" flipV="1">
            <a:off x="2286000" y="1600200"/>
            <a:ext cx="990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4191000" y="1828800"/>
            <a:ext cx="4953000" cy="830263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Cảng Hải Phòng</a:t>
            </a:r>
          </a:p>
        </p:txBody>
      </p:sp>
      <p:sp>
        <p:nvSpPr>
          <p:cNvPr id="20548" name="Line 68"/>
          <p:cNvSpPr>
            <a:spLocks noChangeShapeType="1"/>
          </p:cNvSpPr>
          <p:nvPr/>
        </p:nvSpPr>
        <p:spPr bwMode="auto">
          <a:xfrm flipH="1">
            <a:off x="2362200" y="45720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51" name="Line 71"/>
          <p:cNvSpPr>
            <a:spLocks noChangeShapeType="1"/>
          </p:cNvSpPr>
          <p:nvPr/>
        </p:nvSpPr>
        <p:spPr bwMode="auto">
          <a:xfrm flipH="1" flipV="1">
            <a:off x="3048000" y="3276600"/>
            <a:ext cx="762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342" name="Picture 30" descr="http://upload.wikimedia.org/wikipedia/vi/thumb/e/ed/SaigonPort3.JPG/275px-SaigonPort3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92488" y="1371600"/>
            <a:ext cx="5751512" cy="4495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4114800" y="2514600"/>
            <a:ext cx="4572000" cy="8302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Cảng Sài Gòn</a:t>
            </a:r>
          </a:p>
        </p:txBody>
      </p:sp>
      <p:pic>
        <p:nvPicPr>
          <p:cNvPr id="13346" name="Picture 34" descr="http://image.tin247.com/vietnamnet/080923200147-171-1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762000"/>
            <a:ext cx="5260975" cy="53451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4343400" y="1295400"/>
            <a:ext cx="4572000" cy="8302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Cảng Đà Nẵng</a:t>
            </a:r>
          </a:p>
        </p:txBody>
      </p:sp>
      <p:sp>
        <p:nvSpPr>
          <p:cNvPr id="1026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403EF-D76A-4FD4-9ADA-C9D6CF638CF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0266" name="Date Placeholder 2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7235742-B46E-427A-B6A6-9C9A53622560}" type="datetime3">
              <a:rPr lang="en-US" smtClean="0"/>
              <a:pPr>
                <a:defRPr/>
              </a:pPr>
              <a:t>30 June 2016</a:t>
            </a:fld>
            <a:endParaRPr lang="en-US" smtClean="0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28600" y="87313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Bài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14: GIAO THÔNG VẬN TẢI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531813"/>
            <a:ext cx="9144000" cy="15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 animBg="1" autoUpdateAnimBg="0"/>
      <p:bldP spid="20507" grpId="1" animBg="1"/>
      <p:bldP spid="20522" grpId="0" animBg="1"/>
      <p:bldP spid="20522" grpId="1" animBg="1"/>
      <p:bldP spid="20523" grpId="0" animBg="1"/>
      <p:bldP spid="20523" grpId="1" animBg="1"/>
      <p:bldP spid="20528" grpId="0" animBg="1"/>
      <p:bldP spid="20528" grpId="1" animBg="1"/>
      <p:bldP spid="20532" grpId="0" autoUpdateAnimBg="0"/>
      <p:bldP spid="20533" grpId="0" autoUpdateAnimBg="0"/>
      <p:bldP spid="20534" grpId="0" autoUpdateAnimBg="0"/>
      <p:bldP spid="20538" grpId="0" autoUpdateAnimBg="0"/>
      <p:bldP spid="20539" grpId="0" autoUpdateAnimBg="0"/>
      <p:bldP spid="20542" grpId="0" animBg="1"/>
      <p:bldP spid="20542" grpId="1" animBg="1"/>
      <p:bldP spid="20546" grpId="0" animBg="1" autoUpdateAnimBg="0"/>
      <p:bldP spid="20546" grpId="1" animBg="1"/>
      <p:bldP spid="20548" grpId="0" animBg="1"/>
      <p:bldP spid="20551" grpId="0" animBg="1"/>
      <p:bldP spid="20551" grpId="1" animBg="1"/>
      <p:bldP spid="29" grpId="0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1039</Words>
  <Application>Microsoft Office PowerPoint</Application>
  <PresentationFormat>On-screen Show (4:3)</PresentationFormat>
  <Paragraphs>191</Paragraphs>
  <Slides>18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Arial</vt:lpstr>
      <vt:lpstr>Calibri</vt:lpstr>
      <vt:lpstr>Wingdings</vt:lpstr>
      <vt:lpstr>Symbol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Lê Thị Thanh Hằng</dc:creator>
  <cp:lastModifiedBy>CSTeam</cp:lastModifiedBy>
  <cp:revision>218</cp:revision>
  <dcterms:created xsi:type="dcterms:W3CDTF">2008-11-25T12:00:48Z</dcterms:created>
  <dcterms:modified xsi:type="dcterms:W3CDTF">2016-06-30T02:33:13Z</dcterms:modified>
</cp:coreProperties>
</file>