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wav" ContentType="audio/wav"/>
  <Default Extension="rels" ContentType="application/vnd.openxmlformats-package.relationships+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1"/>
  </p:notesMasterIdLst>
  <p:sldIdLst>
    <p:sldId id="308" r:id="rId2"/>
    <p:sldId id="310" r:id="rId3"/>
    <p:sldId id="258" r:id="rId4"/>
    <p:sldId id="259" r:id="rId5"/>
    <p:sldId id="260" r:id="rId6"/>
    <p:sldId id="261" r:id="rId7"/>
    <p:sldId id="262" r:id="rId8"/>
    <p:sldId id="263" r:id="rId9"/>
    <p:sldId id="265" r:id="rId10"/>
    <p:sldId id="266" r:id="rId11"/>
    <p:sldId id="268" r:id="rId12"/>
    <p:sldId id="270" r:id="rId13"/>
    <p:sldId id="271" r:id="rId14"/>
    <p:sldId id="274" r:id="rId15"/>
    <p:sldId id="275" r:id="rId16"/>
    <p:sldId id="277" r:id="rId17"/>
    <p:sldId id="316" r:id="rId18"/>
    <p:sldId id="289" r:id="rId19"/>
    <p:sldId id="290" r:id="rId20"/>
    <p:sldId id="291" r:id="rId21"/>
    <p:sldId id="297" r:id="rId22"/>
    <p:sldId id="298" r:id="rId23"/>
    <p:sldId id="300" r:id="rId24"/>
    <p:sldId id="306" r:id="rId25"/>
    <p:sldId id="307" r:id="rId26"/>
    <p:sldId id="314" r:id="rId27"/>
    <p:sldId id="311" r:id="rId28"/>
    <p:sldId id="318" r:id="rId29"/>
    <p:sldId id="320" r:id="rId30"/>
  </p:sldIdLst>
  <p:sldSz cx="9144000" cy="6858000" type="screen4x3"/>
  <p:notesSz cx="6858000" cy="9144000"/>
  <p:custDataLst>
    <p:tags r:id="rId32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66"/>
    <a:srgbClr val="FF0000"/>
    <a:srgbClr val="FFCCFF"/>
    <a:srgbClr val="009900"/>
    <a:srgbClr val="660066"/>
    <a:srgbClr val="FF6600"/>
    <a:srgbClr val="003300"/>
    <a:srgbClr val="8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6"/>
    <p:restoredTop sz="92722"/>
  </p:normalViewPr>
  <p:slideViewPr>
    <p:cSldViewPr>
      <p:cViewPr varScale="1">
        <p:scale>
          <a:sx n="56" d="100"/>
          <a:sy n="56" d="100"/>
        </p:scale>
        <p:origin x="864" y="1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notesMaster" Target="notesMasters/notesMaster1.xml"/><Relationship Id="rId32" Type="http://schemas.openxmlformats.org/officeDocument/2006/relationships/tags" Target="tags/tag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presProps" Target="presProps.xml"/><Relationship Id="rId34" Type="http://schemas.openxmlformats.org/officeDocument/2006/relationships/viewProps" Target="viewProps.xml"/><Relationship Id="rId35" Type="http://schemas.openxmlformats.org/officeDocument/2006/relationships/theme" Target="theme/theme1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27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48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48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B0CA4EAC-80F3-4E11-8105-E0A6C35ADCA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1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1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2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1.xml"/></Relationships>
</file>

<file path=ppt/notesSlides/_rels/notesSlide2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2.xml"/></Relationships>
</file>

<file path=ppt/notesSlides/_rels/notesSlide2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3.xml"/></Relationships>
</file>

<file path=ppt/notesSlides/_rels/notesSlide2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4.xml"/></Relationships>
</file>

<file path=ppt/notesSlides/_rels/notesSlide2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5.xml"/></Relationships>
</file>

<file path=ppt/notesSlides/_rels/notesSlide2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6.xml"/></Relationships>
</file>

<file path=ppt/notesSlides/_rels/notesSlide2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7.xml"/></Relationships>
</file>

<file path=ppt/notesSlides/_rels/notesSlide2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9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6E747BE-5E8F-46CC-8D65-A697C18F9D95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348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E612221-094A-4DFE-8001-8C4E22F87077}" type="slidenum">
              <a:rPr lang="en-US" smtClean="0"/>
              <a:pPr/>
              <a:t>10</a:t>
            </a:fld>
            <a:endParaRPr lang="en-US" smtClean="0"/>
          </a:p>
        </p:txBody>
      </p:sp>
      <p:sp>
        <p:nvSpPr>
          <p:cNvPr id="440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1037B65-5D00-4A5D-984B-2F558C65AD4E}" type="slidenum">
              <a:rPr lang="en-US" smtClean="0"/>
              <a:pPr/>
              <a:t>11</a:t>
            </a:fld>
            <a:endParaRPr lang="en-US" smtClean="0"/>
          </a:p>
        </p:txBody>
      </p:sp>
      <p:sp>
        <p:nvSpPr>
          <p:cNvPr id="450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334C33B-D9BF-4BDF-B8A8-48391C512097}" type="slidenum">
              <a:rPr lang="en-US" smtClean="0"/>
              <a:pPr/>
              <a:t>12</a:t>
            </a:fld>
            <a:endParaRPr lang="en-US" smtClean="0"/>
          </a:p>
        </p:txBody>
      </p:sp>
      <p:sp>
        <p:nvSpPr>
          <p:cNvPr id="460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C454202-5411-4DC1-952B-7BE1F52D1E80}" type="slidenum">
              <a:rPr lang="en-US" smtClean="0"/>
              <a:pPr/>
              <a:t>13</a:t>
            </a:fld>
            <a:endParaRPr lang="en-US" smtClean="0"/>
          </a:p>
        </p:txBody>
      </p:sp>
      <p:sp>
        <p:nvSpPr>
          <p:cNvPr id="471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1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DB64E93-A07E-44C1-8EBE-BC947EC030F8}" type="slidenum">
              <a:rPr lang="en-US" smtClean="0"/>
              <a:pPr/>
              <a:t>14</a:t>
            </a:fld>
            <a:endParaRPr lang="en-US" smtClean="0"/>
          </a:p>
        </p:txBody>
      </p:sp>
      <p:sp>
        <p:nvSpPr>
          <p:cNvPr id="481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3E3E202-5DFB-481E-88DA-45ED574A774C}" type="slidenum">
              <a:rPr lang="en-US" smtClean="0"/>
              <a:pPr/>
              <a:t>15</a:t>
            </a:fld>
            <a:endParaRPr lang="en-US" smtClean="0"/>
          </a:p>
        </p:txBody>
      </p:sp>
      <p:sp>
        <p:nvSpPr>
          <p:cNvPr id="491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29B10A3-B39C-4BDD-8FA3-61531BA5356F}" type="slidenum">
              <a:rPr lang="en-US" smtClean="0"/>
              <a:pPr/>
              <a:t>16</a:t>
            </a:fld>
            <a:endParaRPr lang="en-US" smtClean="0"/>
          </a:p>
        </p:txBody>
      </p:sp>
      <p:sp>
        <p:nvSpPr>
          <p:cNvPr id="501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2EE9017-3B97-492B-B74B-8C4ED4CE40E1}" type="slidenum">
              <a:rPr lang="en-US" smtClean="0"/>
              <a:pPr/>
              <a:t>17</a:t>
            </a:fld>
            <a:endParaRPr lang="en-US" smtClean="0"/>
          </a:p>
        </p:txBody>
      </p:sp>
      <p:sp>
        <p:nvSpPr>
          <p:cNvPr id="512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3401867-ED33-49CE-AB60-47B91E4D6F2B}" type="slidenum">
              <a:rPr lang="en-US" smtClean="0"/>
              <a:pPr/>
              <a:t>18</a:t>
            </a:fld>
            <a:endParaRPr lang="en-US" smtClean="0"/>
          </a:p>
        </p:txBody>
      </p:sp>
      <p:sp>
        <p:nvSpPr>
          <p:cNvPr id="522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2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2232438-6A92-4605-9044-30BA98597E56}" type="slidenum">
              <a:rPr lang="en-US" smtClean="0"/>
              <a:pPr/>
              <a:t>19</a:t>
            </a:fld>
            <a:endParaRPr lang="en-US" smtClean="0"/>
          </a:p>
        </p:txBody>
      </p:sp>
      <p:sp>
        <p:nvSpPr>
          <p:cNvPr id="532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2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70338B8-7026-4375-83D4-A0154172DAF8}" type="slidenum">
              <a:rPr lang="en-US" smtClean="0"/>
              <a:pPr/>
              <a:t>2</a:t>
            </a:fld>
            <a:endParaRPr lang="en-US" smtClean="0"/>
          </a:p>
        </p:txBody>
      </p:sp>
      <p:sp>
        <p:nvSpPr>
          <p:cNvPr id="358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E43315D-880F-4977-899A-5CE275876205}" type="slidenum">
              <a:rPr lang="en-US" smtClean="0"/>
              <a:pPr/>
              <a:t>20</a:t>
            </a:fld>
            <a:endParaRPr lang="en-US" smtClean="0"/>
          </a:p>
        </p:txBody>
      </p:sp>
      <p:sp>
        <p:nvSpPr>
          <p:cNvPr id="542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1CFE005-209A-4084-8070-BFF4BCE8BDC3}" type="slidenum">
              <a:rPr lang="en-US" smtClean="0"/>
              <a:pPr/>
              <a:t>21</a:t>
            </a:fld>
            <a:endParaRPr lang="en-US" smtClean="0"/>
          </a:p>
        </p:txBody>
      </p:sp>
      <p:sp>
        <p:nvSpPr>
          <p:cNvPr id="552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3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BD48E18-A509-43A9-881F-49CE21F6E6AE}" type="slidenum">
              <a:rPr lang="en-US" smtClean="0"/>
              <a:pPr/>
              <a:t>22</a:t>
            </a:fld>
            <a:endParaRPr lang="en-US" smtClean="0"/>
          </a:p>
        </p:txBody>
      </p:sp>
      <p:sp>
        <p:nvSpPr>
          <p:cNvPr id="563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3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B6858BD-5607-4EE9-9438-7C1F3AF34BEB}" type="slidenum">
              <a:rPr lang="en-US" smtClean="0"/>
              <a:pPr/>
              <a:t>23</a:t>
            </a:fld>
            <a:endParaRPr lang="en-US" smtClean="0"/>
          </a:p>
        </p:txBody>
      </p:sp>
      <p:sp>
        <p:nvSpPr>
          <p:cNvPr id="573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73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F9C674B-A7C2-4CDD-8D86-9EF7891D4D13}" type="slidenum">
              <a:rPr lang="en-US" smtClean="0"/>
              <a:pPr/>
              <a:t>24</a:t>
            </a:fld>
            <a:endParaRPr lang="en-US" smtClean="0"/>
          </a:p>
        </p:txBody>
      </p:sp>
      <p:sp>
        <p:nvSpPr>
          <p:cNvPr id="583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3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18FF8F9-AF81-49D7-AE09-A81F5AA00114}" type="slidenum">
              <a:rPr lang="en-US" smtClean="0"/>
              <a:pPr/>
              <a:t>25</a:t>
            </a:fld>
            <a:endParaRPr lang="en-US" smtClean="0"/>
          </a:p>
        </p:txBody>
      </p:sp>
      <p:sp>
        <p:nvSpPr>
          <p:cNvPr id="593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3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54606CD-F5F2-4C9E-AD97-2B5EF2411765}" type="slidenum">
              <a:rPr lang="en-US" smtClean="0"/>
              <a:pPr/>
              <a:t>26</a:t>
            </a:fld>
            <a:endParaRPr lang="en-US" smtClean="0"/>
          </a:p>
        </p:txBody>
      </p:sp>
      <p:sp>
        <p:nvSpPr>
          <p:cNvPr id="604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4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F1F40C1-684B-4BA0-93F0-7C953059753B}" type="slidenum">
              <a:rPr lang="en-US" smtClean="0"/>
              <a:pPr/>
              <a:t>27</a:t>
            </a:fld>
            <a:endParaRPr lang="en-US" smtClean="0"/>
          </a:p>
        </p:txBody>
      </p:sp>
      <p:sp>
        <p:nvSpPr>
          <p:cNvPr id="614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241EA7A-1697-4B22-8717-DF6508FCF928}" type="slidenum">
              <a:rPr lang="en-US" smtClean="0"/>
              <a:pPr/>
              <a:t>29</a:t>
            </a:fld>
            <a:endParaRPr lang="en-US" smtClean="0"/>
          </a:p>
        </p:txBody>
      </p:sp>
      <p:sp>
        <p:nvSpPr>
          <p:cNvPr id="624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24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EA5EFD9-A83F-42EC-9A2D-8F3E00F88530}" type="slidenum">
              <a:rPr lang="en-US" smtClean="0"/>
              <a:pPr/>
              <a:t>3</a:t>
            </a:fld>
            <a:endParaRPr lang="en-US" smtClean="0"/>
          </a:p>
        </p:txBody>
      </p:sp>
      <p:sp>
        <p:nvSpPr>
          <p:cNvPr id="368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F81B157-74D6-4964-8EC3-953DBDA1FDF6}" type="slidenum">
              <a:rPr lang="en-US" smtClean="0"/>
              <a:pPr/>
              <a:t>4</a:t>
            </a:fld>
            <a:endParaRPr lang="en-US" smtClean="0"/>
          </a:p>
        </p:txBody>
      </p:sp>
      <p:sp>
        <p:nvSpPr>
          <p:cNvPr id="378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E6424A4-CBEB-40B5-9776-45E48A0738CB}" type="slidenum">
              <a:rPr lang="en-US" smtClean="0"/>
              <a:pPr/>
              <a:t>5</a:t>
            </a:fld>
            <a:endParaRPr lang="en-US" smtClean="0"/>
          </a:p>
        </p:txBody>
      </p:sp>
      <p:sp>
        <p:nvSpPr>
          <p:cNvPr id="389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8BC1035-707C-4113-BBC9-1A0173B9C6A9}" type="slidenum">
              <a:rPr lang="en-US" smtClean="0"/>
              <a:pPr/>
              <a:t>6</a:t>
            </a:fld>
            <a:endParaRPr lang="en-US" smtClean="0"/>
          </a:p>
        </p:txBody>
      </p:sp>
      <p:sp>
        <p:nvSpPr>
          <p:cNvPr id="399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04D90D9-ECDA-4856-9528-B2AED2D1C51E}" type="slidenum">
              <a:rPr lang="en-US" smtClean="0"/>
              <a:pPr/>
              <a:t>7</a:t>
            </a:fld>
            <a:endParaRPr lang="en-US" smtClean="0"/>
          </a:p>
        </p:txBody>
      </p:sp>
      <p:sp>
        <p:nvSpPr>
          <p:cNvPr id="40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D75CBFA-242C-45B4-88F2-1659FFBF27CC}" type="slidenum">
              <a:rPr lang="en-US" smtClean="0"/>
              <a:pPr/>
              <a:t>8</a:t>
            </a:fld>
            <a:endParaRPr lang="en-US" smtClean="0"/>
          </a:p>
        </p:txBody>
      </p:sp>
      <p:sp>
        <p:nvSpPr>
          <p:cNvPr id="419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37535B7-8090-4012-8770-49BD50CE9170}" type="slidenum">
              <a:rPr lang="en-US" smtClean="0"/>
              <a:pPr/>
              <a:t>9</a:t>
            </a:fld>
            <a:endParaRPr lang="en-US" smtClean="0"/>
          </a:p>
        </p:txBody>
      </p:sp>
      <p:sp>
        <p:nvSpPr>
          <p:cNvPr id="430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C4FA31-9E94-4D0A-939B-F9153E04E1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C47ED2-B764-48B4-8082-DBAD560E58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4FD143-BA3B-4358-8514-AE3D31E5654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746CE2-E3CC-46F0-A8F2-FE38260A45E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17972C-D3F2-46AE-B0D7-347C742F11E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55DB89-8CCC-4E58-BA7F-F724A3C3CB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4B26AC-9221-4119-8DF5-9E84AE6FDDF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2FCC8B5-110F-420E-810D-CEAC49CE997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AF018C-714E-4DA8-8281-1C8DC85D857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40AECC-F41E-41D0-96E8-0DD9A5D5DE5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4D55A3-1C23-4FBB-B0C7-8081D8D1BE8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4AFCF6-7DC8-4C19-845B-1330B239EF2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</a:defRPr>
            </a:lvl1pPr>
          </a:lstStyle>
          <a:p>
            <a:pPr>
              <a:defRPr/>
            </a:pPr>
            <a:fld id="{2708DC4E-EDCC-426B-9AA6-6880E7AC019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3.gif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3.gif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3.gif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Relationship Id="rId3" Type="http://schemas.openxmlformats.org/officeDocument/2006/relationships/image" Target="../media/image3.gif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Relationship Id="rId3" Type="http://schemas.openxmlformats.org/officeDocument/2006/relationships/image" Target="../media/image3.gif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Relationship Id="rId3" Type="http://schemas.openxmlformats.org/officeDocument/2006/relationships/image" Target="../media/image3.gif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Relationship Id="rId3" Type="http://schemas.openxmlformats.org/officeDocument/2006/relationships/image" Target="../media/image3.gif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Relationship Id="rId3" Type="http://schemas.openxmlformats.org/officeDocument/2006/relationships/image" Target="../media/image3.gif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Relationship Id="rId3" Type="http://schemas.openxmlformats.org/officeDocument/2006/relationships/image" Target="../media/image4.jpe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Relationship Id="rId3" Type="http://schemas.openxmlformats.org/officeDocument/2006/relationships/image" Target="../media/image5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4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0.xml"/><Relationship Id="rId3" Type="http://schemas.openxmlformats.org/officeDocument/2006/relationships/image" Target="../media/image6.jpeg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1.xml"/><Relationship Id="rId3" Type="http://schemas.openxmlformats.org/officeDocument/2006/relationships/image" Target="../media/image7.jpeg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2.xml"/><Relationship Id="rId3" Type="http://schemas.openxmlformats.org/officeDocument/2006/relationships/image" Target="../media/image8.jpe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4" Type="http://schemas.openxmlformats.org/officeDocument/2006/relationships/image" Target="../media/image10.jpe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3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4" Type="http://schemas.openxmlformats.org/officeDocument/2006/relationships/audio" Target="../media/audio2.wav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4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4" Type="http://schemas.openxmlformats.org/officeDocument/2006/relationships/audio" Target="../media/audio2.wav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5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4" Type="http://schemas.openxmlformats.org/officeDocument/2006/relationships/audio" Target="../media/audio2.wav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slide" Target="slide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3.gi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3.gi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3.gif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3.gif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3.gif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3.gif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3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5"/>
          <p:cNvSpPr>
            <a:spLocks noChangeArrowheads="1"/>
          </p:cNvSpPr>
          <p:nvPr/>
        </p:nvSpPr>
        <p:spPr bwMode="auto">
          <a:xfrm>
            <a:off x="3657600" y="304800"/>
            <a:ext cx="20574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u="sng">
                <a:solidFill>
                  <a:srgbClr val="800000"/>
                </a:solidFill>
              </a:rPr>
              <a:t>Lịch sử :</a:t>
            </a:r>
          </a:p>
        </p:txBody>
      </p:sp>
      <p:sp>
        <p:nvSpPr>
          <p:cNvPr id="3075" name="Rectangle 6"/>
          <p:cNvSpPr>
            <a:spLocks noChangeArrowheads="1"/>
          </p:cNvSpPr>
          <p:nvPr/>
        </p:nvSpPr>
        <p:spPr bwMode="auto">
          <a:xfrm>
            <a:off x="2514600" y="868363"/>
            <a:ext cx="42672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 u="sng" dirty="0" err="1">
                <a:solidFill>
                  <a:srgbClr val="FF0000"/>
                </a:solidFill>
              </a:rPr>
              <a:t>Tiết</a:t>
            </a:r>
            <a:r>
              <a:rPr lang="en-US" sz="2400" b="1" u="sng" dirty="0">
                <a:solidFill>
                  <a:srgbClr val="FF0000"/>
                </a:solidFill>
              </a:rPr>
              <a:t> 11</a:t>
            </a:r>
            <a:r>
              <a:rPr lang="en-US" sz="2400" b="1" u="sng" dirty="0"/>
              <a:t>:</a:t>
            </a:r>
            <a:r>
              <a:rPr lang="en-US" dirty="0"/>
              <a:t> </a:t>
            </a:r>
            <a:r>
              <a:rPr lang="en-US" sz="3200" b="1" dirty="0" err="1" smtClean="0">
                <a:solidFill>
                  <a:srgbClr val="000066"/>
                </a:solidFill>
              </a:rPr>
              <a:t>Ôn</a:t>
            </a:r>
            <a:r>
              <a:rPr lang="en-US" sz="3200" b="1" dirty="0" smtClean="0">
                <a:solidFill>
                  <a:srgbClr val="000066"/>
                </a:solidFill>
              </a:rPr>
              <a:t> </a:t>
            </a:r>
            <a:r>
              <a:rPr lang="en-US" sz="3200" b="1" dirty="0" err="1" smtClean="0">
                <a:solidFill>
                  <a:srgbClr val="000066"/>
                </a:solidFill>
              </a:rPr>
              <a:t>bài</a:t>
            </a:r>
            <a:r>
              <a:rPr lang="en-US" sz="3200" b="1" dirty="0" smtClean="0">
                <a:solidFill>
                  <a:srgbClr val="000066"/>
                </a:solidFill>
              </a:rPr>
              <a:t> </a:t>
            </a:r>
            <a:r>
              <a:rPr lang="en-US" sz="3200" b="1" dirty="0" err="1">
                <a:solidFill>
                  <a:srgbClr val="000066"/>
                </a:solidFill>
              </a:rPr>
              <a:t>cũ</a:t>
            </a:r>
            <a:r>
              <a:rPr lang="en-US" sz="3200" b="1" dirty="0">
                <a:solidFill>
                  <a:srgbClr val="000066"/>
                </a:solidFill>
              </a:rPr>
              <a:t> </a:t>
            </a:r>
          </a:p>
        </p:txBody>
      </p:sp>
      <p:sp>
        <p:nvSpPr>
          <p:cNvPr id="132103" name="Text Box 7"/>
          <p:cNvSpPr txBox="1">
            <a:spLocks noChangeArrowheads="1"/>
          </p:cNvSpPr>
          <p:nvPr/>
        </p:nvSpPr>
        <p:spPr bwMode="auto">
          <a:xfrm>
            <a:off x="228600" y="1600200"/>
            <a:ext cx="86106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en-US" sz="3200" b="1"/>
              <a:t>1. Bác Hồ đọc bản tuyên ngôn độc lập tại đâu ? Vào thời gian nào ?</a:t>
            </a:r>
          </a:p>
        </p:txBody>
      </p:sp>
      <p:sp>
        <p:nvSpPr>
          <p:cNvPr id="132104" name="Text Box 8"/>
          <p:cNvSpPr txBox="1">
            <a:spLocks noChangeArrowheads="1"/>
          </p:cNvSpPr>
          <p:nvPr/>
        </p:nvSpPr>
        <p:spPr bwMode="auto">
          <a:xfrm>
            <a:off x="219075" y="2514600"/>
            <a:ext cx="86106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en-US" sz="3200">
                <a:solidFill>
                  <a:srgbClr val="000066"/>
                </a:solidFill>
              </a:rPr>
              <a:t> </a:t>
            </a:r>
            <a:r>
              <a:rPr lang="en-US" sz="3200" b="1"/>
              <a:t>2. Em hãy nêu ý nghĩa của bản tuyên ngôn độc lập.</a:t>
            </a:r>
            <a:r>
              <a:rPr lang="en-US" sz="3200" b="1">
                <a:solidFill>
                  <a:srgbClr val="000066"/>
                </a:solidFill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132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80"/>
                                        <p:tgtEl>
                                          <p:spTgt spid="13210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80"/>
                                        <p:tgtEl>
                                          <p:spTgt spid="13210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80"/>
                                        <p:tgtEl>
                                          <p:spTgt spid="13210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2103" grpId="0"/>
      <p:bldP spid="132104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2209800"/>
            <a:ext cx="7924800" cy="1143000"/>
          </a:xfrm>
        </p:spPr>
        <p:txBody>
          <a:bodyPr/>
          <a:lstStyle/>
          <a:p>
            <a:pPr algn="just" eaLnBrk="1" hangingPunct="1"/>
            <a:r>
              <a:rPr lang="en-US" sz="2800" b="1" smtClean="0">
                <a:solidFill>
                  <a:srgbClr val="000066"/>
                </a:solidFill>
              </a:rPr>
              <a:t>8. Hằng năm nước ta chọn ngày nào làm ngày Quốc khánh ?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43000" y="3352800"/>
            <a:ext cx="3505200" cy="2286000"/>
          </a:xfrm>
        </p:spPr>
        <p:txBody>
          <a:bodyPr/>
          <a:lstStyle/>
          <a:p>
            <a:pPr marL="609600" indent="-609600" eaLnBrk="1" hangingPunct="1">
              <a:lnSpc>
                <a:spcPct val="90000"/>
              </a:lnSpc>
              <a:buFontTx/>
              <a:buAutoNum type="alphaLcParenR"/>
            </a:pPr>
            <a:r>
              <a:rPr lang="en-US" sz="2800" b="1" smtClean="0">
                <a:solidFill>
                  <a:srgbClr val="003300"/>
                </a:solidFill>
              </a:rPr>
              <a:t> Ngày 19 – 8</a:t>
            </a:r>
          </a:p>
          <a:p>
            <a:pPr marL="609600" indent="-609600" eaLnBrk="1" hangingPunct="1">
              <a:lnSpc>
                <a:spcPct val="90000"/>
              </a:lnSpc>
              <a:buFontTx/>
              <a:buAutoNum type="alphaLcParenR"/>
            </a:pPr>
            <a:r>
              <a:rPr lang="en-US" sz="2800" b="1" smtClean="0">
                <a:solidFill>
                  <a:srgbClr val="003300"/>
                </a:solidFill>
              </a:rPr>
              <a:t> Ngày 01 – 9 </a:t>
            </a:r>
          </a:p>
          <a:p>
            <a:pPr marL="609600" indent="-609600" eaLnBrk="1" hangingPunct="1">
              <a:lnSpc>
                <a:spcPct val="90000"/>
              </a:lnSpc>
              <a:buFontTx/>
              <a:buAutoNum type="alphaLcParenR"/>
            </a:pPr>
            <a:r>
              <a:rPr lang="en-US" sz="2800" b="1" smtClean="0">
                <a:solidFill>
                  <a:srgbClr val="003300"/>
                </a:solidFill>
              </a:rPr>
              <a:t> Ngày 02 – 9</a:t>
            </a:r>
          </a:p>
          <a:p>
            <a:pPr marL="609600" indent="-609600" eaLnBrk="1" hangingPunct="1">
              <a:lnSpc>
                <a:spcPct val="90000"/>
              </a:lnSpc>
              <a:buFontTx/>
              <a:buAutoNum type="alphaLcParenR"/>
            </a:pPr>
            <a:r>
              <a:rPr lang="en-US" sz="2800" b="1" smtClean="0">
                <a:solidFill>
                  <a:srgbClr val="003300"/>
                </a:solidFill>
              </a:rPr>
              <a:t> Ngày 03 – 9</a:t>
            </a:r>
            <a:endParaRPr lang="en-US" sz="4800" b="1" smtClean="0">
              <a:solidFill>
                <a:srgbClr val="003300"/>
              </a:solidFill>
            </a:endParaRPr>
          </a:p>
        </p:txBody>
      </p:sp>
      <p:grpSp>
        <p:nvGrpSpPr>
          <p:cNvPr id="12292" name="Group 20"/>
          <p:cNvGrpSpPr>
            <a:grpSpLocks/>
          </p:cNvGrpSpPr>
          <p:nvPr/>
        </p:nvGrpSpPr>
        <p:grpSpPr bwMode="auto">
          <a:xfrm>
            <a:off x="457200" y="0"/>
            <a:ext cx="8458200" cy="1495425"/>
            <a:chOff x="288" y="0"/>
            <a:chExt cx="5328" cy="942"/>
          </a:xfrm>
        </p:grpSpPr>
        <p:sp>
          <p:nvSpPr>
            <p:cNvPr id="12295" name="Text Box 13"/>
            <p:cNvSpPr txBox="1">
              <a:spLocks noChangeArrowheads="1"/>
            </p:cNvSpPr>
            <p:nvPr/>
          </p:nvSpPr>
          <p:spPr bwMode="auto">
            <a:xfrm>
              <a:off x="432" y="0"/>
              <a:ext cx="4896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endParaRPr lang="en-US" sz="2000" b="1" i="1">
                <a:solidFill>
                  <a:srgbClr val="000000"/>
                </a:solidFill>
              </a:endParaRPr>
            </a:p>
          </p:txBody>
        </p:sp>
        <p:sp>
          <p:nvSpPr>
            <p:cNvPr id="12296" name="Rectangle 14"/>
            <p:cNvSpPr>
              <a:spLocks noChangeArrowheads="1"/>
            </p:cNvSpPr>
            <p:nvPr/>
          </p:nvSpPr>
          <p:spPr bwMode="auto">
            <a:xfrm>
              <a:off x="2304" y="96"/>
              <a:ext cx="1296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 b="1" u="sng">
                  <a:solidFill>
                    <a:srgbClr val="800000"/>
                  </a:solidFill>
                </a:rPr>
                <a:t>Lịch sử :</a:t>
              </a:r>
            </a:p>
          </p:txBody>
        </p:sp>
        <p:sp>
          <p:nvSpPr>
            <p:cNvPr id="12297" name="Rectangle 15"/>
            <p:cNvSpPr>
              <a:spLocks noChangeArrowheads="1"/>
            </p:cNvSpPr>
            <p:nvPr/>
          </p:nvSpPr>
          <p:spPr bwMode="auto">
            <a:xfrm>
              <a:off x="288" y="419"/>
              <a:ext cx="5328" cy="52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000" b="1" u="sng">
                  <a:solidFill>
                    <a:srgbClr val="FF0000"/>
                  </a:solidFill>
                </a:rPr>
                <a:t>Tiết 11</a:t>
              </a:r>
              <a:r>
                <a:rPr lang="en-US" sz="2000" b="1" u="sng"/>
                <a:t>:</a:t>
              </a:r>
              <a:r>
                <a:rPr lang="en-US" sz="1600"/>
                <a:t> </a:t>
              </a:r>
              <a:r>
                <a:rPr lang="en-US" sz="2400" b="1">
                  <a:solidFill>
                    <a:srgbClr val="660066"/>
                  </a:solidFill>
                </a:rPr>
                <a:t>Ôn tập : Hơn tám mươi năm chống thực dân Pháp xâm lược và đô hộ (1858 – 1945)</a:t>
              </a:r>
            </a:p>
          </p:txBody>
        </p:sp>
      </p:grpSp>
      <p:pic>
        <p:nvPicPr>
          <p:cNvPr id="12293" name="Picture 23" descr="zeichen9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400800" y="1600200"/>
            <a:ext cx="8382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294" name="Rectangle 24"/>
          <p:cNvSpPr>
            <a:spLocks noChangeArrowheads="1"/>
          </p:cNvSpPr>
          <p:nvPr/>
        </p:nvSpPr>
        <p:spPr bwMode="auto">
          <a:xfrm>
            <a:off x="533400" y="1676400"/>
            <a:ext cx="62484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000066"/>
                </a:solidFill>
              </a:rPr>
              <a:t>Phần 1 :</a:t>
            </a:r>
            <a:r>
              <a:rPr lang="en-US" sz="2800" b="1">
                <a:solidFill>
                  <a:srgbClr val="FF0000"/>
                </a:solidFill>
              </a:rPr>
              <a:t> Trò chơi “Ai đúng, ai sai”</a:t>
            </a:r>
            <a:endParaRPr lang="en-US" sz="2800" b="1">
              <a:solidFill>
                <a:srgbClr val="000066"/>
              </a:solidFill>
            </a:endParaRPr>
          </a:p>
        </p:txBody>
      </p:sp>
    </p:spTree>
  </p:cSld>
  <p:clrMapOvr>
    <a:masterClrMapping/>
  </p:clrMapOvr>
  <p:transition spd="slow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33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33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33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360"/>
                            </p:stCondLst>
                            <p:childTnLst>
                              <p:par>
                                <p:cTn id="18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0" dur="80"/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1" dur="80"/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" dur="80"/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720"/>
                            </p:stCondLst>
                            <p:childTnLst>
                              <p:par>
                                <p:cTn id="24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6" dur="80"/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7" dur="80"/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" dur="80"/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1080"/>
                            </p:stCondLst>
                            <p:childTnLst>
                              <p:par>
                                <p:cTn id="30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2" dur="80"/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3" dur="80"/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4" dur="80"/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3" presetClass="emph" presetSubtype="2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38" dur="2000" fill="hold"/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2362200"/>
            <a:ext cx="8763000" cy="1143000"/>
          </a:xfrm>
        </p:spPr>
        <p:txBody>
          <a:bodyPr/>
          <a:lstStyle/>
          <a:p>
            <a:pPr algn="just" eaLnBrk="1" hangingPunct="1"/>
            <a:r>
              <a:rPr lang="en-US" sz="2800" b="1" smtClean="0">
                <a:solidFill>
                  <a:srgbClr val="000066"/>
                </a:solidFill>
              </a:rPr>
              <a:t>9. Những thay đổi về kinh tế đã tạo ra giai cấp, tầng lớp mới nào trong xã hội cuối thế kỷ XIX đầu thế kỷ XX ?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3581400"/>
            <a:ext cx="8534400" cy="2819400"/>
          </a:xfrm>
        </p:spPr>
        <p:txBody>
          <a:bodyPr/>
          <a:lstStyle/>
          <a:p>
            <a:pPr marL="609600" indent="-609600" algn="just" eaLnBrk="1" hangingPunct="1">
              <a:buFontTx/>
              <a:buAutoNum type="alphaLcParenR"/>
            </a:pPr>
            <a:r>
              <a:rPr lang="en-US" sz="2800" b="1" smtClean="0">
                <a:solidFill>
                  <a:srgbClr val="003300"/>
                </a:solidFill>
              </a:rPr>
              <a:t>Trí thức, viên chức, nông dân, nhà buôn.</a:t>
            </a:r>
          </a:p>
          <a:p>
            <a:pPr marL="609600" indent="-609600" algn="just" eaLnBrk="1" hangingPunct="1">
              <a:buFontTx/>
              <a:buAutoNum type="alphaLcParenR"/>
            </a:pPr>
            <a:r>
              <a:rPr lang="en-US" sz="2800" b="1" smtClean="0">
                <a:solidFill>
                  <a:srgbClr val="003300"/>
                </a:solidFill>
              </a:rPr>
              <a:t>Công nhân, chủ xưởng, nhà buôn, viên chức, trí thức. </a:t>
            </a:r>
          </a:p>
          <a:p>
            <a:pPr marL="609600" indent="-609600" algn="just" eaLnBrk="1" hangingPunct="1">
              <a:buFontTx/>
              <a:buAutoNum type="alphaLcParenR"/>
            </a:pPr>
            <a:r>
              <a:rPr lang="en-US" sz="2800" b="1" smtClean="0">
                <a:solidFill>
                  <a:srgbClr val="003300"/>
                </a:solidFill>
              </a:rPr>
              <a:t>Viên chức, tư sản, trí thức, địa chủ.</a:t>
            </a:r>
          </a:p>
          <a:p>
            <a:pPr marL="609600" indent="-609600" algn="just" eaLnBrk="1" hangingPunct="1">
              <a:buFontTx/>
              <a:buAutoNum type="alphaLcParenR"/>
            </a:pPr>
            <a:r>
              <a:rPr lang="en-US" sz="2800" b="1" smtClean="0">
                <a:solidFill>
                  <a:srgbClr val="003300"/>
                </a:solidFill>
              </a:rPr>
              <a:t>Công nhân, tiểu tư sản, nông dân, nhà buôn.</a:t>
            </a:r>
          </a:p>
        </p:txBody>
      </p:sp>
      <p:grpSp>
        <p:nvGrpSpPr>
          <p:cNvPr id="13316" name="Group 20"/>
          <p:cNvGrpSpPr>
            <a:grpSpLocks/>
          </p:cNvGrpSpPr>
          <p:nvPr/>
        </p:nvGrpSpPr>
        <p:grpSpPr bwMode="auto">
          <a:xfrm>
            <a:off x="457200" y="0"/>
            <a:ext cx="8458200" cy="1495425"/>
            <a:chOff x="288" y="0"/>
            <a:chExt cx="5328" cy="942"/>
          </a:xfrm>
        </p:grpSpPr>
        <p:sp>
          <p:nvSpPr>
            <p:cNvPr id="13319" name="Text Box 13"/>
            <p:cNvSpPr txBox="1">
              <a:spLocks noChangeArrowheads="1"/>
            </p:cNvSpPr>
            <p:nvPr/>
          </p:nvSpPr>
          <p:spPr bwMode="auto">
            <a:xfrm>
              <a:off x="432" y="0"/>
              <a:ext cx="4896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endParaRPr lang="en-US" sz="2000" b="1" i="1">
                <a:solidFill>
                  <a:srgbClr val="000000"/>
                </a:solidFill>
              </a:endParaRPr>
            </a:p>
          </p:txBody>
        </p:sp>
        <p:sp>
          <p:nvSpPr>
            <p:cNvPr id="13320" name="Rectangle 14"/>
            <p:cNvSpPr>
              <a:spLocks noChangeArrowheads="1"/>
            </p:cNvSpPr>
            <p:nvPr/>
          </p:nvSpPr>
          <p:spPr bwMode="auto">
            <a:xfrm>
              <a:off x="2304" y="144"/>
              <a:ext cx="1296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 b="1" u="sng">
                  <a:solidFill>
                    <a:srgbClr val="800000"/>
                  </a:solidFill>
                </a:rPr>
                <a:t>Lịch sử :</a:t>
              </a:r>
            </a:p>
          </p:txBody>
        </p:sp>
        <p:sp>
          <p:nvSpPr>
            <p:cNvPr id="13321" name="Rectangle 15"/>
            <p:cNvSpPr>
              <a:spLocks noChangeArrowheads="1"/>
            </p:cNvSpPr>
            <p:nvPr/>
          </p:nvSpPr>
          <p:spPr bwMode="auto">
            <a:xfrm>
              <a:off x="288" y="419"/>
              <a:ext cx="5328" cy="52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000" b="1" u="sng">
                  <a:solidFill>
                    <a:srgbClr val="FF0000"/>
                  </a:solidFill>
                </a:rPr>
                <a:t>Tiết 11</a:t>
              </a:r>
              <a:r>
                <a:rPr lang="en-US" sz="1600" b="1" u="sng"/>
                <a:t>:</a:t>
              </a:r>
              <a:r>
                <a:rPr lang="en-US" sz="1600"/>
                <a:t> </a:t>
              </a:r>
              <a:r>
                <a:rPr lang="en-US" sz="2400" b="1">
                  <a:solidFill>
                    <a:srgbClr val="660066"/>
                  </a:solidFill>
                </a:rPr>
                <a:t>Ôn tập : Hơn tám mươi năm chống thực dân Pháp xâm lược và đô hộ (1858 – 1945)</a:t>
              </a:r>
            </a:p>
          </p:txBody>
        </p:sp>
      </p:grpSp>
      <p:pic>
        <p:nvPicPr>
          <p:cNvPr id="13317" name="Picture 23" descr="zeichen9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400800" y="1600200"/>
            <a:ext cx="8382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318" name="Rectangle 24"/>
          <p:cNvSpPr>
            <a:spLocks noChangeArrowheads="1"/>
          </p:cNvSpPr>
          <p:nvPr/>
        </p:nvSpPr>
        <p:spPr bwMode="auto">
          <a:xfrm>
            <a:off x="533400" y="1676400"/>
            <a:ext cx="62484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000066"/>
                </a:solidFill>
              </a:rPr>
              <a:t>Phần 1 :</a:t>
            </a:r>
            <a:r>
              <a:rPr lang="en-US" sz="2800" b="1">
                <a:solidFill>
                  <a:srgbClr val="FF0000"/>
                </a:solidFill>
              </a:rPr>
              <a:t> Trò chơi “Ai đúng, ai sai”</a:t>
            </a:r>
            <a:endParaRPr lang="en-US" sz="2800" b="1">
              <a:solidFill>
                <a:srgbClr val="000066"/>
              </a:solidFill>
            </a:endParaRPr>
          </a:p>
        </p:txBody>
      </p:sp>
    </p:spTree>
  </p:cSld>
  <p:clrMapOvr>
    <a:masterClrMapping/>
  </p:clrMapOvr>
  <p:transition spd="slow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536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536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536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1360"/>
                            </p:stCondLst>
                            <p:childTnLst>
                              <p:par>
                                <p:cTn id="18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0" dur="80"/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1" dur="80"/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" dur="80"/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3120"/>
                            </p:stCondLst>
                            <p:childTnLst>
                              <p:par>
                                <p:cTn id="24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6" dur="80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7" dur="80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" dur="80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4360"/>
                            </p:stCondLst>
                            <p:childTnLst>
                              <p:par>
                                <p:cTn id="30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2" dur="80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3" dur="80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4" dur="80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3" presetClass="emph" presetSubtype="2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38" dur="2000" fill="hold"/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2133600"/>
            <a:ext cx="8077200" cy="1143000"/>
          </a:xfrm>
        </p:spPr>
        <p:txBody>
          <a:bodyPr/>
          <a:lstStyle/>
          <a:p>
            <a:pPr algn="just" eaLnBrk="1" hangingPunct="1"/>
            <a:r>
              <a:rPr lang="en-US" sz="2800" b="1" smtClean="0">
                <a:solidFill>
                  <a:srgbClr val="000066"/>
                </a:solidFill>
              </a:rPr>
              <a:t>10. Nguyễn Tất Thành ra đi tìm đường cứu nước vào thời gian nào ?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3200400"/>
            <a:ext cx="4800600" cy="2362200"/>
          </a:xfrm>
        </p:spPr>
        <p:txBody>
          <a:bodyPr/>
          <a:lstStyle/>
          <a:p>
            <a:pPr marL="609600" indent="-609600" eaLnBrk="1" hangingPunct="1">
              <a:buFontTx/>
              <a:buAutoNum type="alphaLcParenR"/>
            </a:pPr>
            <a:r>
              <a:rPr lang="en-US" sz="2800" b="1" smtClean="0">
                <a:solidFill>
                  <a:srgbClr val="003300"/>
                </a:solidFill>
              </a:rPr>
              <a:t>Ngày   5 – 6 – 1911 </a:t>
            </a:r>
          </a:p>
          <a:p>
            <a:pPr marL="609600" indent="-609600" eaLnBrk="1" hangingPunct="1">
              <a:buFontTx/>
              <a:buAutoNum type="alphaLcParenR"/>
            </a:pPr>
            <a:r>
              <a:rPr lang="en-US" sz="2800" b="1" smtClean="0">
                <a:solidFill>
                  <a:srgbClr val="003300"/>
                </a:solidFill>
              </a:rPr>
              <a:t>Ngày   6 – 5 – 1911  </a:t>
            </a:r>
          </a:p>
          <a:p>
            <a:pPr marL="609600" indent="-609600" eaLnBrk="1" hangingPunct="1">
              <a:buFontTx/>
              <a:buAutoNum type="alphaLcParenR"/>
            </a:pPr>
            <a:r>
              <a:rPr lang="en-US" sz="2800" b="1" smtClean="0">
                <a:solidFill>
                  <a:srgbClr val="003300"/>
                </a:solidFill>
              </a:rPr>
              <a:t>Ngày 15 – 6 – 1911</a:t>
            </a:r>
          </a:p>
          <a:p>
            <a:pPr marL="609600" indent="-609600" eaLnBrk="1" hangingPunct="1">
              <a:buFontTx/>
              <a:buAutoNum type="alphaLcParenR"/>
            </a:pPr>
            <a:r>
              <a:rPr lang="en-US" sz="2800" b="1" smtClean="0">
                <a:solidFill>
                  <a:srgbClr val="003300"/>
                </a:solidFill>
              </a:rPr>
              <a:t>Ngày 16 – 5 – 1911 </a:t>
            </a:r>
          </a:p>
        </p:txBody>
      </p:sp>
      <p:grpSp>
        <p:nvGrpSpPr>
          <p:cNvPr id="14340" name="Group 15"/>
          <p:cNvGrpSpPr>
            <a:grpSpLocks/>
          </p:cNvGrpSpPr>
          <p:nvPr/>
        </p:nvGrpSpPr>
        <p:grpSpPr bwMode="auto">
          <a:xfrm>
            <a:off x="457200" y="0"/>
            <a:ext cx="8458200" cy="1495425"/>
            <a:chOff x="288" y="0"/>
            <a:chExt cx="5328" cy="942"/>
          </a:xfrm>
        </p:grpSpPr>
        <p:sp>
          <p:nvSpPr>
            <p:cNvPr id="14343" name="Text Box 7"/>
            <p:cNvSpPr txBox="1">
              <a:spLocks noChangeArrowheads="1"/>
            </p:cNvSpPr>
            <p:nvPr/>
          </p:nvSpPr>
          <p:spPr bwMode="auto">
            <a:xfrm>
              <a:off x="432" y="0"/>
              <a:ext cx="4896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endParaRPr lang="en-US" sz="2000" b="1" i="1">
                <a:solidFill>
                  <a:srgbClr val="000000"/>
                </a:solidFill>
              </a:endParaRPr>
            </a:p>
          </p:txBody>
        </p:sp>
        <p:sp>
          <p:nvSpPr>
            <p:cNvPr id="14344" name="Rectangle 8"/>
            <p:cNvSpPr>
              <a:spLocks noChangeArrowheads="1"/>
            </p:cNvSpPr>
            <p:nvPr/>
          </p:nvSpPr>
          <p:spPr bwMode="auto">
            <a:xfrm>
              <a:off x="2304" y="96"/>
              <a:ext cx="1296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 b="1" u="sng">
                  <a:solidFill>
                    <a:srgbClr val="800000"/>
                  </a:solidFill>
                </a:rPr>
                <a:t>Lịch sử :</a:t>
              </a:r>
            </a:p>
          </p:txBody>
        </p:sp>
        <p:sp>
          <p:nvSpPr>
            <p:cNvPr id="14345" name="Rectangle 9"/>
            <p:cNvSpPr>
              <a:spLocks noChangeArrowheads="1"/>
            </p:cNvSpPr>
            <p:nvPr/>
          </p:nvSpPr>
          <p:spPr bwMode="auto">
            <a:xfrm>
              <a:off x="288" y="419"/>
              <a:ext cx="5328" cy="52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000" b="1" u="sng">
                  <a:solidFill>
                    <a:srgbClr val="FF0000"/>
                  </a:solidFill>
                </a:rPr>
                <a:t>Tiết 11</a:t>
              </a:r>
              <a:r>
                <a:rPr lang="en-US" sz="2000" b="1" u="sng"/>
                <a:t>:</a:t>
              </a:r>
              <a:r>
                <a:rPr lang="en-US" sz="1600"/>
                <a:t> </a:t>
              </a:r>
              <a:r>
                <a:rPr lang="en-US" sz="2400" b="1">
                  <a:solidFill>
                    <a:srgbClr val="660066"/>
                  </a:solidFill>
                </a:rPr>
                <a:t>Ôn tập : Hơn tám mươi năm chống thực dân Pháp xâm lược và đô hộ (1858 – 1945)</a:t>
              </a:r>
            </a:p>
          </p:txBody>
        </p:sp>
      </p:grpSp>
      <p:pic>
        <p:nvPicPr>
          <p:cNvPr id="14341" name="Picture 18" descr="zeichen9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400800" y="1600200"/>
            <a:ext cx="8382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42" name="Rectangle 19"/>
          <p:cNvSpPr>
            <a:spLocks noChangeArrowheads="1"/>
          </p:cNvSpPr>
          <p:nvPr/>
        </p:nvSpPr>
        <p:spPr bwMode="auto">
          <a:xfrm>
            <a:off x="533400" y="1676400"/>
            <a:ext cx="62484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000066"/>
                </a:solidFill>
              </a:rPr>
              <a:t>Phần 1 :</a:t>
            </a:r>
            <a:r>
              <a:rPr lang="en-US" sz="2800" b="1">
                <a:solidFill>
                  <a:srgbClr val="FF0000"/>
                </a:solidFill>
              </a:rPr>
              <a:t> Trò chơi “Ai đúng, ai sai”</a:t>
            </a:r>
            <a:endParaRPr lang="en-US" sz="2800" b="1">
              <a:solidFill>
                <a:srgbClr val="000066"/>
              </a:solidFill>
            </a:endParaRPr>
          </a:p>
        </p:txBody>
      </p:sp>
    </p:spTree>
  </p:cSld>
  <p:clrMapOvr>
    <a:masterClrMapping/>
  </p:clrMapOvr>
  <p:transition spd="slow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74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74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74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520"/>
                            </p:stCondLst>
                            <p:childTnLst>
                              <p:par>
                                <p:cTn id="18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0" dur="80"/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1" dur="80"/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" dur="80"/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1040"/>
                            </p:stCondLst>
                            <p:childTnLst>
                              <p:par>
                                <p:cTn id="24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6" dur="80"/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7" dur="80"/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" dur="80"/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1600"/>
                            </p:stCondLst>
                            <p:childTnLst>
                              <p:par>
                                <p:cTn id="30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2" dur="80"/>
                                        <p:tgtEl>
                                          <p:spTgt spid="17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3" dur="80"/>
                                        <p:tgtEl>
                                          <p:spTgt spid="17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4" dur="80"/>
                                        <p:tgtEl>
                                          <p:spTgt spid="17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3" presetClass="emph" presetSubtype="2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38" dur="2000" fill="hold"/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0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133600"/>
            <a:ext cx="8534400" cy="1143000"/>
          </a:xfrm>
        </p:spPr>
        <p:txBody>
          <a:bodyPr/>
          <a:lstStyle/>
          <a:p>
            <a:pPr algn="just" eaLnBrk="1" hangingPunct="1"/>
            <a:r>
              <a:rPr lang="en-US" sz="2800" b="1" smtClean="0">
                <a:solidFill>
                  <a:srgbClr val="000066"/>
                </a:solidFill>
              </a:rPr>
              <a:t>   11. Để đáp lại lòng tin yêu của nhân dân, Trương Định đã làm gì ?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3200400"/>
            <a:ext cx="8229600" cy="3505200"/>
          </a:xfrm>
        </p:spPr>
        <p:txBody>
          <a:bodyPr/>
          <a:lstStyle/>
          <a:p>
            <a:pPr marL="609600" indent="-609600" algn="just" eaLnBrk="1" hangingPunct="1">
              <a:lnSpc>
                <a:spcPct val="90000"/>
              </a:lnSpc>
              <a:buFontTx/>
              <a:buAutoNum type="alphaLcParenR"/>
            </a:pPr>
            <a:r>
              <a:rPr lang="en-US" sz="2800" b="1" smtClean="0">
                <a:solidFill>
                  <a:srgbClr val="003300"/>
                </a:solidFill>
              </a:rPr>
              <a:t>Quyết định cùng nghĩa quân và nhân dân chống Pháp.</a:t>
            </a:r>
          </a:p>
          <a:p>
            <a:pPr marL="609600" indent="-609600" algn="just" eaLnBrk="1" hangingPunct="1">
              <a:lnSpc>
                <a:spcPct val="90000"/>
              </a:lnSpc>
              <a:buFontTx/>
              <a:buAutoNum type="alphaLcParenR"/>
            </a:pPr>
            <a:r>
              <a:rPr lang="en-US" sz="2800" b="1" smtClean="0">
                <a:solidFill>
                  <a:srgbClr val="003300"/>
                </a:solidFill>
              </a:rPr>
              <a:t>Tuân lệnh vua đến An Giang để nhận chức lãnh binh. </a:t>
            </a:r>
          </a:p>
          <a:p>
            <a:pPr marL="609600" indent="-609600" algn="just" eaLnBrk="1" hangingPunct="1">
              <a:lnSpc>
                <a:spcPct val="90000"/>
              </a:lnSpc>
              <a:buFontTx/>
              <a:buAutoNum type="alphaLcParenR"/>
            </a:pPr>
            <a:r>
              <a:rPr lang="en-US" sz="2800" b="1" smtClean="0">
                <a:solidFill>
                  <a:srgbClr val="003300"/>
                </a:solidFill>
              </a:rPr>
              <a:t>Từ quan trở về quê hương.</a:t>
            </a:r>
          </a:p>
          <a:p>
            <a:pPr marL="609600" indent="-609600" algn="just" eaLnBrk="1" hangingPunct="1">
              <a:lnSpc>
                <a:spcPct val="90000"/>
              </a:lnSpc>
              <a:buFontTx/>
              <a:buAutoNum type="alphaLcParenR"/>
            </a:pPr>
            <a:r>
              <a:rPr lang="en-US" sz="2800" b="1" smtClean="0">
                <a:solidFill>
                  <a:srgbClr val="003300"/>
                </a:solidFill>
              </a:rPr>
              <a:t>Khước từ lệnh vua, tự xưng “Bình Tây Đại nguyên soái”</a:t>
            </a:r>
          </a:p>
        </p:txBody>
      </p:sp>
      <p:sp>
        <p:nvSpPr>
          <p:cNvPr id="15364" name="Rectangle 8"/>
          <p:cNvSpPr>
            <a:spLocks noChangeArrowheads="1"/>
          </p:cNvSpPr>
          <p:nvPr/>
        </p:nvSpPr>
        <p:spPr bwMode="auto">
          <a:xfrm>
            <a:off x="3657600" y="152400"/>
            <a:ext cx="20574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u="sng">
                <a:solidFill>
                  <a:srgbClr val="800000"/>
                </a:solidFill>
              </a:rPr>
              <a:t>Lịch sử :</a:t>
            </a:r>
          </a:p>
        </p:txBody>
      </p:sp>
      <p:sp>
        <p:nvSpPr>
          <p:cNvPr id="15365" name="Rectangle 9"/>
          <p:cNvSpPr>
            <a:spLocks noChangeArrowheads="1"/>
          </p:cNvSpPr>
          <p:nvPr/>
        </p:nvSpPr>
        <p:spPr bwMode="auto">
          <a:xfrm>
            <a:off x="457200" y="665163"/>
            <a:ext cx="8458200" cy="83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b="1" u="sng">
                <a:solidFill>
                  <a:srgbClr val="FF0000"/>
                </a:solidFill>
              </a:rPr>
              <a:t>Tiết 11</a:t>
            </a:r>
            <a:r>
              <a:rPr lang="en-US" sz="2000" b="1" u="sng"/>
              <a:t>:</a:t>
            </a:r>
            <a:r>
              <a:rPr lang="en-US" sz="1600"/>
              <a:t> </a:t>
            </a:r>
            <a:r>
              <a:rPr lang="en-US" sz="2400" b="1">
                <a:solidFill>
                  <a:srgbClr val="660066"/>
                </a:solidFill>
              </a:rPr>
              <a:t>Ôn tập : Hơn tám mươi năm chống thực dân Pháp xâm lược và đô hộ (1858 – 1945)</a:t>
            </a:r>
          </a:p>
        </p:txBody>
      </p:sp>
      <p:pic>
        <p:nvPicPr>
          <p:cNvPr id="15366" name="Picture 16" descr="zeichen9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400800" y="1600200"/>
            <a:ext cx="8382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367" name="Rectangle 17"/>
          <p:cNvSpPr>
            <a:spLocks noChangeArrowheads="1"/>
          </p:cNvSpPr>
          <p:nvPr/>
        </p:nvSpPr>
        <p:spPr bwMode="auto">
          <a:xfrm>
            <a:off x="533400" y="1676400"/>
            <a:ext cx="62484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000066"/>
                </a:solidFill>
              </a:rPr>
              <a:t>Phần 1 :</a:t>
            </a:r>
            <a:r>
              <a:rPr lang="en-US" sz="2800" b="1">
                <a:solidFill>
                  <a:srgbClr val="FF0000"/>
                </a:solidFill>
              </a:rPr>
              <a:t> Trò chơi “Ai đúng, ai sai”</a:t>
            </a:r>
            <a:endParaRPr lang="en-US" sz="2800" b="1">
              <a:solidFill>
                <a:srgbClr val="000066"/>
              </a:solidFill>
            </a:endParaRPr>
          </a:p>
        </p:txBody>
      </p:sp>
    </p:spTree>
  </p:cSld>
  <p:clrMapOvr>
    <a:masterClrMapping/>
  </p:clrMapOvr>
  <p:transition spd="slow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843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843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843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1680"/>
                            </p:stCondLst>
                            <p:childTnLst>
                              <p:par>
                                <p:cTn id="18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0" dur="80"/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1" dur="80"/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" dur="80"/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3320"/>
                            </p:stCondLst>
                            <p:childTnLst>
                              <p:par>
                                <p:cTn id="24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6" dur="80"/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7" dur="80"/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" dur="80"/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4160"/>
                            </p:stCondLst>
                            <p:childTnLst>
                              <p:par>
                                <p:cTn id="30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2" dur="80"/>
                                        <p:tgtEl>
                                          <p:spTgt spid="18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3" dur="80"/>
                                        <p:tgtEl>
                                          <p:spTgt spid="18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4" dur="80"/>
                                        <p:tgtEl>
                                          <p:spTgt spid="18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3" presetClass="emph" presetSubtype="2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38" dur="2000" fill="hold"/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2255838"/>
            <a:ext cx="8153400" cy="1020762"/>
          </a:xfrm>
        </p:spPr>
        <p:txBody>
          <a:bodyPr/>
          <a:lstStyle/>
          <a:p>
            <a:pPr algn="just" eaLnBrk="1" hangingPunct="1"/>
            <a:r>
              <a:rPr lang="en-US" sz="2800" b="1" smtClean="0">
                <a:solidFill>
                  <a:srgbClr val="000066"/>
                </a:solidFill>
              </a:rPr>
              <a:t>  12. Nguyễn Trường Tộ đã trình lên vua Tự Đức bản điều trần trong đó bày tỏ :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3276600"/>
            <a:ext cx="8382000" cy="3535363"/>
          </a:xfrm>
        </p:spPr>
        <p:txBody>
          <a:bodyPr/>
          <a:lstStyle/>
          <a:p>
            <a:pPr marL="609600" indent="-609600" algn="just" eaLnBrk="1" hangingPunct="1">
              <a:lnSpc>
                <a:spcPct val="90000"/>
              </a:lnSpc>
              <a:buFontTx/>
              <a:buNone/>
            </a:pPr>
            <a:r>
              <a:rPr lang="en-US" sz="2800" b="1" smtClean="0">
                <a:solidFill>
                  <a:srgbClr val="003300"/>
                </a:solidFill>
              </a:rPr>
              <a:t>a) Mở rộng quan hệ ngoại giao với nhiều nước, thông thương với thế giới, thuê chuyên gia giúp ta khai thác tài nguyên thiên nhiên.</a:t>
            </a:r>
          </a:p>
          <a:p>
            <a:pPr marL="609600" indent="-609600" algn="just" eaLnBrk="1" hangingPunct="1">
              <a:lnSpc>
                <a:spcPct val="90000"/>
              </a:lnSpc>
              <a:buFontTx/>
              <a:buNone/>
            </a:pPr>
            <a:r>
              <a:rPr lang="en-US" sz="2800" b="1" smtClean="0">
                <a:solidFill>
                  <a:srgbClr val="003300"/>
                </a:solidFill>
              </a:rPr>
              <a:t>b)  Đề nghị không cho nước ngoài vào nước ta làm ăn, buôn bán. </a:t>
            </a:r>
          </a:p>
          <a:p>
            <a:pPr marL="609600" indent="-609600" algn="just" eaLnBrk="1" hangingPunct="1">
              <a:lnSpc>
                <a:spcPct val="90000"/>
              </a:lnSpc>
              <a:buFontTx/>
              <a:buNone/>
            </a:pPr>
            <a:r>
              <a:rPr lang="en-US" sz="2800" b="1" smtClean="0">
                <a:solidFill>
                  <a:srgbClr val="003300"/>
                </a:solidFill>
              </a:rPr>
              <a:t>c)  Mở trường dạy học đóng tàu, đúc súng.</a:t>
            </a:r>
          </a:p>
          <a:p>
            <a:pPr marL="609600" indent="-609600" algn="just" eaLnBrk="1" hangingPunct="1">
              <a:lnSpc>
                <a:spcPct val="90000"/>
              </a:lnSpc>
              <a:buFontTx/>
              <a:buNone/>
            </a:pPr>
            <a:r>
              <a:rPr lang="en-US" sz="2800" b="1" smtClean="0">
                <a:solidFill>
                  <a:srgbClr val="003300"/>
                </a:solidFill>
              </a:rPr>
              <a:t>d)  Câu a và c đúng.</a:t>
            </a:r>
          </a:p>
        </p:txBody>
      </p:sp>
      <p:sp>
        <p:nvSpPr>
          <p:cNvPr id="16388" name="Rectangle 8"/>
          <p:cNvSpPr>
            <a:spLocks noChangeArrowheads="1"/>
          </p:cNvSpPr>
          <p:nvPr/>
        </p:nvSpPr>
        <p:spPr bwMode="auto">
          <a:xfrm>
            <a:off x="3581400" y="76200"/>
            <a:ext cx="20574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u="sng">
                <a:solidFill>
                  <a:srgbClr val="800000"/>
                </a:solidFill>
              </a:rPr>
              <a:t>Lịch sử :</a:t>
            </a:r>
          </a:p>
        </p:txBody>
      </p:sp>
      <p:sp>
        <p:nvSpPr>
          <p:cNvPr id="16389" name="Rectangle 9"/>
          <p:cNvSpPr>
            <a:spLocks noChangeArrowheads="1"/>
          </p:cNvSpPr>
          <p:nvPr/>
        </p:nvSpPr>
        <p:spPr bwMode="auto">
          <a:xfrm>
            <a:off x="0" y="665163"/>
            <a:ext cx="8915400" cy="83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 u="sng">
                <a:solidFill>
                  <a:srgbClr val="FF0000"/>
                </a:solidFill>
              </a:rPr>
              <a:t>Tiết 11</a:t>
            </a:r>
            <a:r>
              <a:rPr lang="en-US" sz="2400" b="1" u="sng"/>
              <a:t>:</a:t>
            </a:r>
            <a:r>
              <a:rPr lang="en-US" sz="1600" b="1"/>
              <a:t> </a:t>
            </a:r>
            <a:r>
              <a:rPr lang="en-US" sz="2400" b="1">
                <a:solidFill>
                  <a:srgbClr val="660066"/>
                </a:solidFill>
              </a:rPr>
              <a:t>Ôn tập : Hơn tám mươi năm chống thực dân Pháp xâm lược và đô hộ (1858 – 1945)</a:t>
            </a:r>
          </a:p>
        </p:txBody>
      </p:sp>
      <p:pic>
        <p:nvPicPr>
          <p:cNvPr id="16390" name="Picture 16" descr="zeichen9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400800" y="1600200"/>
            <a:ext cx="8382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91" name="Rectangle 17"/>
          <p:cNvSpPr>
            <a:spLocks noChangeArrowheads="1"/>
          </p:cNvSpPr>
          <p:nvPr/>
        </p:nvSpPr>
        <p:spPr bwMode="auto">
          <a:xfrm>
            <a:off x="533400" y="1676400"/>
            <a:ext cx="62484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000066"/>
                </a:solidFill>
              </a:rPr>
              <a:t>Phần 1 :</a:t>
            </a:r>
            <a:r>
              <a:rPr lang="en-US" sz="2800" b="1">
                <a:solidFill>
                  <a:srgbClr val="FF0000"/>
                </a:solidFill>
              </a:rPr>
              <a:t> Trò chơi “Ai đúng, ai sai”</a:t>
            </a:r>
            <a:endParaRPr lang="en-US" sz="2800" b="1">
              <a:solidFill>
                <a:srgbClr val="000066"/>
              </a:solidFill>
            </a:endParaRPr>
          </a:p>
        </p:txBody>
      </p:sp>
    </p:spTree>
  </p:cSld>
  <p:clrMapOvr>
    <a:masterClrMapping/>
  </p:clrMapOvr>
  <p:transition spd="slow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150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150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150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4240"/>
                            </p:stCondLst>
                            <p:childTnLst>
                              <p:par>
                                <p:cTn id="18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0" dur="80"/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1" dur="80"/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" dur="80"/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6200"/>
                            </p:stCondLst>
                            <p:childTnLst>
                              <p:par>
                                <p:cTn id="24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6" dur="80"/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7" dur="80"/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" dur="80"/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7520"/>
                            </p:stCondLst>
                            <p:childTnLst>
                              <p:par>
                                <p:cTn id="30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2" dur="80"/>
                                        <p:tgtEl>
                                          <p:spTgt spid="21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3" dur="80"/>
                                        <p:tgtEl>
                                          <p:spTgt spid="21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4" dur="80"/>
                                        <p:tgtEl>
                                          <p:spTgt spid="21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3" presetClass="emph" presetSubtype="2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38" dur="2000" fill="hold"/>
                                        <p:tgtEl>
                                          <p:spTgt spid="21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6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209800"/>
            <a:ext cx="8229600" cy="1143000"/>
          </a:xfrm>
        </p:spPr>
        <p:txBody>
          <a:bodyPr/>
          <a:lstStyle/>
          <a:p>
            <a:pPr algn="just" eaLnBrk="1" hangingPunct="1"/>
            <a:r>
              <a:rPr lang="en-US" sz="2800" b="1" smtClean="0">
                <a:solidFill>
                  <a:srgbClr val="000066"/>
                </a:solidFill>
              </a:rPr>
              <a:t>  13. Khẩu hiệu nào được nêu ra trong phong trào xô viết Nghệ - Tĩnh :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3276600"/>
            <a:ext cx="7010400" cy="2362200"/>
          </a:xfrm>
        </p:spPr>
        <p:txBody>
          <a:bodyPr/>
          <a:lstStyle/>
          <a:p>
            <a:pPr marL="609600" indent="-609600" eaLnBrk="1" hangingPunct="1">
              <a:buFontTx/>
              <a:buAutoNum type="alphaLcParenR"/>
            </a:pPr>
            <a:r>
              <a:rPr lang="en-US" sz="2800" b="1" smtClean="0">
                <a:solidFill>
                  <a:srgbClr val="003300"/>
                </a:solidFill>
              </a:rPr>
              <a:t>Đả đảo đế quốc! Đả đảo Nam triều!</a:t>
            </a:r>
          </a:p>
          <a:p>
            <a:pPr marL="609600" indent="-609600" eaLnBrk="1" hangingPunct="1">
              <a:buFontTx/>
              <a:buAutoNum type="alphaLcParenR"/>
            </a:pPr>
            <a:r>
              <a:rPr lang="en-US" sz="2800" b="1" smtClean="0">
                <a:solidFill>
                  <a:srgbClr val="003300"/>
                </a:solidFill>
              </a:rPr>
              <a:t>Nhà máy về tay thợ thuyền! </a:t>
            </a:r>
          </a:p>
          <a:p>
            <a:pPr marL="609600" indent="-609600" eaLnBrk="1" hangingPunct="1">
              <a:buFontTx/>
              <a:buAutoNum type="alphaLcParenR"/>
            </a:pPr>
            <a:r>
              <a:rPr lang="en-US" sz="2800" b="1" smtClean="0">
                <a:solidFill>
                  <a:srgbClr val="003300"/>
                </a:solidFill>
              </a:rPr>
              <a:t>Ruộng đất về tay dân cày!</a:t>
            </a:r>
          </a:p>
          <a:p>
            <a:pPr marL="609600" indent="-609600" eaLnBrk="1" hangingPunct="1">
              <a:buFontTx/>
              <a:buAutoNum type="alphaLcParenR"/>
            </a:pPr>
            <a:r>
              <a:rPr lang="en-US" sz="2800" b="1" smtClean="0">
                <a:solidFill>
                  <a:srgbClr val="003300"/>
                </a:solidFill>
              </a:rPr>
              <a:t>Tất cả đều đúng.</a:t>
            </a:r>
          </a:p>
        </p:txBody>
      </p:sp>
      <p:sp>
        <p:nvSpPr>
          <p:cNvPr id="17412" name="Rectangle 8"/>
          <p:cNvSpPr>
            <a:spLocks noChangeArrowheads="1"/>
          </p:cNvSpPr>
          <p:nvPr/>
        </p:nvSpPr>
        <p:spPr bwMode="auto">
          <a:xfrm>
            <a:off x="3657600" y="152400"/>
            <a:ext cx="20574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u="sng">
                <a:solidFill>
                  <a:srgbClr val="800000"/>
                </a:solidFill>
              </a:rPr>
              <a:t>Lịch sử :</a:t>
            </a:r>
          </a:p>
        </p:txBody>
      </p:sp>
      <p:sp>
        <p:nvSpPr>
          <p:cNvPr id="17413" name="Rectangle 9"/>
          <p:cNvSpPr>
            <a:spLocks noChangeArrowheads="1"/>
          </p:cNvSpPr>
          <p:nvPr/>
        </p:nvSpPr>
        <p:spPr bwMode="auto">
          <a:xfrm>
            <a:off x="457200" y="665163"/>
            <a:ext cx="8458200" cy="83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b="1" u="sng">
                <a:solidFill>
                  <a:srgbClr val="FF0000"/>
                </a:solidFill>
              </a:rPr>
              <a:t>Tiết 11</a:t>
            </a:r>
            <a:r>
              <a:rPr lang="en-US" sz="2000" b="1" u="sng"/>
              <a:t>:</a:t>
            </a:r>
            <a:r>
              <a:rPr lang="en-US" sz="1600"/>
              <a:t> </a:t>
            </a:r>
            <a:r>
              <a:rPr lang="en-US" sz="2400" b="1">
                <a:solidFill>
                  <a:srgbClr val="660066"/>
                </a:solidFill>
              </a:rPr>
              <a:t>Ôn tập : Hơn tám mươi năm chống thực dân Pháp xâm lược và đô hộ (1858 – 1945)</a:t>
            </a:r>
          </a:p>
        </p:txBody>
      </p:sp>
      <p:pic>
        <p:nvPicPr>
          <p:cNvPr id="17414" name="Picture 16" descr="zeichen9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400800" y="1600200"/>
            <a:ext cx="8382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415" name="Rectangle 17"/>
          <p:cNvSpPr>
            <a:spLocks noChangeArrowheads="1"/>
          </p:cNvSpPr>
          <p:nvPr/>
        </p:nvSpPr>
        <p:spPr bwMode="auto">
          <a:xfrm>
            <a:off x="533400" y="1676400"/>
            <a:ext cx="62484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000066"/>
                </a:solidFill>
              </a:rPr>
              <a:t>Phần 1 :</a:t>
            </a:r>
            <a:r>
              <a:rPr lang="en-US" sz="2800" b="1">
                <a:solidFill>
                  <a:srgbClr val="FF0000"/>
                </a:solidFill>
              </a:rPr>
              <a:t> Trò chơi “Ai đúng, ai sai”</a:t>
            </a:r>
            <a:endParaRPr lang="en-US" sz="2800" b="1">
              <a:solidFill>
                <a:srgbClr val="000066"/>
              </a:solidFill>
            </a:endParaRPr>
          </a:p>
        </p:txBody>
      </p:sp>
    </p:spTree>
  </p:cSld>
  <p:clrMapOvr>
    <a:masterClrMapping/>
  </p:clrMapOvr>
  <p:transition spd="slow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253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253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253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1080"/>
                            </p:stCondLst>
                            <p:childTnLst>
                              <p:par>
                                <p:cTn id="18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0" dur="80"/>
                                        <p:tgtEl>
                                          <p:spTgt spid="22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1" dur="80"/>
                                        <p:tgtEl>
                                          <p:spTgt spid="22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" dur="80"/>
                                        <p:tgtEl>
                                          <p:spTgt spid="22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1960"/>
                            </p:stCondLst>
                            <p:childTnLst>
                              <p:par>
                                <p:cTn id="24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6" dur="80"/>
                                        <p:tgtEl>
                                          <p:spTgt spid="22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7" dur="80"/>
                                        <p:tgtEl>
                                          <p:spTgt spid="22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" dur="80"/>
                                        <p:tgtEl>
                                          <p:spTgt spid="22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2800"/>
                            </p:stCondLst>
                            <p:childTnLst>
                              <p:par>
                                <p:cTn id="30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2" dur="80"/>
                                        <p:tgtEl>
                                          <p:spTgt spid="225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3" dur="80"/>
                                        <p:tgtEl>
                                          <p:spTgt spid="225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4" dur="80"/>
                                        <p:tgtEl>
                                          <p:spTgt spid="225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3" presetClass="emph" presetSubtype="2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38" dur="2000" fill="hold"/>
                                        <p:tgtEl>
                                          <p:spTgt spid="225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0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2133600"/>
            <a:ext cx="8229600" cy="1143000"/>
          </a:xfrm>
        </p:spPr>
        <p:txBody>
          <a:bodyPr/>
          <a:lstStyle/>
          <a:p>
            <a:pPr algn="just" eaLnBrk="1" hangingPunct="1"/>
            <a:r>
              <a:rPr lang="en-US" sz="3200" b="1" smtClean="0">
                <a:solidFill>
                  <a:srgbClr val="000066"/>
                </a:solidFill>
              </a:rPr>
              <a:t>   14. Hội nghị thành lập Đảng được tổ chức vào ngày tháng năm nào, ở đâu ?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0" y="3200400"/>
            <a:ext cx="5791200" cy="2438400"/>
          </a:xfrm>
        </p:spPr>
        <p:txBody>
          <a:bodyPr/>
          <a:lstStyle/>
          <a:p>
            <a:pPr marL="609600" indent="-609600" eaLnBrk="1" hangingPunct="1">
              <a:lnSpc>
                <a:spcPct val="90000"/>
              </a:lnSpc>
              <a:buFontTx/>
              <a:buAutoNum type="alphaLcParenR"/>
            </a:pPr>
            <a:r>
              <a:rPr lang="en-US" b="1" smtClean="0">
                <a:solidFill>
                  <a:srgbClr val="003300"/>
                </a:solidFill>
              </a:rPr>
              <a:t> 2 – 3 – 1930, ở Hồng Kông</a:t>
            </a:r>
          </a:p>
          <a:p>
            <a:pPr marL="609600" indent="-609600" eaLnBrk="1" hangingPunct="1">
              <a:lnSpc>
                <a:spcPct val="90000"/>
              </a:lnSpc>
              <a:buFontTx/>
              <a:buAutoNum type="alphaLcParenR"/>
            </a:pPr>
            <a:r>
              <a:rPr lang="en-US" b="1" smtClean="0">
                <a:solidFill>
                  <a:srgbClr val="003300"/>
                </a:solidFill>
              </a:rPr>
              <a:t> 3 – 2 – 1930, ở Hồng Kông </a:t>
            </a:r>
          </a:p>
          <a:p>
            <a:pPr marL="609600" indent="-609600" eaLnBrk="1" hangingPunct="1">
              <a:lnSpc>
                <a:spcPct val="90000"/>
              </a:lnSpc>
              <a:buFontTx/>
              <a:buAutoNum type="alphaLcParenR"/>
            </a:pPr>
            <a:r>
              <a:rPr lang="en-US" b="1" smtClean="0">
                <a:solidFill>
                  <a:srgbClr val="003300"/>
                </a:solidFill>
              </a:rPr>
              <a:t> 2 – 3 – 1929, ở Xiêm</a:t>
            </a:r>
          </a:p>
          <a:p>
            <a:pPr marL="609600" indent="-609600" eaLnBrk="1" hangingPunct="1">
              <a:lnSpc>
                <a:spcPct val="90000"/>
              </a:lnSpc>
              <a:buFontTx/>
              <a:buAutoNum type="alphaLcParenR"/>
            </a:pPr>
            <a:r>
              <a:rPr lang="en-US" b="1" smtClean="0">
                <a:solidFill>
                  <a:srgbClr val="003300"/>
                </a:solidFill>
              </a:rPr>
              <a:t> 3 – 2 – 1929, ở Xiêm</a:t>
            </a:r>
            <a:r>
              <a:rPr lang="en-US" b="1" smtClean="0"/>
              <a:t> </a:t>
            </a:r>
          </a:p>
        </p:txBody>
      </p:sp>
      <p:sp>
        <p:nvSpPr>
          <p:cNvPr id="18436" name="Rectangle 8"/>
          <p:cNvSpPr>
            <a:spLocks noChangeArrowheads="1"/>
          </p:cNvSpPr>
          <p:nvPr/>
        </p:nvSpPr>
        <p:spPr bwMode="auto">
          <a:xfrm>
            <a:off x="3657600" y="152400"/>
            <a:ext cx="20574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u="sng">
                <a:solidFill>
                  <a:srgbClr val="800000"/>
                </a:solidFill>
              </a:rPr>
              <a:t>Lịch sử :</a:t>
            </a:r>
          </a:p>
        </p:txBody>
      </p:sp>
      <p:sp>
        <p:nvSpPr>
          <p:cNvPr id="18437" name="Rectangle 9"/>
          <p:cNvSpPr>
            <a:spLocks noChangeArrowheads="1"/>
          </p:cNvSpPr>
          <p:nvPr/>
        </p:nvSpPr>
        <p:spPr bwMode="auto">
          <a:xfrm>
            <a:off x="457200" y="665163"/>
            <a:ext cx="84582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b="1" u="sng">
                <a:solidFill>
                  <a:srgbClr val="FF0000"/>
                </a:solidFill>
              </a:rPr>
              <a:t>Tiết 11</a:t>
            </a:r>
            <a:r>
              <a:rPr lang="en-US" sz="2000" b="1" u="sng"/>
              <a:t>:</a:t>
            </a:r>
            <a:r>
              <a:rPr lang="en-US"/>
              <a:t> </a:t>
            </a:r>
            <a:r>
              <a:rPr lang="en-US" sz="2800" b="1">
                <a:solidFill>
                  <a:srgbClr val="660066"/>
                </a:solidFill>
              </a:rPr>
              <a:t>Ôn tập : Hơn tám mươi năm chống thực dân Pháp xâm lược và đô hộ (1858 – 1945)</a:t>
            </a:r>
          </a:p>
        </p:txBody>
      </p:sp>
      <p:pic>
        <p:nvPicPr>
          <p:cNvPr id="18438" name="Picture 18" descr="zeichen9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400800" y="1600200"/>
            <a:ext cx="8382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439" name="Rectangle 19"/>
          <p:cNvSpPr>
            <a:spLocks noChangeArrowheads="1"/>
          </p:cNvSpPr>
          <p:nvPr/>
        </p:nvSpPr>
        <p:spPr bwMode="auto">
          <a:xfrm>
            <a:off x="533400" y="1676400"/>
            <a:ext cx="73914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000066"/>
                </a:solidFill>
              </a:rPr>
              <a:t>Phần 1 :</a:t>
            </a:r>
            <a:r>
              <a:rPr lang="en-US" sz="3200" b="1">
                <a:solidFill>
                  <a:srgbClr val="FF0000"/>
                </a:solidFill>
              </a:rPr>
              <a:t> Trò chơi “Ai đúng, ai sai”</a:t>
            </a:r>
            <a:endParaRPr lang="en-US" sz="3200" b="1">
              <a:solidFill>
                <a:srgbClr val="000066"/>
              </a:solidFill>
            </a:endParaRPr>
          </a:p>
        </p:txBody>
      </p:sp>
    </p:spTree>
  </p:cSld>
  <p:clrMapOvr>
    <a:masterClrMapping/>
  </p:clrMapOvr>
  <p:transition spd="slow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457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457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457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760"/>
                            </p:stCondLst>
                            <p:childTnLst>
                              <p:par>
                                <p:cTn id="18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0" dur="80"/>
                                        <p:tgtEl>
                                          <p:spTgt spid="2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1" dur="80"/>
                                        <p:tgtEl>
                                          <p:spTgt spid="2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" dur="80"/>
                                        <p:tgtEl>
                                          <p:spTgt spid="2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1520"/>
                            </p:stCondLst>
                            <p:childTnLst>
                              <p:par>
                                <p:cTn id="24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6" dur="80"/>
                                        <p:tgtEl>
                                          <p:spTgt spid="2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7" dur="80"/>
                                        <p:tgtEl>
                                          <p:spTgt spid="2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" dur="80"/>
                                        <p:tgtEl>
                                          <p:spTgt spid="2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2120"/>
                            </p:stCondLst>
                            <p:childTnLst>
                              <p:par>
                                <p:cTn id="30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2" dur="80"/>
                                        <p:tgtEl>
                                          <p:spTgt spid="245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3" dur="80"/>
                                        <p:tgtEl>
                                          <p:spTgt spid="245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4" dur="80"/>
                                        <p:tgtEl>
                                          <p:spTgt spid="245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3" presetClass="emph" presetSubtype="2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38" dur="2000" fill="hold"/>
                                        <p:tgtEl>
                                          <p:spTgt spid="2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78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5"/>
          <p:cNvSpPr>
            <a:spLocks noChangeArrowheads="1"/>
          </p:cNvSpPr>
          <p:nvPr/>
        </p:nvSpPr>
        <p:spPr bwMode="auto">
          <a:xfrm>
            <a:off x="3657600" y="76200"/>
            <a:ext cx="20574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u="sng">
                <a:solidFill>
                  <a:srgbClr val="800000"/>
                </a:solidFill>
              </a:rPr>
              <a:t>Lịch sử :</a:t>
            </a:r>
          </a:p>
        </p:txBody>
      </p:sp>
      <p:sp>
        <p:nvSpPr>
          <p:cNvPr id="19459" name="Rectangle 6"/>
          <p:cNvSpPr>
            <a:spLocks noChangeArrowheads="1"/>
          </p:cNvSpPr>
          <p:nvPr/>
        </p:nvSpPr>
        <p:spPr bwMode="auto">
          <a:xfrm>
            <a:off x="457200" y="665163"/>
            <a:ext cx="84582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b="1" u="sng">
                <a:solidFill>
                  <a:srgbClr val="FF0000"/>
                </a:solidFill>
              </a:rPr>
              <a:t>Tiết 11</a:t>
            </a:r>
            <a:r>
              <a:rPr lang="en-US" sz="2000" b="1" u="sng"/>
              <a:t>:</a:t>
            </a:r>
            <a:r>
              <a:rPr lang="en-US"/>
              <a:t> </a:t>
            </a:r>
            <a:r>
              <a:rPr lang="en-US" sz="2800" b="1">
                <a:solidFill>
                  <a:srgbClr val="660066"/>
                </a:solidFill>
              </a:rPr>
              <a:t>Ôn tập : Hơn tám mươi năm chống thực dân Pháp xâm lược và đô hộ (1858 – 1945)</a:t>
            </a:r>
          </a:p>
        </p:txBody>
      </p:sp>
      <p:pic>
        <p:nvPicPr>
          <p:cNvPr id="19460" name="Picture 7" descr="zeichen9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305800" y="1600200"/>
            <a:ext cx="8382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461" name="Rectangle 8"/>
          <p:cNvSpPr>
            <a:spLocks noChangeArrowheads="1"/>
          </p:cNvSpPr>
          <p:nvPr/>
        </p:nvSpPr>
        <p:spPr bwMode="auto">
          <a:xfrm>
            <a:off x="457200" y="1736725"/>
            <a:ext cx="8610600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000066"/>
                </a:solidFill>
              </a:rPr>
              <a:t>Phần 2 :</a:t>
            </a:r>
            <a:r>
              <a:rPr lang="en-US" sz="3200" b="1">
                <a:solidFill>
                  <a:srgbClr val="FF0000"/>
                </a:solidFill>
              </a:rPr>
              <a:t> Trò chơi “Nhìn hình đoán sự kiện”</a:t>
            </a:r>
          </a:p>
          <a:p>
            <a:pPr>
              <a:spcBef>
                <a:spcPct val="50000"/>
              </a:spcBef>
            </a:pPr>
            <a:endParaRPr lang="en-US" sz="3200" b="1">
              <a:solidFill>
                <a:srgbClr val="000066"/>
              </a:solidFill>
            </a:endParaRPr>
          </a:p>
        </p:txBody>
      </p:sp>
    </p:spTree>
  </p:cSld>
  <p:clrMapOvr>
    <a:masterClrMapping/>
  </p:clrMapOvr>
  <p:transition spd="slow">
    <p:zoom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8852" name="Picture 4" descr="td"/>
          <p:cNvPicPr>
            <a:picLocks noChangeAspect="1" noChangeArrowheads="1"/>
          </p:cNvPicPr>
          <p:nvPr/>
        </p:nvPicPr>
        <p:blipFill>
          <a:blip r:embed="rId3">
            <a:lum bright="6000" contrast="24000"/>
          </a:blip>
          <a:srcRect/>
          <a:stretch>
            <a:fillRect/>
          </a:stretch>
        </p:blipFill>
        <p:spPr bwMode="auto">
          <a:xfrm>
            <a:off x="2209800" y="1371600"/>
            <a:ext cx="6911975" cy="548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8855" name="Text Box 7"/>
          <p:cNvSpPr txBox="1">
            <a:spLocks noChangeArrowheads="1"/>
          </p:cNvSpPr>
          <p:nvPr/>
        </p:nvSpPr>
        <p:spPr bwMode="auto">
          <a:xfrm>
            <a:off x="152400" y="1752600"/>
            <a:ext cx="1981200" cy="3108325"/>
          </a:xfrm>
          <a:prstGeom prst="rect">
            <a:avLst/>
          </a:prstGeom>
          <a:noFill/>
          <a:ln w="19050">
            <a:solidFill>
              <a:srgbClr val="000066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en-US" sz="2800" b="1">
                <a:solidFill>
                  <a:srgbClr val="000066"/>
                </a:solidFill>
              </a:rPr>
              <a:t>Nhìn bức tranh này nhắc em nhớ đến sự kiện lịch sử nào ?</a:t>
            </a:r>
          </a:p>
        </p:txBody>
      </p:sp>
      <p:sp>
        <p:nvSpPr>
          <p:cNvPr id="78856" name="Text Box 8"/>
          <p:cNvSpPr txBox="1">
            <a:spLocks noChangeArrowheads="1"/>
          </p:cNvSpPr>
          <p:nvPr/>
        </p:nvSpPr>
        <p:spPr bwMode="auto">
          <a:xfrm>
            <a:off x="152400" y="1905000"/>
            <a:ext cx="1981200" cy="3108325"/>
          </a:xfrm>
          <a:prstGeom prst="rect">
            <a:avLst/>
          </a:prstGeom>
          <a:noFill/>
          <a:ln w="19050">
            <a:solidFill>
              <a:srgbClr val="000066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>
                <a:solidFill>
                  <a:srgbClr val="000066"/>
                </a:solidFill>
              </a:rPr>
              <a:t>Trương Định quyết định ở lại cùng nhân đánh giặc.</a:t>
            </a:r>
          </a:p>
        </p:txBody>
      </p:sp>
      <p:sp>
        <p:nvSpPr>
          <p:cNvPr id="20485" name="Rectangle 11"/>
          <p:cNvSpPr>
            <a:spLocks noChangeArrowheads="1"/>
          </p:cNvSpPr>
          <p:nvPr/>
        </p:nvSpPr>
        <p:spPr bwMode="auto">
          <a:xfrm>
            <a:off x="3657600" y="304800"/>
            <a:ext cx="20574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u="sng">
                <a:solidFill>
                  <a:srgbClr val="800000"/>
                </a:solidFill>
              </a:rPr>
              <a:t>Lịch sử :</a:t>
            </a:r>
          </a:p>
        </p:txBody>
      </p:sp>
      <p:sp>
        <p:nvSpPr>
          <p:cNvPr id="20486" name="Rectangle 14"/>
          <p:cNvSpPr>
            <a:spLocks noChangeArrowheads="1"/>
          </p:cNvSpPr>
          <p:nvPr/>
        </p:nvSpPr>
        <p:spPr bwMode="auto">
          <a:xfrm>
            <a:off x="533400" y="838200"/>
            <a:ext cx="79248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000066"/>
                </a:solidFill>
              </a:rPr>
              <a:t>Phần 2 :</a:t>
            </a:r>
            <a:r>
              <a:rPr lang="en-US" sz="2800" b="1">
                <a:solidFill>
                  <a:srgbClr val="FF0000"/>
                </a:solidFill>
              </a:rPr>
              <a:t> Trò chơi “Nhìn hình đoán sự kiện”</a:t>
            </a:r>
            <a:endParaRPr lang="en-US" sz="2800" b="1">
              <a:solidFill>
                <a:srgbClr val="000066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7885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7885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7885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760"/>
                            </p:stCondLst>
                            <p:childTnLst>
                              <p:par>
                                <p:cTn id="11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788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55" presetClass="exit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>
                                        <p:cTn id="17" dur="1000"/>
                                        <p:tgtEl>
                                          <p:spTgt spid="788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/>
                                        <p:tgtEl>
                                          <p:spTgt spid="788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9" dur="1000"/>
                                        <p:tgtEl>
                                          <p:spTgt spid="788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88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2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4" dur="2000"/>
                                        <p:tgtEl>
                                          <p:spTgt spid="788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8855" grpId="0" animBg="1"/>
      <p:bldP spid="78855" grpId="1" animBg="1"/>
      <p:bldP spid="78856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6"/>
          <p:cNvSpPr>
            <a:spLocks noChangeArrowheads="1"/>
          </p:cNvSpPr>
          <p:nvPr/>
        </p:nvSpPr>
        <p:spPr bwMode="auto">
          <a:xfrm>
            <a:off x="3657600" y="304800"/>
            <a:ext cx="20574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u="sng">
                <a:solidFill>
                  <a:srgbClr val="800000"/>
                </a:solidFill>
              </a:rPr>
              <a:t>Lịch sử :</a:t>
            </a:r>
          </a:p>
        </p:txBody>
      </p:sp>
      <p:sp>
        <p:nvSpPr>
          <p:cNvPr id="80905" name="Text Box 9"/>
          <p:cNvSpPr txBox="1">
            <a:spLocks noChangeArrowheads="1"/>
          </p:cNvSpPr>
          <p:nvPr/>
        </p:nvSpPr>
        <p:spPr bwMode="auto">
          <a:xfrm>
            <a:off x="457200" y="2611438"/>
            <a:ext cx="4419600" cy="1816100"/>
          </a:xfrm>
          <a:prstGeom prst="rect">
            <a:avLst/>
          </a:prstGeom>
          <a:noFill/>
          <a:ln w="19050">
            <a:solidFill>
              <a:srgbClr val="0099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2800" b="1" i="1">
                <a:solidFill>
                  <a:srgbClr val="000066"/>
                </a:solidFill>
              </a:rPr>
              <a:t>Người trong ảnh là Phan Bội Châu với sự kiện lịch sử là Phong trào Đông Du.</a:t>
            </a:r>
          </a:p>
        </p:txBody>
      </p:sp>
      <p:pic>
        <p:nvPicPr>
          <p:cNvPr id="21508" name="Picture 10" descr="Tien Boi 1"/>
          <p:cNvPicPr>
            <a:picLocks noChangeAspect="1" noChangeArrowheads="1"/>
          </p:cNvPicPr>
          <p:nvPr/>
        </p:nvPicPr>
        <p:blipFill>
          <a:blip r:embed="rId3"/>
          <a:srcRect t="47778" r="51645" b="1111"/>
          <a:stretch>
            <a:fillRect/>
          </a:stretch>
        </p:blipFill>
        <p:spPr bwMode="auto">
          <a:xfrm>
            <a:off x="4953000" y="1219200"/>
            <a:ext cx="4191000" cy="563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0907" name="Text Box 11"/>
          <p:cNvSpPr txBox="1">
            <a:spLocks noChangeArrowheads="1"/>
          </p:cNvSpPr>
          <p:nvPr/>
        </p:nvSpPr>
        <p:spPr bwMode="auto">
          <a:xfrm>
            <a:off x="0" y="3028950"/>
            <a:ext cx="5105400" cy="954088"/>
          </a:xfrm>
          <a:prstGeom prst="rect">
            <a:avLst/>
          </a:prstGeom>
          <a:noFill/>
          <a:ln w="19050">
            <a:solidFill>
              <a:srgbClr val="0099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2800" b="1">
                <a:solidFill>
                  <a:srgbClr val="000066"/>
                </a:solidFill>
              </a:rPr>
              <a:t>Người trong ảnh là ai ? Sự kiện lịch sử liên quan là gì ?</a:t>
            </a:r>
          </a:p>
        </p:txBody>
      </p:sp>
      <p:sp>
        <p:nvSpPr>
          <p:cNvPr id="21510" name="Rectangle 13"/>
          <p:cNvSpPr>
            <a:spLocks noChangeArrowheads="1"/>
          </p:cNvSpPr>
          <p:nvPr/>
        </p:nvSpPr>
        <p:spPr bwMode="auto">
          <a:xfrm>
            <a:off x="533400" y="838200"/>
            <a:ext cx="79248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000066"/>
                </a:solidFill>
              </a:rPr>
              <a:t>Phần 2 :</a:t>
            </a:r>
            <a:r>
              <a:rPr lang="en-US" sz="2800" b="1">
                <a:solidFill>
                  <a:srgbClr val="FF0000"/>
                </a:solidFill>
              </a:rPr>
              <a:t> Trò chơi “Nhìn hình đoán sự kiện”</a:t>
            </a:r>
            <a:endParaRPr lang="en-US" sz="2800" b="1">
              <a:solidFill>
                <a:srgbClr val="000066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xit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>
                                        <p:cTn id="6" dur="1000"/>
                                        <p:tgtEl>
                                          <p:spTgt spid="8090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8090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1000"/>
                                        <p:tgtEl>
                                          <p:spTgt spid="8090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09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2000"/>
                                        <p:tgtEl>
                                          <p:spTgt spid="809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0905" grpId="0" animBg="1"/>
      <p:bldP spid="80907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5"/>
          <p:cNvSpPr>
            <a:spLocks noChangeArrowheads="1"/>
          </p:cNvSpPr>
          <p:nvPr/>
        </p:nvSpPr>
        <p:spPr bwMode="auto">
          <a:xfrm>
            <a:off x="3657600" y="152400"/>
            <a:ext cx="20574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u="sng">
                <a:solidFill>
                  <a:srgbClr val="800000"/>
                </a:solidFill>
              </a:rPr>
              <a:t>Lịch sử :</a:t>
            </a:r>
          </a:p>
        </p:txBody>
      </p:sp>
      <p:sp>
        <p:nvSpPr>
          <p:cNvPr id="140294" name="Rectangle 6"/>
          <p:cNvSpPr>
            <a:spLocks noChangeArrowheads="1"/>
          </p:cNvSpPr>
          <p:nvPr/>
        </p:nvSpPr>
        <p:spPr bwMode="auto">
          <a:xfrm>
            <a:off x="457200" y="665163"/>
            <a:ext cx="8458200" cy="83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b="1" u="sng">
                <a:solidFill>
                  <a:srgbClr val="FF0000"/>
                </a:solidFill>
              </a:rPr>
              <a:t>Tiết 11</a:t>
            </a:r>
            <a:r>
              <a:rPr lang="en-US" sz="1600" b="1" u="sng"/>
              <a:t>:</a:t>
            </a:r>
            <a:r>
              <a:rPr lang="en-US" sz="1600"/>
              <a:t> </a:t>
            </a:r>
            <a:r>
              <a:rPr lang="en-US" sz="2400" b="1">
                <a:solidFill>
                  <a:srgbClr val="660066"/>
                </a:solidFill>
              </a:rPr>
              <a:t>Ôn tập : Hơn tám mươi năm chống thực dân Pháp xâm lược và đô hộ (1858 – 1945)</a:t>
            </a:r>
          </a:p>
        </p:txBody>
      </p:sp>
      <p:sp>
        <p:nvSpPr>
          <p:cNvPr id="140295" name="Text Box 7" descr="Woven mat"/>
          <p:cNvSpPr txBox="1">
            <a:spLocks noChangeArrowheads="1"/>
          </p:cNvSpPr>
          <p:nvPr/>
        </p:nvSpPr>
        <p:spPr bwMode="auto">
          <a:xfrm>
            <a:off x="2590800" y="1808163"/>
            <a:ext cx="4151313" cy="584200"/>
          </a:xfrm>
          <a:prstGeom prst="rect">
            <a:avLst/>
          </a:prstGeom>
          <a:blipFill dpi="0" rotWithShape="1">
            <a:blip r:embed="rId3"/>
            <a:srcRect/>
            <a:tile tx="0" ty="0" sx="100000" sy="100000" flip="none" algn="tl"/>
          </a:blip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 b="1">
                <a:solidFill>
                  <a:schemeClr val="tx2"/>
                </a:solidFill>
              </a:rPr>
              <a:t>NHIỆM VỤ HỌC TẬP</a:t>
            </a:r>
          </a:p>
        </p:txBody>
      </p:sp>
      <p:sp>
        <p:nvSpPr>
          <p:cNvPr id="140296" name="Text Box 8"/>
          <p:cNvSpPr txBox="1">
            <a:spLocks noChangeArrowheads="1"/>
          </p:cNvSpPr>
          <p:nvPr/>
        </p:nvSpPr>
        <p:spPr bwMode="auto">
          <a:xfrm>
            <a:off x="990600" y="2468563"/>
            <a:ext cx="6326188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>
                <a:solidFill>
                  <a:srgbClr val="000066"/>
                </a:solidFill>
              </a:rPr>
              <a:t>Phần 1 : </a:t>
            </a:r>
            <a:r>
              <a:rPr lang="en-US" sz="2800" b="1">
                <a:solidFill>
                  <a:srgbClr val="003300"/>
                </a:solidFill>
              </a:rPr>
              <a:t>Trò chơi “Ai đúng, ai sai ?”</a:t>
            </a:r>
          </a:p>
        </p:txBody>
      </p:sp>
      <p:sp>
        <p:nvSpPr>
          <p:cNvPr id="140298" name="Text Box 10"/>
          <p:cNvSpPr txBox="1">
            <a:spLocks noChangeArrowheads="1"/>
          </p:cNvSpPr>
          <p:nvPr/>
        </p:nvSpPr>
        <p:spPr bwMode="auto">
          <a:xfrm>
            <a:off x="914400" y="3200400"/>
            <a:ext cx="79248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>
                <a:solidFill>
                  <a:srgbClr val="000066"/>
                </a:solidFill>
              </a:rPr>
              <a:t>Phần 2 : </a:t>
            </a:r>
            <a:r>
              <a:rPr lang="en-US" sz="2800" b="1">
                <a:solidFill>
                  <a:srgbClr val="003300"/>
                </a:solidFill>
              </a:rPr>
              <a:t>Trò chơi “Nhìn hình đoán sự kiện”</a:t>
            </a:r>
          </a:p>
        </p:txBody>
      </p:sp>
      <p:sp>
        <p:nvSpPr>
          <p:cNvPr id="140299" name="Text Box 11"/>
          <p:cNvSpPr txBox="1">
            <a:spLocks noChangeArrowheads="1"/>
          </p:cNvSpPr>
          <p:nvPr/>
        </p:nvSpPr>
        <p:spPr bwMode="auto">
          <a:xfrm>
            <a:off x="990600" y="4038600"/>
            <a:ext cx="75438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>
                <a:solidFill>
                  <a:srgbClr val="000066"/>
                </a:solidFill>
              </a:rPr>
              <a:t>Phần 3 : </a:t>
            </a:r>
            <a:r>
              <a:rPr lang="en-US" sz="2800" b="1">
                <a:solidFill>
                  <a:srgbClr val="003300"/>
                </a:solidFill>
              </a:rPr>
              <a:t>Trò chơi “Đố vui lịch sử”</a:t>
            </a:r>
          </a:p>
        </p:txBody>
      </p:sp>
      <p:sp>
        <p:nvSpPr>
          <p:cNvPr id="140300" name="Text Box 12" descr="Bouquet"/>
          <p:cNvSpPr txBox="1">
            <a:spLocks noChangeArrowheads="1"/>
          </p:cNvSpPr>
          <p:nvPr/>
        </p:nvSpPr>
        <p:spPr bwMode="auto">
          <a:xfrm>
            <a:off x="2590800" y="5113338"/>
            <a:ext cx="5648325" cy="646112"/>
          </a:xfrm>
          <a:prstGeom prst="rect">
            <a:avLst/>
          </a:prstGeom>
          <a:blipFill dpi="0" rotWithShape="1">
            <a:blip r:embed="rId4"/>
            <a:srcRect/>
            <a:tile tx="0" ty="0" sx="100000" sy="100000" flip="none" algn="tl"/>
          </a:blip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600" b="1" i="1">
                <a:solidFill>
                  <a:srgbClr val="FF0000"/>
                </a:solidFill>
              </a:rPr>
              <a:t>Chúc các em thành công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4029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4029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4029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4" dur="2000"/>
                                        <p:tgtEl>
                                          <p:spTgt spid="1402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9" dur="80"/>
                                        <p:tgtEl>
                                          <p:spTgt spid="14029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0" dur="80"/>
                                        <p:tgtEl>
                                          <p:spTgt spid="14029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80"/>
                                        <p:tgtEl>
                                          <p:spTgt spid="14029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6" dur="80"/>
                                        <p:tgtEl>
                                          <p:spTgt spid="14029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7" dur="80"/>
                                        <p:tgtEl>
                                          <p:spTgt spid="14029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" dur="80"/>
                                        <p:tgtEl>
                                          <p:spTgt spid="14029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3" dur="80"/>
                                        <p:tgtEl>
                                          <p:spTgt spid="14029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4" dur="80"/>
                                        <p:tgtEl>
                                          <p:spTgt spid="14029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5" dur="80"/>
                                        <p:tgtEl>
                                          <p:spTgt spid="14029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0" dur="2000"/>
                                        <p:tgtEl>
                                          <p:spTgt spid="1403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0294" grpId="0"/>
      <p:bldP spid="140295" grpId="0" animBg="1"/>
      <p:bldP spid="140296" grpId="0"/>
      <p:bldP spid="140298" grpId="0"/>
      <p:bldP spid="140299" grpId="0"/>
      <p:bldP spid="140300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6"/>
          <p:cNvSpPr>
            <a:spLocks noChangeArrowheads="1"/>
          </p:cNvSpPr>
          <p:nvPr/>
        </p:nvSpPr>
        <p:spPr bwMode="auto">
          <a:xfrm>
            <a:off x="3657600" y="304800"/>
            <a:ext cx="20574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u="sng">
                <a:solidFill>
                  <a:srgbClr val="800000"/>
                </a:solidFill>
              </a:rPr>
              <a:t>Lịch sử :</a:t>
            </a:r>
          </a:p>
        </p:txBody>
      </p:sp>
      <p:sp>
        <p:nvSpPr>
          <p:cNvPr id="82952" name="Text Box 8"/>
          <p:cNvSpPr txBox="1">
            <a:spLocks noChangeArrowheads="1"/>
          </p:cNvSpPr>
          <p:nvPr/>
        </p:nvSpPr>
        <p:spPr bwMode="auto">
          <a:xfrm>
            <a:off x="152400" y="1828800"/>
            <a:ext cx="2057400" cy="3970338"/>
          </a:xfrm>
          <a:prstGeom prst="rect">
            <a:avLst/>
          </a:prstGeom>
          <a:noFill/>
          <a:ln w="9525">
            <a:solidFill>
              <a:srgbClr val="0099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  <a:defRPr/>
            </a:pPr>
            <a:r>
              <a:rPr lang="en-US" sz="2800" b="1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Đây là phong trào đấu tranh chống Pháp. Hãy cho biết đó là phong trào gì ?</a:t>
            </a:r>
          </a:p>
        </p:txBody>
      </p:sp>
      <p:pic>
        <p:nvPicPr>
          <p:cNvPr id="82953" name="Picture 9" descr="Xo Viet Nghe  -Tinh"/>
          <p:cNvPicPr>
            <a:picLocks noChangeAspect="1" noChangeArrowheads="1"/>
          </p:cNvPicPr>
          <p:nvPr/>
        </p:nvPicPr>
        <p:blipFill>
          <a:blip r:embed="rId3">
            <a:lum contrast="18000"/>
          </a:blip>
          <a:srcRect/>
          <a:stretch>
            <a:fillRect/>
          </a:stretch>
        </p:blipFill>
        <p:spPr bwMode="auto">
          <a:xfrm>
            <a:off x="2286000" y="1371600"/>
            <a:ext cx="6837363" cy="5424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2954" name="Text Box 10"/>
          <p:cNvSpPr txBox="1">
            <a:spLocks noChangeArrowheads="1"/>
          </p:cNvSpPr>
          <p:nvPr/>
        </p:nvSpPr>
        <p:spPr bwMode="auto">
          <a:xfrm>
            <a:off x="152400" y="2514600"/>
            <a:ext cx="2057400" cy="1816100"/>
          </a:xfrm>
          <a:prstGeom prst="rect">
            <a:avLst/>
          </a:prstGeom>
          <a:noFill/>
          <a:ln w="19050">
            <a:solidFill>
              <a:srgbClr val="0099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2800" b="1">
                <a:solidFill>
                  <a:srgbClr val="000066"/>
                </a:solidFill>
              </a:rPr>
              <a:t>Phong trào Xô Viết Nghệ - Tĩnh</a:t>
            </a:r>
          </a:p>
        </p:txBody>
      </p:sp>
      <p:sp>
        <p:nvSpPr>
          <p:cNvPr id="22534" name="Rectangle 12"/>
          <p:cNvSpPr>
            <a:spLocks noChangeArrowheads="1"/>
          </p:cNvSpPr>
          <p:nvPr/>
        </p:nvSpPr>
        <p:spPr bwMode="auto">
          <a:xfrm>
            <a:off x="533400" y="838200"/>
            <a:ext cx="79248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000066"/>
                </a:solidFill>
              </a:rPr>
              <a:t>Phần 2 :</a:t>
            </a:r>
            <a:r>
              <a:rPr lang="en-US" sz="2800" b="1">
                <a:solidFill>
                  <a:srgbClr val="FF0000"/>
                </a:solidFill>
              </a:rPr>
              <a:t> Trò chơi “Nhìn hình đoán sự kiện”</a:t>
            </a:r>
            <a:endParaRPr lang="en-US" sz="2800" b="1">
              <a:solidFill>
                <a:srgbClr val="000066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29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" dur="500"/>
                                        <p:tgtEl>
                                          <p:spTgt spid="829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8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5" dur="2000"/>
                                        <p:tgtEl>
                                          <p:spTgt spid="829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29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8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0" dur="500"/>
                                        <p:tgtEl>
                                          <p:spTgt spid="829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952" grpId="0" animBg="1"/>
      <p:bldP spid="82952" grpId="1" animBg="1"/>
      <p:bldP spid="82954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4" name="Picture 4" descr="bandaosontra_tt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81000" y="1295400"/>
            <a:ext cx="8382000" cy="5140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9333" name="Text Box 5"/>
          <p:cNvSpPr txBox="1">
            <a:spLocks noChangeArrowheads="1"/>
          </p:cNvSpPr>
          <p:nvPr/>
        </p:nvSpPr>
        <p:spPr bwMode="auto">
          <a:xfrm>
            <a:off x="609600" y="6400800"/>
            <a:ext cx="7924800" cy="400050"/>
          </a:xfrm>
          <a:prstGeom prst="rect">
            <a:avLst/>
          </a:prstGeom>
          <a:noFill/>
          <a:ln w="28575" cap="sq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b="1">
                <a:solidFill>
                  <a:srgbClr val="000066"/>
                </a:solidFill>
              </a:rPr>
              <a:t>NHÌN HÌNH CHO BIẾT ĐÂY LÀ SỰ KIỆN GÌ ?</a:t>
            </a:r>
          </a:p>
        </p:txBody>
      </p:sp>
      <p:sp>
        <p:nvSpPr>
          <p:cNvPr id="23556" name="Rectangle 8"/>
          <p:cNvSpPr>
            <a:spLocks noChangeArrowheads="1"/>
          </p:cNvSpPr>
          <p:nvPr/>
        </p:nvSpPr>
        <p:spPr bwMode="auto">
          <a:xfrm>
            <a:off x="3657600" y="304800"/>
            <a:ext cx="20574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u="sng">
                <a:solidFill>
                  <a:srgbClr val="800000"/>
                </a:solidFill>
              </a:rPr>
              <a:t>Lịch sử :</a:t>
            </a:r>
          </a:p>
        </p:txBody>
      </p:sp>
      <p:sp>
        <p:nvSpPr>
          <p:cNvPr id="99340" name="Text Box 12"/>
          <p:cNvSpPr txBox="1">
            <a:spLocks noChangeArrowheads="1"/>
          </p:cNvSpPr>
          <p:nvPr/>
        </p:nvSpPr>
        <p:spPr bwMode="auto">
          <a:xfrm>
            <a:off x="762000" y="6400800"/>
            <a:ext cx="7924800" cy="400050"/>
          </a:xfrm>
          <a:prstGeom prst="rect">
            <a:avLst/>
          </a:prstGeom>
          <a:noFill/>
          <a:ln w="28575" cap="sq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b="1">
                <a:solidFill>
                  <a:srgbClr val="000066"/>
                </a:solidFill>
              </a:rPr>
              <a:t>THỰC DÂN PHÁP XÂM LƯỢC NƯỚC TA ( 1 / 9 / 1858 )</a:t>
            </a:r>
          </a:p>
        </p:txBody>
      </p:sp>
      <p:sp>
        <p:nvSpPr>
          <p:cNvPr id="23558" name="Rectangle 14"/>
          <p:cNvSpPr>
            <a:spLocks noChangeArrowheads="1"/>
          </p:cNvSpPr>
          <p:nvPr/>
        </p:nvSpPr>
        <p:spPr bwMode="auto">
          <a:xfrm>
            <a:off x="533400" y="838200"/>
            <a:ext cx="79248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000066"/>
                </a:solidFill>
              </a:rPr>
              <a:t>Phần 2 :</a:t>
            </a:r>
            <a:r>
              <a:rPr lang="en-US" sz="2800" b="1">
                <a:solidFill>
                  <a:srgbClr val="FF0000"/>
                </a:solidFill>
              </a:rPr>
              <a:t> Trò chơi “Nhìn hình đoán sự kiện”</a:t>
            </a:r>
            <a:endParaRPr lang="en-US" sz="2800" b="1">
              <a:solidFill>
                <a:srgbClr val="000066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6" dur="2000"/>
                                        <p:tgtEl>
                                          <p:spTgt spid="993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93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1" dur="2000"/>
                                        <p:tgtEl>
                                          <p:spTgt spid="993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9333" grpId="0"/>
      <p:bldP spid="99340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8" name="Picture 4" descr="image00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63525" y="1295400"/>
            <a:ext cx="8610600" cy="5140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1381" name="Text Box 5"/>
          <p:cNvSpPr txBox="1">
            <a:spLocks noChangeArrowheads="1"/>
          </p:cNvSpPr>
          <p:nvPr/>
        </p:nvSpPr>
        <p:spPr bwMode="auto">
          <a:xfrm>
            <a:off x="533400" y="6400800"/>
            <a:ext cx="8077200" cy="400050"/>
          </a:xfrm>
          <a:prstGeom prst="rect">
            <a:avLst/>
          </a:prstGeom>
          <a:noFill/>
          <a:ln w="28575" cap="sq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b="1">
                <a:solidFill>
                  <a:srgbClr val="000066"/>
                </a:solidFill>
              </a:rPr>
              <a:t>NHÌN HÌNH CHO BIẾT ĐÂY LÀ SỰ KIỆN GÌ ?</a:t>
            </a:r>
          </a:p>
        </p:txBody>
      </p:sp>
      <p:sp>
        <p:nvSpPr>
          <p:cNvPr id="24580" name="Rectangle 8"/>
          <p:cNvSpPr>
            <a:spLocks noChangeArrowheads="1"/>
          </p:cNvSpPr>
          <p:nvPr/>
        </p:nvSpPr>
        <p:spPr bwMode="auto">
          <a:xfrm>
            <a:off x="3657600" y="304800"/>
            <a:ext cx="20574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u="sng">
                <a:solidFill>
                  <a:srgbClr val="800000"/>
                </a:solidFill>
              </a:rPr>
              <a:t>Lịch sử :</a:t>
            </a:r>
          </a:p>
        </p:txBody>
      </p:sp>
      <p:sp>
        <p:nvSpPr>
          <p:cNvPr id="101386" name="Text Box 10"/>
          <p:cNvSpPr txBox="1">
            <a:spLocks noChangeArrowheads="1"/>
          </p:cNvSpPr>
          <p:nvPr/>
        </p:nvSpPr>
        <p:spPr bwMode="auto">
          <a:xfrm>
            <a:off x="685800" y="6400800"/>
            <a:ext cx="8077200" cy="400050"/>
          </a:xfrm>
          <a:prstGeom prst="rect">
            <a:avLst/>
          </a:prstGeom>
          <a:noFill/>
          <a:ln w="28575" cap="sq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b="1">
                <a:solidFill>
                  <a:srgbClr val="000066"/>
                </a:solidFill>
              </a:rPr>
              <a:t>CUỘC PHẢN CÔNG Ở KINH THÀNH HUẾ ( 5 / 7 / 1885 )</a:t>
            </a:r>
          </a:p>
        </p:txBody>
      </p:sp>
      <p:sp>
        <p:nvSpPr>
          <p:cNvPr id="24582" name="Rectangle 12"/>
          <p:cNvSpPr>
            <a:spLocks noChangeArrowheads="1"/>
          </p:cNvSpPr>
          <p:nvPr/>
        </p:nvSpPr>
        <p:spPr bwMode="auto">
          <a:xfrm>
            <a:off x="533400" y="838200"/>
            <a:ext cx="79248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000066"/>
                </a:solidFill>
              </a:rPr>
              <a:t>Phần 2 :</a:t>
            </a:r>
            <a:r>
              <a:rPr lang="en-US" sz="2800" b="1">
                <a:solidFill>
                  <a:srgbClr val="FF0000"/>
                </a:solidFill>
              </a:rPr>
              <a:t> Trò chơi “Nhìn hình đoán sự kiện”</a:t>
            </a:r>
            <a:endParaRPr lang="en-US" sz="2800" b="1">
              <a:solidFill>
                <a:srgbClr val="000066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6" dur="500"/>
                                        <p:tgtEl>
                                          <p:spTgt spid="10138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138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" dur="500"/>
                                        <p:tgtEl>
                                          <p:spTgt spid="101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1386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2" name="Picture 4" descr="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28600" y="1143000"/>
            <a:ext cx="4038600" cy="525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5603" name="Picture 5" descr="Tuyenngondoclap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267200" y="1143000"/>
            <a:ext cx="4673600" cy="525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5478" name="Text Box 6"/>
          <p:cNvSpPr txBox="1">
            <a:spLocks noChangeArrowheads="1"/>
          </p:cNvSpPr>
          <p:nvPr/>
        </p:nvSpPr>
        <p:spPr bwMode="auto">
          <a:xfrm>
            <a:off x="457200" y="6400800"/>
            <a:ext cx="8305800" cy="400050"/>
          </a:xfrm>
          <a:prstGeom prst="rect">
            <a:avLst/>
          </a:prstGeom>
          <a:noFill/>
          <a:ln w="28575" cap="sq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b="1">
                <a:solidFill>
                  <a:srgbClr val="000066"/>
                </a:solidFill>
              </a:rPr>
              <a:t>BÁC HỒ ĐỌC TUYÊN NGÔN ĐỘC LẬP ( 2 / 9 / 1945 )</a:t>
            </a:r>
          </a:p>
        </p:txBody>
      </p:sp>
      <p:sp>
        <p:nvSpPr>
          <p:cNvPr id="25605" name="Rectangle 9"/>
          <p:cNvSpPr>
            <a:spLocks noChangeArrowheads="1"/>
          </p:cNvSpPr>
          <p:nvPr/>
        </p:nvSpPr>
        <p:spPr bwMode="auto">
          <a:xfrm>
            <a:off x="3657600" y="304800"/>
            <a:ext cx="20574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u="sng">
                <a:solidFill>
                  <a:srgbClr val="800000"/>
                </a:solidFill>
              </a:rPr>
              <a:t>Lịch sử :</a:t>
            </a:r>
          </a:p>
        </p:txBody>
      </p:sp>
      <p:sp>
        <p:nvSpPr>
          <p:cNvPr id="105483" name="Text Box 11"/>
          <p:cNvSpPr txBox="1">
            <a:spLocks noChangeArrowheads="1"/>
          </p:cNvSpPr>
          <p:nvPr/>
        </p:nvSpPr>
        <p:spPr bwMode="auto">
          <a:xfrm>
            <a:off x="533400" y="6400800"/>
            <a:ext cx="8077200" cy="400050"/>
          </a:xfrm>
          <a:prstGeom prst="rect">
            <a:avLst/>
          </a:prstGeom>
          <a:noFill/>
          <a:ln w="28575" cap="sq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b="1">
                <a:solidFill>
                  <a:srgbClr val="000066"/>
                </a:solidFill>
              </a:rPr>
              <a:t>NHÌN HÌNH CHO BIẾT ĐÂY LÀ SỰ KIỆN GÌ ?</a:t>
            </a:r>
          </a:p>
        </p:txBody>
      </p:sp>
      <p:sp>
        <p:nvSpPr>
          <p:cNvPr id="25607" name="Rectangle 13"/>
          <p:cNvSpPr>
            <a:spLocks noChangeArrowheads="1"/>
          </p:cNvSpPr>
          <p:nvPr/>
        </p:nvSpPr>
        <p:spPr bwMode="auto">
          <a:xfrm>
            <a:off x="533400" y="838200"/>
            <a:ext cx="79248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000066"/>
                </a:solidFill>
              </a:rPr>
              <a:t>Phần 2 :</a:t>
            </a:r>
            <a:r>
              <a:rPr lang="en-US" sz="2800" b="1">
                <a:solidFill>
                  <a:srgbClr val="FF0000"/>
                </a:solidFill>
              </a:rPr>
              <a:t> Trò chơi “Nhìn hình đoán sự kiện”</a:t>
            </a:r>
            <a:endParaRPr lang="en-US" sz="2800" b="1">
              <a:solidFill>
                <a:srgbClr val="000066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6" dur="500"/>
                                        <p:tgtEl>
                                          <p:spTgt spid="105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5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1" dur="2000"/>
                                        <p:tgtEl>
                                          <p:spTgt spid="1054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5478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ext Box 2"/>
          <p:cNvSpPr txBox="1">
            <a:spLocks noChangeArrowheads="1"/>
          </p:cNvSpPr>
          <p:nvPr/>
        </p:nvSpPr>
        <p:spPr bwMode="auto">
          <a:xfrm>
            <a:off x="2971800" y="1858963"/>
            <a:ext cx="61722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2800" b="1">
                <a:solidFill>
                  <a:srgbClr val="000066"/>
                </a:solidFill>
              </a:rPr>
              <a:t>Phần 3 : </a:t>
            </a:r>
            <a:r>
              <a:rPr lang="en-US" sz="2800" b="1">
                <a:solidFill>
                  <a:srgbClr val="FF0000"/>
                </a:solidFill>
              </a:rPr>
              <a:t>Trò chơi “Đố vui lịch sử”</a:t>
            </a:r>
          </a:p>
        </p:txBody>
      </p:sp>
      <p:sp>
        <p:nvSpPr>
          <p:cNvPr id="124931" name="Text Box 3"/>
          <p:cNvSpPr txBox="1">
            <a:spLocks noChangeArrowheads="1"/>
          </p:cNvSpPr>
          <p:nvPr/>
        </p:nvSpPr>
        <p:spPr bwMode="auto">
          <a:xfrm>
            <a:off x="304800" y="3214688"/>
            <a:ext cx="16002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  <a:defRPr/>
            </a:pPr>
            <a:r>
              <a:rPr lang="en-US" sz="2400" b="1" u="sng">
                <a:latin typeface="Arial"/>
              </a:rPr>
              <a:t>Câu 1</a:t>
            </a:r>
            <a:r>
              <a:rPr lang="en-US" sz="2400" b="1">
                <a:latin typeface="Arial"/>
              </a:rPr>
              <a:t> :</a:t>
            </a:r>
            <a:r>
              <a:rPr lang="en-US" sz="2400" b="1"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 </a:t>
            </a:r>
            <a:endParaRPr lang="en-US" sz="2400" b="1" i="1">
              <a:effectLst>
                <a:outerShdw blurRad="38100" dist="38100" dir="2700000" algn="tl">
                  <a:srgbClr val="C0C0C0"/>
                </a:outerShdw>
              </a:effectLst>
              <a:latin typeface="Arial"/>
            </a:endParaRPr>
          </a:p>
        </p:txBody>
      </p:sp>
      <p:sp>
        <p:nvSpPr>
          <p:cNvPr id="124932" name="Text Box 4"/>
          <p:cNvSpPr txBox="1">
            <a:spLocks noChangeArrowheads="1"/>
          </p:cNvSpPr>
          <p:nvPr/>
        </p:nvSpPr>
        <p:spPr bwMode="auto">
          <a:xfrm>
            <a:off x="685800" y="3214688"/>
            <a:ext cx="7924800" cy="2062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3200" b="1" i="1"/>
              <a:t>Thôi đành đắc tội khi quân</a:t>
            </a:r>
          </a:p>
          <a:p>
            <a:pPr algn="ctr" eaLnBrk="0" hangingPunct="0">
              <a:spcBef>
                <a:spcPct val="50000"/>
              </a:spcBef>
            </a:pPr>
            <a:r>
              <a:rPr lang="en-US" sz="3200" b="1" i="1"/>
              <a:t>Cùng dân ở lại cầm gươm diệt thù.</a:t>
            </a:r>
          </a:p>
          <a:p>
            <a:pPr algn="r" eaLnBrk="0" hangingPunct="0">
              <a:spcBef>
                <a:spcPct val="50000"/>
              </a:spcBef>
            </a:pPr>
            <a:r>
              <a:rPr lang="en-US" sz="3200" b="1" i="1"/>
              <a:t>(Đố biết là ai ?)</a:t>
            </a:r>
          </a:p>
        </p:txBody>
      </p:sp>
      <p:sp>
        <p:nvSpPr>
          <p:cNvPr id="124933" name="Text Box 5"/>
          <p:cNvSpPr txBox="1">
            <a:spLocks noChangeArrowheads="1"/>
          </p:cNvSpPr>
          <p:nvPr/>
        </p:nvSpPr>
        <p:spPr bwMode="auto">
          <a:xfrm>
            <a:off x="2438400" y="5597525"/>
            <a:ext cx="3352800" cy="584200"/>
          </a:xfrm>
          <a:prstGeom prst="rect">
            <a:avLst/>
          </a:prstGeom>
          <a:noFill/>
          <a:ln w="9525">
            <a:solidFill>
              <a:srgbClr val="0000CC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  <a:defRPr/>
            </a:pPr>
            <a:r>
              <a:rPr lang="en-US" sz="3200" b="1" i="1">
                <a:solidFill>
                  <a:srgbClr val="003300"/>
                </a:solidFill>
                <a:latin typeface="Arial"/>
              </a:rPr>
              <a:t>Trương Định</a:t>
            </a:r>
            <a:r>
              <a:rPr lang="en-US" sz="3200" b="1" i="1">
                <a:solidFill>
                  <a:srgbClr val="FF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 </a:t>
            </a:r>
          </a:p>
        </p:txBody>
      </p:sp>
      <p:sp>
        <p:nvSpPr>
          <p:cNvPr id="124934" name="Rectangle 6"/>
          <p:cNvSpPr>
            <a:spLocks noChangeArrowheads="1"/>
          </p:cNvSpPr>
          <p:nvPr/>
        </p:nvSpPr>
        <p:spPr bwMode="auto">
          <a:xfrm>
            <a:off x="0" y="1676400"/>
            <a:ext cx="2514600" cy="1066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3200" b="1"/>
              <a:t>Bắt đầu</a:t>
            </a:r>
          </a:p>
        </p:txBody>
      </p:sp>
      <p:sp>
        <p:nvSpPr>
          <p:cNvPr id="124935" name="Text Box 7"/>
          <p:cNvSpPr txBox="1">
            <a:spLocks noChangeArrowheads="1"/>
          </p:cNvSpPr>
          <p:nvPr/>
        </p:nvSpPr>
        <p:spPr bwMode="auto">
          <a:xfrm>
            <a:off x="228600" y="1873250"/>
            <a:ext cx="1371600" cy="58420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3200" b="1">
                <a:solidFill>
                  <a:srgbClr val="FA3C80"/>
                </a:solidFill>
              </a:rPr>
              <a:t>10</a:t>
            </a:r>
          </a:p>
        </p:txBody>
      </p:sp>
      <p:sp>
        <p:nvSpPr>
          <p:cNvPr id="124936" name="Text Box 8"/>
          <p:cNvSpPr txBox="1">
            <a:spLocks noChangeArrowheads="1"/>
          </p:cNvSpPr>
          <p:nvPr/>
        </p:nvSpPr>
        <p:spPr bwMode="auto">
          <a:xfrm>
            <a:off x="228600" y="1873250"/>
            <a:ext cx="1371600" cy="58420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3200" b="1">
                <a:solidFill>
                  <a:srgbClr val="FA3C80"/>
                </a:solidFill>
              </a:rPr>
              <a:t>9</a:t>
            </a:r>
          </a:p>
        </p:txBody>
      </p:sp>
      <p:sp>
        <p:nvSpPr>
          <p:cNvPr id="124937" name="Text Box 9"/>
          <p:cNvSpPr txBox="1">
            <a:spLocks noChangeArrowheads="1"/>
          </p:cNvSpPr>
          <p:nvPr/>
        </p:nvSpPr>
        <p:spPr bwMode="auto">
          <a:xfrm>
            <a:off x="228600" y="1873250"/>
            <a:ext cx="1371600" cy="58420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3200" b="1">
                <a:solidFill>
                  <a:srgbClr val="FA3C80"/>
                </a:solidFill>
              </a:rPr>
              <a:t>8</a:t>
            </a:r>
          </a:p>
        </p:txBody>
      </p:sp>
      <p:sp>
        <p:nvSpPr>
          <p:cNvPr id="124938" name="Text Box 10"/>
          <p:cNvSpPr txBox="1">
            <a:spLocks noChangeArrowheads="1"/>
          </p:cNvSpPr>
          <p:nvPr/>
        </p:nvSpPr>
        <p:spPr bwMode="auto">
          <a:xfrm>
            <a:off x="228600" y="1873250"/>
            <a:ext cx="1371600" cy="58420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3200" b="1">
                <a:solidFill>
                  <a:srgbClr val="FA3C80"/>
                </a:solidFill>
              </a:rPr>
              <a:t>7</a:t>
            </a:r>
          </a:p>
        </p:txBody>
      </p:sp>
      <p:sp>
        <p:nvSpPr>
          <p:cNvPr id="124939" name="Text Box 11"/>
          <p:cNvSpPr txBox="1">
            <a:spLocks noChangeArrowheads="1"/>
          </p:cNvSpPr>
          <p:nvPr/>
        </p:nvSpPr>
        <p:spPr bwMode="auto">
          <a:xfrm>
            <a:off x="228600" y="1873250"/>
            <a:ext cx="1371600" cy="58420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3200" b="1">
                <a:solidFill>
                  <a:srgbClr val="FA3C80"/>
                </a:solidFill>
              </a:rPr>
              <a:t>6</a:t>
            </a:r>
          </a:p>
        </p:txBody>
      </p:sp>
      <p:sp>
        <p:nvSpPr>
          <p:cNvPr id="124940" name="Text Box 12"/>
          <p:cNvSpPr txBox="1">
            <a:spLocks noChangeArrowheads="1"/>
          </p:cNvSpPr>
          <p:nvPr/>
        </p:nvSpPr>
        <p:spPr bwMode="auto">
          <a:xfrm>
            <a:off x="228600" y="1873250"/>
            <a:ext cx="1371600" cy="58420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3200" b="1">
                <a:solidFill>
                  <a:srgbClr val="FA3C80"/>
                </a:solidFill>
              </a:rPr>
              <a:t>5</a:t>
            </a:r>
          </a:p>
        </p:txBody>
      </p:sp>
      <p:sp>
        <p:nvSpPr>
          <p:cNvPr id="124941" name="Text Box 13"/>
          <p:cNvSpPr txBox="1">
            <a:spLocks noChangeArrowheads="1"/>
          </p:cNvSpPr>
          <p:nvPr/>
        </p:nvSpPr>
        <p:spPr bwMode="auto">
          <a:xfrm>
            <a:off x="228600" y="1873250"/>
            <a:ext cx="1371600" cy="58420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3200" b="1">
                <a:solidFill>
                  <a:srgbClr val="FA3C80"/>
                </a:solidFill>
              </a:rPr>
              <a:t>4</a:t>
            </a:r>
          </a:p>
        </p:txBody>
      </p:sp>
      <p:sp>
        <p:nvSpPr>
          <p:cNvPr id="124942" name="Text Box 14"/>
          <p:cNvSpPr txBox="1">
            <a:spLocks noChangeArrowheads="1"/>
          </p:cNvSpPr>
          <p:nvPr/>
        </p:nvSpPr>
        <p:spPr bwMode="auto">
          <a:xfrm>
            <a:off x="228600" y="1873250"/>
            <a:ext cx="1371600" cy="58420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3200" b="1">
                <a:solidFill>
                  <a:srgbClr val="FA3C80"/>
                </a:solidFill>
              </a:rPr>
              <a:t>3</a:t>
            </a:r>
          </a:p>
        </p:txBody>
      </p:sp>
      <p:sp>
        <p:nvSpPr>
          <p:cNvPr id="124943" name="Text Box 15"/>
          <p:cNvSpPr txBox="1">
            <a:spLocks noChangeArrowheads="1"/>
          </p:cNvSpPr>
          <p:nvPr/>
        </p:nvSpPr>
        <p:spPr bwMode="auto">
          <a:xfrm>
            <a:off x="228600" y="1873250"/>
            <a:ext cx="1371600" cy="58420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3200" b="1">
                <a:solidFill>
                  <a:srgbClr val="FA3C80"/>
                </a:solidFill>
              </a:rPr>
              <a:t>2</a:t>
            </a:r>
          </a:p>
        </p:txBody>
      </p:sp>
      <p:sp>
        <p:nvSpPr>
          <p:cNvPr id="124944" name="Text Box 16"/>
          <p:cNvSpPr txBox="1">
            <a:spLocks noChangeArrowheads="1"/>
          </p:cNvSpPr>
          <p:nvPr/>
        </p:nvSpPr>
        <p:spPr bwMode="auto">
          <a:xfrm>
            <a:off x="228600" y="1873250"/>
            <a:ext cx="1371600" cy="58420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3200" b="1">
                <a:solidFill>
                  <a:srgbClr val="FA3C80"/>
                </a:solidFill>
              </a:rPr>
              <a:t>1</a:t>
            </a:r>
          </a:p>
        </p:txBody>
      </p:sp>
      <p:sp>
        <p:nvSpPr>
          <p:cNvPr id="124945" name="Text Box 17"/>
          <p:cNvSpPr txBox="1">
            <a:spLocks noChangeArrowheads="1"/>
          </p:cNvSpPr>
          <p:nvPr/>
        </p:nvSpPr>
        <p:spPr bwMode="auto">
          <a:xfrm>
            <a:off x="0" y="1828800"/>
            <a:ext cx="2438400" cy="646113"/>
          </a:xfrm>
          <a:prstGeom prst="rect">
            <a:avLst/>
          </a:prstGeom>
          <a:solidFill>
            <a:schemeClr val="accent1"/>
          </a:solidFill>
          <a:ln w="9525">
            <a:solidFill>
              <a:srgbClr val="00FF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3600" b="1">
                <a:solidFill>
                  <a:srgbClr val="000066"/>
                </a:solidFill>
              </a:rPr>
              <a:t>Hết giờ</a:t>
            </a:r>
          </a:p>
        </p:txBody>
      </p:sp>
      <p:grpSp>
        <p:nvGrpSpPr>
          <p:cNvPr id="26642" name="Group 22"/>
          <p:cNvGrpSpPr>
            <a:grpSpLocks/>
          </p:cNvGrpSpPr>
          <p:nvPr/>
        </p:nvGrpSpPr>
        <p:grpSpPr bwMode="auto">
          <a:xfrm>
            <a:off x="457200" y="0"/>
            <a:ext cx="8458200" cy="1495425"/>
            <a:chOff x="288" y="0"/>
            <a:chExt cx="5328" cy="942"/>
          </a:xfrm>
        </p:grpSpPr>
        <p:sp>
          <p:nvSpPr>
            <p:cNvPr id="26643" name="Text Box 23"/>
            <p:cNvSpPr txBox="1">
              <a:spLocks noChangeArrowheads="1"/>
            </p:cNvSpPr>
            <p:nvPr/>
          </p:nvSpPr>
          <p:spPr bwMode="auto">
            <a:xfrm>
              <a:off x="432" y="0"/>
              <a:ext cx="4896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endParaRPr lang="en-US" sz="2000" b="1" i="1">
                <a:solidFill>
                  <a:srgbClr val="000000"/>
                </a:solidFill>
              </a:endParaRPr>
            </a:p>
          </p:txBody>
        </p:sp>
        <p:sp>
          <p:nvSpPr>
            <p:cNvPr id="26644" name="Rectangle 24"/>
            <p:cNvSpPr>
              <a:spLocks noChangeArrowheads="1"/>
            </p:cNvSpPr>
            <p:nvPr/>
          </p:nvSpPr>
          <p:spPr bwMode="auto">
            <a:xfrm>
              <a:off x="2304" y="192"/>
              <a:ext cx="1296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 b="1" u="sng">
                  <a:solidFill>
                    <a:srgbClr val="800000"/>
                  </a:solidFill>
                </a:rPr>
                <a:t>Lịch sử :</a:t>
              </a:r>
            </a:p>
          </p:txBody>
        </p:sp>
        <p:sp>
          <p:nvSpPr>
            <p:cNvPr id="26645" name="Rectangle 25"/>
            <p:cNvSpPr>
              <a:spLocks noChangeArrowheads="1"/>
            </p:cNvSpPr>
            <p:nvPr/>
          </p:nvSpPr>
          <p:spPr bwMode="auto">
            <a:xfrm>
              <a:off x="288" y="419"/>
              <a:ext cx="5328" cy="52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000" b="1" u="sng">
                  <a:solidFill>
                    <a:srgbClr val="FF0000"/>
                  </a:solidFill>
                </a:rPr>
                <a:t>Tiết 11</a:t>
              </a:r>
              <a:r>
                <a:rPr lang="en-US" sz="2000" b="1" u="sng"/>
                <a:t>:</a:t>
              </a:r>
              <a:r>
                <a:rPr lang="en-US" sz="1600"/>
                <a:t> </a:t>
              </a:r>
              <a:r>
                <a:rPr lang="en-US" sz="2400" b="1">
                  <a:solidFill>
                    <a:srgbClr val="660066"/>
                  </a:solidFill>
                </a:rPr>
                <a:t>Ôn tập : Hơn tám mươi năm chống thực dân Pháp xâm lược và đô hộ (1858 – 1945)</a:t>
              </a: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1249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2000"/>
                                        <p:tgtEl>
                                          <p:spTgt spid="1249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249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249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249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9" presetID="8" presetClass="exit" presetSubtype="32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out)">
                                      <p:cBhvr>
                                        <p:cTn id="20" dur="500"/>
                                        <p:tgtEl>
                                          <p:spTgt spid="1249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49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4" dur="1000"/>
                                        <p:tgtEl>
                                          <p:spTgt spid="12493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6" presetID="4" presetClass="exit" presetSubtype="16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7" dur="500"/>
                                        <p:tgtEl>
                                          <p:spTgt spid="1249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49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1" dur="1000"/>
                                        <p:tgtEl>
                                          <p:spTgt spid="12493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33" presetID="4" presetClass="exit" presetSubtype="16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4" dur="500"/>
                                        <p:tgtEl>
                                          <p:spTgt spid="1249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49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8" dur="1000"/>
                                        <p:tgtEl>
                                          <p:spTgt spid="12493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40" presetID="4" presetClass="exit" presetSubtype="16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1" dur="500"/>
                                        <p:tgtEl>
                                          <p:spTgt spid="1249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49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5" dur="1000"/>
                                        <p:tgtEl>
                                          <p:spTgt spid="12493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47" presetID="4" presetClass="exit" presetSubtype="16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8" dur="500"/>
                                        <p:tgtEl>
                                          <p:spTgt spid="1249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49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2" dur="1000"/>
                                        <p:tgtEl>
                                          <p:spTgt spid="12493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54" presetID="4" presetClass="exit" presetSubtype="16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5" dur="500"/>
                                        <p:tgtEl>
                                          <p:spTgt spid="1249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49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9" dur="1000"/>
                                        <p:tgtEl>
                                          <p:spTgt spid="12494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61" presetID="4" presetClass="exit" presetSubtype="16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2" dur="500"/>
                                        <p:tgtEl>
                                          <p:spTgt spid="1249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49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6" dur="1000"/>
                                        <p:tgtEl>
                                          <p:spTgt spid="12494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68" presetID="4" presetClass="exit" presetSubtype="16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9" dur="500"/>
                                        <p:tgtEl>
                                          <p:spTgt spid="1249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49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3" dur="1000"/>
                                        <p:tgtEl>
                                          <p:spTgt spid="12494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75" presetID="4" presetClass="exit" presetSubtype="16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76" dur="500"/>
                                        <p:tgtEl>
                                          <p:spTgt spid="1249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49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0" dur="1000"/>
                                        <p:tgtEl>
                                          <p:spTgt spid="12494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 nodeType="afterGroup">
                            <p:stCondLst>
                              <p:cond delay="10000"/>
                            </p:stCondLst>
                            <p:childTnLst>
                              <p:par>
                                <p:cTn id="82" presetID="4" presetClass="exit" presetSubtype="16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83" dur="500"/>
                                        <p:tgtEl>
                                          <p:spTgt spid="1249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49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7" dur="1000"/>
                                        <p:tgtEl>
                                          <p:spTgt spid="12494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 nodeType="afterGroup">
                            <p:stCondLst>
                              <p:cond delay="11000"/>
                            </p:stCondLst>
                            <p:childTnLst>
                              <p:par>
                                <p:cTn id="89" presetID="4" presetClass="exit" presetSubtype="16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90" dur="500"/>
                                        <p:tgtEl>
                                          <p:spTgt spid="1249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49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 nodeType="afterGroup">
                            <p:stCondLst>
                              <p:cond delay="11500"/>
                            </p:stCondLst>
                            <p:childTnLst>
                              <p:par>
                                <p:cTn id="9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5" dur="1000"/>
                                        <p:tgtEl>
                                          <p:spTgt spid="12494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 nodeType="clickPar">
                      <p:stCondLst>
                        <p:cond delay="indefinite"/>
                      </p:stCondLst>
                      <p:childTnLst>
                        <p:par>
                          <p:cTn id="9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8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0" dur="500" fill="hold"/>
                                        <p:tgtEl>
                                          <p:spTgt spid="1249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500" fill="hold"/>
                                        <p:tgtEl>
                                          <p:spTgt spid="1249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2" dur="500"/>
                                        <p:tgtEl>
                                          <p:spTgt spid="1249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4931" grpId="0"/>
      <p:bldP spid="124932" grpId="0"/>
      <p:bldP spid="124933" grpId="0" animBg="1"/>
      <p:bldP spid="124934" grpId="0" animBg="1"/>
      <p:bldP spid="124934" grpId="1" animBg="1"/>
      <p:bldP spid="124935" grpId="0" animBg="1"/>
      <p:bldP spid="124935" grpId="1" animBg="1"/>
      <p:bldP spid="124936" grpId="0" animBg="1"/>
      <p:bldP spid="124936" grpId="1" animBg="1"/>
      <p:bldP spid="124937" grpId="0" animBg="1"/>
      <p:bldP spid="124937" grpId="1" animBg="1"/>
      <p:bldP spid="124938" grpId="0" animBg="1"/>
      <p:bldP spid="124938" grpId="1" animBg="1"/>
      <p:bldP spid="124939" grpId="0" animBg="1"/>
      <p:bldP spid="124939" grpId="1" animBg="1"/>
      <p:bldP spid="124940" grpId="0" animBg="1"/>
      <p:bldP spid="124940" grpId="1" animBg="1"/>
      <p:bldP spid="124941" grpId="0" animBg="1"/>
      <p:bldP spid="124941" grpId="1" animBg="1"/>
      <p:bldP spid="124942" grpId="0" animBg="1"/>
      <p:bldP spid="124942" grpId="1" animBg="1"/>
      <p:bldP spid="124943" grpId="0" animBg="1"/>
      <p:bldP spid="124943" grpId="1" animBg="1"/>
      <p:bldP spid="124944" grpId="0" animBg="1"/>
      <p:bldP spid="124944" grpId="1" animBg="1"/>
      <p:bldP spid="124945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78" name="Text Box 2"/>
          <p:cNvSpPr txBox="1">
            <a:spLocks noChangeArrowheads="1"/>
          </p:cNvSpPr>
          <p:nvPr/>
        </p:nvSpPr>
        <p:spPr bwMode="auto">
          <a:xfrm>
            <a:off x="0" y="2667000"/>
            <a:ext cx="16764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  <a:defRPr/>
            </a:pPr>
            <a:r>
              <a:rPr lang="en-US" sz="2400" b="1" u="sng">
                <a:latin typeface="Arial"/>
              </a:rPr>
              <a:t>Câu 2</a:t>
            </a:r>
            <a:r>
              <a:rPr lang="en-US" sz="2400" b="1">
                <a:latin typeface="Arial"/>
              </a:rPr>
              <a:t>:</a:t>
            </a:r>
            <a:r>
              <a:rPr lang="en-US" sz="2400" b="1"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 </a:t>
            </a:r>
            <a:endParaRPr lang="en-US" sz="2400" b="1" i="1">
              <a:effectLst>
                <a:outerShdw blurRad="38100" dist="38100" dir="2700000" algn="tl">
                  <a:srgbClr val="C0C0C0"/>
                </a:outerShdw>
              </a:effectLst>
              <a:latin typeface="Arial"/>
            </a:endParaRPr>
          </a:p>
        </p:txBody>
      </p:sp>
      <p:sp>
        <p:nvSpPr>
          <p:cNvPr id="126979" name="Text Box 3"/>
          <p:cNvSpPr txBox="1">
            <a:spLocks noChangeArrowheads="1"/>
          </p:cNvSpPr>
          <p:nvPr/>
        </p:nvSpPr>
        <p:spPr bwMode="auto">
          <a:xfrm>
            <a:off x="152400" y="2590800"/>
            <a:ext cx="8763000" cy="3540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3200" b="1" i="1"/>
              <a:t>Kinh thành đang giấc ngủ say</a:t>
            </a:r>
          </a:p>
          <a:p>
            <a:pPr algn="ctr" eaLnBrk="0" hangingPunct="0">
              <a:spcBef>
                <a:spcPct val="50000"/>
              </a:spcBef>
            </a:pPr>
            <a:r>
              <a:rPr lang="en-US" sz="3200" b="1" i="1"/>
              <a:t>Bỗng đâu sấm lửa sáng lòng Hương Giang.</a:t>
            </a:r>
          </a:p>
          <a:p>
            <a:pPr algn="ctr" eaLnBrk="0" hangingPunct="0">
              <a:spcBef>
                <a:spcPct val="50000"/>
              </a:spcBef>
            </a:pPr>
            <a:r>
              <a:rPr lang="en-US" sz="3200" b="1" i="1"/>
              <a:t>Giặc Tây sửng sốt kinh hoàng</a:t>
            </a:r>
          </a:p>
          <a:p>
            <a:pPr algn="ctr" eaLnBrk="0" hangingPunct="0">
              <a:spcBef>
                <a:spcPct val="50000"/>
              </a:spcBef>
            </a:pPr>
            <a:r>
              <a:rPr lang="en-US" sz="3200" b="1" i="1"/>
              <a:t>Doàn quân phản kích tiến vào đế Kinh.</a:t>
            </a:r>
          </a:p>
          <a:p>
            <a:pPr algn="r" eaLnBrk="0" hangingPunct="0">
              <a:spcBef>
                <a:spcPct val="50000"/>
              </a:spcBef>
            </a:pPr>
            <a:r>
              <a:rPr lang="en-US" sz="3200" b="1" i="1">
                <a:solidFill>
                  <a:srgbClr val="000066"/>
                </a:solidFill>
              </a:rPr>
              <a:t>(Đây là sự kiện gì ?)</a:t>
            </a:r>
          </a:p>
        </p:txBody>
      </p:sp>
      <p:sp>
        <p:nvSpPr>
          <p:cNvPr id="126980" name="Text Box 4"/>
          <p:cNvSpPr txBox="1">
            <a:spLocks noChangeArrowheads="1"/>
          </p:cNvSpPr>
          <p:nvPr/>
        </p:nvSpPr>
        <p:spPr bwMode="auto">
          <a:xfrm>
            <a:off x="76200" y="5705475"/>
            <a:ext cx="3429000" cy="954088"/>
          </a:xfrm>
          <a:prstGeom prst="rect">
            <a:avLst/>
          </a:prstGeom>
          <a:noFill/>
          <a:ln w="9525">
            <a:solidFill>
              <a:srgbClr val="0000CC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  <a:defRPr/>
            </a:pPr>
            <a:r>
              <a:rPr lang="en-US" sz="2800" b="1" i="1">
                <a:solidFill>
                  <a:srgbClr val="003300"/>
                </a:solidFill>
                <a:latin typeface="Arial"/>
              </a:rPr>
              <a:t>Cuộc phản công ở Kinh thành Huế</a:t>
            </a:r>
            <a:r>
              <a:rPr lang="en-US" sz="2800" b="1" i="1">
                <a:solidFill>
                  <a:srgbClr val="FF0066"/>
                </a:solidFill>
                <a:latin typeface="Arial"/>
              </a:rPr>
              <a:t> </a:t>
            </a:r>
            <a:endParaRPr lang="en-US" sz="3200" b="1" i="1">
              <a:solidFill>
                <a:srgbClr val="FF0066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/>
            </a:endParaRPr>
          </a:p>
        </p:txBody>
      </p:sp>
      <p:sp>
        <p:nvSpPr>
          <p:cNvPr id="126981" name="Text Box 5"/>
          <p:cNvSpPr txBox="1">
            <a:spLocks noChangeArrowheads="1"/>
          </p:cNvSpPr>
          <p:nvPr/>
        </p:nvSpPr>
        <p:spPr bwMode="auto">
          <a:xfrm>
            <a:off x="838200" y="1905000"/>
            <a:ext cx="1371600" cy="584200"/>
          </a:xfrm>
          <a:prstGeom prst="rect">
            <a:avLst/>
          </a:prstGeom>
          <a:solidFill>
            <a:srgbClr val="00330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3200" b="1">
                <a:solidFill>
                  <a:srgbClr val="FFFF00"/>
                </a:solidFill>
              </a:rPr>
              <a:t>10</a:t>
            </a:r>
          </a:p>
        </p:txBody>
      </p:sp>
      <p:sp>
        <p:nvSpPr>
          <p:cNvPr id="126982" name="Text Box 6"/>
          <p:cNvSpPr txBox="1">
            <a:spLocks noChangeArrowheads="1"/>
          </p:cNvSpPr>
          <p:nvPr/>
        </p:nvSpPr>
        <p:spPr bwMode="auto">
          <a:xfrm>
            <a:off x="838200" y="1905000"/>
            <a:ext cx="1371600" cy="584200"/>
          </a:xfrm>
          <a:prstGeom prst="rect">
            <a:avLst/>
          </a:prstGeom>
          <a:solidFill>
            <a:srgbClr val="00330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3200" b="1">
                <a:solidFill>
                  <a:srgbClr val="FFFF00"/>
                </a:solidFill>
              </a:rPr>
              <a:t>9</a:t>
            </a:r>
          </a:p>
        </p:txBody>
      </p:sp>
      <p:sp>
        <p:nvSpPr>
          <p:cNvPr id="126983" name="Text Box 7"/>
          <p:cNvSpPr txBox="1">
            <a:spLocks noChangeArrowheads="1"/>
          </p:cNvSpPr>
          <p:nvPr/>
        </p:nvSpPr>
        <p:spPr bwMode="auto">
          <a:xfrm>
            <a:off x="838200" y="1905000"/>
            <a:ext cx="1371600" cy="584200"/>
          </a:xfrm>
          <a:prstGeom prst="rect">
            <a:avLst/>
          </a:prstGeom>
          <a:solidFill>
            <a:srgbClr val="00330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3200" b="1">
                <a:solidFill>
                  <a:srgbClr val="FFFF00"/>
                </a:solidFill>
              </a:rPr>
              <a:t>8</a:t>
            </a:r>
          </a:p>
        </p:txBody>
      </p:sp>
      <p:sp>
        <p:nvSpPr>
          <p:cNvPr id="126984" name="Text Box 8"/>
          <p:cNvSpPr txBox="1">
            <a:spLocks noChangeArrowheads="1"/>
          </p:cNvSpPr>
          <p:nvPr/>
        </p:nvSpPr>
        <p:spPr bwMode="auto">
          <a:xfrm>
            <a:off x="838200" y="1905000"/>
            <a:ext cx="1371600" cy="584200"/>
          </a:xfrm>
          <a:prstGeom prst="rect">
            <a:avLst/>
          </a:prstGeom>
          <a:solidFill>
            <a:srgbClr val="00330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3200" b="1">
                <a:solidFill>
                  <a:srgbClr val="FFFF00"/>
                </a:solidFill>
              </a:rPr>
              <a:t>7</a:t>
            </a:r>
          </a:p>
        </p:txBody>
      </p:sp>
      <p:sp>
        <p:nvSpPr>
          <p:cNvPr id="126985" name="Text Box 9"/>
          <p:cNvSpPr txBox="1">
            <a:spLocks noChangeArrowheads="1"/>
          </p:cNvSpPr>
          <p:nvPr/>
        </p:nvSpPr>
        <p:spPr bwMode="auto">
          <a:xfrm>
            <a:off x="838200" y="1905000"/>
            <a:ext cx="1371600" cy="584200"/>
          </a:xfrm>
          <a:prstGeom prst="rect">
            <a:avLst/>
          </a:prstGeom>
          <a:solidFill>
            <a:srgbClr val="00330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3200" b="1">
                <a:solidFill>
                  <a:srgbClr val="FFFF00"/>
                </a:solidFill>
              </a:rPr>
              <a:t>6</a:t>
            </a:r>
          </a:p>
        </p:txBody>
      </p:sp>
      <p:sp>
        <p:nvSpPr>
          <p:cNvPr id="126986" name="Text Box 10"/>
          <p:cNvSpPr txBox="1">
            <a:spLocks noChangeArrowheads="1"/>
          </p:cNvSpPr>
          <p:nvPr/>
        </p:nvSpPr>
        <p:spPr bwMode="auto">
          <a:xfrm>
            <a:off x="838200" y="1905000"/>
            <a:ext cx="1371600" cy="584200"/>
          </a:xfrm>
          <a:prstGeom prst="rect">
            <a:avLst/>
          </a:prstGeom>
          <a:solidFill>
            <a:srgbClr val="00330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3200" b="1">
                <a:solidFill>
                  <a:srgbClr val="FFFF00"/>
                </a:solidFill>
              </a:rPr>
              <a:t>5</a:t>
            </a:r>
          </a:p>
        </p:txBody>
      </p:sp>
      <p:sp>
        <p:nvSpPr>
          <p:cNvPr id="126987" name="Text Box 11"/>
          <p:cNvSpPr txBox="1">
            <a:spLocks noChangeArrowheads="1"/>
          </p:cNvSpPr>
          <p:nvPr/>
        </p:nvSpPr>
        <p:spPr bwMode="auto">
          <a:xfrm>
            <a:off x="838200" y="1905000"/>
            <a:ext cx="1371600" cy="584200"/>
          </a:xfrm>
          <a:prstGeom prst="rect">
            <a:avLst/>
          </a:prstGeom>
          <a:solidFill>
            <a:srgbClr val="00330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3200" b="1">
                <a:solidFill>
                  <a:srgbClr val="FFFF00"/>
                </a:solidFill>
              </a:rPr>
              <a:t>4</a:t>
            </a:r>
          </a:p>
        </p:txBody>
      </p:sp>
      <p:sp>
        <p:nvSpPr>
          <p:cNvPr id="126988" name="Text Box 12"/>
          <p:cNvSpPr txBox="1">
            <a:spLocks noChangeArrowheads="1"/>
          </p:cNvSpPr>
          <p:nvPr/>
        </p:nvSpPr>
        <p:spPr bwMode="auto">
          <a:xfrm>
            <a:off x="838200" y="1981200"/>
            <a:ext cx="1371600" cy="584200"/>
          </a:xfrm>
          <a:prstGeom prst="rect">
            <a:avLst/>
          </a:prstGeom>
          <a:solidFill>
            <a:srgbClr val="00330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3200" b="1">
                <a:solidFill>
                  <a:srgbClr val="FFFF00"/>
                </a:solidFill>
              </a:rPr>
              <a:t>3</a:t>
            </a:r>
          </a:p>
        </p:txBody>
      </p:sp>
      <p:sp>
        <p:nvSpPr>
          <p:cNvPr id="126989" name="Text Box 13"/>
          <p:cNvSpPr txBox="1">
            <a:spLocks noChangeArrowheads="1"/>
          </p:cNvSpPr>
          <p:nvPr/>
        </p:nvSpPr>
        <p:spPr bwMode="auto">
          <a:xfrm>
            <a:off x="838200" y="1905000"/>
            <a:ext cx="1371600" cy="584200"/>
          </a:xfrm>
          <a:prstGeom prst="rect">
            <a:avLst/>
          </a:prstGeom>
          <a:solidFill>
            <a:srgbClr val="00330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3200" b="1">
                <a:solidFill>
                  <a:srgbClr val="FFFF00"/>
                </a:solidFill>
              </a:rPr>
              <a:t>2</a:t>
            </a:r>
          </a:p>
        </p:txBody>
      </p:sp>
      <p:sp>
        <p:nvSpPr>
          <p:cNvPr id="126990" name="Text Box 14"/>
          <p:cNvSpPr txBox="1">
            <a:spLocks noChangeArrowheads="1"/>
          </p:cNvSpPr>
          <p:nvPr/>
        </p:nvSpPr>
        <p:spPr bwMode="auto">
          <a:xfrm>
            <a:off x="838200" y="1981200"/>
            <a:ext cx="1371600" cy="584200"/>
          </a:xfrm>
          <a:prstGeom prst="rect">
            <a:avLst/>
          </a:prstGeom>
          <a:solidFill>
            <a:srgbClr val="00330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3200" b="1">
                <a:solidFill>
                  <a:srgbClr val="FFFF00"/>
                </a:solidFill>
              </a:rPr>
              <a:t>1</a:t>
            </a:r>
          </a:p>
        </p:txBody>
      </p:sp>
      <p:sp>
        <p:nvSpPr>
          <p:cNvPr id="126991" name="Text Box 15"/>
          <p:cNvSpPr txBox="1">
            <a:spLocks noChangeArrowheads="1"/>
          </p:cNvSpPr>
          <p:nvPr/>
        </p:nvSpPr>
        <p:spPr bwMode="auto">
          <a:xfrm>
            <a:off x="304800" y="1900238"/>
            <a:ext cx="2438400" cy="646112"/>
          </a:xfrm>
          <a:prstGeom prst="rect">
            <a:avLst/>
          </a:prstGeom>
          <a:solidFill>
            <a:srgbClr val="003300"/>
          </a:solidFill>
          <a:ln w="9525">
            <a:solidFill>
              <a:srgbClr val="00FF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3600" b="1">
                <a:solidFill>
                  <a:srgbClr val="FFFF00"/>
                </a:solidFill>
              </a:rPr>
              <a:t>Hết giờ</a:t>
            </a:r>
          </a:p>
        </p:txBody>
      </p:sp>
      <p:sp>
        <p:nvSpPr>
          <p:cNvPr id="126992" name="Rectangle 16"/>
          <p:cNvSpPr>
            <a:spLocks noChangeArrowheads="1"/>
          </p:cNvSpPr>
          <p:nvPr/>
        </p:nvSpPr>
        <p:spPr bwMode="auto">
          <a:xfrm>
            <a:off x="228600" y="1600200"/>
            <a:ext cx="2514600" cy="1066800"/>
          </a:xfrm>
          <a:prstGeom prst="rect">
            <a:avLst/>
          </a:prstGeom>
          <a:solidFill>
            <a:schemeClr val="bg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800" b="1">
                <a:solidFill>
                  <a:srgbClr val="FFFF00"/>
                </a:solidFill>
              </a:rPr>
              <a:t>Bắt đầu</a:t>
            </a:r>
          </a:p>
        </p:txBody>
      </p:sp>
      <p:sp>
        <p:nvSpPr>
          <p:cNvPr id="27665" name="Rectangle 23"/>
          <p:cNvSpPr>
            <a:spLocks noChangeArrowheads="1"/>
          </p:cNvSpPr>
          <p:nvPr/>
        </p:nvSpPr>
        <p:spPr bwMode="auto">
          <a:xfrm>
            <a:off x="3886200" y="304800"/>
            <a:ext cx="20574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u="sng">
                <a:solidFill>
                  <a:srgbClr val="800000"/>
                </a:solidFill>
              </a:rPr>
              <a:t>Lịch sử :</a:t>
            </a:r>
          </a:p>
        </p:txBody>
      </p:sp>
      <p:sp>
        <p:nvSpPr>
          <p:cNvPr id="27666" name="Rectangle 24"/>
          <p:cNvSpPr>
            <a:spLocks noChangeArrowheads="1"/>
          </p:cNvSpPr>
          <p:nvPr/>
        </p:nvSpPr>
        <p:spPr bwMode="auto">
          <a:xfrm>
            <a:off x="685800" y="762000"/>
            <a:ext cx="84582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b="1" u="sng">
                <a:solidFill>
                  <a:srgbClr val="FF0000"/>
                </a:solidFill>
              </a:rPr>
              <a:t>Tiết 11</a:t>
            </a:r>
            <a:r>
              <a:rPr lang="en-US" sz="1600" b="1" u="sng"/>
              <a:t>:</a:t>
            </a:r>
            <a:r>
              <a:rPr lang="en-US" sz="1600"/>
              <a:t> </a:t>
            </a:r>
            <a:r>
              <a:rPr lang="en-US" sz="2400" b="1">
                <a:solidFill>
                  <a:srgbClr val="660066"/>
                </a:solidFill>
              </a:rPr>
              <a:t>Ôn tập : Hơn tám mươi năm chống thực dân Pháp xâm lược và đô hộ (1858 – 1945)</a:t>
            </a:r>
          </a:p>
        </p:txBody>
      </p:sp>
      <p:sp>
        <p:nvSpPr>
          <p:cNvPr id="27667" name="Text Box 27"/>
          <p:cNvSpPr txBox="1">
            <a:spLocks noChangeArrowheads="1"/>
          </p:cNvSpPr>
          <p:nvPr/>
        </p:nvSpPr>
        <p:spPr bwMode="auto">
          <a:xfrm>
            <a:off x="2971800" y="1858963"/>
            <a:ext cx="61722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2800" b="1">
                <a:solidFill>
                  <a:srgbClr val="000066"/>
                </a:solidFill>
              </a:rPr>
              <a:t>Phần 3 : </a:t>
            </a:r>
            <a:r>
              <a:rPr lang="en-US" sz="2800" b="1">
                <a:solidFill>
                  <a:srgbClr val="FF0000"/>
                </a:solidFill>
              </a:rPr>
              <a:t>Trò chơi “Đố vui lịch sử”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1269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2000"/>
                                        <p:tgtEl>
                                          <p:spTgt spid="1269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269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269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269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9" presetID="8" presetClass="exit" presetSubtype="32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out)">
                                      <p:cBhvr>
                                        <p:cTn id="20" dur="500"/>
                                        <p:tgtEl>
                                          <p:spTgt spid="12699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69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4" dur="1000"/>
                                        <p:tgtEl>
                                          <p:spTgt spid="12698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6" presetID="4" presetClass="exit" presetSubtype="16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7" dur="500"/>
                                        <p:tgtEl>
                                          <p:spTgt spid="12698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69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1" dur="1000"/>
                                        <p:tgtEl>
                                          <p:spTgt spid="12698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33" presetID="4" presetClass="exit" presetSubtype="16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4" dur="500"/>
                                        <p:tgtEl>
                                          <p:spTgt spid="1269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69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8" dur="1000"/>
                                        <p:tgtEl>
                                          <p:spTgt spid="12698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40" presetID="4" presetClass="exit" presetSubtype="16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1" dur="500"/>
                                        <p:tgtEl>
                                          <p:spTgt spid="1269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69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5" dur="1000"/>
                                        <p:tgtEl>
                                          <p:spTgt spid="12698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47" presetID="4" presetClass="exit" presetSubtype="16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8" dur="500"/>
                                        <p:tgtEl>
                                          <p:spTgt spid="12698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69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2" dur="1000"/>
                                        <p:tgtEl>
                                          <p:spTgt spid="12698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54" presetID="4" presetClass="exit" presetSubtype="16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5" dur="500"/>
                                        <p:tgtEl>
                                          <p:spTgt spid="1269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69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9" dur="1000"/>
                                        <p:tgtEl>
                                          <p:spTgt spid="12698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61" presetID="4" presetClass="exit" presetSubtype="16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2" dur="500"/>
                                        <p:tgtEl>
                                          <p:spTgt spid="1269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69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6" dur="1000"/>
                                        <p:tgtEl>
                                          <p:spTgt spid="12698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68" presetID="4" presetClass="exit" presetSubtype="16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9" dur="500"/>
                                        <p:tgtEl>
                                          <p:spTgt spid="1269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69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3" dur="1000"/>
                                        <p:tgtEl>
                                          <p:spTgt spid="12698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75" presetID="4" presetClass="exit" presetSubtype="16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76" dur="500"/>
                                        <p:tgtEl>
                                          <p:spTgt spid="12698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69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0" dur="1000"/>
                                        <p:tgtEl>
                                          <p:spTgt spid="12698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 nodeType="afterGroup">
                            <p:stCondLst>
                              <p:cond delay="10000"/>
                            </p:stCondLst>
                            <p:childTnLst>
                              <p:par>
                                <p:cTn id="82" presetID="4" presetClass="exit" presetSubtype="16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83" dur="500"/>
                                        <p:tgtEl>
                                          <p:spTgt spid="12698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69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7" dur="1000"/>
                                        <p:tgtEl>
                                          <p:spTgt spid="12699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 nodeType="afterGroup">
                            <p:stCondLst>
                              <p:cond delay="11000"/>
                            </p:stCondLst>
                            <p:childTnLst>
                              <p:par>
                                <p:cTn id="89" presetID="4" presetClass="exit" presetSubtype="16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90" dur="500"/>
                                        <p:tgtEl>
                                          <p:spTgt spid="12699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69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 nodeType="afterGroup">
                            <p:stCondLst>
                              <p:cond delay="11500"/>
                            </p:stCondLst>
                            <p:childTnLst>
                              <p:par>
                                <p:cTn id="9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5" dur="500"/>
                                        <p:tgtEl>
                                          <p:spTgt spid="12699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 nodeType="clickPar">
                      <p:stCondLst>
                        <p:cond delay="indefinite"/>
                      </p:stCondLst>
                      <p:childTnLst>
                        <p:par>
                          <p:cTn id="9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0" dur="500"/>
                                        <p:tgtEl>
                                          <p:spTgt spid="1269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6978" grpId="0"/>
      <p:bldP spid="126979" grpId="0"/>
      <p:bldP spid="126980" grpId="0" animBg="1"/>
      <p:bldP spid="126981" grpId="0" animBg="1"/>
      <p:bldP spid="126981" grpId="1" animBg="1"/>
      <p:bldP spid="126982" grpId="0" animBg="1"/>
      <p:bldP spid="126982" grpId="1" animBg="1"/>
      <p:bldP spid="126983" grpId="0" animBg="1"/>
      <p:bldP spid="126983" grpId="1" animBg="1"/>
      <p:bldP spid="126984" grpId="0" animBg="1"/>
      <p:bldP spid="126984" grpId="1" animBg="1"/>
      <p:bldP spid="126985" grpId="0" animBg="1"/>
      <p:bldP spid="126985" grpId="1" animBg="1"/>
      <p:bldP spid="126986" grpId="0" animBg="1"/>
      <p:bldP spid="126986" grpId="1" animBg="1"/>
      <p:bldP spid="126987" grpId="0" animBg="1"/>
      <p:bldP spid="126987" grpId="1" animBg="1"/>
      <p:bldP spid="126988" grpId="0" animBg="1"/>
      <p:bldP spid="126988" grpId="1" animBg="1"/>
      <p:bldP spid="126989" grpId="0" animBg="1"/>
      <p:bldP spid="126989" grpId="1" animBg="1"/>
      <p:bldP spid="126990" grpId="0" animBg="1"/>
      <p:bldP spid="126990" grpId="1" animBg="1"/>
      <p:bldP spid="126991" grpId="0" animBg="1"/>
      <p:bldP spid="126992" grpId="0" animBg="1"/>
      <p:bldP spid="126992" grpId="1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458" name="Text Box 2"/>
          <p:cNvSpPr txBox="1">
            <a:spLocks noChangeArrowheads="1"/>
          </p:cNvSpPr>
          <p:nvPr/>
        </p:nvSpPr>
        <p:spPr bwMode="auto">
          <a:xfrm>
            <a:off x="0" y="2667000"/>
            <a:ext cx="16764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  <a:defRPr/>
            </a:pPr>
            <a:r>
              <a:rPr lang="en-US" sz="2400" b="1" u="sng">
                <a:latin typeface="Arial"/>
              </a:rPr>
              <a:t>Câu 3</a:t>
            </a:r>
            <a:r>
              <a:rPr lang="en-US" sz="2400" b="1">
                <a:latin typeface="Arial"/>
              </a:rPr>
              <a:t>:</a:t>
            </a:r>
            <a:r>
              <a:rPr lang="en-US" sz="2400" b="1"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 </a:t>
            </a:r>
            <a:endParaRPr lang="en-US" sz="2400" b="1" i="1">
              <a:effectLst>
                <a:outerShdw blurRad="38100" dist="38100" dir="2700000" algn="tl">
                  <a:srgbClr val="C0C0C0"/>
                </a:outerShdw>
              </a:effectLst>
              <a:latin typeface="Arial"/>
            </a:endParaRPr>
          </a:p>
        </p:txBody>
      </p:sp>
      <p:sp>
        <p:nvSpPr>
          <p:cNvPr id="147459" name="Text Box 3"/>
          <p:cNvSpPr txBox="1">
            <a:spLocks noChangeArrowheads="1"/>
          </p:cNvSpPr>
          <p:nvPr/>
        </p:nvSpPr>
        <p:spPr bwMode="auto">
          <a:xfrm>
            <a:off x="0" y="2590800"/>
            <a:ext cx="8763000" cy="206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3200" b="1" i="1"/>
              <a:t>Tháng nào cách mạng nổ ra</a:t>
            </a:r>
          </a:p>
          <a:p>
            <a:pPr algn="ctr" eaLnBrk="0" hangingPunct="0">
              <a:spcBef>
                <a:spcPct val="50000"/>
              </a:spcBef>
            </a:pPr>
            <a:r>
              <a:rPr lang="en-US" sz="3200" b="1" i="1"/>
              <a:t>Việt Nam từ đó huy hoàng xưng danh.</a:t>
            </a:r>
          </a:p>
          <a:p>
            <a:pPr algn="r" eaLnBrk="0" hangingPunct="0">
              <a:spcBef>
                <a:spcPct val="50000"/>
              </a:spcBef>
            </a:pPr>
            <a:r>
              <a:rPr lang="en-US" sz="3200" b="1" i="1">
                <a:solidFill>
                  <a:srgbClr val="000066"/>
                </a:solidFill>
              </a:rPr>
              <a:t>(</a:t>
            </a:r>
            <a:r>
              <a:rPr lang="en-US" sz="1600" b="1" i="1"/>
              <a:t>?</a:t>
            </a:r>
            <a:r>
              <a:rPr lang="en-US" sz="3200" b="1" i="1">
                <a:solidFill>
                  <a:srgbClr val="000066"/>
                </a:solidFill>
              </a:rPr>
              <a:t>)</a:t>
            </a:r>
          </a:p>
        </p:txBody>
      </p:sp>
      <p:sp>
        <p:nvSpPr>
          <p:cNvPr id="147460" name="Text Box 4"/>
          <p:cNvSpPr txBox="1">
            <a:spLocks noChangeArrowheads="1"/>
          </p:cNvSpPr>
          <p:nvPr/>
        </p:nvSpPr>
        <p:spPr bwMode="auto">
          <a:xfrm>
            <a:off x="2133600" y="5029200"/>
            <a:ext cx="2438400" cy="523875"/>
          </a:xfrm>
          <a:prstGeom prst="rect">
            <a:avLst/>
          </a:prstGeom>
          <a:noFill/>
          <a:ln w="9525">
            <a:solidFill>
              <a:srgbClr val="0000CC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 b="1" i="1"/>
              <a:t>Tháng 8</a:t>
            </a:r>
          </a:p>
        </p:txBody>
      </p:sp>
      <p:sp>
        <p:nvSpPr>
          <p:cNvPr id="147461" name="Text Box 5"/>
          <p:cNvSpPr txBox="1">
            <a:spLocks noChangeArrowheads="1"/>
          </p:cNvSpPr>
          <p:nvPr/>
        </p:nvSpPr>
        <p:spPr bwMode="auto">
          <a:xfrm>
            <a:off x="838200" y="1905000"/>
            <a:ext cx="1371600" cy="584200"/>
          </a:xfrm>
          <a:prstGeom prst="rect">
            <a:avLst/>
          </a:prstGeom>
          <a:solidFill>
            <a:srgbClr val="00330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3200" b="1">
                <a:solidFill>
                  <a:srgbClr val="FFFF00"/>
                </a:solidFill>
              </a:rPr>
              <a:t>10</a:t>
            </a:r>
          </a:p>
        </p:txBody>
      </p:sp>
      <p:sp>
        <p:nvSpPr>
          <p:cNvPr id="147462" name="Text Box 6"/>
          <p:cNvSpPr txBox="1">
            <a:spLocks noChangeArrowheads="1"/>
          </p:cNvSpPr>
          <p:nvPr/>
        </p:nvSpPr>
        <p:spPr bwMode="auto">
          <a:xfrm>
            <a:off x="838200" y="1905000"/>
            <a:ext cx="1371600" cy="584200"/>
          </a:xfrm>
          <a:prstGeom prst="rect">
            <a:avLst/>
          </a:prstGeom>
          <a:solidFill>
            <a:srgbClr val="00330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3200" b="1">
                <a:solidFill>
                  <a:srgbClr val="FFFF00"/>
                </a:solidFill>
              </a:rPr>
              <a:t>9</a:t>
            </a:r>
          </a:p>
        </p:txBody>
      </p:sp>
      <p:sp>
        <p:nvSpPr>
          <p:cNvPr id="147463" name="Text Box 7"/>
          <p:cNvSpPr txBox="1">
            <a:spLocks noChangeArrowheads="1"/>
          </p:cNvSpPr>
          <p:nvPr/>
        </p:nvSpPr>
        <p:spPr bwMode="auto">
          <a:xfrm>
            <a:off x="838200" y="1905000"/>
            <a:ext cx="1371600" cy="584200"/>
          </a:xfrm>
          <a:prstGeom prst="rect">
            <a:avLst/>
          </a:prstGeom>
          <a:solidFill>
            <a:srgbClr val="00330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3200" b="1">
                <a:solidFill>
                  <a:srgbClr val="FFFF00"/>
                </a:solidFill>
              </a:rPr>
              <a:t>8</a:t>
            </a:r>
          </a:p>
        </p:txBody>
      </p:sp>
      <p:sp>
        <p:nvSpPr>
          <p:cNvPr id="147464" name="Text Box 8"/>
          <p:cNvSpPr txBox="1">
            <a:spLocks noChangeArrowheads="1"/>
          </p:cNvSpPr>
          <p:nvPr/>
        </p:nvSpPr>
        <p:spPr bwMode="auto">
          <a:xfrm>
            <a:off x="838200" y="1905000"/>
            <a:ext cx="1371600" cy="584200"/>
          </a:xfrm>
          <a:prstGeom prst="rect">
            <a:avLst/>
          </a:prstGeom>
          <a:solidFill>
            <a:srgbClr val="00330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3200" b="1">
                <a:solidFill>
                  <a:srgbClr val="FFFF00"/>
                </a:solidFill>
              </a:rPr>
              <a:t>7</a:t>
            </a:r>
          </a:p>
        </p:txBody>
      </p:sp>
      <p:sp>
        <p:nvSpPr>
          <p:cNvPr id="147465" name="Text Box 9"/>
          <p:cNvSpPr txBox="1">
            <a:spLocks noChangeArrowheads="1"/>
          </p:cNvSpPr>
          <p:nvPr/>
        </p:nvSpPr>
        <p:spPr bwMode="auto">
          <a:xfrm>
            <a:off x="838200" y="1905000"/>
            <a:ext cx="1371600" cy="584200"/>
          </a:xfrm>
          <a:prstGeom prst="rect">
            <a:avLst/>
          </a:prstGeom>
          <a:solidFill>
            <a:srgbClr val="00330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3200" b="1">
                <a:solidFill>
                  <a:srgbClr val="FFFF00"/>
                </a:solidFill>
              </a:rPr>
              <a:t>6</a:t>
            </a:r>
          </a:p>
        </p:txBody>
      </p:sp>
      <p:sp>
        <p:nvSpPr>
          <p:cNvPr id="147466" name="Text Box 10"/>
          <p:cNvSpPr txBox="1">
            <a:spLocks noChangeArrowheads="1"/>
          </p:cNvSpPr>
          <p:nvPr/>
        </p:nvSpPr>
        <p:spPr bwMode="auto">
          <a:xfrm>
            <a:off x="838200" y="1905000"/>
            <a:ext cx="1371600" cy="584200"/>
          </a:xfrm>
          <a:prstGeom prst="rect">
            <a:avLst/>
          </a:prstGeom>
          <a:solidFill>
            <a:srgbClr val="00330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3200" b="1">
                <a:solidFill>
                  <a:srgbClr val="FFFF00"/>
                </a:solidFill>
              </a:rPr>
              <a:t>5</a:t>
            </a:r>
          </a:p>
        </p:txBody>
      </p:sp>
      <p:sp>
        <p:nvSpPr>
          <p:cNvPr id="147467" name="Text Box 11"/>
          <p:cNvSpPr txBox="1">
            <a:spLocks noChangeArrowheads="1"/>
          </p:cNvSpPr>
          <p:nvPr/>
        </p:nvSpPr>
        <p:spPr bwMode="auto">
          <a:xfrm>
            <a:off x="838200" y="1905000"/>
            <a:ext cx="1371600" cy="584200"/>
          </a:xfrm>
          <a:prstGeom prst="rect">
            <a:avLst/>
          </a:prstGeom>
          <a:solidFill>
            <a:srgbClr val="00330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3200" b="1">
                <a:solidFill>
                  <a:srgbClr val="FFFF00"/>
                </a:solidFill>
              </a:rPr>
              <a:t>4</a:t>
            </a:r>
          </a:p>
        </p:txBody>
      </p:sp>
      <p:sp>
        <p:nvSpPr>
          <p:cNvPr id="147468" name="Text Box 12"/>
          <p:cNvSpPr txBox="1">
            <a:spLocks noChangeArrowheads="1"/>
          </p:cNvSpPr>
          <p:nvPr/>
        </p:nvSpPr>
        <p:spPr bwMode="auto">
          <a:xfrm>
            <a:off x="838200" y="1981200"/>
            <a:ext cx="1371600" cy="584200"/>
          </a:xfrm>
          <a:prstGeom prst="rect">
            <a:avLst/>
          </a:prstGeom>
          <a:solidFill>
            <a:srgbClr val="00330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3200" b="1">
                <a:solidFill>
                  <a:srgbClr val="FFFF00"/>
                </a:solidFill>
              </a:rPr>
              <a:t>3</a:t>
            </a:r>
          </a:p>
        </p:txBody>
      </p:sp>
      <p:sp>
        <p:nvSpPr>
          <p:cNvPr id="147469" name="Text Box 13"/>
          <p:cNvSpPr txBox="1">
            <a:spLocks noChangeArrowheads="1"/>
          </p:cNvSpPr>
          <p:nvPr/>
        </p:nvSpPr>
        <p:spPr bwMode="auto">
          <a:xfrm>
            <a:off x="838200" y="1905000"/>
            <a:ext cx="1371600" cy="584200"/>
          </a:xfrm>
          <a:prstGeom prst="rect">
            <a:avLst/>
          </a:prstGeom>
          <a:solidFill>
            <a:srgbClr val="00330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3200" b="1">
                <a:solidFill>
                  <a:srgbClr val="FFFF00"/>
                </a:solidFill>
              </a:rPr>
              <a:t>2</a:t>
            </a:r>
          </a:p>
        </p:txBody>
      </p:sp>
      <p:sp>
        <p:nvSpPr>
          <p:cNvPr id="147470" name="Text Box 14"/>
          <p:cNvSpPr txBox="1">
            <a:spLocks noChangeArrowheads="1"/>
          </p:cNvSpPr>
          <p:nvPr/>
        </p:nvSpPr>
        <p:spPr bwMode="auto">
          <a:xfrm>
            <a:off x="838200" y="1981200"/>
            <a:ext cx="1371600" cy="584200"/>
          </a:xfrm>
          <a:prstGeom prst="rect">
            <a:avLst/>
          </a:prstGeom>
          <a:solidFill>
            <a:srgbClr val="00330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3200" b="1">
                <a:solidFill>
                  <a:srgbClr val="FFFF00"/>
                </a:solidFill>
              </a:rPr>
              <a:t>1</a:t>
            </a:r>
          </a:p>
        </p:txBody>
      </p:sp>
      <p:sp>
        <p:nvSpPr>
          <p:cNvPr id="147471" name="Text Box 15"/>
          <p:cNvSpPr txBox="1">
            <a:spLocks noChangeArrowheads="1"/>
          </p:cNvSpPr>
          <p:nvPr/>
        </p:nvSpPr>
        <p:spPr bwMode="auto">
          <a:xfrm>
            <a:off x="304800" y="1900238"/>
            <a:ext cx="2438400" cy="646112"/>
          </a:xfrm>
          <a:prstGeom prst="rect">
            <a:avLst/>
          </a:prstGeom>
          <a:solidFill>
            <a:srgbClr val="003300"/>
          </a:solidFill>
          <a:ln w="9525">
            <a:solidFill>
              <a:srgbClr val="00FF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3600" b="1">
                <a:solidFill>
                  <a:srgbClr val="FFFF00"/>
                </a:solidFill>
              </a:rPr>
              <a:t>Hết giờ</a:t>
            </a:r>
          </a:p>
        </p:txBody>
      </p:sp>
      <p:sp>
        <p:nvSpPr>
          <p:cNvPr id="147472" name="Rectangle 16"/>
          <p:cNvSpPr>
            <a:spLocks noChangeArrowheads="1"/>
          </p:cNvSpPr>
          <p:nvPr/>
        </p:nvSpPr>
        <p:spPr bwMode="auto">
          <a:xfrm>
            <a:off x="304800" y="1524000"/>
            <a:ext cx="2514600" cy="1066800"/>
          </a:xfrm>
          <a:prstGeom prst="rect">
            <a:avLst/>
          </a:prstGeom>
          <a:solidFill>
            <a:schemeClr val="bg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800" b="1">
                <a:solidFill>
                  <a:srgbClr val="FFFF00"/>
                </a:solidFill>
              </a:rPr>
              <a:t>Bắt đầu</a:t>
            </a:r>
          </a:p>
        </p:txBody>
      </p:sp>
      <p:sp>
        <p:nvSpPr>
          <p:cNvPr id="28689" name="Rectangle 18"/>
          <p:cNvSpPr>
            <a:spLocks noChangeArrowheads="1"/>
          </p:cNvSpPr>
          <p:nvPr/>
        </p:nvSpPr>
        <p:spPr bwMode="auto">
          <a:xfrm>
            <a:off x="3886200" y="304800"/>
            <a:ext cx="20574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u="sng">
                <a:solidFill>
                  <a:srgbClr val="800000"/>
                </a:solidFill>
              </a:rPr>
              <a:t>Lịch sử :</a:t>
            </a:r>
          </a:p>
        </p:txBody>
      </p:sp>
      <p:sp>
        <p:nvSpPr>
          <p:cNvPr id="28690" name="Rectangle 19"/>
          <p:cNvSpPr>
            <a:spLocks noChangeArrowheads="1"/>
          </p:cNvSpPr>
          <p:nvPr/>
        </p:nvSpPr>
        <p:spPr bwMode="auto">
          <a:xfrm>
            <a:off x="685800" y="762000"/>
            <a:ext cx="84582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b="1" u="sng">
                <a:solidFill>
                  <a:srgbClr val="FF0000"/>
                </a:solidFill>
              </a:rPr>
              <a:t>Tiết 11</a:t>
            </a:r>
            <a:r>
              <a:rPr lang="en-US" sz="1600" b="1" u="sng"/>
              <a:t>:</a:t>
            </a:r>
            <a:r>
              <a:rPr lang="en-US" sz="1600"/>
              <a:t> </a:t>
            </a:r>
            <a:r>
              <a:rPr lang="en-US" sz="2400" b="1">
                <a:solidFill>
                  <a:srgbClr val="660066"/>
                </a:solidFill>
              </a:rPr>
              <a:t>Ôn tập : Hơn tám mươi năm chống thực dân Pháp xâm lược và đô hộ (1858 – 1945)</a:t>
            </a:r>
          </a:p>
        </p:txBody>
      </p:sp>
      <p:sp>
        <p:nvSpPr>
          <p:cNvPr id="28691" name="Text Box 20"/>
          <p:cNvSpPr txBox="1">
            <a:spLocks noChangeArrowheads="1"/>
          </p:cNvSpPr>
          <p:nvPr/>
        </p:nvSpPr>
        <p:spPr bwMode="auto">
          <a:xfrm>
            <a:off x="2971800" y="1858963"/>
            <a:ext cx="61722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2800" b="1">
                <a:solidFill>
                  <a:srgbClr val="000066"/>
                </a:solidFill>
              </a:rPr>
              <a:t>Phần 3 : </a:t>
            </a:r>
            <a:r>
              <a:rPr lang="en-US" sz="2800" b="1">
                <a:solidFill>
                  <a:srgbClr val="FF0000"/>
                </a:solidFill>
              </a:rPr>
              <a:t>Trò chơi “Đố vui lịch sử”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1474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2000"/>
                                        <p:tgtEl>
                                          <p:spTgt spid="1474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474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474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474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9" presetID="8" presetClass="exit" presetSubtype="32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out)">
                                      <p:cBhvr>
                                        <p:cTn id="20" dur="500"/>
                                        <p:tgtEl>
                                          <p:spTgt spid="1474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74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4" dur="1000"/>
                                        <p:tgtEl>
                                          <p:spTgt spid="14746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6" presetID="4" presetClass="exit" presetSubtype="16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7" dur="500"/>
                                        <p:tgtEl>
                                          <p:spTgt spid="1474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7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1" dur="1000"/>
                                        <p:tgtEl>
                                          <p:spTgt spid="14746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33" presetID="4" presetClass="exit" presetSubtype="16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4" dur="500"/>
                                        <p:tgtEl>
                                          <p:spTgt spid="14746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7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8" dur="1000"/>
                                        <p:tgtEl>
                                          <p:spTgt spid="14746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40" presetID="4" presetClass="exit" presetSubtype="16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1" dur="500"/>
                                        <p:tgtEl>
                                          <p:spTgt spid="1474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74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5" dur="1000"/>
                                        <p:tgtEl>
                                          <p:spTgt spid="14746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47" presetID="4" presetClass="exit" presetSubtype="16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8" dur="500"/>
                                        <p:tgtEl>
                                          <p:spTgt spid="1474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74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2" dur="1000"/>
                                        <p:tgtEl>
                                          <p:spTgt spid="14746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54" presetID="4" presetClass="exit" presetSubtype="16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5" dur="500"/>
                                        <p:tgtEl>
                                          <p:spTgt spid="14746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74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9" dur="1000"/>
                                        <p:tgtEl>
                                          <p:spTgt spid="14746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61" presetID="4" presetClass="exit" presetSubtype="16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2" dur="500"/>
                                        <p:tgtEl>
                                          <p:spTgt spid="14746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74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6" dur="1000"/>
                                        <p:tgtEl>
                                          <p:spTgt spid="14746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68" presetID="4" presetClass="exit" presetSubtype="16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9" dur="500"/>
                                        <p:tgtEl>
                                          <p:spTgt spid="14746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74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3" dur="1000"/>
                                        <p:tgtEl>
                                          <p:spTgt spid="14746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75" presetID="4" presetClass="exit" presetSubtype="16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76" dur="500"/>
                                        <p:tgtEl>
                                          <p:spTgt spid="14746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74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0" dur="1000"/>
                                        <p:tgtEl>
                                          <p:spTgt spid="14746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 nodeType="afterGroup">
                            <p:stCondLst>
                              <p:cond delay="10000"/>
                            </p:stCondLst>
                            <p:childTnLst>
                              <p:par>
                                <p:cTn id="82" presetID="4" presetClass="exit" presetSubtype="16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83" dur="500"/>
                                        <p:tgtEl>
                                          <p:spTgt spid="14746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74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7" dur="1000"/>
                                        <p:tgtEl>
                                          <p:spTgt spid="14747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 nodeType="afterGroup">
                            <p:stCondLst>
                              <p:cond delay="11000"/>
                            </p:stCondLst>
                            <p:childTnLst>
                              <p:par>
                                <p:cTn id="89" presetID="4" presetClass="exit" presetSubtype="16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90" dur="500"/>
                                        <p:tgtEl>
                                          <p:spTgt spid="1474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74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 nodeType="afterGroup">
                            <p:stCondLst>
                              <p:cond delay="11500"/>
                            </p:stCondLst>
                            <p:childTnLst>
                              <p:par>
                                <p:cTn id="9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5" dur="500"/>
                                        <p:tgtEl>
                                          <p:spTgt spid="14747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 nodeType="clickPar">
                      <p:stCondLst>
                        <p:cond delay="indefinite"/>
                      </p:stCondLst>
                      <p:childTnLst>
                        <p:par>
                          <p:cTn id="9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0" dur="500"/>
                                        <p:tgtEl>
                                          <p:spTgt spid="1474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7458" grpId="0"/>
      <p:bldP spid="147459" grpId="0"/>
      <p:bldP spid="147460" grpId="0" animBg="1"/>
      <p:bldP spid="147461" grpId="0" animBg="1"/>
      <p:bldP spid="147461" grpId="1" animBg="1"/>
      <p:bldP spid="147462" grpId="0" animBg="1"/>
      <p:bldP spid="147462" grpId="1" animBg="1"/>
      <p:bldP spid="147463" grpId="0" animBg="1"/>
      <p:bldP spid="147463" grpId="1" animBg="1"/>
      <p:bldP spid="147464" grpId="0" animBg="1"/>
      <p:bldP spid="147464" grpId="1" animBg="1"/>
      <p:bldP spid="147465" grpId="0" animBg="1"/>
      <p:bldP spid="147465" grpId="1" animBg="1"/>
      <p:bldP spid="147466" grpId="0" animBg="1"/>
      <p:bldP spid="147466" grpId="1" animBg="1"/>
      <p:bldP spid="147467" grpId="0" animBg="1"/>
      <p:bldP spid="147467" grpId="1" animBg="1"/>
      <p:bldP spid="147468" grpId="0" animBg="1"/>
      <p:bldP spid="147468" grpId="1" animBg="1"/>
      <p:bldP spid="147469" grpId="0" animBg="1"/>
      <p:bldP spid="147469" grpId="1" animBg="1"/>
      <p:bldP spid="147470" grpId="0" animBg="1"/>
      <p:bldP spid="147470" grpId="1" animBg="1"/>
      <p:bldP spid="147471" grpId="0" animBg="1"/>
      <p:bldP spid="147472" grpId="0" animBg="1"/>
      <p:bldP spid="147472" grpId="1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6"/>
          <p:cNvSpPr>
            <a:spLocks noChangeArrowheads="1"/>
          </p:cNvSpPr>
          <p:nvPr/>
        </p:nvSpPr>
        <p:spPr bwMode="auto">
          <a:xfrm>
            <a:off x="3886200" y="304800"/>
            <a:ext cx="20574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u="sng">
                <a:solidFill>
                  <a:srgbClr val="800000"/>
                </a:solidFill>
              </a:rPr>
              <a:t>Lịch sử :</a:t>
            </a:r>
          </a:p>
        </p:txBody>
      </p:sp>
      <p:sp>
        <p:nvSpPr>
          <p:cNvPr id="29699" name="Rectangle 8"/>
          <p:cNvSpPr>
            <a:spLocks noChangeArrowheads="1"/>
          </p:cNvSpPr>
          <p:nvPr/>
        </p:nvSpPr>
        <p:spPr bwMode="auto">
          <a:xfrm>
            <a:off x="685800" y="838200"/>
            <a:ext cx="84582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 u="sng">
                <a:solidFill>
                  <a:srgbClr val="FF0000"/>
                </a:solidFill>
              </a:rPr>
              <a:t>Tiết 11</a:t>
            </a:r>
            <a:r>
              <a:rPr lang="en-US" b="1" u="sng"/>
              <a:t>:</a:t>
            </a:r>
            <a:r>
              <a:rPr lang="en-US"/>
              <a:t> </a:t>
            </a:r>
            <a:r>
              <a:rPr lang="en-US" sz="2800" b="1">
                <a:solidFill>
                  <a:srgbClr val="660066"/>
                </a:solidFill>
              </a:rPr>
              <a:t>Ôn tập : Hơn tám mươi năm chống thực dân Pháp xâm lược và đô hộ (1858 – 1945).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3602" name="Group 2"/>
          <p:cNvGraphicFramePr>
            <a:graphicFrameLocks noGrp="1"/>
          </p:cNvGraphicFramePr>
          <p:nvPr>
            <p:ph/>
          </p:nvPr>
        </p:nvGraphicFramePr>
        <p:xfrm>
          <a:off x="-36513" y="0"/>
          <a:ext cx="9180513" cy="6813590"/>
        </p:xfrm>
        <a:graphic>
          <a:graphicData uri="http://schemas.openxmlformats.org/drawingml/2006/table">
            <a:tbl>
              <a:tblPr/>
              <a:tblGrid>
                <a:gridCol w="2520951"/>
                <a:gridCol w="6659562"/>
              </a:tblGrid>
              <a:tr h="51811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</a:rPr>
                        <a:t>Thời gian</a:t>
                      </a:r>
                    </a:p>
                  </a:txBody>
                  <a:tcPr marT="45716" marB="4571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</a:rPr>
                        <a:t>Sự kiện lịch sử tiêu biểu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60795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16" marB="4571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9349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16" marB="4571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64763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16" marB="4571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64922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16" marB="4571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57620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16" marB="4571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65875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16" marB="4571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65875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16" marB="4571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65557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16" marB="4571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90637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16" marB="4571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</a:tbl>
          </a:graphicData>
        </a:graphic>
      </p:graphicFrame>
      <p:sp>
        <p:nvSpPr>
          <p:cNvPr id="153637" name="Text Box 37"/>
          <p:cNvSpPr txBox="1">
            <a:spLocks noChangeArrowheads="1"/>
          </p:cNvSpPr>
          <p:nvPr/>
        </p:nvSpPr>
        <p:spPr bwMode="auto">
          <a:xfrm>
            <a:off x="539750" y="549275"/>
            <a:ext cx="180022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CC0099"/>
                </a:solidFill>
              </a:rPr>
              <a:t>1-9-1858</a:t>
            </a:r>
          </a:p>
        </p:txBody>
      </p:sp>
      <p:sp>
        <p:nvSpPr>
          <p:cNvPr id="153638" name="Text Box 38"/>
          <p:cNvSpPr txBox="1">
            <a:spLocks noChangeArrowheads="1"/>
          </p:cNvSpPr>
          <p:nvPr/>
        </p:nvSpPr>
        <p:spPr bwMode="auto">
          <a:xfrm>
            <a:off x="36513" y="1108075"/>
            <a:ext cx="2447925" cy="1458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20000"/>
              </a:spcBef>
            </a:pPr>
            <a:r>
              <a:rPr lang="en-US" sz="2400">
                <a:solidFill>
                  <a:srgbClr val="CC0099"/>
                </a:solidFill>
              </a:rPr>
              <a:t>Nửa cuối thế kỉ</a:t>
            </a:r>
          </a:p>
          <a:p>
            <a:pPr algn="ctr">
              <a:spcBef>
                <a:spcPct val="20000"/>
              </a:spcBef>
            </a:pPr>
            <a:r>
              <a:rPr lang="en-US" sz="2400">
                <a:solidFill>
                  <a:srgbClr val="CC0099"/>
                </a:solidFill>
              </a:rPr>
              <a:t> XIX</a:t>
            </a:r>
          </a:p>
          <a:p>
            <a:pPr>
              <a:spcBef>
                <a:spcPct val="50000"/>
              </a:spcBef>
            </a:pPr>
            <a:endParaRPr lang="en-US" sz="2400">
              <a:solidFill>
                <a:srgbClr val="CC0099"/>
              </a:solidFill>
            </a:endParaRPr>
          </a:p>
        </p:txBody>
      </p:sp>
      <p:sp>
        <p:nvSpPr>
          <p:cNvPr id="153639" name="Text Box 39"/>
          <p:cNvSpPr txBox="1">
            <a:spLocks noChangeArrowheads="1"/>
          </p:cNvSpPr>
          <p:nvPr/>
        </p:nvSpPr>
        <p:spPr bwMode="auto">
          <a:xfrm>
            <a:off x="468313" y="2124075"/>
            <a:ext cx="2447925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CC0099"/>
                </a:solidFill>
              </a:rPr>
              <a:t>5-7-1885</a:t>
            </a:r>
          </a:p>
          <a:p>
            <a:pPr>
              <a:spcBef>
                <a:spcPct val="50000"/>
              </a:spcBef>
            </a:pPr>
            <a:endParaRPr lang="en-US" sz="2400">
              <a:solidFill>
                <a:srgbClr val="CC0099"/>
              </a:solidFill>
            </a:endParaRPr>
          </a:p>
        </p:txBody>
      </p:sp>
      <p:sp>
        <p:nvSpPr>
          <p:cNvPr id="153640" name="Text Box 40"/>
          <p:cNvSpPr txBox="1">
            <a:spLocks noChangeArrowheads="1"/>
          </p:cNvSpPr>
          <p:nvPr/>
        </p:nvSpPr>
        <p:spPr bwMode="auto">
          <a:xfrm>
            <a:off x="34925" y="2765425"/>
            <a:ext cx="28082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CC0099"/>
                </a:solidFill>
              </a:rPr>
              <a:t>Đầu thế kỉ XX</a:t>
            </a:r>
          </a:p>
        </p:txBody>
      </p:sp>
      <p:sp>
        <p:nvSpPr>
          <p:cNvPr id="153641" name="Text Box 41"/>
          <p:cNvSpPr txBox="1">
            <a:spLocks noChangeArrowheads="1"/>
          </p:cNvSpPr>
          <p:nvPr/>
        </p:nvSpPr>
        <p:spPr bwMode="auto">
          <a:xfrm>
            <a:off x="-36513" y="3348038"/>
            <a:ext cx="2665413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20000"/>
              </a:spcBef>
            </a:pPr>
            <a:r>
              <a:rPr lang="en-US" sz="2400">
                <a:solidFill>
                  <a:srgbClr val="CC0099"/>
                </a:solidFill>
              </a:rPr>
              <a:t>5-6-1911</a:t>
            </a:r>
          </a:p>
          <a:p>
            <a:pPr>
              <a:spcBef>
                <a:spcPct val="50000"/>
              </a:spcBef>
            </a:pPr>
            <a:endParaRPr lang="en-US" sz="2400">
              <a:solidFill>
                <a:srgbClr val="CC0099"/>
              </a:solidFill>
            </a:endParaRPr>
          </a:p>
        </p:txBody>
      </p:sp>
      <p:sp>
        <p:nvSpPr>
          <p:cNvPr id="153642" name="Text Box 42"/>
          <p:cNvSpPr txBox="1">
            <a:spLocks noChangeArrowheads="1"/>
          </p:cNvSpPr>
          <p:nvPr/>
        </p:nvSpPr>
        <p:spPr bwMode="auto">
          <a:xfrm>
            <a:off x="539750" y="4005263"/>
            <a:ext cx="2016125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CC0099"/>
                </a:solidFill>
              </a:rPr>
              <a:t>3-2-1930</a:t>
            </a:r>
          </a:p>
        </p:txBody>
      </p:sp>
      <p:sp>
        <p:nvSpPr>
          <p:cNvPr id="153643" name="Text Box 43"/>
          <p:cNvSpPr txBox="1">
            <a:spLocks noChangeArrowheads="1"/>
          </p:cNvSpPr>
          <p:nvPr/>
        </p:nvSpPr>
        <p:spPr bwMode="auto">
          <a:xfrm>
            <a:off x="323850" y="4652963"/>
            <a:ext cx="2160588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CC0099"/>
                </a:solidFill>
              </a:rPr>
              <a:t>1930-1931</a:t>
            </a:r>
          </a:p>
        </p:txBody>
      </p:sp>
      <p:sp>
        <p:nvSpPr>
          <p:cNvPr id="153644" name="Text Box 44"/>
          <p:cNvSpPr txBox="1">
            <a:spLocks noChangeArrowheads="1"/>
          </p:cNvSpPr>
          <p:nvPr/>
        </p:nvSpPr>
        <p:spPr bwMode="auto">
          <a:xfrm>
            <a:off x="611188" y="5286375"/>
            <a:ext cx="180022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CC0099"/>
                </a:solidFill>
              </a:rPr>
              <a:t>8-1945</a:t>
            </a:r>
          </a:p>
        </p:txBody>
      </p:sp>
      <p:sp>
        <p:nvSpPr>
          <p:cNvPr id="153645" name="Text Box 45"/>
          <p:cNvSpPr txBox="1">
            <a:spLocks noChangeArrowheads="1"/>
          </p:cNvSpPr>
          <p:nvPr/>
        </p:nvSpPr>
        <p:spPr bwMode="auto">
          <a:xfrm>
            <a:off x="538163" y="6092825"/>
            <a:ext cx="2017712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CC0099"/>
                </a:solidFill>
              </a:rPr>
              <a:t>2-9-1945</a:t>
            </a:r>
          </a:p>
        </p:txBody>
      </p:sp>
      <p:sp>
        <p:nvSpPr>
          <p:cNvPr id="153646" name="Text Box 46"/>
          <p:cNvSpPr txBox="1">
            <a:spLocks noChangeArrowheads="1"/>
          </p:cNvSpPr>
          <p:nvPr/>
        </p:nvSpPr>
        <p:spPr bwMode="auto">
          <a:xfrm>
            <a:off x="2627313" y="539750"/>
            <a:ext cx="5256212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20000"/>
              </a:spcBef>
            </a:pPr>
            <a:r>
              <a:rPr lang="en-US" sz="2400"/>
              <a:t>Pháp nổ súng xâm lược nước ta.</a:t>
            </a:r>
          </a:p>
          <a:p>
            <a:pPr>
              <a:spcBef>
                <a:spcPct val="50000"/>
              </a:spcBef>
            </a:pPr>
            <a:endParaRPr lang="en-US" sz="2400"/>
          </a:p>
        </p:txBody>
      </p:sp>
      <p:sp>
        <p:nvSpPr>
          <p:cNvPr id="153647" name="Text Box 47"/>
          <p:cNvSpPr txBox="1">
            <a:spLocks noChangeArrowheads="1"/>
          </p:cNvSpPr>
          <p:nvPr/>
        </p:nvSpPr>
        <p:spPr bwMode="auto">
          <a:xfrm>
            <a:off x="2627313" y="1120775"/>
            <a:ext cx="6443662" cy="138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20000"/>
              </a:spcBef>
            </a:pPr>
            <a:r>
              <a:rPr lang="en-US" sz="2400"/>
              <a:t>Phong trào chống Pháp của Trương Định và phong trào Cần Vương.</a:t>
            </a:r>
          </a:p>
          <a:p>
            <a:pPr>
              <a:spcBef>
                <a:spcPct val="50000"/>
              </a:spcBef>
            </a:pPr>
            <a:endParaRPr lang="en-US" sz="2400"/>
          </a:p>
        </p:txBody>
      </p:sp>
      <p:sp>
        <p:nvSpPr>
          <p:cNvPr id="153648" name="Text Box 48"/>
          <p:cNvSpPr txBox="1">
            <a:spLocks noChangeArrowheads="1"/>
          </p:cNvSpPr>
          <p:nvPr/>
        </p:nvSpPr>
        <p:spPr bwMode="auto">
          <a:xfrm>
            <a:off x="2627313" y="2046288"/>
            <a:ext cx="5761037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Cuộc phản công ở kinh thành Huế.</a:t>
            </a:r>
          </a:p>
        </p:txBody>
      </p:sp>
      <p:sp>
        <p:nvSpPr>
          <p:cNvPr id="153649" name="Text Box 49"/>
          <p:cNvSpPr txBox="1">
            <a:spLocks noChangeArrowheads="1"/>
          </p:cNvSpPr>
          <p:nvPr/>
        </p:nvSpPr>
        <p:spPr bwMode="auto">
          <a:xfrm>
            <a:off x="2555875" y="2693988"/>
            <a:ext cx="7056438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Phong trào Đông Du của Phan Bội Châu.</a:t>
            </a:r>
          </a:p>
        </p:txBody>
      </p:sp>
      <p:sp>
        <p:nvSpPr>
          <p:cNvPr id="153650" name="Text Box 50"/>
          <p:cNvSpPr txBox="1">
            <a:spLocks noChangeArrowheads="1"/>
          </p:cNvSpPr>
          <p:nvPr/>
        </p:nvSpPr>
        <p:spPr bwMode="auto">
          <a:xfrm>
            <a:off x="2555875" y="3357563"/>
            <a:ext cx="6840538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Nguyễn Tất Thành ra đi tìm đường cứu nước.</a:t>
            </a:r>
          </a:p>
        </p:txBody>
      </p:sp>
      <p:sp>
        <p:nvSpPr>
          <p:cNvPr id="153651" name="Text Box 51"/>
          <p:cNvSpPr txBox="1">
            <a:spLocks noChangeArrowheads="1"/>
          </p:cNvSpPr>
          <p:nvPr/>
        </p:nvSpPr>
        <p:spPr bwMode="auto">
          <a:xfrm>
            <a:off x="2555875" y="3997325"/>
            <a:ext cx="6840538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20000"/>
              </a:spcBef>
            </a:pPr>
            <a:r>
              <a:rPr lang="en-US" sz="2400"/>
              <a:t>Đảng Cộng sản Việt Nam ra đời.</a:t>
            </a:r>
          </a:p>
          <a:p>
            <a:pPr>
              <a:spcBef>
                <a:spcPct val="50000"/>
              </a:spcBef>
            </a:pPr>
            <a:endParaRPr lang="en-US" sz="2400"/>
          </a:p>
        </p:txBody>
      </p:sp>
      <p:sp>
        <p:nvSpPr>
          <p:cNvPr id="153652" name="Text Box 52"/>
          <p:cNvSpPr txBox="1">
            <a:spLocks noChangeArrowheads="1"/>
          </p:cNvSpPr>
          <p:nvPr/>
        </p:nvSpPr>
        <p:spPr bwMode="auto">
          <a:xfrm>
            <a:off x="2555875" y="4638675"/>
            <a:ext cx="7848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Phong trào Xô viết Nghệ-Tĩnh.</a:t>
            </a:r>
          </a:p>
        </p:txBody>
      </p:sp>
      <p:sp>
        <p:nvSpPr>
          <p:cNvPr id="153653" name="Text Box 53"/>
          <p:cNvSpPr txBox="1">
            <a:spLocks noChangeArrowheads="1"/>
          </p:cNvSpPr>
          <p:nvPr/>
        </p:nvSpPr>
        <p:spPr bwMode="auto">
          <a:xfrm>
            <a:off x="2555875" y="5286375"/>
            <a:ext cx="5689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Cách mạng tháng Tám.</a:t>
            </a:r>
          </a:p>
        </p:txBody>
      </p:sp>
      <p:sp>
        <p:nvSpPr>
          <p:cNvPr id="153654" name="Text Box 54"/>
          <p:cNvSpPr txBox="1">
            <a:spLocks noChangeArrowheads="1"/>
          </p:cNvSpPr>
          <p:nvPr/>
        </p:nvSpPr>
        <p:spPr bwMode="auto">
          <a:xfrm>
            <a:off x="2555875" y="5867400"/>
            <a:ext cx="6408738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Bác Hồ đọc bản Tuyên ngôn Độc lập tại quảng trường Ba Đình.</a:t>
            </a:r>
          </a:p>
        </p:txBody>
      </p:sp>
      <p:sp>
        <p:nvSpPr>
          <p:cNvPr id="30775" name="AutoShape 55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53463" y="6381750"/>
            <a:ext cx="468312" cy="404813"/>
          </a:xfrm>
          <a:prstGeom prst="actionButtonBeginning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 sz="16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536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536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536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536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536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536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536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 tmFilter="0,0; .5, 1; 1, 1"/>
                                        <p:tgtEl>
                                          <p:spTgt spid="1536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536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536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536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0" dur="80"/>
                                        <p:tgtEl>
                                          <p:spTgt spid="15364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1" dur="80"/>
                                        <p:tgtEl>
                                          <p:spTgt spid="15364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2" dur="80"/>
                                        <p:tgtEl>
                                          <p:spTgt spid="15364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1536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2" dur="1" fill="hold"/>
                                        <p:tgtEl>
                                          <p:spTgt spid="15364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800" decel="100000"/>
                                        <p:tgtEl>
                                          <p:spTgt spid="1536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800" decel="100000" fill="hold"/>
                                        <p:tgtEl>
                                          <p:spTgt spid="15364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800" decel="100000" fill="hold"/>
                                        <p:tgtEl>
                                          <p:spTgt spid="1536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800" decel="100000" fill="hold"/>
                                        <p:tgtEl>
                                          <p:spTgt spid="1536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536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536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5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5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53649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5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53649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6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536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1536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1536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1536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1536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1536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1536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1000"/>
                                        <p:tgtEl>
                                          <p:spTgt spid="1536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1536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1536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 nodeType="clickPar">
                      <p:stCondLst>
                        <p:cond delay="indefinite"/>
                      </p:stCondLst>
                      <p:childTnLst>
                        <p:par>
                          <p:cTn id="8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4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1536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1536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15365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9" dur="1000"/>
                                        <p:tgtEl>
                                          <p:spTgt spid="1536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 nodeType="clickPar">
                      <p:stCondLst>
                        <p:cond delay="indefinite"/>
                      </p:stCondLst>
                      <p:childTnLst>
                        <p:par>
                          <p:cTn id="9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2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94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95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53643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53643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9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536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 nodeType="clickPar">
                      <p:stCondLst>
                        <p:cond delay="indefinite"/>
                      </p:stCondLst>
                      <p:childTnLst>
                        <p:par>
                          <p:cTn id="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0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2" dur="500" fill="hold"/>
                                        <p:tgtEl>
                                          <p:spTgt spid="1536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500" fill="hold"/>
                                        <p:tgtEl>
                                          <p:spTgt spid="1536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500" fill="hold"/>
                                        <p:tgtEl>
                                          <p:spTgt spid="15365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5" dur="500"/>
                                        <p:tgtEl>
                                          <p:spTgt spid="1536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 nodeType="clickPar">
                      <p:stCondLst>
                        <p:cond delay="indefinite"/>
                      </p:stCondLst>
                      <p:childTnLst>
                        <p:par>
                          <p:cTn id="10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8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0" dur="1000" fill="hold"/>
                                        <p:tgtEl>
                                          <p:spTgt spid="1536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1000" fill="hold"/>
                                        <p:tgtEl>
                                          <p:spTgt spid="1536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1000" fill="hold"/>
                                        <p:tgtEl>
                                          <p:spTgt spid="1536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1000" fill="hold"/>
                                        <p:tgtEl>
                                          <p:spTgt spid="1536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 nodeType="clickPar">
                      <p:stCondLst>
                        <p:cond delay="indefinite"/>
                      </p:stCondLst>
                      <p:childTnLst>
                        <p:par>
                          <p:cTn id="1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6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18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19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2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21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 nodeType="clickPar">
                      <p:stCondLst>
                        <p:cond delay="indefinite"/>
                      </p:stCondLst>
                      <p:childTnLst>
                        <p:par>
                          <p:cTn id="1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4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6" dur="1000" fill="hold"/>
                                        <p:tgtEl>
                                          <p:spTgt spid="15364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1000" fill="hold"/>
                                        <p:tgtEl>
                                          <p:spTgt spid="1536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1000" fill="hold"/>
                                        <p:tgtEl>
                                          <p:spTgt spid="1536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9" dur="1000"/>
                                        <p:tgtEl>
                                          <p:spTgt spid="1536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 nodeType="clickPar">
                      <p:stCondLst>
                        <p:cond delay="indefinite"/>
                      </p:stCondLst>
                      <p:childTnLst>
                        <p:par>
                          <p:cTn id="1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4" dur="80"/>
                                        <p:tgtEl>
                                          <p:spTgt spid="15365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5" dur="80"/>
                                        <p:tgtEl>
                                          <p:spTgt spid="15365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6" dur="80"/>
                                        <p:tgtEl>
                                          <p:spTgt spid="15365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38" grpId="0"/>
      <p:bldP spid="153639" grpId="0" build="allAtOnce"/>
      <p:bldP spid="153640" grpId="0"/>
      <p:bldP spid="153641" grpId="0"/>
      <p:bldP spid="153642" grpId="0"/>
      <p:bldP spid="153643" grpId="0"/>
      <p:bldP spid="153644" grpId="0"/>
      <p:bldP spid="153645" grpId="0"/>
      <p:bldP spid="153646" grpId="0"/>
      <p:bldP spid="153647" grpId="0"/>
      <p:bldP spid="153648" grpId="0"/>
      <p:bldP spid="153649" grpId="0"/>
      <p:bldP spid="153650" grpId="0"/>
      <p:bldP spid="153651" grpId="0"/>
      <p:bldP spid="153652" grpId="0"/>
      <p:bldP spid="153653" grpId="0"/>
      <p:bldP spid="153654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1752600"/>
            <a:ext cx="7620000" cy="1173163"/>
          </a:xfrm>
        </p:spPr>
        <p:txBody>
          <a:bodyPr/>
          <a:lstStyle/>
          <a:p>
            <a:pPr eaLnBrk="1" hangingPunct="1"/>
            <a:r>
              <a:rPr lang="en-US" sz="3200" b="1" smtClean="0"/>
              <a:t>Chuẩn bị bài sau: </a:t>
            </a:r>
            <a:br>
              <a:rPr lang="en-US" sz="3200" b="1" smtClean="0"/>
            </a:br>
            <a:r>
              <a:rPr lang="en-US" sz="3200" b="1" smtClean="0">
                <a:solidFill>
                  <a:srgbClr val="FF0000"/>
                </a:solidFill>
              </a:rPr>
              <a:t>Vượt qua tình thế hiểm nghèo.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2133600"/>
            <a:ext cx="8534400" cy="1143000"/>
          </a:xfrm>
        </p:spPr>
        <p:txBody>
          <a:bodyPr/>
          <a:lstStyle/>
          <a:p>
            <a:pPr algn="just" eaLnBrk="1" hangingPunct="1"/>
            <a:r>
              <a:rPr lang="en-US" sz="2800" b="1" smtClean="0">
                <a:solidFill>
                  <a:srgbClr val="000099"/>
                </a:solidFill>
              </a:rPr>
              <a:t> </a:t>
            </a:r>
            <a:r>
              <a:rPr lang="en-US" sz="2800" b="1" smtClean="0">
                <a:solidFill>
                  <a:srgbClr val="000066"/>
                </a:solidFill>
              </a:rPr>
              <a:t>1.</a:t>
            </a:r>
            <a:r>
              <a:rPr lang="en-US" sz="2800" b="1" smtClean="0">
                <a:solidFill>
                  <a:srgbClr val="000099"/>
                </a:solidFill>
              </a:rPr>
              <a:t> </a:t>
            </a:r>
            <a:r>
              <a:rPr lang="en-US" sz="2800" b="1" smtClean="0">
                <a:solidFill>
                  <a:srgbClr val="000066"/>
                </a:solidFill>
              </a:rPr>
              <a:t>Hằng năm nước ta chọn ngày nào làm ngày kỉ niệm cách mạng Tháng Tám ?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3352800"/>
            <a:ext cx="4114800" cy="2438400"/>
          </a:xfrm>
        </p:spPr>
        <p:txBody>
          <a:bodyPr/>
          <a:lstStyle/>
          <a:p>
            <a:pPr marL="609600" indent="-609600" eaLnBrk="1" hangingPunct="1">
              <a:buFontTx/>
              <a:buAutoNum type="alphaLcParenR"/>
            </a:pPr>
            <a:r>
              <a:rPr lang="en-US" sz="2800" b="1" smtClean="0">
                <a:solidFill>
                  <a:srgbClr val="003300"/>
                </a:solidFill>
              </a:rPr>
              <a:t> Ngày 19 – 8</a:t>
            </a:r>
          </a:p>
          <a:p>
            <a:pPr marL="609600" indent="-609600" eaLnBrk="1" hangingPunct="1">
              <a:buFontTx/>
              <a:buAutoNum type="alphaLcParenR"/>
            </a:pPr>
            <a:r>
              <a:rPr lang="en-US" sz="2800" b="1" smtClean="0">
                <a:solidFill>
                  <a:srgbClr val="003300"/>
                </a:solidFill>
              </a:rPr>
              <a:t> Ngày 23 – 8 </a:t>
            </a:r>
          </a:p>
          <a:p>
            <a:pPr marL="609600" indent="-609600" eaLnBrk="1" hangingPunct="1">
              <a:buFontTx/>
              <a:buAutoNum type="alphaLcParenR"/>
            </a:pPr>
            <a:r>
              <a:rPr lang="en-US" sz="2800" b="1" smtClean="0">
                <a:solidFill>
                  <a:srgbClr val="003300"/>
                </a:solidFill>
              </a:rPr>
              <a:t> Ngày 25 – 8</a:t>
            </a:r>
          </a:p>
          <a:p>
            <a:pPr marL="609600" indent="-609600" eaLnBrk="1" hangingPunct="1">
              <a:buFontTx/>
              <a:buAutoNum type="alphaLcParenR"/>
            </a:pPr>
            <a:r>
              <a:rPr lang="en-US" sz="2800" b="1" smtClean="0">
                <a:solidFill>
                  <a:srgbClr val="003300"/>
                </a:solidFill>
              </a:rPr>
              <a:t> Ngày 28 – 8</a:t>
            </a:r>
            <a:endParaRPr lang="en-US" sz="4800" b="1" smtClean="0">
              <a:solidFill>
                <a:srgbClr val="003300"/>
              </a:solidFill>
            </a:endParaRPr>
          </a:p>
        </p:txBody>
      </p:sp>
      <p:pic>
        <p:nvPicPr>
          <p:cNvPr id="5124" name="Picture 12" descr="zeichen9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400800" y="1600200"/>
            <a:ext cx="8382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25" name="Rectangle 14"/>
          <p:cNvSpPr>
            <a:spLocks noChangeArrowheads="1"/>
          </p:cNvSpPr>
          <p:nvPr/>
        </p:nvSpPr>
        <p:spPr bwMode="auto">
          <a:xfrm>
            <a:off x="3657600" y="152400"/>
            <a:ext cx="20574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u="sng">
                <a:solidFill>
                  <a:srgbClr val="800000"/>
                </a:solidFill>
              </a:rPr>
              <a:t>Lịch sử :</a:t>
            </a:r>
          </a:p>
        </p:txBody>
      </p:sp>
      <p:sp>
        <p:nvSpPr>
          <p:cNvPr id="5126" name="Rectangle 15"/>
          <p:cNvSpPr>
            <a:spLocks noChangeArrowheads="1"/>
          </p:cNvSpPr>
          <p:nvPr/>
        </p:nvSpPr>
        <p:spPr bwMode="auto">
          <a:xfrm>
            <a:off x="457200" y="665163"/>
            <a:ext cx="8458200" cy="83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b="1" u="sng">
                <a:solidFill>
                  <a:srgbClr val="FF0000"/>
                </a:solidFill>
              </a:rPr>
              <a:t>Tiết 11</a:t>
            </a:r>
            <a:r>
              <a:rPr lang="en-US" sz="1600" b="1" u="sng"/>
              <a:t>:</a:t>
            </a:r>
            <a:r>
              <a:rPr lang="en-US" sz="1600"/>
              <a:t> </a:t>
            </a:r>
            <a:r>
              <a:rPr lang="en-US" sz="2400" b="1">
                <a:solidFill>
                  <a:srgbClr val="660066"/>
                </a:solidFill>
              </a:rPr>
              <a:t>Ôn tập : Hơn tám mươi năm chống thực dân Pháp xâm lược và đô hộ (1858 – 1945)</a:t>
            </a:r>
          </a:p>
        </p:txBody>
      </p:sp>
      <p:sp>
        <p:nvSpPr>
          <p:cNvPr id="5127" name="Rectangle 16"/>
          <p:cNvSpPr>
            <a:spLocks noChangeArrowheads="1"/>
          </p:cNvSpPr>
          <p:nvPr/>
        </p:nvSpPr>
        <p:spPr bwMode="auto">
          <a:xfrm>
            <a:off x="533400" y="1676400"/>
            <a:ext cx="62484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000066"/>
                </a:solidFill>
              </a:rPr>
              <a:t>Phần 1 :</a:t>
            </a:r>
            <a:r>
              <a:rPr lang="en-US" sz="2800" b="1">
                <a:solidFill>
                  <a:srgbClr val="FF0000"/>
                </a:solidFill>
              </a:rPr>
              <a:t> Trò chơi “Ai đúng, ai sai”</a:t>
            </a:r>
            <a:endParaRPr lang="en-US" sz="2800" b="1">
              <a:solidFill>
                <a:srgbClr val="000066"/>
              </a:solidFill>
            </a:endParaRPr>
          </a:p>
        </p:txBody>
      </p:sp>
    </p:spTree>
  </p:cSld>
  <p:clrMapOvr>
    <a:masterClrMapping/>
  </p:clrMapOvr>
  <p:transition spd="slow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360"/>
                            </p:stCondLst>
                            <p:childTnLst>
                              <p:par>
                                <p:cTn id="18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0" dur="80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1" dur="80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" dur="80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720"/>
                            </p:stCondLst>
                            <p:childTnLst>
                              <p:par>
                                <p:cTn id="24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6" dur="80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7" dur="80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" dur="80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1080"/>
                            </p:stCondLst>
                            <p:childTnLst>
                              <p:par>
                                <p:cTn id="30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2" dur="80"/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3" dur="80"/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4" dur="80"/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3" presetClass="emph" presetSubtype="2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38" dur="2000" fill="hold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133600"/>
            <a:ext cx="8839200" cy="792163"/>
          </a:xfrm>
        </p:spPr>
        <p:txBody>
          <a:bodyPr/>
          <a:lstStyle/>
          <a:p>
            <a:pPr eaLnBrk="1" hangingPunct="1"/>
            <a:r>
              <a:rPr lang="en-US" sz="2800" b="1" smtClean="0">
                <a:solidFill>
                  <a:srgbClr val="000099"/>
                </a:solidFill>
              </a:rPr>
              <a:t>2.Thực dân Pháp xâm lược nước ta vào ngày: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0" y="2819400"/>
            <a:ext cx="5105400" cy="2514600"/>
          </a:xfrm>
        </p:spPr>
        <p:txBody>
          <a:bodyPr/>
          <a:lstStyle/>
          <a:p>
            <a:pPr marL="609600" indent="-609600" eaLnBrk="1" hangingPunct="1">
              <a:buFontTx/>
              <a:buAutoNum type="alphaLcParenR"/>
            </a:pPr>
            <a:r>
              <a:rPr lang="en-US" sz="2800" b="1" smtClean="0">
                <a:solidFill>
                  <a:srgbClr val="003300"/>
                </a:solidFill>
              </a:rPr>
              <a:t> Ngày 1 – 07 – 1858 </a:t>
            </a:r>
          </a:p>
          <a:p>
            <a:pPr marL="609600" indent="-609600" eaLnBrk="1" hangingPunct="1">
              <a:buFontTx/>
              <a:buAutoNum type="alphaLcParenR"/>
            </a:pPr>
            <a:r>
              <a:rPr lang="en-US" sz="2800" b="1" smtClean="0">
                <a:solidFill>
                  <a:srgbClr val="003300"/>
                </a:solidFill>
              </a:rPr>
              <a:t> Ngày 1 – 08 – 1858  </a:t>
            </a:r>
          </a:p>
          <a:p>
            <a:pPr marL="609600" indent="-609600" eaLnBrk="1" hangingPunct="1">
              <a:buFontTx/>
              <a:buAutoNum type="alphaLcParenR"/>
            </a:pPr>
            <a:r>
              <a:rPr lang="en-US" sz="2800" b="1" smtClean="0">
                <a:solidFill>
                  <a:srgbClr val="003300"/>
                </a:solidFill>
              </a:rPr>
              <a:t> Ngày 1 – 09 – 1858 </a:t>
            </a:r>
          </a:p>
          <a:p>
            <a:pPr marL="609600" indent="-609600" eaLnBrk="1" hangingPunct="1">
              <a:buFontTx/>
              <a:buAutoNum type="alphaLcParenR"/>
            </a:pPr>
            <a:r>
              <a:rPr lang="en-US" sz="2800" b="1" smtClean="0">
                <a:solidFill>
                  <a:srgbClr val="003300"/>
                </a:solidFill>
              </a:rPr>
              <a:t> Ngày 1 – 10 – 1858</a:t>
            </a:r>
            <a:r>
              <a:rPr lang="en-US" sz="2800" b="1" smtClean="0"/>
              <a:t> </a:t>
            </a:r>
          </a:p>
        </p:txBody>
      </p:sp>
      <p:grpSp>
        <p:nvGrpSpPr>
          <p:cNvPr id="6148" name="Group 20"/>
          <p:cNvGrpSpPr>
            <a:grpSpLocks/>
          </p:cNvGrpSpPr>
          <p:nvPr/>
        </p:nvGrpSpPr>
        <p:grpSpPr bwMode="auto">
          <a:xfrm>
            <a:off x="381000" y="0"/>
            <a:ext cx="8458200" cy="1495425"/>
            <a:chOff x="288" y="0"/>
            <a:chExt cx="5328" cy="942"/>
          </a:xfrm>
        </p:grpSpPr>
        <p:sp>
          <p:nvSpPr>
            <p:cNvPr id="6151" name="Text Box 13"/>
            <p:cNvSpPr txBox="1">
              <a:spLocks noChangeArrowheads="1"/>
            </p:cNvSpPr>
            <p:nvPr/>
          </p:nvSpPr>
          <p:spPr bwMode="auto">
            <a:xfrm>
              <a:off x="432" y="0"/>
              <a:ext cx="4896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endParaRPr lang="en-US" sz="2000" b="1" i="1">
                <a:solidFill>
                  <a:srgbClr val="000000"/>
                </a:solidFill>
              </a:endParaRPr>
            </a:p>
          </p:txBody>
        </p:sp>
        <p:sp>
          <p:nvSpPr>
            <p:cNvPr id="6152" name="Rectangle 14"/>
            <p:cNvSpPr>
              <a:spLocks noChangeArrowheads="1"/>
            </p:cNvSpPr>
            <p:nvPr/>
          </p:nvSpPr>
          <p:spPr bwMode="auto">
            <a:xfrm>
              <a:off x="2304" y="96"/>
              <a:ext cx="1296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 b="1" u="sng">
                  <a:solidFill>
                    <a:srgbClr val="800000"/>
                  </a:solidFill>
                </a:rPr>
                <a:t>Lịch sử :</a:t>
              </a:r>
            </a:p>
          </p:txBody>
        </p:sp>
        <p:sp>
          <p:nvSpPr>
            <p:cNvPr id="6153" name="Rectangle 15"/>
            <p:cNvSpPr>
              <a:spLocks noChangeArrowheads="1"/>
            </p:cNvSpPr>
            <p:nvPr/>
          </p:nvSpPr>
          <p:spPr bwMode="auto">
            <a:xfrm>
              <a:off x="288" y="419"/>
              <a:ext cx="5328" cy="52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000" b="1" u="sng">
                  <a:solidFill>
                    <a:srgbClr val="FF0000"/>
                  </a:solidFill>
                </a:rPr>
                <a:t>Tiết 11</a:t>
              </a:r>
              <a:r>
                <a:rPr lang="en-US" sz="1600" b="1" u="sng"/>
                <a:t>:</a:t>
              </a:r>
              <a:r>
                <a:rPr lang="en-US" sz="1600"/>
                <a:t> </a:t>
              </a:r>
              <a:r>
                <a:rPr lang="en-US" sz="2400" b="1">
                  <a:solidFill>
                    <a:srgbClr val="660066"/>
                  </a:solidFill>
                </a:rPr>
                <a:t>Ôn tập : Hơn tám mươi năm chống thực dân Pháp xâm lược và đô hộ (1858 – 1945)</a:t>
              </a:r>
            </a:p>
          </p:txBody>
        </p:sp>
      </p:grpSp>
      <p:pic>
        <p:nvPicPr>
          <p:cNvPr id="6149" name="Picture 23" descr="zeichen9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400800" y="1600200"/>
            <a:ext cx="8382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50" name="Rectangle 24"/>
          <p:cNvSpPr>
            <a:spLocks noChangeArrowheads="1"/>
          </p:cNvSpPr>
          <p:nvPr/>
        </p:nvSpPr>
        <p:spPr bwMode="auto">
          <a:xfrm>
            <a:off x="533400" y="1676400"/>
            <a:ext cx="62484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000066"/>
                </a:solidFill>
              </a:rPr>
              <a:t>Phần 1 :</a:t>
            </a:r>
            <a:r>
              <a:rPr lang="en-US" sz="2800" b="1">
                <a:solidFill>
                  <a:srgbClr val="FF0000"/>
                </a:solidFill>
              </a:rPr>
              <a:t> Trò chơi “Ai đúng, ai sai”</a:t>
            </a:r>
            <a:endParaRPr lang="en-US" sz="2800" b="1">
              <a:solidFill>
                <a:srgbClr val="000066"/>
              </a:solidFill>
            </a:endParaRPr>
          </a:p>
        </p:txBody>
      </p:sp>
    </p:spTree>
  </p:cSld>
  <p:clrMapOvr>
    <a:masterClrMapping/>
  </p:clrMapOvr>
  <p:transition spd="slow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560"/>
                            </p:stCondLst>
                            <p:childTnLst>
                              <p:par>
                                <p:cTn id="18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0" dur="80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1" dur="80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" dur="80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1120"/>
                            </p:stCondLst>
                            <p:childTnLst>
                              <p:par>
                                <p:cTn id="24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6" dur="80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7" dur="80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" dur="80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1680"/>
                            </p:stCondLst>
                            <p:childTnLst>
                              <p:par>
                                <p:cTn id="30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2" dur="80"/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3" dur="80"/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4" dur="80"/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3" presetClass="emph" presetSubtype="2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38" dur="2000" fill="hold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2133600"/>
            <a:ext cx="8153400" cy="1143000"/>
          </a:xfrm>
        </p:spPr>
        <p:txBody>
          <a:bodyPr/>
          <a:lstStyle/>
          <a:p>
            <a:pPr algn="just" eaLnBrk="1" hangingPunct="1"/>
            <a:r>
              <a:rPr lang="en-US" sz="3200" b="1" smtClean="0">
                <a:solidFill>
                  <a:srgbClr val="000066"/>
                </a:solidFill>
              </a:rPr>
              <a:t> </a:t>
            </a:r>
            <a:r>
              <a:rPr lang="en-US" sz="2800" b="1" smtClean="0">
                <a:solidFill>
                  <a:srgbClr val="000066"/>
                </a:solidFill>
              </a:rPr>
              <a:t>3.</a:t>
            </a:r>
            <a:r>
              <a:rPr lang="en-US" sz="3200" b="1" smtClean="0">
                <a:solidFill>
                  <a:srgbClr val="000066"/>
                </a:solidFill>
              </a:rPr>
              <a:t> </a:t>
            </a:r>
            <a:r>
              <a:rPr lang="en-US" sz="2800" b="1" smtClean="0">
                <a:solidFill>
                  <a:srgbClr val="000066"/>
                </a:solidFill>
              </a:rPr>
              <a:t>Điều gì diễn ra ở thôn xã khi có chính quyền nhân dân ?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3200400"/>
            <a:ext cx="8382000" cy="3352800"/>
          </a:xfrm>
        </p:spPr>
        <p:txBody>
          <a:bodyPr/>
          <a:lstStyle/>
          <a:p>
            <a:pPr marL="609600" indent="-609600" eaLnBrk="1" hangingPunct="1">
              <a:buFontTx/>
              <a:buAutoNum type="alphaLcParenR"/>
            </a:pPr>
            <a:r>
              <a:rPr lang="en-US" sz="2800" b="1" smtClean="0">
                <a:solidFill>
                  <a:srgbClr val="003300"/>
                </a:solidFill>
              </a:rPr>
              <a:t>Các vụ trộm cắp không xảy ra.</a:t>
            </a:r>
          </a:p>
          <a:p>
            <a:pPr marL="609600" indent="-609600" algn="just" eaLnBrk="1" hangingPunct="1">
              <a:buFontTx/>
              <a:buAutoNum type="alphaLcParenR"/>
            </a:pPr>
            <a:r>
              <a:rPr lang="en-US" sz="2800" b="1" smtClean="0">
                <a:solidFill>
                  <a:srgbClr val="003300"/>
                </a:solidFill>
              </a:rPr>
              <a:t>Những phong tục lạc hậu, mê tín dị đoan bị bãi bỏ.</a:t>
            </a:r>
          </a:p>
          <a:p>
            <a:pPr marL="609600" indent="-609600" algn="just" eaLnBrk="1" hangingPunct="1">
              <a:buFontTx/>
              <a:buAutoNum type="alphaLcParenR"/>
            </a:pPr>
            <a:r>
              <a:rPr lang="en-US" sz="2800" b="1" smtClean="0">
                <a:solidFill>
                  <a:srgbClr val="003300"/>
                </a:solidFill>
              </a:rPr>
              <a:t>Tịch thu ruộng đất của địa chủ chia cho nhân dân, xóa bỏ thuế vô lí.</a:t>
            </a:r>
          </a:p>
          <a:p>
            <a:pPr marL="609600" indent="-609600" eaLnBrk="1" hangingPunct="1">
              <a:buFontTx/>
              <a:buAutoNum type="alphaLcParenR"/>
            </a:pPr>
            <a:r>
              <a:rPr lang="en-US" sz="2800" b="1" smtClean="0">
                <a:solidFill>
                  <a:srgbClr val="003300"/>
                </a:solidFill>
              </a:rPr>
              <a:t>Tất cả đều đúng</a:t>
            </a:r>
            <a:endParaRPr lang="en-US" b="1" smtClean="0">
              <a:solidFill>
                <a:srgbClr val="003300"/>
              </a:solidFill>
            </a:endParaRPr>
          </a:p>
        </p:txBody>
      </p:sp>
      <p:grpSp>
        <p:nvGrpSpPr>
          <p:cNvPr id="7172" name="Group 20"/>
          <p:cNvGrpSpPr>
            <a:grpSpLocks/>
          </p:cNvGrpSpPr>
          <p:nvPr/>
        </p:nvGrpSpPr>
        <p:grpSpPr bwMode="auto">
          <a:xfrm>
            <a:off x="457200" y="0"/>
            <a:ext cx="8458200" cy="1495425"/>
            <a:chOff x="288" y="0"/>
            <a:chExt cx="5328" cy="942"/>
          </a:xfrm>
        </p:grpSpPr>
        <p:sp>
          <p:nvSpPr>
            <p:cNvPr id="7175" name="Text Box 13"/>
            <p:cNvSpPr txBox="1">
              <a:spLocks noChangeArrowheads="1"/>
            </p:cNvSpPr>
            <p:nvPr/>
          </p:nvSpPr>
          <p:spPr bwMode="auto">
            <a:xfrm>
              <a:off x="432" y="0"/>
              <a:ext cx="4896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endParaRPr lang="en-US" sz="2000" b="1" i="1">
                <a:solidFill>
                  <a:srgbClr val="000000"/>
                </a:solidFill>
              </a:endParaRPr>
            </a:p>
          </p:txBody>
        </p:sp>
        <p:sp>
          <p:nvSpPr>
            <p:cNvPr id="7176" name="Rectangle 14"/>
            <p:cNvSpPr>
              <a:spLocks noChangeArrowheads="1"/>
            </p:cNvSpPr>
            <p:nvPr/>
          </p:nvSpPr>
          <p:spPr bwMode="auto">
            <a:xfrm>
              <a:off x="2304" y="96"/>
              <a:ext cx="1296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 b="1" u="sng">
                  <a:solidFill>
                    <a:srgbClr val="800000"/>
                  </a:solidFill>
                </a:rPr>
                <a:t>Lịch sử :</a:t>
              </a:r>
            </a:p>
          </p:txBody>
        </p:sp>
        <p:sp>
          <p:nvSpPr>
            <p:cNvPr id="7177" name="Rectangle 15"/>
            <p:cNvSpPr>
              <a:spLocks noChangeArrowheads="1"/>
            </p:cNvSpPr>
            <p:nvPr/>
          </p:nvSpPr>
          <p:spPr bwMode="auto">
            <a:xfrm>
              <a:off x="288" y="419"/>
              <a:ext cx="5328" cy="52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000" b="1" u="sng">
                  <a:solidFill>
                    <a:srgbClr val="FF0000"/>
                  </a:solidFill>
                </a:rPr>
                <a:t>Tiết 11</a:t>
              </a:r>
              <a:r>
                <a:rPr lang="en-US" sz="1600" b="1" u="sng"/>
                <a:t>:</a:t>
              </a:r>
              <a:r>
                <a:rPr lang="en-US" sz="1600"/>
                <a:t> </a:t>
              </a:r>
              <a:r>
                <a:rPr lang="en-US" sz="2400" b="1">
                  <a:solidFill>
                    <a:srgbClr val="660066"/>
                  </a:solidFill>
                </a:rPr>
                <a:t>Ôn tập : Hơn tám mươi năm chống thực dân Pháp xâm lược và đô hộ (1858 – 1945)</a:t>
              </a:r>
            </a:p>
          </p:txBody>
        </p:sp>
      </p:grpSp>
      <p:pic>
        <p:nvPicPr>
          <p:cNvPr id="7173" name="Picture 23" descr="zeichen9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400800" y="1600200"/>
            <a:ext cx="8382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74" name="Rectangle 24"/>
          <p:cNvSpPr>
            <a:spLocks noChangeArrowheads="1"/>
          </p:cNvSpPr>
          <p:nvPr/>
        </p:nvSpPr>
        <p:spPr bwMode="auto">
          <a:xfrm>
            <a:off x="533400" y="1676400"/>
            <a:ext cx="62484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000066"/>
                </a:solidFill>
              </a:rPr>
              <a:t>Phần 1 :</a:t>
            </a:r>
            <a:r>
              <a:rPr lang="en-US" sz="2800" b="1">
                <a:solidFill>
                  <a:srgbClr val="FF0000"/>
                </a:solidFill>
              </a:rPr>
              <a:t> Trò chơi “Ai đúng, ai sai”</a:t>
            </a:r>
            <a:endParaRPr lang="en-US" sz="2800" b="1">
              <a:solidFill>
                <a:srgbClr val="000066"/>
              </a:solidFill>
            </a:endParaRPr>
          </a:p>
        </p:txBody>
      </p:sp>
    </p:spTree>
  </p:cSld>
  <p:clrMapOvr>
    <a:masterClrMapping/>
  </p:clrMapOvr>
  <p:transition spd="slow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960"/>
                            </p:stCondLst>
                            <p:childTnLst>
                              <p:par>
                                <p:cTn id="18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0" dur="80"/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1" dur="80"/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" dur="80"/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2560"/>
                            </p:stCondLst>
                            <p:childTnLst>
                              <p:par>
                                <p:cTn id="24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6" dur="80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7" dur="80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" dur="80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4720"/>
                            </p:stCondLst>
                            <p:childTnLst>
                              <p:par>
                                <p:cTn id="30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2" dur="80"/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3" dur="80"/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4" dur="80"/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3" presetClass="emph" presetSubtype="2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38" dur="2000" fill="hold"/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2133600"/>
            <a:ext cx="8382000" cy="1143000"/>
          </a:xfrm>
        </p:spPr>
        <p:txBody>
          <a:bodyPr/>
          <a:lstStyle/>
          <a:p>
            <a:pPr algn="just" eaLnBrk="1" hangingPunct="1"/>
            <a:r>
              <a:rPr lang="en-US" sz="2800" b="1" smtClean="0">
                <a:solidFill>
                  <a:srgbClr val="000066"/>
                </a:solidFill>
              </a:rPr>
              <a:t>   4. Cuộc khởi nghĩa nào sau đây thuộc phong trào khởi nghĩa hưởng ứng chiếu Cần Vương ?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66800" y="3200400"/>
            <a:ext cx="5181600" cy="2544763"/>
          </a:xfrm>
        </p:spPr>
        <p:txBody>
          <a:bodyPr/>
          <a:lstStyle/>
          <a:p>
            <a:pPr marL="609600" indent="-609600" eaLnBrk="1" hangingPunct="1">
              <a:buFontTx/>
              <a:buAutoNum type="alphaLcParenR"/>
            </a:pPr>
            <a:r>
              <a:rPr lang="en-US" sz="2800" b="1" smtClean="0">
                <a:solidFill>
                  <a:srgbClr val="003300"/>
                </a:solidFill>
              </a:rPr>
              <a:t> Ba Đình (Thanh Hóa)</a:t>
            </a:r>
          </a:p>
          <a:p>
            <a:pPr marL="609600" indent="-609600" eaLnBrk="1" hangingPunct="1">
              <a:buFontTx/>
              <a:buAutoNum type="alphaLcParenR"/>
            </a:pPr>
            <a:r>
              <a:rPr lang="en-US" sz="2800" b="1" smtClean="0">
                <a:solidFill>
                  <a:srgbClr val="003300"/>
                </a:solidFill>
              </a:rPr>
              <a:t> Bãi Sậy (Hưng Yên) </a:t>
            </a:r>
          </a:p>
          <a:p>
            <a:pPr marL="609600" indent="-609600" eaLnBrk="1" hangingPunct="1">
              <a:buFontTx/>
              <a:buAutoNum type="alphaLcParenR"/>
            </a:pPr>
            <a:r>
              <a:rPr lang="en-US" sz="2800" b="1" smtClean="0">
                <a:solidFill>
                  <a:srgbClr val="003300"/>
                </a:solidFill>
              </a:rPr>
              <a:t> Hương Khê (Hà Tĩnh)</a:t>
            </a:r>
          </a:p>
          <a:p>
            <a:pPr marL="609600" indent="-609600" eaLnBrk="1" hangingPunct="1">
              <a:buFontTx/>
              <a:buAutoNum type="alphaLcParenR"/>
            </a:pPr>
            <a:r>
              <a:rPr lang="en-US" sz="2800" b="1" smtClean="0">
                <a:solidFill>
                  <a:srgbClr val="003300"/>
                </a:solidFill>
              </a:rPr>
              <a:t> Tất cả đều đúng.</a:t>
            </a:r>
          </a:p>
        </p:txBody>
      </p:sp>
      <p:grpSp>
        <p:nvGrpSpPr>
          <p:cNvPr id="8196" name="Group 20"/>
          <p:cNvGrpSpPr>
            <a:grpSpLocks/>
          </p:cNvGrpSpPr>
          <p:nvPr/>
        </p:nvGrpSpPr>
        <p:grpSpPr bwMode="auto">
          <a:xfrm>
            <a:off x="457200" y="0"/>
            <a:ext cx="8458200" cy="1495425"/>
            <a:chOff x="288" y="0"/>
            <a:chExt cx="5328" cy="942"/>
          </a:xfrm>
        </p:grpSpPr>
        <p:sp>
          <p:nvSpPr>
            <p:cNvPr id="8199" name="Text Box 13"/>
            <p:cNvSpPr txBox="1">
              <a:spLocks noChangeArrowheads="1"/>
            </p:cNvSpPr>
            <p:nvPr/>
          </p:nvSpPr>
          <p:spPr bwMode="auto">
            <a:xfrm>
              <a:off x="432" y="0"/>
              <a:ext cx="4896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endParaRPr lang="en-US" sz="2000" b="1" i="1">
                <a:solidFill>
                  <a:srgbClr val="000000"/>
                </a:solidFill>
              </a:endParaRPr>
            </a:p>
          </p:txBody>
        </p:sp>
        <p:sp>
          <p:nvSpPr>
            <p:cNvPr id="8200" name="Rectangle 14"/>
            <p:cNvSpPr>
              <a:spLocks noChangeArrowheads="1"/>
            </p:cNvSpPr>
            <p:nvPr/>
          </p:nvSpPr>
          <p:spPr bwMode="auto">
            <a:xfrm>
              <a:off x="2304" y="96"/>
              <a:ext cx="1296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 b="1" u="sng">
                  <a:solidFill>
                    <a:srgbClr val="800000"/>
                  </a:solidFill>
                </a:rPr>
                <a:t>Lịch sử :</a:t>
              </a:r>
            </a:p>
          </p:txBody>
        </p:sp>
        <p:sp>
          <p:nvSpPr>
            <p:cNvPr id="8201" name="Rectangle 15"/>
            <p:cNvSpPr>
              <a:spLocks noChangeArrowheads="1"/>
            </p:cNvSpPr>
            <p:nvPr/>
          </p:nvSpPr>
          <p:spPr bwMode="auto">
            <a:xfrm>
              <a:off x="288" y="419"/>
              <a:ext cx="5328" cy="52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000" b="1" u="sng">
                  <a:solidFill>
                    <a:srgbClr val="FF0000"/>
                  </a:solidFill>
                </a:rPr>
                <a:t>Tiết 11:</a:t>
              </a:r>
              <a:r>
                <a:rPr lang="en-US" sz="1600"/>
                <a:t> </a:t>
              </a:r>
              <a:r>
                <a:rPr lang="en-US" sz="2400" b="1">
                  <a:solidFill>
                    <a:srgbClr val="660066"/>
                  </a:solidFill>
                </a:rPr>
                <a:t>Ôn tập : Hơn tám mươi năm chống thực dân Pháp xâm lược và đô hộ (1858 – 1945)</a:t>
              </a:r>
            </a:p>
          </p:txBody>
        </p:sp>
      </p:grpSp>
      <p:pic>
        <p:nvPicPr>
          <p:cNvPr id="8197" name="Picture 23" descr="zeichen9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400800" y="1600200"/>
            <a:ext cx="8382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198" name="Rectangle 24"/>
          <p:cNvSpPr>
            <a:spLocks noChangeArrowheads="1"/>
          </p:cNvSpPr>
          <p:nvPr/>
        </p:nvSpPr>
        <p:spPr bwMode="auto">
          <a:xfrm>
            <a:off x="533400" y="1676400"/>
            <a:ext cx="62484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000066"/>
                </a:solidFill>
              </a:rPr>
              <a:t>Phần 1 :</a:t>
            </a:r>
            <a:r>
              <a:rPr lang="en-US" sz="2800" b="1">
                <a:solidFill>
                  <a:srgbClr val="FF0000"/>
                </a:solidFill>
              </a:rPr>
              <a:t> Trò chơi “Ai đúng, ai sai”</a:t>
            </a:r>
            <a:endParaRPr lang="en-US" sz="2800" b="1">
              <a:solidFill>
                <a:srgbClr val="000066"/>
              </a:solidFill>
            </a:endParaRPr>
          </a:p>
        </p:txBody>
      </p:sp>
    </p:spTree>
  </p:cSld>
  <p:clrMapOvr>
    <a:masterClrMapping/>
  </p:clrMapOvr>
  <p:transition spd="slow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819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819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680"/>
                            </p:stCondLst>
                            <p:childTnLst>
                              <p:par>
                                <p:cTn id="18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0" dur="80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1" dur="80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" dur="80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1320"/>
                            </p:stCondLst>
                            <p:childTnLst>
                              <p:par>
                                <p:cTn id="24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6" dur="80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7" dur="80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" dur="80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30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2" dur="80"/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3" dur="80"/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4" dur="80"/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3" presetClass="emph" presetSubtype="2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38" dur="2000" fill="hold"/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2133600"/>
            <a:ext cx="7543800" cy="563563"/>
          </a:xfrm>
        </p:spPr>
        <p:txBody>
          <a:bodyPr/>
          <a:lstStyle/>
          <a:p>
            <a:pPr algn="just" eaLnBrk="1" hangingPunct="1"/>
            <a:r>
              <a:rPr lang="en-US" sz="2800" b="1" smtClean="0">
                <a:solidFill>
                  <a:srgbClr val="000066"/>
                </a:solidFill>
              </a:rPr>
              <a:t>5. Sự kiện nào sau đây </a:t>
            </a:r>
            <a:r>
              <a:rPr lang="en-US" sz="2800" b="1" smtClean="0">
                <a:solidFill>
                  <a:srgbClr val="800000"/>
                </a:solidFill>
              </a:rPr>
              <a:t>chưa chính xác</a:t>
            </a:r>
            <a:r>
              <a:rPr lang="en-US" sz="2800" b="1" smtClean="0">
                <a:solidFill>
                  <a:srgbClr val="000066"/>
                </a:solidFill>
              </a:rPr>
              <a:t> ?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590800"/>
            <a:ext cx="8382000" cy="3886200"/>
          </a:xfrm>
        </p:spPr>
        <p:txBody>
          <a:bodyPr/>
          <a:lstStyle/>
          <a:p>
            <a:pPr marL="609600" indent="-609600" algn="just" eaLnBrk="1" hangingPunct="1">
              <a:buFontTx/>
              <a:buAutoNum type="alphaLcParenR"/>
            </a:pPr>
            <a:r>
              <a:rPr lang="en-US" sz="2800" b="1" smtClean="0">
                <a:solidFill>
                  <a:srgbClr val="003300"/>
                </a:solidFill>
              </a:rPr>
              <a:t>Ngày 1 – 9 – 1858 thực dân Pháp nổ súng xâm lược nước ta.</a:t>
            </a:r>
          </a:p>
          <a:p>
            <a:pPr marL="609600" indent="-609600" algn="just" eaLnBrk="1" hangingPunct="1">
              <a:buFontTx/>
              <a:buAutoNum type="alphaLcParenR"/>
            </a:pPr>
            <a:r>
              <a:rPr lang="en-US" sz="2800" b="1" smtClean="0">
                <a:solidFill>
                  <a:srgbClr val="003300"/>
                </a:solidFill>
              </a:rPr>
              <a:t>Ngày 7 – 7 – 1885 nổ ra cuộc phản công ở kinh thành Huế. </a:t>
            </a:r>
          </a:p>
          <a:p>
            <a:pPr marL="609600" indent="-609600" algn="just" eaLnBrk="1" hangingPunct="1">
              <a:buFontTx/>
              <a:buAutoNum type="alphaLcParenR"/>
            </a:pPr>
            <a:r>
              <a:rPr lang="en-US" sz="2800" b="1" smtClean="0">
                <a:solidFill>
                  <a:srgbClr val="003300"/>
                </a:solidFill>
              </a:rPr>
              <a:t>Ngày 5 – 6 – 1911, Nguyễn Tất Thành ra đi tìm đường cứu nước.</a:t>
            </a:r>
          </a:p>
          <a:p>
            <a:pPr marL="609600" indent="-609600" algn="just" eaLnBrk="1" hangingPunct="1">
              <a:buFontTx/>
              <a:buAutoNum type="alphaLcParenR"/>
            </a:pPr>
            <a:r>
              <a:rPr lang="en-US" sz="2800" b="1" smtClean="0">
                <a:solidFill>
                  <a:srgbClr val="003300"/>
                </a:solidFill>
              </a:rPr>
              <a:t>Ngày 12 – 9 – 1930, phong trào xô viết Nghệ - Tĩnh bùng nổ.</a:t>
            </a:r>
          </a:p>
        </p:txBody>
      </p:sp>
      <p:grpSp>
        <p:nvGrpSpPr>
          <p:cNvPr id="9220" name="Group 20"/>
          <p:cNvGrpSpPr>
            <a:grpSpLocks/>
          </p:cNvGrpSpPr>
          <p:nvPr/>
        </p:nvGrpSpPr>
        <p:grpSpPr bwMode="auto">
          <a:xfrm>
            <a:off x="457200" y="0"/>
            <a:ext cx="8458200" cy="1495425"/>
            <a:chOff x="288" y="0"/>
            <a:chExt cx="5328" cy="942"/>
          </a:xfrm>
        </p:grpSpPr>
        <p:sp>
          <p:nvSpPr>
            <p:cNvPr id="9223" name="Text Box 13"/>
            <p:cNvSpPr txBox="1">
              <a:spLocks noChangeArrowheads="1"/>
            </p:cNvSpPr>
            <p:nvPr/>
          </p:nvSpPr>
          <p:spPr bwMode="auto">
            <a:xfrm>
              <a:off x="432" y="0"/>
              <a:ext cx="4896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endParaRPr lang="en-US" sz="2000" b="1" i="1">
                <a:solidFill>
                  <a:srgbClr val="000000"/>
                </a:solidFill>
              </a:endParaRPr>
            </a:p>
          </p:txBody>
        </p:sp>
        <p:sp>
          <p:nvSpPr>
            <p:cNvPr id="9224" name="Rectangle 14"/>
            <p:cNvSpPr>
              <a:spLocks noChangeArrowheads="1"/>
            </p:cNvSpPr>
            <p:nvPr/>
          </p:nvSpPr>
          <p:spPr bwMode="auto">
            <a:xfrm>
              <a:off x="2304" y="144"/>
              <a:ext cx="1296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 b="1" u="sng">
                  <a:solidFill>
                    <a:srgbClr val="800000"/>
                  </a:solidFill>
                </a:rPr>
                <a:t>Lịch sử :</a:t>
              </a:r>
            </a:p>
          </p:txBody>
        </p:sp>
        <p:sp>
          <p:nvSpPr>
            <p:cNvPr id="9225" name="Rectangle 15"/>
            <p:cNvSpPr>
              <a:spLocks noChangeArrowheads="1"/>
            </p:cNvSpPr>
            <p:nvPr/>
          </p:nvSpPr>
          <p:spPr bwMode="auto">
            <a:xfrm>
              <a:off x="288" y="419"/>
              <a:ext cx="5328" cy="52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000" b="1" u="sng">
                  <a:solidFill>
                    <a:srgbClr val="FF0000"/>
                  </a:solidFill>
                </a:rPr>
                <a:t>Tiết 11</a:t>
              </a:r>
              <a:r>
                <a:rPr lang="en-US" sz="1600"/>
                <a:t> : </a:t>
              </a:r>
              <a:r>
                <a:rPr lang="en-US" sz="2400" b="1">
                  <a:solidFill>
                    <a:srgbClr val="660066"/>
                  </a:solidFill>
                </a:rPr>
                <a:t>Ôn tập : Hơn tám mươi năm chống thực dân Pháp xâm lược và đô hộ (1858 – 1945)</a:t>
              </a:r>
            </a:p>
          </p:txBody>
        </p:sp>
      </p:grpSp>
      <p:pic>
        <p:nvPicPr>
          <p:cNvPr id="9221" name="Picture 23" descr="zeichen9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400800" y="1600200"/>
            <a:ext cx="8382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222" name="Rectangle 24"/>
          <p:cNvSpPr>
            <a:spLocks noChangeArrowheads="1"/>
          </p:cNvSpPr>
          <p:nvPr/>
        </p:nvSpPr>
        <p:spPr bwMode="auto">
          <a:xfrm>
            <a:off x="533400" y="1676400"/>
            <a:ext cx="62484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000066"/>
                </a:solidFill>
              </a:rPr>
              <a:t>Phần 1 :</a:t>
            </a:r>
            <a:r>
              <a:rPr lang="en-US" sz="2800" b="1">
                <a:solidFill>
                  <a:srgbClr val="FF0000"/>
                </a:solidFill>
              </a:rPr>
              <a:t> Trò chơi “Ai đúng, ai sai”</a:t>
            </a:r>
            <a:endParaRPr lang="en-US" sz="2800" b="1">
              <a:solidFill>
                <a:srgbClr val="000066"/>
              </a:solidFill>
            </a:endParaRPr>
          </a:p>
        </p:txBody>
      </p:sp>
    </p:spTree>
  </p:cSld>
  <p:clrMapOvr>
    <a:masterClrMapping/>
  </p:clrMapOvr>
  <p:transition spd="slow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92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92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1760"/>
                            </p:stCondLst>
                            <p:childTnLst>
                              <p:par>
                                <p:cTn id="18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0" dur="80"/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1" dur="80"/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" dur="80"/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3480"/>
                            </p:stCondLst>
                            <p:childTnLst>
                              <p:par>
                                <p:cTn id="24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6" dur="80"/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7" dur="80"/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" dur="80"/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5400"/>
                            </p:stCondLst>
                            <p:childTnLst>
                              <p:par>
                                <p:cTn id="30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2" dur="80"/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3" dur="80"/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4" dur="80"/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3" presetClass="emph" presetSubtype="2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38" dur="2000" fill="hold"/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2133600"/>
            <a:ext cx="8153400" cy="1143000"/>
          </a:xfrm>
        </p:spPr>
        <p:txBody>
          <a:bodyPr/>
          <a:lstStyle/>
          <a:p>
            <a:pPr algn="just" eaLnBrk="1" hangingPunct="1"/>
            <a:r>
              <a:rPr lang="en-US" sz="3200" b="1" smtClean="0">
                <a:solidFill>
                  <a:srgbClr val="000066"/>
                </a:solidFill>
              </a:rPr>
              <a:t>6. Người chỉ huy cuộc phản công ở kinh thành Huế là :</a:t>
            </a:r>
            <a:r>
              <a:rPr lang="en-US" sz="3600" b="1" smtClean="0">
                <a:solidFill>
                  <a:srgbClr val="000099"/>
                </a:solidFill>
              </a:rPr>
              <a:t> 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3276600"/>
            <a:ext cx="5029200" cy="2286000"/>
          </a:xfrm>
        </p:spPr>
        <p:txBody>
          <a:bodyPr/>
          <a:lstStyle/>
          <a:p>
            <a:pPr marL="609600" indent="-609600" eaLnBrk="1" hangingPunct="1">
              <a:lnSpc>
                <a:spcPct val="90000"/>
              </a:lnSpc>
              <a:buFontTx/>
              <a:buAutoNum type="alphaLcParenR"/>
            </a:pPr>
            <a:r>
              <a:rPr lang="en-US" b="1" smtClean="0">
                <a:solidFill>
                  <a:srgbClr val="003300"/>
                </a:solidFill>
              </a:rPr>
              <a:t> Vua Hàm Nghi</a:t>
            </a:r>
          </a:p>
          <a:p>
            <a:pPr marL="609600" indent="-609600" eaLnBrk="1" hangingPunct="1">
              <a:lnSpc>
                <a:spcPct val="90000"/>
              </a:lnSpc>
              <a:buFontTx/>
              <a:buAutoNum type="alphaLcParenR"/>
            </a:pPr>
            <a:r>
              <a:rPr lang="en-US" b="1" smtClean="0">
                <a:solidFill>
                  <a:srgbClr val="003300"/>
                </a:solidFill>
              </a:rPr>
              <a:t> Tôn Thất Thuyết</a:t>
            </a:r>
          </a:p>
          <a:p>
            <a:pPr marL="609600" indent="-609600" eaLnBrk="1" hangingPunct="1">
              <a:lnSpc>
                <a:spcPct val="90000"/>
              </a:lnSpc>
              <a:buFontTx/>
              <a:buAutoNum type="alphaLcParenR"/>
            </a:pPr>
            <a:r>
              <a:rPr lang="en-US" b="1" smtClean="0">
                <a:solidFill>
                  <a:srgbClr val="003300"/>
                </a:solidFill>
              </a:rPr>
              <a:t> Nguyễn Thiện Thuật</a:t>
            </a:r>
          </a:p>
          <a:p>
            <a:pPr marL="609600" indent="-609600" eaLnBrk="1" hangingPunct="1">
              <a:lnSpc>
                <a:spcPct val="90000"/>
              </a:lnSpc>
              <a:buFontTx/>
              <a:buAutoNum type="alphaLcParenR"/>
            </a:pPr>
            <a:r>
              <a:rPr lang="en-US" b="1" smtClean="0">
                <a:solidFill>
                  <a:srgbClr val="003300"/>
                </a:solidFill>
              </a:rPr>
              <a:t> Phan Đình Phùng</a:t>
            </a:r>
          </a:p>
        </p:txBody>
      </p:sp>
      <p:grpSp>
        <p:nvGrpSpPr>
          <p:cNvPr id="10244" name="Group 21"/>
          <p:cNvGrpSpPr>
            <a:grpSpLocks/>
          </p:cNvGrpSpPr>
          <p:nvPr/>
        </p:nvGrpSpPr>
        <p:grpSpPr bwMode="auto">
          <a:xfrm>
            <a:off x="457200" y="0"/>
            <a:ext cx="8458200" cy="1611313"/>
            <a:chOff x="288" y="0"/>
            <a:chExt cx="5328" cy="1015"/>
          </a:xfrm>
        </p:grpSpPr>
        <p:sp>
          <p:nvSpPr>
            <p:cNvPr id="10247" name="Text Box 14"/>
            <p:cNvSpPr txBox="1">
              <a:spLocks noChangeArrowheads="1"/>
            </p:cNvSpPr>
            <p:nvPr/>
          </p:nvSpPr>
          <p:spPr bwMode="auto">
            <a:xfrm>
              <a:off x="432" y="0"/>
              <a:ext cx="4896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endParaRPr lang="en-US" sz="2400" b="1" i="1">
                <a:solidFill>
                  <a:srgbClr val="000000"/>
                </a:solidFill>
              </a:endParaRPr>
            </a:p>
          </p:txBody>
        </p:sp>
        <p:sp>
          <p:nvSpPr>
            <p:cNvPr id="10248" name="Rectangle 15"/>
            <p:cNvSpPr>
              <a:spLocks noChangeArrowheads="1"/>
            </p:cNvSpPr>
            <p:nvPr/>
          </p:nvSpPr>
          <p:spPr bwMode="auto">
            <a:xfrm>
              <a:off x="2304" y="0"/>
              <a:ext cx="1296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3200" b="1" u="sng">
                  <a:solidFill>
                    <a:srgbClr val="800000"/>
                  </a:solidFill>
                </a:rPr>
                <a:t>Lịch sử :</a:t>
              </a:r>
            </a:p>
          </p:txBody>
        </p:sp>
        <p:sp>
          <p:nvSpPr>
            <p:cNvPr id="10249" name="Rectangle 16"/>
            <p:cNvSpPr>
              <a:spLocks noChangeArrowheads="1"/>
            </p:cNvSpPr>
            <p:nvPr/>
          </p:nvSpPr>
          <p:spPr bwMode="auto">
            <a:xfrm>
              <a:off x="288" y="419"/>
              <a:ext cx="5328" cy="5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400" b="1" u="sng">
                  <a:solidFill>
                    <a:srgbClr val="FF0000"/>
                  </a:solidFill>
                </a:rPr>
                <a:t>Tiết 11</a:t>
              </a:r>
              <a:r>
                <a:rPr lang="en-US" sz="2400" b="1" u="sng"/>
                <a:t>:</a:t>
              </a:r>
              <a:r>
                <a:rPr lang="en-US"/>
                <a:t> </a:t>
              </a:r>
              <a:r>
                <a:rPr lang="en-US" sz="2800" b="1">
                  <a:solidFill>
                    <a:srgbClr val="660066"/>
                  </a:solidFill>
                </a:rPr>
                <a:t>Ôn tập : Hơn tám mươi năm chống thực dân Pháp xâm lược và đô hộ (1858 – 1945)</a:t>
              </a:r>
            </a:p>
          </p:txBody>
        </p:sp>
      </p:grpSp>
      <p:pic>
        <p:nvPicPr>
          <p:cNvPr id="10245" name="Picture 24" descr="zeichen9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400800" y="1600200"/>
            <a:ext cx="8382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46" name="Rectangle 25"/>
          <p:cNvSpPr>
            <a:spLocks noChangeArrowheads="1"/>
          </p:cNvSpPr>
          <p:nvPr/>
        </p:nvSpPr>
        <p:spPr bwMode="auto">
          <a:xfrm>
            <a:off x="533400" y="1676400"/>
            <a:ext cx="70104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000066"/>
                </a:solidFill>
              </a:rPr>
              <a:t>Phần 1 :</a:t>
            </a:r>
            <a:r>
              <a:rPr lang="en-US" sz="3200" b="1">
                <a:solidFill>
                  <a:srgbClr val="FF0000"/>
                </a:solidFill>
              </a:rPr>
              <a:t> Trò chơi “Ai đúng, ai sai”</a:t>
            </a:r>
            <a:endParaRPr lang="en-US" sz="3200" b="1">
              <a:solidFill>
                <a:srgbClr val="000066"/>
              </a:solidFill>
            </a:endParaRPr>
          </a:p>
        </p:txBody>
      </p:sp>
    </p:spTree>
  </p:cSld>
  <p:clrMapOvr>
    <a:masterClrMapping/>
  </p:clrMapOvr>
  <p:transition spd="slow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024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024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024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440"/>
                            </p:stCondLst>
                            <p:childTnLst>
                              <p:par>
                                <p:cTn id="18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0" dur="80"/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1" dur="80"/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" dur="80"/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4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6" dur="80"/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7" dur="80"/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" dur="80"/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1680"/>
                            </p:stCondLst>
                            <p:childTnLst>
                              <p:par>
                                <p:cTn id="30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2" dur="80"/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3" dur="80"/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4" dur="80"/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3" presetClass="emph" presetSubtype="2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38" dur="2000" fill="hold"/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2255838"/>
            <a:ext cx="7543800" cy="563562"/>
          </a:xfrm>
        </p:spPr>
        <p:txBody>
          <a:bodyPr/>
          <a:lstStyle/>
          <a:p>
            <a:pPr algn="just" eaLnBrk="1" hangingPunct="1"/>
            <a:r>
              <a:rPr lang="en-US" sz="2800" b="1" smtClean="0">
                <a:solidFill>
                  <a:srgbClr val="000066"/>
                </a:solidFill>
              </a:rPr>
              <a:t>7. Bác Hồ đọc Tuyên ngôn Độc lập nhằm :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2819400"/>
            <a:ext cx="8763000" cy="3810000"/>
          </a:xfrm>
        </p:spPr>
        <p:txBody>
          <a:bodyPr/>
          <a:lstStyle/>
          <a:p>
            <a:pPr marL="609600" indent="-609600" algn="just" eaLnBrk="1" hangingPunct="1">
              <a:buFontTx/>
              <a:buNone/>
            </a:pPr>
            <a:r>
              <a:rPr lang="en-US" sz="2800" b="1" smtClean="0">
                <a:solidFill>
                  <a:srgbClr val="003300"/>
                </a:solidFill>
              </a:rPr>
              <a:t>a)  Tuyên bố tổng khởi nghĩa thành công trong cả nước.</a:t>
            </a:r>
          </a:p>
          <a:p>
            <a:pPr marL="609600" indent="-609600" algn="just" eaLnBrk="1" hangingPunct="1">
              <a:buFontTx/>
              <a:buNone/>
            </a:pPr>
            <a:r>
              <a:rPr lang="en-US" sz="2800" b="1" smtClean="0">
                <a:solidFill>
                  <a:srgbClr val="003300"/>
                </a:solidFill>
              </a:rPr>
              <a:t>b) Tuyên bố sự chấm dứt của triều đại phong kiến nhà Nguyễn </a:t>
            </a:r>
          </a:p>
          <a:p>
            <a:pPr marL="609600" indent="-609600" algn="just" eaLnBrk="1" hangingPunct="1">
              <a:buFontTx/>
              <a:buNone/>
            </a:pPr>
            <a:r>
              <a:rPr lang="en-US" sz="2800" b="1" smtClean="0">
                <a:solidFill>
                  <a:srgbClr val="003300"/>
                </a:solidFill>
              </a:rPr>
              <a:t>c)  Tuyên bố cho cả thế giới biết về quyền độc lập tự do của cả nước ta.</a:t>
            </a:r>
          </a:p>
          <a:p>
            <a:pPr marL="609600" indent="-609600" algn="just" eaLnBrk="1" hangingPunct="1">
              <a:buFontTx/>
              <a:buNone/>
            </a:pPr>
            <a:r>
              <a:rPr lang="en-US" sz="2800" b="1" smtClean="0">
                <a:solidFill>
                  <a:srgbClr val="003300"/>
                </a:solidFill>
              </a:rPr>
              <a:t>d)  Tất cả các ý trên.</a:t>
            </a:r>
          </a:p>
        </p:txBody>
      </p:sp>
      <p:grpSp>
        <p:nvGrpSpPr>
          <p:cNvPr id="11268" name="Group 21"/>
          <p:cNvGrpSpPr>
            <a:grpSpLocks/>
          </p:cNvGrpSpPr>
          <p:nvPr/>
        </p:nvGrpSpPr>
        <p:grpSpPr bwMode="auto">
          <a:xfrm>
            <a:off x="457200" y="0"/>
            <a:ext cx="8458200" cy="1495425"/>
            <a:chOff x="288" y="0"/>
            <a:chExt cx="5328" cy="942"/>
          </a:xfrm>
        </p:grpSpPr>
        <p:sp>
          <p:nvSpPr>
            <p:cNvPr id="11271" name="Text Box 14"/>
            <p:cNvSpPr txBox="1">
              <a:spLocks noChangeArrowheads="1"/>
            </p:cNvSpPr>
            <p:nvPr/>
          </p:nvSpPr>
          <p:spPr bwMode="auto">
            <a:xfrm>
              <a:off x="432" y="0"/>
              <a:ext cx="4896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endParaRPr lang="en-US" sz="2000" b="1" i="1">
                <a:solidFill>
                  <a:srgbClr val="000000"/>
                </a:solidFill>
              </a:endParaRPr>
            </a:p>
          </p:txBody>
        </p:sp>
        <p:sp>
          <p:nvSpPr>
            <p:cNvPr id="11272" name="Rectangle 15"/>
            <p:cNvSpPr>
              <a:spLocks noChangeArrowheads="1"/>
            </p:cNvSpPr>
            <p:nvPr/>
          </p:nvSpPr>
          <p:spPr bwMode="auto">
            <a:xfrm>
              <a:off x="2304" y="48"/>
              <a:ext cx="1296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 b="1" u="sng">
                  <a:solidFill>
                    <a:srgbClr val="800000"/>
                  </a:solidFill>
                </a:rPr>
                <a:t>Lịch sử :</a:t>
              </a:r>
            </a:p>
          </p:txBody>
        </p:sp>
        <p:sp>
          <p:nvSpPr>
            <p:cNvPr id="11273" name="Rectangle 16"/>
            <p:cNvSpPr>
              <a:spLocks noChangeArrowheads="1"/>
            </p:cNvSpPr>
            <p:nvPr/>
          </p:nvSpPr>
          <p:spPr bwMode="auto">
            <a:xfrm>
              <a:off x="288" y="419"/>
              <a:ext cx="5328" cy="52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000" b="1" u="sng">
                  <a:solidFill>
                    <a:srgbClr val="FF0000"/>
                  </a:solidFill>
                </a:rPr>
                <a:t>Tiết 11</a:t>
              </a:r>
              <a:r>
                <a:rPr lang="en-US" sz="1600" b="1" u="sng"/>
                <a:t>:</a:t>
              </a:r>
              <a:r>
                <a:rPr lang="en-US" sz="1600"/>
                <a:t> </a:t>
              </a:r>
              <a:r>
                <a:rPr lang="en-US" sz="2400" b="1">
                  <a:solidFill>
                    <a:srgbClr val="660066"/>
                  </a:solidFill>
                </a:rPr>
                <a:t>Ôn tập : Hơn tám mươi năm chống thực dân Pháp xâm lược và đô hộ (1858 – 1945)</a:t>
              </a:r>
            </a:p>
          </p:txBody>
        </p:sp>
      </p:grpSp>
      <p:pic>
        <p:nvPicPr>
          <p:cNvPr id="11269" name="Picture 24" descr="zeichen9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400800" y="1600200"/>
            <a:ext cx="8382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270" name="Rectangle 25"/>
          <p:cNvSpPr>
            <a:spLocks noChangeArrowheads="1"/>
          </p:cNvSpPr>
          <p:nvPr/>
        </p:nvSpPr>
        <p:spPr bwMode="auto">
          <a:xfrm>
            <a:off x="533400" y="1676400"/>
            <a:ext cx="62484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000066"/>
                </a:solidFill>
              </a:rPr>
              <a:t>Phần 1 :</a:t>
            </a:r>
            <a:r>
              <a:rPr lang="en-US" sz="2800" b="1">
                <a:solidFill>
                  <a:srgbClr val="FF0000"/>
                </a:solidFill>
              </a:rPr>
              <a:t> Trò chơi “Ai đúng, ai sai”</a:t>
            </a:r>
            <a:endParaRPr lang="en-US" sz="2800" b="1">
              <a:solidFill>
                <a:srgbClr val="000066"/>
              </a:solidFill>
            </a:endParaRPr>
          </a:p>
        </p:txBody>
      </p:sp>
    </p:spTree>
  </p:cSld>
  <p:clrMapOvr>
    <a:masterClrMapping/>
  </p:clrMapOvr>
  <p:transition spd="slow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229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229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229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1760"/>
                            </p:stCondLst>
                            <p:childTnLst>
                              <p:par>
                                <p:cTn id="18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0" dur="80"/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1" dur="80"/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" dur="80"/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3680"/>
                            </p:stCondLst>
                            <p:childTnLst>
                              <p:par>
                                <p:cTn id="24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6" dur="80"/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7" dur="80"/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" dur="80"/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5880"/>
                            </p:stCondLst>
                            <p:childTnLst>
                              <p:par>
                                <p:cTn id="30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2" dur="80"/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3" dur="80"/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4" dur="80"/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3" presetClass="emph" presetSubtype="2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38" dur="2000" fill="hold"/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0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4&quot;&gt;&lt;property id=&quot;20148&quot; value=&quot;5&quot;/&gt;&lt;property id=&quot;20300&quot; value=&quot;Slide 1&quot;/&gt;&lt;property id=&quot;20307&quot; value=&quot;282&quot;/&gt;&lt;/object&gt;&lt;object type=&quot;3&quot; unique_id=&quot;10005&quot;&gt;&lt;property id=&quot;20148&quot; value=&quot;5&quot;/&gt;&lt;property id=&quot;20300&quot; value=&quot;Slide 2&quot;/&gt;&lt;property id=&quot;20307&quot; value=&quot;308&quot;/&gt;&lt;/object&gt;&lt;object type=&quot;3&quot; unique_id=&quot;10006&quot;&gt;&lt;property id=&quot;20148&quot; value=&quot;5&quot;/&gt;&lt;property id=&quot;20300&quot; value=&quot;Slide 3&quot;/&gt;&lt;property id=&quot;20307&quot; value=&quot;310&quot;/&gt;&lt;/object&gt;&lt;object type=&quot;3&quot; unique_id=&quot;10007&quot;&gt;&lt;property id=&quot;20148&quot; value=&quot;5&quot;/&gt;&lt;property id=&quot;20300&quot; value=&quot;Slide 4 - &amp;quot; 1. Hằng năm nước ta chọn ngày nào làm ngày kỉ niệm cách mạng Tháng Tám ?&amp;quot;&quot;/&gt;&lt;property id=&quot;20307&quot; value=&quot;258&quot;/&gt;&lt;/object&gt;&lt;object type=&quot;3&quot; unique_id=&quot;10008&quot;&gt;&lt;property id=&quot;20148&quot; value=&quot;5&quot;/&gt;&lt;property id=&quot;20300&quot; value=&quot;Slide 5 - &amp;quot;2.Thực dân Pháp xâm lược nước ta vào ngày:&amp;quot;&quot;/&gt;&lt;property id=&quot;20307&quot; value=&quot;259&quot;/&gt;&lt;/object&gt;&lt;object type=&quot;3&quot; unique_id=&quot;10009&quot;&gt;&lt;property id=&quot;20148&quot; value=&quot;5&quot;/&gt;&lt;property id=&quot;20300&quot; value=&quot;Slide 6 - &amp;quot; 3. Điều gì diễn ra ở thôn xã khi có chính quyền nhân dân ?&amp;quot;&quot;/&gt;&lt;property id=&quot;20307&quot; value=&quot;260&quot;/&gt;&lt;/object&gt;&lt;object type=&quot;3&quot; unique_id=&quot;10010&quot;&gt;&lt;property id=&quot;20148&quot; value=&quot;5&quot;/&gt;&lt;property id=&quot;20300&quot; value=&quot;Slide 7 - &amp;quot;   4. Cuộc khởi nghĩa nào sau đây thuộc phong trào khởi nghĩa hưởng ứng chiếu Cần Vương ?&amp;quot;&quot;/&gt;&lt;property id=&quot;20307&quot; value=&quot;261&quot;/&gt;&lt;/object&gt;&lt;object type=&quot;3&quot; unique_id=&quot;10011&quot;&gt;&lt;property id=&quot;20148&quot; value=&quot;5&quot;/&gt;&lt;property id=&quot;20300&quot; value=&quot;Slide 8 - &amp;quot;5. Sự kiện nào sau đây chưa chính xác ?&amp;quot;&quot;/&gt;&lt;property id=&quot;20307&quot; value=&quot;262&quot;/&gt;&lt;/object&gt;&lt;object type=&quot;3&quot; unique_id=&quot;10012&quot;&gt;&lt;property id=&quot;20148&quot; value=&quot;5&quot;/&gt;&lt;property id=&quot;20300&quot; value=&quot;Slide 9 - &amp;quot;6. Người chỉ huy cuộc phản công ở kinh thành Huế là : &amp;quot;&quot;/&gt;&lt;property id=&quot;20307&quot; value=&quot;263&quot;/&gt;&lt;/object&gt;&lt;object type=&quot;3&quot; unique_id=&quot;10013&quot;&gt;&lt;property id=&quot;20148&quot; value=&quot;5&quot;/&gt;&lt;property id=&quot;20300&quot; value=&quot;Slide 10 - &amp;quot;7. Bác Hồ đọc Tuyên ngôn Độc lập nhằm :&amp;quot;&quot;/&gt;&lt;property id=&quot;20307&quot; value=&quot;265&quot;/&gt;&lt;/object&gt;&lt;object type=&quot;3&quot; unique_id=&quot;10014&quot;&gt;&lt;property id=&quot;20148&quot; value=&quot;5&quot;/&gt;&lt;property id=&quot;20300&quot; value=&quot;Slide 11 - &amp;quot;8. Hằng năm nước ta chọn ngày nào làm ngày Quốc khánh ?&amp;quot;&quot;/&gt;&lt;property id=&quot;20307&quot; value=&quot;266&quot;/&gt;&lt;/object&gt;&lt;object type=&quot;3&quot; unique_id=&quot;10015&quot;&gt;&lt;property id=&quot;20148&quot; value=&quot;5&quot;/&gt;&lt;property id=&quot;20300&quot; value=&quot;Slide 12 - &amp;quot;9. Những thay đổi về kinh tế đã tạo ra giai cấp, tầng lớp mới nào trong xã hội cuối thế kỷ XIX đầu thế kỷ XX ?&amp;quot;&quot;/&gt;&lt;property id=&quot;20307&quot; value=&quot;268&quot;/&gt;&lt;/object&gt;&lt;object type=&quot;3&quot; unique_id=&quot;10016&quot;&gt;&lt;property id=&quot;20148&quot; value=&quot;5&quot;/&gt;&lt;property id=&quot;20300&quot; value=&quot;Slide 13 - &amp;quot;10. Nguyễn Tất Thành ra đi tìm đường cứu nước vào thời gian nào ?&amp;quot;&quot;/&gt;&lt;property id=&quot;20307&quot; value=&quot;270&quot;/&gt;&lt;/object&gt;&lt;object type=&quot;3&quot; unique_id=&quot;10017&quot;&gt;&lt;property id=&quot;20148&quot; value=&quot;5&quot;/&gt;&lt;property id=&quot;20300&quot; value=&quot;Slide 14 - &amp;quot;   11. Để đáp lại lòng tin yêu của nhân dân, Trương Định đã làm gì ?&amp;quot;&quot;/&gt;&lt;property id=&quot;20307&quot; value=&quot;271&quot;/&gt;&lt;/object&gt;&lt;object type=&quot;3&quot; unique_id=&quot;10018&quot;&gt;&lt;property id=&quot;20148&quot; value=&quot;5&quot;/&gt;&lt;property id=&quot;20300&quot; value=&quot;Slide 15 - &amp;quot;  12. Nguyễn Trường Tộ đã trình lên vua Tự Đức bản điều trần trong đó bày tỏ :&amp;quot;&quot;/&gt;&lt;property id=&quot;20307&quot; value=&quot;274&quot;/&gt;&lt;/object&gt;&lt;object type=&quot;3&quot; unique_id=&quot;10019&quot;&gt;&lt;property id=&quot;20148&quot; value=&quot;5&quot;/&gt;&lt;property id=&quot;20300&quot; value=&quot;Slide 16 - &amp;quot;  13. Khẩu hiệu nào được nêu ra trong phong trào xô viết Nghệ - Tĩnh :&amp;quot;&quot;/&gt;&lt;property id=&quot;20307&quot; value=&quot;275&quot;/&gt;&lt;/object&gt;&lt;object type=&quot;3&quot; unique_id=&quot;10020&quot;&gt;&lt;property id=&quot;20148&quot; value=&quot;5&quot;/&gt;&lt;property id=&quot;20300&quot; value=&quot;Slide 17 - &amp;quot;   14. Hội nghị thành lập Đảng được tổ chức vào ngày tháng năm nào, ở đâu ?&amp;quot;&quot;/&gt;&lt;property id=&quot;20307&quot; value=&quot;277&quot;/&gt;&lt;/object&gt;&lt;object type=&quot;3&quot; unique_id=&quot;10023&quot;&gt;&lt;property id=&quot;20148&quot; value=&quot;5&quot;/&gt;&lt;property id=&quot;20300&quot; value=&quot;Slide 19&quot;/&gt;&lt;property id=&quot;20307&quot; value=&quot;289&quot;/&gt;&lt;/object&gt;&lt;object type=&quot;3&quot; unique_id=&quot;10024&quot;&gt;&lt;property id=&quot;20148&quot; value=&quot;5&quot;/&gt;&lt;property id=&quot;20300&quot; value=&quot;Slide 20&quot;/&gt;&lt;property id=&quot;20307&quot; value=&quot;290&quot;/&gt;&lt;/object&gt;&lt;object type=&quot;3&quot; unique_id=&quot;10025&quot;&gt;&lt;property id=&quot;20148&quot; value=&quot;5&quot;/&gt;&lt;property id=&quot;20300&quot; value=&quot;Slide 21&quot;/&gt;&lt;property id=&quot;20307&quot; value=&quot;291&quot;/&gt;&lt;/object&gt;&lt;object type=&quot;3&quot; unique_id=&quot;10026&quot;&gt;&lt;property id=&quot;20148&quot; value=&quot;5&quot;/&gt;&lt;property id=&quot;20300&quot; value=&quot;Slide 22&quot;/&gt;&lt;property id=&quot;20307&quot; value=&quot;297&quot;/&gt;&lt;/object&gt;&lt;object type=&quot;3&quot; unique_id=&quot;10027&quot;&gt;&lt;property id=&quot;20148&quot; value=&quot;5&quot;/&gt;&lt;property id=&quot;20300&quot; value=&quot;Slide 23&quot;/&gt;&lt;property id=&quot;20307&quot; value=&quot;298&quot;/&gt;&lt;/object&gt;&lt;object type=&quot;3&quot; unique_id=&quot;10028&quot;&gt;&lt;property id=&quot;20148&quot; value=&quot;5&quot;/&gt;&lt;property id=&quot;20300&quot; value=&quot;Slide 24&quot;/&gt;&lt;property id=&quot;20307&quot; value=&quot;300&quot;/&gt;&lt;/object&gt;&lt;object type=&quot;3&quot; unique_id=&quot;10029&quot;&gt;&lt;property id=&quot;20148&quot; value=&quot;5&quot;/&gt;&lt;property id=&quot;20300&quot; value=&quot;Slide 25&quot;/&gt;&lt;property id=&quot;20307&quot; value=&quot;306&quot;/&gt;&lt;/object&gt;&lt;object type=&quot;3&quot; unique_id=&quot;10030&quot;&gt;&lt;property id=&quot;20148&quot; value=&quot;5&quot;/&gt;&lt;property id=&quot;20300&quot; value=&quot;Slide 26&quot;/&gt;&lt;property id=&quot;20307&quot; value=&quot;307&quot;/&gt;&lt;/object&gt;&lt;object type=&quot;3&quot; unique_id=&quot;10031&quot;&gt;&lt;property id=&quot;20148&quot; value=&quot;5&quot;/&gt;&lt;property id=&quot;20300&quot; value=&quot;Slide 28&quot;/&gt;&lt;property id=&quot;20307&quot; value=&quot;311&quot;/&gt;&lt;/object&gt;&lt;object type=&quot;3&quot; unique_id=&quot;10032&quot;&gt;&lt;property id=&quot;20148&quot; value=&quot;5&quot;/&gt;&lt;property id=&quot;20300&quot; value=&quot;Slide 31&quot;/&gt;&lt;property id=&quot;20307&quot; value=&quot;312&quot;/&gt;&lt;/object&gt;&lt;object type=&quot;3&quot; unique_id=&quot;10157&quot;&gt;&lt;property id=&quot;20148&quot; value=&quot;5&quot;/&gt;&lt;property id=&quot;20300&quot; value=&quot;Slide 18&quot;/&gt;&lt;property id=&quot;20307&quot; value=&quot;316&quot;/&gt;&lt;/object&gt;&lt;object type=&quot;3&quot; unique_id=&quot;10158&quot;&gt;&lt;property id=&quot;20148&quot; value=&quot;5&quot;/&gt;&lt;property id=&quot;20300&quot; value=&quot;Slide 27&quot;/&gt;&lt;property id=&quot;20307&quot; value=&quot;314&quot;/&gt;&lt;/object&gt;&lt;object type=&quot;3&quot; unique_id=&quot;10442&quot;&gt;&lt;property id=&quot;20148&quot; value=&quot;5&quot;/&gt;&lt;property id=&quot;20300&quot; value=&quot;Slide 29&quot;/&gt;&lt;property id=&quot;20307&quot; value=&quot;318&quot;/&gt;&lt;/object&gt;&lt;object type=&quot;3&quot; unique_id=&quot;10443&quot;&gt;&lt;property id=&quot;20148&quot; value=&quot;5&quot;/&gt;&lt;property id=&quot;20300&quot; value=&quot;Slide 30 - &amp;quot;Chuẩn bị bài sau: &amp;#x0D;&amp;#x0A;Vượt qua tình thế hiểm nghèo.&amp;quot;&quot;/&gt;&lt;property id=&quot;20307&quot; value=&quot;320&quot;/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865</TotalTime>
  <Words>2128</Words>
  <Application>Microsoft Macintosh PowerPoint</Application>
  <PresentationFormat>On-screen Show (4:3)</PresentationFormat>
  <Paragraphs>264</Paragraphs>
  <Slides>29</Slides>
  <Notes>28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2" baseType="lpstr">
      <vt:lpstr>Times New Roman</vt:lpstr>
      <vt:lpstr>Arial</vt:lpstr>
      <vt:lpstr>Default Design</vt:lpstr>
      <vt:lpstr>PowerPoint Presentation</vt:lpstr>
      <vt:lpstr>PowerPoint Presentation</vt:lpstr>
      <vt:lpstr> 1. Hằng năm nước ta chọn ngày nào làm ngày kỉ niệm cách mạng Tháng Tám ?</vt:lpstr>
      <vt:lpstr>2.Thực dân Pháp xâm lược nước ta vào ngày:</vt:lpstr>
      <vt:lpstr> 3. Điều gì diễn ra ở thôn xã khi có chính quyền nhân dân ?</vt:lpstr>
      <vt:lpstr>   4. Cuộc khởi nghĩa nào sau đây thuộc phong trào khởi nghĩa hưởng ứng chiếu Cần Vương ?</vt:lpstr>
      <vt:lpstr>5. Sự kiện nào sau đây chưa chính xác ?</vt:lpstr>
      <vt:lpstr>6. Người chỉ huy cuộc phản công ở kinh thành Huế là : </vt:lpstr>
      <vt:lpstr>7. Bác Hồ đọc Tuyên ngôn Độc lập nhằm :</vt:lpstr>
      <vt:lpstr>8. Hằng năm nước ta chọn ngày nào làm ngày Quốc khánh ?</vt:lpstr>
      <vt:lpstr>9. Những thay đổi về kinh tế đã tạo ra giai cấp, tầng lớp mới nào trong xã hội cuối thế kỷ XIX đầu thế kỷ XX ?</vt:lpstr>
      <vt:lpstr>10. Nguyễn Tất Thành ra đi tìm đường cứu nước vào thời gian nào ?</vt:lpstr>
      <vt:lpstr>   11. Để đáp lại lòng tin yêu của nhân dân, Trương Định đã làm gì ?</vt:lpstr>
      <vt:lpstr>  12. Nguyễn Trường Tộ đã trình lên vua Tự Đức bản điều trần trong đó bày tỏ :</vt:lpstr>
      <vt:lpstr>  13. Khẩu hiệu nào được nêu ra trong phong trào xô viết Nghệ - Tĩnh :</vt:lpstr>
      <vt:lpstr>   14. Hội nghị thành lập Đảng được tổ chức vào ngày tháng năm nào, ở đâu ?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Chuẩn bị bài sau:  Vượt qua tình thế hiểm nghèo.</vt:lpstr>
    </vt:vector>
  </TitlesOfParts>
  <Company>HOME</Company>
  <LinksUpToDate>false</LinksUpToDate>
  <SharedDoc>false</SharedDoc>
  <HyperlinksChanged>false</HyperlinksChanged>
  <AppVersion>15.0041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Nhà vua ra lệnh cho Trương Định đi nhậm chức lãnh binh ở An Giang nhằm mục đích gì ?</dc:title>
  <dc:creator>Admin</dc:creator>
  <cp:lastModifiedBy>Microsoft Office User</cp:lastModifiedBy>
  <cp:revision>49</cp:revision>
  <dcterms:created xsi:type="dcterms:W3CDTF">2010-10-23T15:29:50Z</dcterms:created>
  <dcterms:modified xsi:type="dcterms:W3CDTF">2021-03-14T14:10:11Z</dcterms:modified>
</cp:coreProperties>
</file>