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9" r:id="rId2"/>
    <p:sldId id="258" r:id="rId3"/>
    <p:sldId id="283" r:id="rId4"/>
    <p:sldId id="284" r:id="rId5"/>
    <p:sldId id="285" r:id="rId6"/>
    <p:sldId id="259" r:id="rId7"/>
    <p:sldId id="260" r:id="rId8"/>
    <p:sldId id="287" r:id="rId9"/>
    <p:sldId id="261" r:id="rId10"/>
    <p:sldId id="262" r:id="rId11"/>
    <p:sldId id="263" r:id="rId12"/>
    <p:sldId id="265" r:id="rId13"/>
    <p:sldId id="266" r:id="rId14"/>
    <p:sldId id="289" r:id="rId15"/>
    <p:sldId id="291" r:id="rId16"/>
    <p:sldId id="293" r:id="rId17"/>
    <p:sldId id="270" r:id="rId18"/>
    <p:sldId id="295" r:id="rId19"/>
    <p:sldId id="272" r:id="rId20"/>
    <p:sldId id="273" r:id="rId21"/>
    <p:sldId id="297" r:id="rId22"/>
    <p:sldId id="298" r:id="rId23"/>
    <p:sldId id="274" r:id="rId24"/>
    <p:sldId id="303" r:id="rId25"/>
    <p:sldId id="306" r:id="rId26"/>
    <p:sldId id="304" r:id="rId27"/>
    <p:sldId id="301" r:id="rId28"/>
    <p:sldId id="300" r:id="rId29"/>
    <p:sldId id="30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ACE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740" y="3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5EBBB-E1C9-4171-9B51-273CB893883F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79DDA-F09B-4DE8-8E53-9E4B12EB9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9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8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3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8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3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8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0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1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7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1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6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5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37A34-F3B0-4036-BEE0-447608446E14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63B8A-2D94-4504-A281-073243460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3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file:///E:\LOP5-YEN\BAIGIANGDIENTU\DAODUC\Vi&#7879;t%20Nam-%20V&#7867;%20&#273;&#7865;p%20b&#7845;t%20t&#7853;n(%20kinh%20t&#7871;-%20v&#259;n%20h&#243;a-%20x&#227;%20h&#7897;i).mp4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hyperlink" Target="http://www.google.com.vn/imgres?imgurl=http://www.tongocthach.vn/tnthach_admin/news_images/images/News/QtrDo%5b1%5d.jpg&amp;imgrefurl=http://www.tongocthach.vn/index.php?loading=6&amp;sid=032afd896fe76&amp;title=index&amp;setallid=010000110111000111001100111&amp;group_id=2&amp;new_id=292&amp;cap=Tin%20n%C3%B3ng&amp;usg=__-MlyJheU2qna_b_-nO0hs8Hy56o=&amp;h=600&amp;w=476&amp;sz=58&amp;hl=vi&amp;start=220&amp;zoom=1&amp;tbnid=uRXE_h_aAAtjOM:&amp;tbnh=135&amp;tbnw=107&amp;prev=/images?q=xanh+petecbua&amp;start=200&amp;um=1&amp;hl=vi&amp;sa=N&amp;rlz=1T4GGLL_viVN392VN392&amp;tbs=isch:1&amp;um=1&amp;itbs=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2.jpeg"/><Relationship Id="rId5" Type="http://schemas.openxmlformats.org/officeDocument/2006/relationships/image" Target="../media/image27.jpeg"/><Relationship Id="rId15" Type="http://schemas.openxmlformats.org/officeDocument/2006/relationships/image" Target="../media/image35.jpeg"/><Relationship Id="rId10" Type="http://schemas.openxmlformats.org/officeDocument/2006/relationships/hyperlink" Target="http://www.google.com.vn/imgres?imgurl=http://www.hanoimoi.com.vn/Uploads/image/Hong%20Van/kim%20tu%20thap.jpg&amp;imgrefurl=http://www.hanoimoi.com.vn/newsdetail/Khoa_hoc/305435/kim-tu-thap-duoc-xay-boi-nhung-nguoi-dan-ong-tu-do.htm&amp;usg=__IW9M-Wfjhl_SN11OuWDyh3nXgxQ=&amp;h=339&amp;w=500&amp;sz=29&amp;hl=vi&amp;start=24&amp;zoom=1&amp;tbnid=TJ1rHUz3hNPupM:&amp;tbnh=88&amp;tbnw=130&amp;prev=/images?q=kim+tu+thap+ai+cap&amp;start=20&amp;um=1&amp;hl=vi&amp;sa=N&amp;rlz=1T4GGLL_viVN392VN392&amp;tbs=isch:1&amp;um=1&amp;itbs=1" TargetMode="External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5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file:///E:\LOP5-YEN\BAIGIANGDIENTU\DAODUC\Vi&#7879;t%20Nam-%20V&#7867;%20&#273;&#7865;p%20b&#7845;t%20t&#7853;n(%20kinh%20t&#7871;-%20v&#259;n%20h&#243;a-%20x&#227;%20h&#7897;i).mp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1752600" y="1371600"/>
            <a:ext cx="5410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Đạo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đức</a:t>
            </a:r>
            <a:endParaRPr lang="en-US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457200" y="2819400"/>
            <a:ext cx="8305800" cy="589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yêu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Tổ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quốc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Việt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Nam</a:t>
            </a:r>
          </a:p>
          <a:p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   (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1) .</a:t>
            </a:r>
          </a:p>
          <a:p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1" y="0"/>
            <a:ext cx="9125893" cy="6882756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/>
        </p:nvSpPr>
        <p:spPr bwMode="auto">
          <a:xfrm>
            <a:off x="2373833" y="3200400"/>
            <a:ext cx="4724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b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giỗ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mùng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215" y="180975"/>
            <a:ext cx="3484036" cy="3144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0975"/>
            <a:ext cx="4876800" cy="3144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1" y="4191000"/>
            <a:ext cx="6627084" cy="259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05057" y="6056280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Gióng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94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" y="1"/>
            <a:ext cx="9125893" cy="6882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74007"/>
            <a:ext cx="549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6400800" y="1631662"/>
            <a:ext cx="2286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Khởi</a:t>
            </a:r>
            <a:r>
              <a:rPr lang="en-US" sz="24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2400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Hai </a:t>
            </a:r>
            <a:r>
              <a:rPr lang="en-US" sz="2400" b="1" dirty="0" err="1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BàTrư­ng</a:t>
            </a:r>
            <a:endParaRPr lang="en-US" sz="2400" b="1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5672"/>
            <a:ext cx="6042547" cy="304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3736032"/>
            <a:ext cx="6513393" cy="30980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105400"/>
            <a:ext cx="2133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27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" y="1"/>
            <a:ext cx="9125893" cy="6882756"/>
          </a:xfrm>
          <a:prstGeom prst="rect">
            <a:avLst/>
          </a:prstGeom>
        </p:spPr>
      </p:pic>
      <p:sp>
        <p:nvSpPr>
          <p:cNvPr id="3" name="Text Box 51"/>
          <p:cNvSpPr txBox="1">
            <a:spLocks noChangeArrowheads="1"/>
          </p:cNvSpPr>
          <p:nvPr/>
        </p:nvSpPr>
        <p:spPr bwMode="auto">
          <a:xfrm>
            <a:off x="3352800" y="7458547"/>
            <a:ext cx="730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6" y="535672"/>
            <a:ext cx="4276271" cy="290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481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8293" y="3466397"/>
            <a:ext cx="2397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4457697" y="3788035"/>
            <a:ext cx="480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0596" y="535672"/>
            <a:ext cx="4114801" cy="290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10200" y="3469341"/>
            <a:ext cx="2720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/>
        </p:nvSpPr>
        <p:spPr bwMode="auto">
          <a:xfrm>
            <a:off x="-171468" y="6304106"/>
            <a:ext cx="5299974" cy="70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Hầm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Đèo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300px-Cua_ham_phia_Ba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9" y="3988090"/>
            <a:ext cx="4573004" cy="245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au my thu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88" y="4096940"/>
            <a:ext cx="4114801" cy="231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7562086" y="10172647"/>
            <a:ext cx="150589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Cầu Mỹ Thuận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 bwMode="auto">
          <a:xfrm>
            <a:off x="4262602" y="6253399"/>
            <a:ext cx="5299974" cy="70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9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893" cy="6882756"/>
          </a:xfrm>
          <a:prstGeom prst="rect">
            <a:avLst/>
          </a:prstGeom>
        </p:spPr>
      </p:pic>
      <p:sp>
        <p:nvSpPr>
          <p:cNvPr id="5" name="AutoShape 288"/>
          <p:cNvSpPr>
            <a:spLocks noChangeArrowheads="1"/>
          </p:cNvSpPr>
          <p:nvPr/>
        </p:nvSpPr>
        <p:spPr bwMode="auto">
          <a:xfrm>
            <a:off x="732655" y="1905000"/>
            <a:ext cx="7962106" cy="3067348"/>
          </a:xfrm>
          <a:prstGeom prst="horizontalScroll">
            <a:avLst>
              <a:gd name="adj" fmla="val 12500"/>
            </a:avLst>
          </a:prstGeom>
          <a:solidFill>
            <a:srgbClr val="92D050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sz="3600" b="1" i="1" dirty="0">
                <a:latin typeface=".VnTime" pitchFamily="34" charset="0"/>
              </a:rPr>
              <a:t>   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 descr="duck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737" y="4980296"/>
            <a:ext cx="2437263" cy="17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uck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212321"/>
            <a:ext cx="2437263" cy="17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duck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29200"/>
            <a:ext cx="2437263" cy="17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"/>
          <p:cNvSpPr txBox="1"/>
          <p:nvPr/>
        </p:nvSpPr>
        <p:spPr>
          <a:xfrm>
            <a:off x="76200" y="979635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 11:  YÊU TỔ QUỐC VIỆT NAM 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9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2996148"/>
            <a:ext cx="8534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Em có cảm nghĩ gì về đất nước và con người Việt Nam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76200" y="979635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3200" b="1" dirty="0"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11: EM YÊU TỔ QUỐC VIỆT NAM (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7" name="Action Button: Movie 6">
            <a:hlinkClick r:id="rId2" action="ppaction://hlinkfile" highlightClick="1"/>
          </p:cNvPr>
          <p:cNvSpPr/>
          <p:nvPr/>
        </p:nvSpPr>
        <p:spPr>
          <a:xfrm>
            <a:off x="7620000" y="6019800"/>
            <a:ext cx="1066800" cy="685800"/>
          </a:xfrm>
          <a:prstGeom prst="actionButtonMovi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2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703284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1600200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11: </a:t>
            </a:r>
            <a:r>
              <a:rPr lang="en-US" sz="2800" b="1" dirty="0" err="1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NAM (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052857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250" y="2514600"/>
            <a:ext cx="891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1752600"/>
            <a:ext cx="3654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/35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76200" y="979635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 11: EM YÊU TỔ QUỐC VIỆT NAM (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37391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457200" y="1371600"/>
            <a:ext cx="8458200" cy="2057400"/>
          </a:xfrm>
          <a:prstGeom prst="rect">
            <a:avLst/>
          </a:prstGeom>
        </p:spPr>
        <p:txBody>
          <a:bodyPr wrap="none" numCol="1" fromWordArt="1">
            <a:prstTxWarp prst="textInflate">
              <a:avLst>
                <a:gd name="adj" fmla="val 13634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AAF4F8"/>
              </a:extrusion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1689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57812"/>
            <a:ext cx="22066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51689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22066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56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25201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5068" y="2057400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vi-VN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Ngày 2/9/1945</a:t>
            </a:r>
          </a:p>
          <a:p>
            <a:pPr marL="742950" indent="-742950">
              <a:buFont typeface="+mj-lt"/>
              <a:buAutoNum type="arabicPeriod"/>
            </a:pPr>
            <a:r>
              <a:rPr lang="vi-VN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Ngày 7/5/1954</a:t>
            </a:r>
          </a:p>
          <a:p>
            <a:pPr marL="742950" indent="-742950">
              <a:buFont typeface="+mj-lt"/>
              <a:buAutoNum type="arabicPeriod"/>
            </a:pPr>
            <a:r>
              <a:rPr lang="vi-VN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Ngày 30/4/1975</a:t>
            </a:r>
          </a:p>
          <a:p>
            <a:pPr marL="742950" indent="-742950">
              <a:buFont typeface="+mj-lt"/>
              <a:buAutoNum type="arabicPeriod"/>
            </a:pPr>
            <a:r>
              <a:rPr lang="vi-VN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Sông Bạch Đằng</a:t>
            </a:r>
          </a:p>
          <a:p>
            <a:pPr marL="742950" indent="-742950">
              <a:buFont typeface="+mj-lt"/>
              <a:buAutoNum type="arabicPeriod"/>
            </a:pPr>
            <a:r>
              <a:rPr lang="vi-VN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Bến Nhà Rồng</a:t>
            </a:r>
          </a:p>
          <a:p>
            <a:pPr marL="742950" indent="-742950">
              <a:buFont typeface="+mj-lt"/>
              <a:buAutoNum type="arabicPeriod"/>
            </a:pPr>
            <a:r>
              <a:rPr lang="vi-VN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Cây đa Tân Trào</a:t>
            </a:r>
            <a:endParaRPr lang="en-U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332656"/>
            <a:ext cx="80878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vi-VN" sz="2400" b="1" u="sng" spc="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Bài tập 1:Em hãy cho biết các mốc thời gian và địa danh liên quan đến </a:t>
            </a:r>
            <a:r>
              <a:rPr lang="vi-VN" sz="2400" b="1" u="sng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những sự kiện nào của đất nước ta</a:t>
            </a:r>
            <a:endParaRPr lang="en-US" sz="2400" b="1" u="sng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72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" y="0"/>
            <a:ext cx="9125893" cy="6882756"/>
          </a:xfrm>
          <a:prstGeom prst="rect">
            <a:avLst/>
          </a:prstGeom>
        </p:spPr>
      </p:pic>
      <p:pic>
        <p:nvPicPr>
          <p:cNvPr id="3" name="Picture 2" descr="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3963988" cy="537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1000" y="685800"/>
            <a:ext cx="1676400" cy="1600200"/>
            <a:chOff x="240" y="0"/>
            <a:chExt cx="768" cy="705"/>
          </a:xfrm>
        </p:grpSpPr>
        <p:pic>
          <p:nvPicPr>
            <p:cNvPr id="31" name="Picture 30" descr="d0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"/>
              <a:ext cx="768" cy="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88" y="0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</a:t>
              </a:r>
              <a:endParaRPr lang="en-US" sz="2800">
                <a:latin typeface="Arial" charset="0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33400" y="2438400"/>
            <a:ext cx="1371600" cy="1828800"/>
            <a:chOff x="1296" y="576"/>
            <a:chExt cx="760" cy="1275"/>
          </a:xfrm>
        </p:grpSpPr>
        <p:pic>
          <p:nvPicPr>
            <p:cNvPr id="29" name="Picture 28" descr="chutichhochimin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816"/>
              <a:ext cx="760" cy="1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296" y="576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2</a:t>
              </a:r>
              <a:endParaRPr lang="en-US" sz="2800">
                <a:latin typeface="Arial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096000" y="414338"/>
            <a:ext cx="1219200" cy="1447800"/>
            <a:chOff x="144" y="2832"/>
            <a:chExt cx="855" cy="1098"/>
          </a:xfrm>
        </p:grpSpPr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072"/>
              <a:ext cx="759" cy="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44" y="2832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6</a:t>
              </a:r>
              <a:endParaRPr lang="en-US" sz="2800">
                <a:latin typeface="Arial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620000" y="414338"/>
            <a:ext cx="1143000" cy="1828800"/>
            <a:chOff x="2208" y="1680"/>
            <a:chExt cx="660" cy="1518"/>
          </a:xfrm>
        </p:grpSpPr>
        <p:pic>
          <p:nvPicPr>
            <p:cNvPr id="25" name="Picture 24" descr="eiffel-tower-da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6" t="4692" r="17969"/>
            <a:stretch>
              <a:fillRect/>
            </a:stretch>
          </p:blipFill>
          <p:spPr bwMode="auto">
            <a:xfrm>
              <a:off x="2208" y="1920"/>
              <a:ext cx="660" cy="1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208" y="1680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7</a:t>
              </a:r>
              <a:endParaRPr lang="en-US" sz="2800">
                <a:latin typeface="Arial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57200" y="4376738"/>
            <a:ext cx="1295400" cy="2286000"/>
            <a:chOff x="4464" y="-96"/>
            <a:chExt cx="667" cy="1200"/>
          </a:xfrm>
        </p:grpSpPr>
        <p:pic>
          <p:nvPicPr>
            <p:cNvPr id="23" name="Picture 22" descr="untitled"/>
            <p:cNvPicPr>
              <a:picLocks noChangeAspect="1" noChangeArrowheads="1"/>
            </p:cNvPicPr>
            <p:nvPr/>
          </p:nvPicPr>
          <p:blipFill>
            <a:blip r:embed="rId8" cstate="print">
              <a:lum bright="6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280"/>
            <a:stretch>
              <a:fillRect/>
            </a:stretch>
          </p:blipFill>
          <p:spPr bwMode="auto">
            <a:xfrm>
              <a:off x="4512" y="192"/>
              <a:ext cx="619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464" y="-96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5</a:t>
              </a:r>
              <a:endParaRPr lang="en-US" sz="2800">
                <a:latin typeface="Arial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981203" y="2624138"/>
            <a:ext cx="1752601" cy="1676400"/>
            <a:chOff x="3792" y="2112"/>
            <a:chExt cx="1037" cy="865"/>
          </a:xfrm>
        </p:grpSpPr>
        <p:pic>
          <p:nvPicPr>
            <p:cNvPr id="21" name="Picture 20" descr="china-fla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352"/>
              <a:ext cx="941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792" y="2112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3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3</a:t>
              </a:r>
              <a:endParaRPr lang="en-US" sz="2200">
                <a:latin typeface="Arial" charset="0"/>
              </a:endParaRPr>
            </a:p>
          </p:txBody>
        </p:sp>
      </p:grpSp>
      <p:sp>
        <p:nvSpPr>
          <p:cNvPr id="10" name="Line 23"/>
          <p:cNvSpPr>
            <a:spLocks noChangeShapeType="1"/>
          </p:cNvSpPr>
          <p:nvPr/>
        </p:nvSpPr>
        <p:spPr bwMode="auto">
          <a:xfrm>
            <a:off x="2743200" y="2743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1" name="Picture 10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562600"/>
            <a:ext cx="1905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0"/>
            <a:ext cx="1371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1905000" y="4357688"/>
            <a:ext cx="642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800" b="1">
                <a:latin typeface="Arial" charset="0"/>
              </a:rPr>
              <a:t>4</a:t>
            </a: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7086600" y="1995488"/>
            <a:ext cx="22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8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705600" y="3824288"/>
            <a:ext cx="22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9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6477000" y="53482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10</a:t>
            </a:r>
          </a:p>
        </p:txBody>
      </p:sp>
      <p:pic>
        <p:nvPicPr>
          <p:cNvPr id="17" name="Picture 16" descr="Hin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81538"/>
            <a:ext cx="12954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400" b="1" i="1" u="sng" dirty="0" err="1">
                <a:solidFill>
                  <a:schemeClr val="tx2">
                    <a:lumMod val="50000"/>
                  </a:schemeClr>
                </a:solidFill>
              </a:rPr>
              <a:t>Bài</a:t>
            </a:r>
            <a:r>
              <a:rPr lang="en-US" sz="2400" b="1" i="1" u="sng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u="sng" dirty="0" err="1">
                <a:solidFill>
                  <a:schemeClr val="tx2">
                    <a:lumMod val="50000"/>
                  </a:schemeClr>
                </a:solidFill>
              </a:rPr>
              <a:t>tập</a:t>
            </a:r>
            <a:r>
              <a:rPr lang="en-US" sz="2400" b="1" i="1" u="sng" dirty="0">
                <a:solidFill>
                  <a:schemeClr val="tx2">
                    <a:lumMod val="50000"/>
                  </a:schemeClr>
                </a:solidFill>
              </a:rPr>
              <a:t> 2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Em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hãy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tìm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những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hình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ảnh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về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Việt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Nam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trong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các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tranh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ảnh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dưới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đây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4876800" y="29718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11</a:t>
            </a:r>
          </a:p>
        </p:txBody>
      </p:sp>
      <p:pic>
        <p:nvPicPr>
          <p:cNvPr id="20" name="Picture 19" descr="4[2]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00"/>
            <a:ext cx="1752600" cy="1600200"/>
          </a:xfrm>
          <a:prstGeom prst="rect">
            <a:avLst/>
          </a:prstGeom>
          <a:solidFill>
            <a:srgbClr val="D1FFD1"/>
          </a:solidFill>
          <a:ln w="57150">
            <a:solidFill>
              <a:srgbClr val="B7FFB7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719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828800" y="1075264"/>
            <a:ext cx="5943600" cy="3115735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5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893" cy="6882756"/>
          </a:xfrm>
          <a:prstGeom prst="rect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457200" y="2576512"/>
            <a:ext cx="2667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Quốc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kỳ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Nam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lá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cờ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đỏ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, ở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ngôi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sao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vàng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5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cánh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38800" y="2500312"/>
            <a:ext cx="32766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400" b="1" i="1">
                <a:solidFill>
                  <a:srgbClr val="0000FF"/>
                </a:solidFill>
              </a:rPr>
              <a:t>   B</a:t>
            </a:r>
            <a:r>
              <a:rPr lang="en-US" sz="2800" b="1" i="1">
                <a:solidFill>
                  <a:srgbClr val="0000FF"/>
                </a:solidFill>
              </a:rPr>
              <a:t>ác</a:t>
            </a:r>
            <a:r>
              <a:rPr lang="en-US" sz="2400" b="1" i="1">
                <a:solidFill>
                  <a:srgbClr val="0000FF"/>
                </a:solidFill>
              </a:rPr>
              <a:t> Hồ là lãnh tụ vĩ đại của dân tộc Việt Nam, là danh nhân văn hoá thế giới.</a:t>
            </a:r>
          </a:p>
        </p:txBody>
      </p:sp>
      <p:pic>
        <p:nvPicPr>
          <p:cNvPr id="8" name="Picture 7" descr="images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4" y="519112"/>
            <a:ext cx="2513012" cy="1524000"/>
          </a:xfrm>
          <a:prstGeom prst="rect">
            <a:avLst/>
          </a:prstGeom>
          <a:solidFill>
            <a:srgbClr val="FFFFCC"/>
          </a:solidFill>
          <a:ln w="57150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9" name="Picture 8" descr="bando"/>
          <p:cNvPicPr>
            <a:picLocks noChangeAspect="1" noChangeArrowheads="1"/>
          </p:cNvPicPr>
          <p:nvPr/>
        </p:nvPicPr>
        <p:blipFill>
          <a:blip r:embed="rId4">
            <a:lum bright="-6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2136" r="4572"/>
          <a:stretch>
            <a:fillRect/>
          </a:stretch>
        </p:blipFill>
        <p:spPr bwMode="auto">
          <a:xfrm>
            <a:off x="3581400" y="138112"/>
            <a:ext cx="2133600" cy="2057400"/>
          </a:xfrm>
          <a:prstGeom prst="rect">
            <a:avLst/>
          </a:prstGeom>
          <a:noFill/>
          <a:ln w="5715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581400" y="2576512"/>
            <a:ext cx="2133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</a:rPr>
              <a:t>Đất nước Việt Nam có dạng hình chữ S.</a:t>
            </a:r>
          </a:p>
        </p:txBody>
      </p:sp>
      <p:pic>
        <p:nvPicPr>
          <p:cNvPr id="11" name="Picture 10" descr="4[2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91000"/>
            <a:ext cx="1741488" cy="2057400"/>
          </a:xfrm>
          <a:prstGeom prst="rect">
            <a:avLst/>
          </a:prstGeom>
          <a:solidFill>
            <a:srgbClr val="66FFFF"/>
          </a:solidFill>
          <a:ln w="57150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381000" y="4267200"/>
            <a:ext cx="2133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</a:rPr>
              <a:t>Văn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Miếu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Quốc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Tử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Giám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là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trường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Đại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học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đầu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tiên</a:t>
            </a:r>
            <a:r>
              <a:rPr lang="en-US" sz="2400" b="1" i="1" dirty="0">
                <a:solidFill>
                  <a:srgbClr val="0000FF"/>
                </a:solidFill>
              </a:rPr>
              <a:t> ở </a:t>
            </a:r>
            <a:r>
              <a:rPr lang="en-US" sz="2400" b="1" i="1" dirty="0" err="1">
                <a:solidFill>
                  <a:srgbClr val="0000FF"/>
                </a:solidFill>
              </a:rPr>
              <a:t>nước</a:t>
            </a:r>
            <a:r>
              <a:rPr lang="en-US" sz="2400" b="1" i="1" dirty="0">
                <a:solidFill>
                  <a:srgbClr val="0000FF"/>
                </a:solidFill>
              </a:rPr>
              <a:t> ta. </a:t>
            </a:r>
          </a:p>
        </p:txBody>
      </p:sp>
      <p:pic>
        <p:nvPicPr>
          <p:cNvPr id="13" name="Picture 12" descr="200px-%C3%81o_d%C3%A0i_1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1612900" cy="2057400"/>
          </a:xfrm>
          <a:prstGeom prst="rect">
            <a:avLst/>
          </a:prstGeom>
          <a:noFill/>
          <a:ln w="5715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6400800" y="4343400"/>
            <a:ext cx="2362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</a:rPr>
              <a:t>Áo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dài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Việt</a:t>
            </a:r>
            <a:r>
              <a:rPr lang="en-US" sz="2400" b="1" i="1" dirty="0">
                <a:solidFill>
                  <a:srgbClr val="0000FF"/>
                </a:solidFill>
              </a:rPr>
              <a:t> Nam </a:t>
            </a:r>
            <a:r>
              <a:rPr lang="en-US" sz="2400" b="1" i="1" dirty="0" err="1">
                <a:solidFill>
                  <a:srgbClr val="0000FF"/>
                </a:solidFill>
              </a:rPr>
              <a:t>là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một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nét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văn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hóa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truyền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thống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của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dân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tộc</a:t>
            </a:r>
            <a:r>
              <a:rPr lang="en-US" sz="2400" b="1" i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1600200" y="2043112"/>
            <a:ext cx="0" cy="4572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 flipH="1">
            <a:off x="7086600" y="2195512"/>
            <a:ext cx="53975" cy="3810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 flipH="1">
            <a:off x="4648200" y="2119312"/>
            <a:ext cx="76200" cy="5334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 flipH="1">
            <a:off x="2362200" y="4724400"/>
            <a:ext cx="228600" cy="6096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>
            <a:off x="6248400" y="4648200"/>
            <a:ext cx="152400" cy="6096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1" name="Picture 20" descr="chutichhochimi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9112"/>
            <a:ext cx="1752600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98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1484784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Việt Nam đang trên đà đổi mới và phát triển, chúng ta gặp rất nhiều khó khăn, trở ngại.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013516"/>
              </p:ext>
            </p:extLst>
          </p:nvPr>
        </p:nvGraphicFramePr>
        <p:xfrm>
          <a:off x="1878300" y="4419600"/>
          <a:ext cx="50993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>
                          <a:noFill/>
                        </a:rPr>
                        <a:t>Nh</a:t>
                      </a:r>
                      <a:r>
                        <a:rPr lang="vi-VN" dirty="0">
                          <a:solidFill>
                            <a:schemeClr val="tx1"/>
                          </a:solidFill>
                        </a:rPr>
                        <a:t>Những</a:t>
                      </a:r>
                      <a:r>
                        <a:rPr lang="vi-VN" baseline="0" dirty="0">
                          <a:solidFill>
                            <a:schemeClr val="tx1"/>
                          </a:solidFill>
                        </a:rPr>
                        <a:t> khó khăn</a:t>
                      </a:r>
                      <a:endParaRPr lang="en-US" dirty="0"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chemeClr val="tx1"/>
                          </a:solidFill>
                        </a:rPr>
                        <a:t>Khắc</a:t>
                      </a:r>
                      <a:r>
                        <a:rPr lang="vi-VN" baseline="0" dirty="0">
                          <a:solidFill>
                            <a:schemeClr val="tx1"/>
                          </a:solidFill>
                        </a:rPr>
                        <a:t> phục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............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..............................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99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773811"/>
              </p:ext>
            </p:extLst>
          </p:nvPr>
        </p:nvGraphicFramePr>
        <p:xfrm>
          <a:off x="152400" y="838200"/>
          <a:ext cx="87630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5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7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662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Những</a:t>
                      </a:r>
                      <a:r>
                        <a:rPr lang="vi-VN" sz="280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khó khăn</a:t>
                      </a:r>
                      <a:endParaRPr lang="en-US" sz="2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Khắc</a:t>
                      </a:r>
                      <a:r>
                        <a:rPr lang="vi-VN" sz="280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phục</a:t>
                      </a:r>
                      <a:endParaRPr lang="en-US" sz="2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Nạn</a:t>
                      </a:r>
                      <a:r>
                        <a:rPr lang="vi-VN" sz="28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phá rừng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Trồng</a:t>
                      </a:r>
                      <a:r>
                        <a:rPr lang="vi-VN" sz="28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cây, bảo vệ, không bẻ cây.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6458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Ô</a:t>
                      </a:r>
                      <a:r>
                        <a:rPr lang="vi-VN" sz="28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nhiễm môi trường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Bỏ</a:t>
                      </a:r>
                      <a:r>
                        <a:rPr lang="vi-VN" sz="28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rác đúng quy định,làm vệ sinh trường lớp...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Lãng</a:t>
                      </a:r>
                      <a:r>
                        <a:rPr lang="vi-VN" sz="28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phí điện, nước...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Sử</a:t>
                      </a:r>
                      <a:r>
                        <a:rPr lang="vi-VN" sz="28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dụng điện, nước.. tiết kiệm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Tham ô,</a:t>
                      </a:r>
                      <a:r>
                        <a:rPr lang="vi-VN" sz="28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tham nhũng..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Sống</a:t>
                      </a:r>
                      <a:r>
                        <a:rPr lang="vi-VN" sz="28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trung thực, ngay thẳng...</a:t>
                      </a:r>
                      <a:endParaRPr lang="en-US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62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0633" y="533400"/>
            <a:ext cx="5137441" cy="90422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u="sng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800" b="1" u="sng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u="sng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u="sng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800" b="1" u="sng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2800" b="1" u="sng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312" y="3304282"/>
            <a:ext cx="891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0735" y="2680463"/>
            <a:ext cx="3654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295531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wnloads\Các loại lớp 5B\BÀI GIẢNG POI\BÀI GIẢNG POI - NGA\Tuần 23\KSĐ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9043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ownloads\Các loại lớp 5B\BÀI GIẢNG POI\BÀI GIẢNG POI - NGA\Tuần 23\KSĐ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331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wnloads\Các loại lớp 5B\BÀI GIẢNG POI\BÀI GIẢNG POI - NGA\Tuần 23\KSĐ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908071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Các loại lớp 5B\BÀI GIẢNG POI\BÀI GIẢNG POI - NGA\Tuần 23\Hoa đẹp chào xuân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38113"/>
            <a:ext cx="9525000" cy="7134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Các loại lớp 5B\BÀI GIẢNG POI\BÀI GIẢNG POI - NGA\Tuần 23\Hoa đẹp chào xuân\79997701_2754632454593326_3179129642833412096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38600" y="-10210800"/>
            <a:ext cx="19050000" cy="1905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Các loại lớp 5B\BÀI GIẢNG POI\BÀI GIẢNG POI - NGA\Tuần 23\KSĐ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046148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3" y="9525"/>
            <a:ext cx="8915400" cy="6696075"/>
          </a:xfrm>
          <a:prstGeom prst="rect">
            <a:avLst/>
          </a:prstGeom>
        </p:spPr>
      </p:pic>
      <p:sp>
        <p:nvSpPr>
          <p:cNvPr id="2" name="Right Arrow 1">
            <a:hlinkClick r:id="rId3" action="ppaction://hlinksldjump"/>
          </p:cNvPr>
          <p:cNvSpPr/>
          <p:nvPr/>
        </p:nvSpPr>
        <p:spPr>
          <a:xfrm>
            <a:off x="7524328" y="116632"/>
            <a:ext cx="72008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528567" y="0"/>
            <a:ext cx="4629733" cy="6819900"/>
          </a:xfrm>
          <a:prstGeom prst="rect">
            <a:avLst/>
          </a:prstGeom>
          <a:solidFill>
            <a:srgbClr val="FFCCFF"/>
          </a:solidFill>
          <a:effectLst>
            <a:outerShdw blurRad="50800" dist="50800" dir="5400000" algn="ctr" rotWithShape="0">
              <a:srgbClr val="3399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</a:p>
        </p:txBody>
      </p:sp>
      <p:sp>
        <p:nvSpPr>
          <p:cNvPr id="4" name="Rectangle 3">
            <a:hlinkClick r:id="rId5" action="ppaction://hlinksldjump"/>
          </p:cNvPr>
          <p:cNvSpPr/>
          <p:nvPr/>
        </p:nvSpPr>
        <p:spPr>
          <a:xfrm>
            <a:off x="19050" y="0"/>
            <a:ext cx="4499992" cy="6819900"/>
          </a:xfrm>
          <a:prstGeom prst="rect">
            <a:avLst/>
          </a:prstGeom>
          <a:solidFill>
            <a:srgbClr val="66FFFF"/>
          </a:solidFill>
          <a:effectLst>
            <a:outerShdw blurRad="50800" dist="50800" dir="5400000" algn="ctr" rotWithShape="0">
              <a:srgbClr val="3399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382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87"/>
            <a:ext cx="9252520" cy="6858000"/>
          </a:xfrm>
          <a:prstGeom prst="rect">
            <a:avLst/>
          </a:prstGeom>
        </p:spPr>
      </p:pic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457200" y="1916832"/>
            <a:ext cx="8305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just" eaLnBrk="1" hangingPunct="1"/>
            <a:r>
              <a:rPr lang="vi-V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Kể tên Ủy ban nhân dân phường (xã) nơi em sinh sống .</a:t>
            </a:r>
            <a:endParaRPr lang="en-US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Left Arrow 2">
            <a:hlinkClick r:id="rId4" action="ppaction://hlinksldjump"/>
          </p:cNvPr>
          <p:cNvSpPr/>
          <p:nvPr/>
        </p:nvSpPr>
        <p:spPr>
          <a:xfrm>
            <a:off x="7812360" y="4511983"/>
            <a:ext cx="648072" cy="64807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3332737"/>
      </p:ext>
    </p:extLst>
  </p:cSld>
  <p:clrMapOvr>
    <a:masterClrMapping/>
  </p:clrMapOvr>
  <p:transition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" y="0"/>
            <a:ext cx="9144000" cy="6858000"/>
          </a:xfrm>
          <a:prstGeom prst="rect">
            <a:avLst/>
          </a:prstGeom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85800" y="1557056"/>
            <a:ext cx="7391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just" eaLnBrk="1" hangingPunct="1"/>
            <a:r>
              <a:rPr lang="vi-V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 hãy nhắc lại ghi nhớ của bài học trước</a:t>
            </a:r>
            <a:endParaRPr lang="en-US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6918288" y="5334000"/>
            <a:ext cx="36004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8223501" y="5801919"/>
            <a:ext cx="864096" cy="79208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635073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979635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 11: EM YÊU TỔ QUỐC VIỆT NAM (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294" y="2057400"/>
            <a:ext cx="7871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TÌM HIỂU VỀ TỔ QUỐC VIỆT NAM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1689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57812"/>
            <a:ext cx="22066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51689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51816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22066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1349665" y="3429000"/>
            <a:ext cx="6629400" cy="1831357"/>
          </a:xfrm>
          <a:prstGeom prst="cloudCallout">
            <a:avLst>
              <a:gd name="adj1" fmla="val -34750"/>
              <a:gd name="adj2" fmla="val 99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ta?</a:t>
            </a:r>
          </a:p>
        </p:txBody>
      </p:sp>
      <p:sp>
        <p:nvSpPr>
          <p:cNvPr id="14" name="Hình chữ nhật 13"/>
          <p:cNvSpPr/>
          <p:nvPr/>
        </p:nvSpPr>
        <p:spPr>
          <a:xfrm>
            <a:off x="1314450" y="-95231"/>
            <a:ext cx="63481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br>
              <a:rPr lang="en-US" altLang="en-US" sz="3200" b="1" i="1" dirty="0">
                <a:latin typeface="Times New Roman" panose="02020603050405020304" pitchFamily="18" charset="0"/>
              </a:rPr>
            </a:br>
            <a:r>
              <a:rPr lang="en-US" altLang="en-US" sz="3200" b="1" i="1" dirty="0" err="1">
                <a:latin typeface="Times New Roman" panose="02020603050405020304" pitchFamily="18" charset="0"/>
              </a:rPr>
              <a:t>Đạo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đức</a:t>
            </a:r>
            <a:endParaRPr lang="en-US" altLang="en-US" sz="3200" b="1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73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c\Desktop\ban d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480715"/>
            <a:ext cx="4343400" cy="611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14826" y="984973"/>
            <a:ext cx="4648199" cy="51090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Việt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Nam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nằm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bán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đảo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Đông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Dương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thuộc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khu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vực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Đông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Nam Á.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Đất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nước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ta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dạng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chữ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S. 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Diện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lãnh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thổ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nước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ta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khoảng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330 000 km</a:t>
            </a:r>
            <a:r>
              <a:rPr lang="en-US" sz="22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Vùng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biển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Việt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Nam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rộng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lớn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thuộc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Biển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Đông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nhiều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đảo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quần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đảo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Phía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Bắc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giáp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Trung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Quốc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Phía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Tây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giáp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Lào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Campuchia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Phía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Nam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giáp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vịnh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Thái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Lan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Phía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Đông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giáp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vịnh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Bắc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Bộ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biển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Đông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  <a:defRPr/>
            </a:pPr>
            <a:endParaRPr lang="en-US" dirty="0"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0"/>
            <a:ext cx="3207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1445" y="990600"/>
            <a:ext cx="85344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Nam?</a:t>
            </a:r>
            <a:endParaRPr lang="vi-VN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Danh lam thắng cảnh nổi tiếng, các lễ hội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Truyền thống dựng nước và giữ nước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Thành tựu khoa học – kĩ thuật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Movie 6">
            <a:hlinkClick r:id="rId2" action="ppaction://hlinkfile" highlightClick="1"/>
          </p:cNvPr>
          <p:cNvSpPr/>
          <p:nvPr/>
        </p:nvSpPr>
        <p:spPr>
          <a:xfrm>
            <a:off x="7620000" y="6019800"/>
            <a:ext cx="1066800" cy="685800"/>
          </a:xfrm>
          <a:prstGeom prst="actionButtonMovi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6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" y="1"/>
            <a:ext cx="9125893" cy="6882756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/>
        </p:nvSpPr>
        <p:spPr bwMode="auto">
          <a:xfrm>
            <a:off x="4819650" y="8316038"/>
            <a:ext cx="6515100" cy="36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Dù ai đi ngược về xuôi</a:t>
            </a:r>
            <a:br>
              <a:rPr lang="en-US" sz="28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Nhớ ngày giỗ tổ mùng 10 tháng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76200"/>
            <a:ext cx="479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997" y="297180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3" y="548416"/>
            <a:ext cx="4640167" cy="2502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60541"/>
            <a:ext cx="4519204" cy="29116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73104" y="6243935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9" y="3521915"/>
            <a:ext cx="3609661" cy="24978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204" y="214609"/>
            <a:ext cx="3657600" cy="24479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85106" y="2662535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Huế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6091535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Cột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9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840</Words>
  <Application>Microsoft Office PowerPoint</Application>
  <PresentationFormat>On-screen Show (4:3)</PresentationFormat>
  <Paragraphs>100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.VnTime</vt:lpstr>
      <vt:lpstr>Arial</vt:lpstr>
      <vt:lpstr>Calibri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THUY</dc:creator>
  <cp:lastModifiedBy>LENOVO</cp:lastModifiedBy>
  <cp:revision>64</cp:revision>
  <dcterms:created xsi:type="dcterms:W3CDTF">2015-06-20T14:58:30Z</dcterms:created>
  <dcterms:modified xsi:type="dcterms:W3CDTF">2021-03-11T10:42:24Z</dcterms:modified>
</cp:coreProperties>
</file>