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2"/>
  </p:notesMasterIdLst>
  <p:sldIdLst>
    <p:sldId id="256" r:id="rId5"/>
    <p:sldId id="299" r:id="rId6"/>
    <p:sldId id="258" r:id="rId7"/>
    <p:sldId id="275" r:id="rId8"/>
    <p:sldId id="288" r:id="rId9"/>
    <p:sldId id="289" r:id="rId10"/>
    <p:sldId id="290" r:id="rId11"/>
    <p:sldId id="291" r:id="rId12"/>
    <p:sldId id="292" r:id="rId13"/>
    <p:sldId id="266" r:id="rId14"/>
    <p:sldId id="293" r:id="rId15"/>
    <p:sldId id="277" r:id="rId16"/>
    <p:sldId id="295" r:id="rId17"/>
    <p:sldId id="297" r:id="rId18"/>
    <p:sldId id="298" r:id="rId19"/>
    <p:sldId id="296" r:id="rId20"/>
    <p:sldId id="300" r:id="rId21"/>
    <p:sldId id="267" r:id="rId22"/>
    <p:sldId id="279" r:id="rId23"/>
    <p:sldId id="268" r:id="rId24"/>
    <p:sldId id="303" r:id="rId25"/>
    <p:sldId id="304" r:id="rId26"/>
    <p:sldId id="280" r:id="rId27"/>
    <p:sldId id="301" r:id="rId28"/>
    <p:sldId id="269" r:id="rId29"/>
    <p:sldId id="282" r:id="rId30"/>
    <p:sldId id="270" r:id="rId31"/>
    <p:sldId id="283" r:id="rId32"/>
    <p:sldId id="302" r:id="rId33"/>
    <p:sldId id="271" r:id="rId34"/>
    <p:sldId id="284" r:id="rId35"/>
    <p:sldId id="285" r:id="rId36"/>
    <p:sldId id="272" r:id="rId37"/>
    <p:sldId id="286" r:id="rId38"/>
    <p:sldId id="273" r:id="rId39"/>
    <p:sldId id="287" r:id="rId40"/>
    <p:sldId id="274" r:id="rId41"/>
  </p:sldIdLst>
  <p:sldSz cx="9144000" cy="5143500" type="screen16x9"/>
  <p:notesSz cx="6858000" cy="9144000"/>
  <p:embeddedFontLst>
    <p:embeddedFont>
      <p:font typeface="HL Hoctro" panose="02000000000000000000" pitchFamily="2" charset="0"/>
      <p:regular r:id="rId43"/>
    </p:embeddedFont>
    <p:embeddedFont>
      <p:font typeface="宋体" panose="02010600030101010101" pitchFamily="2" charset="-122"/>
      <p:regular r:id="rId44"/>
    </p:embeddedFont>
    <p:embeddedFont>
      <p:font typeface="DFPOP1-W9" panose="020B0600070205080204" charset="-128"/>
      <p:regular r:id="rId45"/>
    </p:embeddedFont>
    <p:embeddedFont>
      <p:font typeface="Arial-Rounded" panose="020B0500000000000000" charset="0"/>
      <p:regular r:id="rId46"/>
    </p:embeddedFont>
    <p:embeddedFont>
      <p:font typeface="Calibri" panose="020F0502020204030204" pitchFamily="34" charset="0"/>
      <p:regular r:id="rId47"/>
      <p:bold r:id="rId48"/>
      <p:italic r:id="rId49"/>
      <p:boldItalic r:id="rId50"/>
    </p:embeddedFont>
  </p:embeddedFontLst>
  <p:custDataLst>
    <p:tags r:id="rId5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 id="299"/>
          </p14:sldIdLst>
        </p14:section>
        <p14:section name="Tiết 1" id="{694160BE-F2C5-4F1F-9227-A8A060926D5B}">
          <p14:sldIdLst>
            <p14:sldId id="258"/>
            <p14:sldId id="275"/>
            <p14:sldId id="288"/>
            <p14:sldId id="289"/>
            <p14:sldId id="290"/>
            <p14:sldId id="291"/>
            <p14:sldId id="292"/>
            <p14:sldId id="266"/>
            <p14:sldId id="293"/>
            <p14:sldId id="277"/>
            <p14:sldId id="295"/>
            <p14:sldId id="297"/>
            <p14:sldId id="298"/>
            <p14:sldId id="296"/>
            <p14:sldId id="300"/>
          </p14:sldIdLst>
        </p14:section>
        <p14:section name="Tiết 2" id="{47239A1A-9B72-4DA5-96A7-F8786F163078}">
          <p14:sldIdLst>
            <p14:sldId id="267"/>
            <p14:sldId id="279"/>
            <p14:sldId id="268"/>
            <p14:sldId id="303"/>
            <p14:sldId id="304"/>
            <p14:sldId id="280"/>
          </p14:sldIdLst>
        </p14:section>
        <p14:section name="Tiết 3" id="{8DB3B22B-32B6-4C3F-838D-DF98A9DBE4B7}">
          <p14:sldIdLst>
            <p14:sldId id="301"/>
            <p14:sldId id="269"/>
            <p14:sldId id="282"/>
            <p14:sldId id="270"/>
            <p14:sldId id="283"/>
          </p14:sldIdLst>
        </p14:section>
        <p14:section name="Tiết 4" id="{30D029CA-39C5-4833-936C-43C5EF842993}">
          <p14:sldIdLst>
            <p14:sldId id="302"/>
            <p14:sldId id="271"/>
            <p14:sldId id="284"/>
            <p14:sldId id="285"/>
            <p14:sldId id="272"/>
            <p14:sldId id="286"/>
            <p14:sldId id="273"/>
            <p14:sldId id="287"/>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FF3399"/>
    <a:srgbClr val="4CA420"/>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46" d="100"/>
          <a:sy n="146" d="100"/>
        </p:scale>
        <p:origin x="204" y="12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2020/9/13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29</a:t>
            </a:fld>
            <a:endParaRPr lang="zh-CN" altLang="en-US"/>
          </a:p>
        </p:txBody>
      </p:sp>
    </p:spTree>
    <p:extLst>
      <p:ext uri="{BB962C8B-B14F-4D97-AF65-F5344CB8AC3E}">
        <p14:creationId xmlns:p14="http://schemas.microsoft.com/office/powerpoint/2010/main" val="380705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30</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33</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35</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a:t>
            </a:fld>
            <a:endParaRPr lang="zh-CN" altLang="en-US"/>
          </a:p>
        </p:txBody>
      </p:sp>
    </p:spTree>
    <p:extLst>
      <p:ext uri="{BB962C8B-B14F-4D97-AF65-F5344CB8AC3E}">
        <p14:creationId xmlns:p14="http://schemas.microsoft.com/office/powerpoint/2010/main" val="21086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17</a:t>
            </a:fld>
            <a:endParaRPr lang="zh-CN" altLang="en-US"/>
          </a:p>
        </p:txBody>
      </p:sp>
    </p:spTree>
    <p:extLst>
      <p:ext uri="{BB962C8B-B14F-4D97-AF65-F5344CB8AC3E}">
        <p14:creationId xmlns:p14="http://schemas.microsoft.com/office/powerpoint/2010/main" val="307576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24</a:t>
            </a:fld>
            <a:endParaRPr lang="zh-CN" altLang="en-US"/>
          </a:p>
        </p:txBody>
      </p:sp>
    </p:spTree>
    <p:extLst>
      <p:ext uri="{BB962C8B-B14F-4D97-AF65-F5344CB8AC3E}">
        <p14:creationId xmlns:p14="http://schemas.microsoft.com/office/powerpoint/2010/main" val="166253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2020/9/13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2020/9/13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8.xml"/><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260145" y="2966987"/>
            <a:ext cx="4881017" cy="700236"/>
            <a:chOff x="2273176" y="2714626"/>
            <a:chExt cx="4881017" cy="70023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vi-VN"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273176" y="2714626"/>
              <a:ext cx="4872801" cy="687339"/>
            </a:xfrm>
            <a:prstGeom prst="rect">
              <a:avLst/>
            </a:prstGeom>
            <a:noFill/>
          </p:spPr>
          <p:txBody>
            <a:bodyPr wrap="none" rtlCol="0">
              <a:prstTxWarp prst="textDoubleWave1">
                <a:avLst/>
              </a:prstTxWarp>
              <a:spAutoFit/>
            </a:bodyPr>
            <a:lstStyle/>
            <a:p>
              <a:r>
                <a:rPr lang="vi-VN"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74670" y="2724545"/>
              <a:ext cx="4872801" cy="687339"/>
            </a:xfrm>
            <a:prstGeom prst="rect">
              <a:avLst/>
            </a:prstGeom>
            <a:noFill/>
          </p:spPr>
          <p:txBody>
            <a:bodyPr wrap="none" rtlCol="0">
              <a:prstTxWarp prst="textDoubleWave1">
                <a:avLst/>
              </a:prstTxWarp>
              <a:spAutoFit/>
            </a:bodyPr>
            <a:lstStyle/>
            <a:p>
              <a:r>
                <a:rPr lang="vi-VN"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5687" y="1605763"/>
            <a:ext cx="1787669" cy="927718"/>
            <a:chOff x="3278238" y="1810677"/>
            <a:chExt cx="1787669" cy="927718"/>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10677"/>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78238" y="1810677"/>
              <a:ext cx="1787669"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TextBox 1"/>
          <p:cNvSpPr txBox="1"/>
          <p:nvPr/>
        </p:nvSpPr>
        <p:spPr>
          <a:xfrm>
            <a:off x="1434052" y="715486"/>
            <a:ext cx="5858933" cy="692187"/>
          </a:xfrm>
          <a:prstGeom prst="rect">
            <a:avLst/>
          </a:prstGeom>
          <a:noFill/>
        </p:spPr>
        <p:txBody>
          <a:bodyPr wrap="square" numCol="1" rtlCol="0">
            <a:prstTxWarp prst="textInflateTop">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spc="50" smtClean="0">
                <a:ln w="9525" cmpd="sng">
                  <a:solidFill>
                    <a:schemeClr val="accent1"/>
                  </a:solidFill>
                  <a:prstDash val="solid"/>
                </a:ln>
                <a:solidFill>
                  <a:srgbClr val="70AD47">
                    <a:tint val="1000"/>
                  </a:srgbClr>
                </a:solidFill>
                <a:effectLst>
                  <a:glow rad="38100">
                    <a:schemeClr val="accent1">
                      <a:alpha val="40000"/>
                    </a:schemeClr>
                  </a:glow>
                </a:effectLst>
              </a:rPr>
              <a:t>Chủ đề: Mái trường mến yêu</a:t>
            </a:r>
            <a:endParaRPr lang="en-US" sz="24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Trên mỗi cánh hoa ghi tên một tổ trong lớp.   Giữa nhụy hoa là cô giáo cười rất tươi.   Bên dưới có dòng chữ nắn nót “Hoa yêu thương”.    Ai cũng thấy có mình trong tranh.   Chúng tôi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treo bức tranh</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ở góc sáng tạo của lớp.</a:t>
            </a:r>
          </a:p>
        </p:txBody>
      </p:sp>
      <p:sp>
        <p:nvSpPr>
          <p:cNvPr id="3" name="Rectangle 2"/>
          <p:cNvSpPr/>
          <p:nvPr/>
        </p:nvSpPr>
        <p:spPr>
          <a:xfrm>
            <a:off x="242042" y="4357490"/>
            <a:ext cx="4147078" cy="523220"/>
          </a:xfrm>
          <a:prstGeom prst="rect">
            <a:avLst/>
          </a:prstGeom>
        </p:spPr>
        <p:txBody>
          <a:bodyPr wrap="square">
            <a:spAutoFit/>
          </a:bodyPr>
          <a:lstStyle/>
          <a:p>
            <a:r>
              <a:rPr lang="vi-VN" altLang="zh-CN" sz="1400" b="1" dirty="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Vần: oay</a:t>
            </a:r>
          </a:p>
          <a:p>
            <a:r>
              <a:rPr lang="vi-VN" altLang="zh-CN" sz="1400" b="1" dirty="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Từ ngữ: hí hoáy, tỉ mỉ, nhụy hoa, nắn nót, sáng tạo</a:t>
            </a:r>
            <a:endParaRPr lang="vi-VN" altLang="zh-CN" sz="1400" b="1" dirty="0">
              <a:solidFill>
                <a:srgbClr val="FF3399"/>
              </a:solidFill>
              <a:sym typeface="+mn-lt"/>
            </a:endParaRP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cxnSp>
        <p:nvCxnSpPr>
          <p:cNvPr id="7" name="Straight Connector 6"/>
          <p:cNvCxnSpPr/>
          <p:nvPr/>
        </p:nvCxnSpPr>
        <p:spPr>
          <a:xfrm>
            <a:off x="1412240" y="1341120"/>
            <a:ext cx="782320" cy="1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705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5" grpId="0"/>
      <p:bldP spid="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20320" y="163332"/>
            <a:ext cx="943540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bảng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Giữa nhụy hoa là cô giáo cười rất tươi.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Bên dưới có dòng chữ nắn nót “Hoa yêu thương”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Ai cũng thấy có mình trong tranh.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Chúng tôi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treo bức tranh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ở góc sáng tạo của lớp.</a:t>
            </a: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449644" y="55776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7607585" y="55776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6624559" y="123945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xmlns="" id="{8D1E81D9-390E-4725-8248-2F04F6E94D2A}"/>
              </a:ext>
            </a:extLst>
          </p:cNvPr>
          <p:cNvSpPr/>
          <p:nvPr/>
        </p:nvSpPr>
        <p:spPr>
          <a:xfrm>
            <a:off x="388206" y="210009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xmlns="" id="{0D0C2A7E-B1FD-4517-8C36-147B5A25E009}"/>
              </a:ext>
            </a:extLst>
          </p:cNvPr>
          <p:cNvSpPr/>
          <p:nvPr/>
        </p:nvSpPr>
        <p:spPr>
          <a:xfrm>
            <a:off x="7426831" y="181225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xmlns="" id="{1F044D47-2CF2-4C74-BFC9-F1F6021FA1A7}"/>
              </a:ext>
            </a:extLst>
          </p:cNvPr>
          <p:cNvSpPr/>
          <p:nvPr/>
        </p:nvSpPr>
        <p:spPr>
          <a:xfrm>
            <a:off x="459803" y="298057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xmlns="" id="{47C08B50-8E4E-4C6C-9850-333F77FE0ED1}"/>
              </a:ext>
            </a:extLst>
          </p:cNvPr>
          <p:cNvSpPr/>
          <p:nvPr/>
        </p:nvSpPr>
        <p:spPr>
          <a:xfrm>
            <a:off x="7093916" y="289130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xmlns="" id="{47C08B50-8E4E-4C6C-9850-333F77FE0ED1}"/>
              </a:ext>
            </a:extLst>
          </p:cNvPr>
          <p:cNvSpPr/>
          <p:nvPr/>
        </p:nvSpPr>
        <p:spPr>
          <a:xfrm>
            <a:off x="4335874" y="333145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8</a:t>
            </a:r>
          </a:p>
        </p:txBody>
      </p:sp>
      <p:sp>
        <p:nvSpPr>
          <p:cNvPr id="17" name="Lưu đồ: Đường kết nối 15">
            <a:extLst>
              <a:ext uri="{FF2B5EF4-FFF2-40B4-BE49-F238E27FC236}">
                <a16:creationId xmlns:a16="http://schemas.microsoft.com/office/drawing/2014/main" xmlns="" id="{47C08B50-8E4E-4C6C-9850-333F77FE0ED1}"/>
              </a:ext>
            </a:extLst>
          </p:cNvPr>
          <p:cNvSpPr/>
          <p:nvPr/>
        </p:nvSpPr>
        <p:spPr>
          <a:xfrm>
            <a:off x="3050236" y="377522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9</a:t>
            </a:r>
          </a:p>
        </p:txBody>
      </p:sp>
      <p:sp>
        <p:nvSpPr>
          <p:cNvPr id="18" name="Lưu đồ: Đường kết nối 15">
            <a:extLst>
              <a:ext uri="{FF2B5EF4-FFF2-40B4-BE49-F238E27FC236}">
                <a16:creationId xmlns:a16="http://schemas.microsoft.com/office/drawing/2014/main" xmlns="" id="{47C08B50-8E4E-4C6C-9850-333F77FE0ED1}"/>
              </a:ext>
            </a:extLst>
          </p:cNvPr>
          <p:cNvSpPr/>
          <p:nvPr/>
        </p:nvSpPr>
        <p:spPr>
          <a:xfrm>
            <a:off x="20320" y="4607245"/>
            <a:ext cx="5486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600" b="1" dirty="0">
                <a:latin typeface="Times New Roman" panose="02020603050405020304" pitchFamily="18" charset="0"/>
                <a:cs typeface="Times New Roman" panose="02020603050405020304" pitchFamily="18" charset="0"/>
              </a:rPr>
              <a:t>10</a:t>
            </a:r>
          </a:p>
        </p:txBody>
      </p:sp>
      <p:sp>
        <p:nvSpPr>
          <p:cNvPr id="19" name="Rectangle 18"/>
          <p:cNvSpPr/>
          <p:nvPr/>
        </p:nvSpPr>
        <p:spPr>
          <a:xfrm>
            <a:off x="7093916" y="4737206"/>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cxnSp>
        <p:nvCxnSpPr>
          <p:cNvPr id="20" name="Straight Connector 19"/>
          <p:cNvCxnSpPr/>
          <p:nvPr/>
        </p:nvCxnSpPr>
        <p:spPr>
          <a:xfrm flipV="1">
            <a:off x="1783603" y="4327177"/>
            <a:ext cx="77314" cy="3655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073177" y="4337337"/>
            <a:ext cx="38966" cy="3244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12" idx="1"/>
          </p:cNvCxnSpPr>
          <p:nvPr/>
        </p:nvCxnSpPr>
        <p:spPr>
          <a:xfrm>
            <a:off x="6253227" y="1273709"/>
            <a:ext cx="424273" cy="171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95436" y="1704781"/>
            <a:ext cx="994884" cy="11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239760" y="3457126"/>
            <a:ext cx="621598" cy="5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par>
                          <p:cTn id="37" fill="hold">
                            <p:stCondLst>
                              <p:cond delay="5250"/>
                            </p:stCondLst>
                            <p:childTnLst>
                              <p:par>
                                <p:cTn id="38" presetID="6"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750"/>
                                        <p:tgtEl>
                                          <p:spTgt spid="10"/>
                                        </p:tgtEl>
                                      </p:cBhvr>
                                    </p:animEffect>
                                  </p:childTnLst>
                                </p:cTn>
                              </p:par>
                            </p:childTnLst>
                          </p:cTn>
                        </p:par>
                        <p:par>
                          <p:cTn id="41" fill="hold">
                            <p:stCondLst>
                              <p:cond delay="6000"/>
                            </p:stCondLst>
                            <p:childTnLst>
                              <p:par>
                                <p:cTn id="42" presetID="6"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750"/>
                                        <p:tgtEl>
                                          <p:spTgt spid="17"/>
                                        </p:tgtEl>
                                      </p:cBhvr>
                                    </p:animEffect>
                                  </p:childTnLst>
                                </p:cTn>
                              </p:par>
                            </p:childTnLst>
                          </p:cTn>
                        </p:par>
                        <p:par>
                          <p:cTn id="45" fill="hold">
                            <p:stCondLst>
                              <p:cond delay="6750"/>
                            </p:stCondLst>
                            <p:childTnLst>
                              <p:par>
                                <p:cTn id="46" presetID="6"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75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anim calcmode="lin" valueType="num">
                                      <p:cBhvr>
                                        <p:cTn id="85" dur="1000" fill="hold"/>
                                        <p:tgtEl>
                                          <p:spTgt spid="21"/>
                                        </p:tgtEl>
                                        <p:attrNameLst>
                                          <p:attrName>ppt_x</p:attrName>
                                        </p:attrNameLst>
                                      </p:cBhvr>
                                      <p:tavLst>
                                        <p:tav tm="0">
                                          <p:val>
                                            <p:strVal val="#ppt_x"/>
                                          </p:val>
                                        </p:tav>
                                        <p:tav tm="100000">
                                          <p:val>
                                            <p:strVal val="#ppt_x"/>
                                          </p:val>
                                        </p:tav>
                                      </p:tavLst>
                                    </p:anim>
                                    <p:anim calcmode="lin" valueType="num">
                                      <p:cBhvr>
                                        <p:cTn id="8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P spid="10" grpId="0" animBg="1"/>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0" y="-12471"/>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698901" y="4703058"/>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sp>
        <p:nvSpPr>
          <p:cNvPr id="7" name="Lưu đồ: Đường kết nối 8">
            <a:extLst>
              <a:ext uri="{FF2B5EF4-FFF2-40B4-BE49-F238E27FC236}">
                <a16:creationId xmlns:a16="http://schemas.microsoft.com/office/drawing/2014/main" xmlns="" id="{A3F0B0FD-818E-4BBD-B401-3895387E3487}"/>
              </a:ext>
            </a:extLst>
          </p:cNvPr>
          <p:cNvSpPr/>
          <p:nvPr/>
        </p:nvSpPr>
        <p:spPr>
          <a:xfrm>
            <a:off x="405784" y="422044"/>
            <a:ext cx="361507" cy="31415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8" name="Lưu đồ: Đường kết nối 5">
            <a:extLst>
              <a:ext uri="{FF2B5EF4-FFF2-40B4-BE49-F238E27FC236}">
                <a16:creationId xmlns:a16="http://schemas.microsoft.com/office/drawing/2014/main" xmlns="" id="{BB31C7CE-3A00-464D-89B3-1755B3BAA779}"/>
              </a:ext>
            </a:extLst>
          </p:cNvPr>
          <p:cNvSpPr/>
          <p:nvPr/>
        </p:nvSpPr>
        <p:spPr>
          <a:xfrm>
            <a:off x="405783" y="1905946"/>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444672" y="1516200"/>
            <a:ext cx="993728" cy="1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94155" y="1970904"/>
            <a:ext cx="621742" cy="5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4148" y="4101002"/>
            <a:ext cx="1060860" cy="3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2774" y="4535845"/>
            <a:ext cx="1243432" cy="13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5783" y="3700480"/>
            <a:ext cx="1272292" cy="7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0854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7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7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5" grpId="0"/>
      <p:bldP spid="20" grpId="0"/>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700" y="70339"/>
            <a:ext cx="5255288" cy="4038809"/>
          </a:xfrm>
          <a:prstGeom prst="rect">
            <a:avLst/>
          </a:prstGeom>
          <a:ln>
            <a:noFill/>
          </a:ln>
          <a:effectLst>
            <a:softEdge rad="112500"/>
          </a:effectLst>
        </p:spPr>
      </p:pic>
      <p:sp>
        <p:nvSpPr>
          <p:cNvPr id="3" name="Rectangle 2"/>
          <p:cNvSpPr/>
          <p:nvPr/>
        </p:nvSpPr>
        <p:spPr>
          <a:xfrm>
            <a:off x="341644" y="4109150"/>
            <a:ext cx="8802356" cy="830997"/>
          </a:xfrm>
          <a:prstGeom prst="rect">
            <a:avLst/>
          </a:prstGeom>
        </p:spPr>
        <p:txBody>
          <a:bodyPr wrap="square">
            <a:spAutoFit/>
          </a:bodyPr>
          <a:lstStyle/>
          <a:p>
            <a:r>
              <a:rPr lang="vi-VN"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Nhụy hoa </a:t>
            </a:r>
            <a:r>
              <a:rPr lang="vi-VN" altLang="zh-CN" sz="2400" b="1" dirty="0">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là bộ phận của hoa sau này sẽ phát triển thành quả và hạt </a:t>
            </a:r>
            <a:endParaRPr lang="en-US" sz="2000" dirty="0">
              <a:solidFill>
                <a:schemeClr val="accent6"/>
              </a:solidFill>
            </a:endParaRPr>
          </a:p>
        </p:txBody>
      </p:sp>
      <p:cxnSp>
        <p:nvCxnSpPr>
          <p:cNvPr id="4" name="Straight Connector 3"/>
          <p:cNvCxnSpPr/>
          <p:nvPr/>
        </p:nvCxnSpPr>
        <p:spPr>
          <a:xfrm flipV="1">
            <a:off x="1115367" y="2170444"/>
            <a:ext cx="3748035" cy="2019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3322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xmlns="" id="{97CDA310-DDA7-47C0-8950-DB78C5D823B7}"/>
              </a:ext>
            </a:extLst>
          </p:cNvPr>
          <p:cNvSpPr/>
          <p:nvPr/>
        </p:nvSpPr>
        <p:spPr>
          <a:xfrm>
            <a:off x="-10160" y="153885"/>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3" name="Cloud Callout 2"/>
          <p:cNvSpPr/>
          <p:nvPr/>
        </p:nvSpPr>
        <p:spPr>
          <a:xfrm>
            <a:off x="7254240" y="0"/>
            <a:ext cx="1889760" cy="732009"/>
          </a:xfrm>
          <a:prstGeom prst="cloudCallout">
            <a:avLst>
              <a:gd name="adj1" fmla="val -35349"/>
              <a:gd name="adj2" fmla="val 95811"/>
            </a:avLst>
          </a:prstGeom>
          <a:solidFill>
            <a:srgbClr val="04D3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Times New Roman" panose="02020603050405020304" pitchFamily="18" charset="0"/>
                <a:cs typeface="Times New Roman" panose="02020603050405020304" pitchFamily="18" charset="0"/>
              </a:rPr>
              <a:t>Luyện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27005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spTree>
    <p:extLst>
      <p:ext uri="{BB962C8B-B14F-4D97-AF65-F5344CB8AC3E}">
        <p14:creationId xmlns:p14="http://schemas.microsoft.com/office/powerpoint/2010/main" val="202693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5"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xmlns=""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2</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xmlns=""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xmlns=""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xmlns=""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xmlns=""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1443337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1045029" y="411246"/>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 của bạn nhỏ có mấy tổ</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838604" y="411246"/>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bông hoa bốn cánh được đặt tên là 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838604" y="479008"/>
            <a:ext cx="7784011"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 em, có thể đặt tên nào khác cho bức 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306" t="46222" r="7306" b="8544"/>
          <a:stretch/>
        </p:blipFill>
        <p:spPr>
          <a:xfrm>
            <a:off x="2153107" y="1039213"/>
            <a:ext cx="4892628" cy="3637701"/>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xmlns=""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xmlns=""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xmlns=""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xmlns=""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xmlns=""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3195949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86" y="550606"/>
            <a:ext cx="8662594" cy="4592894"/>
          </a:xfrm>
          <a:prstGeom prst="rect">
            <a:avLst/>
          </a:prstGeom>
        </p:spPr>
      </p:pic>
      <p:sp>
        <p:nvSpPr>
          <p:cNvPr id="3" name="矩形 8">
            <a:extLst>
              <a:ext uri="{FF2B5EF4-FFF2-40B4-BE49-F238E27FC236}">
                <a16:creationId xmlns:a16="http://schemas.microsoft.com/office/drawing/2014/main" xmlns="" id="{DAECB3AA-DE44-4B2E-8E42-EC1E254E3EC5}"/>
              </a:ext>
            </a:extLst>
          </p:cNvPr>
          <p:cNvSpPr/>
          <p:nvPr/>
        </p:nvSpPr>
        <p:spPr>
          <a:xfrm>
            <a:off x="568536" y="109215"/>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P</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2082674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9258" y="71120"/>
            <a:ext cx="5143500" cy="5143500"/>
          </a:xfrm>
          <a:prstGeom prst="rect">
            <a:avLst/>
          </a:prstGeom>
        </p:spPr>
      </p:pic>
    </p:spTree>
    <p:extLst>
      <p:ext uri="{BB962C8B-B14F-4D97-AF65-F5344CB8AC3E}">
        <p14:creationId xmlns:p14="http://schemas.microsoft.com/office/powerpoint/2010/main" val="30822248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BEF69370-038A-4CCC-B259-2DF7CD5468DF}"/>
              </a:ext>
            </a:extLst>
          </p:cNvPr>
          <p:cNvSpPr/>
          <p:nvPr/>
        </p:nvSpPr>
        <p:spPr>
          <a:xfrm>
            <a:off x="501331" y="855734"/>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4. Viết câu trả lời cho câu hỏi c ở mục 3</a:t>
            </a:r>
          </a:p>
        </p:txBody>
      </p:sp>
      <p:sp>
        <p:nvSpPr>
          <p:cNvPr id="6" name="矩形 8">
            <a:extLst>
              <a:ext uri="{FF2B5EF4-FFF2-40B4-BE49-F238E27FC236}">
                <a16:creationId xmlns:a16="http://schemas.microsoft.com/office/drawing/2014/main" xmlns="" id="{BEF69370-038A-4CCC-B259-2DF7CD5468DF}"/>
              </a:ext>
            </a:extLst>
          </p:cNvPr>
          <p:cNvSpPr/>
          <p:nvPr/>
        </p:nvSpPr>
        <p:spPr>
          <a:xfrm>
            <a:off x="0" y="1739654"/>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Bức tranh có thể đặt tên khác là........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6064162" y="1710813"/>
            <a:ext cx="2542684" cy="584775"/>
          </a:xfrm>
          <a:prstGeom prst="rect">
            <a:avLst/>
          </a:prstGeom>
        </p:spPr>
        <p:txBody>
          <a:bodyPr wrap="none">
            <a:spAutoFit/>
          </a:bodyPr>
          <a:lstStyle/>
          <a:p>
            <a:r>
              <a:rPr lang="vi-VN"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đoàn kết.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xmlns=""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3</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xmlns=""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xmlns=""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xmlns=""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xmlns=""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879979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xmlns="" id="{63EAF4D1-AA65-4EFA-BD15-B31C71E1FD91}"/>
              </a:ext>
            </a:extLst>
          </p:cNvPr>
          <p:cNvSpPr/>
          <p:nvPr/>
        </p:nvSpPr>
        <p:spPr>
          <a:xfrm>
            <a:off x="1320801" y="1087238"/>
            <a:ext cx="569976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xmlns=""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1370149" y="1087237"/>
            <a:ext cx="112921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tô vẽ</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507137" y="2553046"/>
            <a:ext cx="8505645" cy="584775"/>
          </a:xfrm>
          <a:prstGeom prst="rect">
            <a:avLst/>
          </a:prstGeom>
        </p:spPr>
        <p:txBody>
          <a:bodyPr wrap="square">
            <a:spAutoFit/>
          </a:bodyPr>
          <a:lstStyle/>
          <a:p>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Phương ngắm nhìn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nắn nót trên bảng</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5216861" y="1107676"/>
            <a:ext cx="267353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hí hoáy</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A2F459A0-6A26-4DA5-B309-4C38E867922B}"/>
              </a:ext>
            </a:extLst>
          </p:cNvPr>
          <p:cNvSpPr/>
          <p:nvPr/>
        </p:nvSpPr>
        <p:spPr>
          <a:xfrm>
            <a:off x="4384902" y="25326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2956261" y="1076962"/>
            <a:ext cx="1600118" cy="523220"/>
          </a:xfrm>
          <a:prstGeom prst="rect">
            <a:avLst/>
          </a:prstGeom>
        </p:spPr>
        <p:txBody>
          <a:bodyPr wrap="non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dòng chữ</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grpId="1" nodeType="clickEffect">
                                  <p:stCondLst>
                                    <p:cond delay="0"/>
                                  </p:stCondLst>
                                  <p:childTnLst>
                                    <p:animMotion origin="layout" path="M -3.88889E-6 4.81481E-6 L 0.10487 0.29691 " pathEditMode="relative" rAng="0" ptsTypes="AA">
                                      <p:cBhvr>
                                        <p:cTn id="38" dur="2000" fill="hold"/>
                                        <p:tgtEl>
                                          <p:spTgt spid="2"/>
                                        </p:tgtEl>
                                        <p:attrNameLst>
                                          <p:attrName>ppt_x</p:attrName>
                                          <p:attrName>ppt_y</p:attrName>
                                        </p:attrNameLst>
                                      </p:cBhvr>
                                      <p:rCtr x="5243" y="148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10" grpId="0"/>
      <p:bldP spid="10" grpId="1"/>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Luyện nói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475794" y="12642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258" t="37965" r="10365" b="8416"/>
          <a:stretch/>
        </p:blipFill>
        <p:spPr>
          <a:xfrm>
            <a:off x="2286000" y="711199"/>
            <a:ext cx="4318000" cy="4093882"/>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spd="slow" p14:dur="800" advTm="1000">
        <p:circle/>
      </p:transition>
    </mc:Choice>
    <mc:Fallback xmlns="">
      <p:transition spd="slow" advTm="1000">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xmlns=""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4</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xmlns=""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xmlns=""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xmlns=""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xmlns=""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414116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6454" t="13037" r="12296" b="58914"/>
          <a:stretch/>
        </p:blipFill>
        <p:spPr>
          <a:xfrm>
            <a:off x="0" y="701513"/>
            <a:ext cx="9144000" cy="4472941"/>
          </a:xfrm>
          <a:prstGeom prst="rect">
            <a:avLst/>
          </a:prstGeom>
        </p:spPr>
      </p:pic>
      <p:sp>
        <p:nvSpPr>
          <p:cNvPr id="4" name="矩形 8">
            <a:extLst>
              <a:ext uri="{FF2B5EF4-FFF2-40B4-BE49-F238E27FC236}">
                <a16:creationId xmlns:a16="http://schemas.microsoft.com/office/drawing/2014/main" xmlns="" id="{DAECB3AA-DE44-4B2E-8E42-EC1E254E3EC5}"/>
              </a:ext>
            </a:extLst>
          </p:cNvPr>
          <p:cNvSpPr/>
          <p:nvPr/>
        </p:nvSpPr>
        <p:spPr>
          <a:xfrm>
            <a:off x="89714" y="85785"/>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xmlns="" id="{4D1F74B1-A493-4F90-83D0-FFDCD4969EF8}"/>
              </a:ext>
            </a:extLst>
          </p:cNvPr>
          <p:cNvSpPr/>
          <p:nvPr/>
        </p:nvSpPr>
        <p:spPr>
          <a:xfrm>
            <a:off x="2993892" y="1189193"/>
            <a:ext cx="82626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xmlns="" id="{6E86600A-260E-4EDA-8C1F-2E79C8D20FB9}"/>
              </a:ext>
            </a:extLst>
          </p:cNvPr>
          <p:cNvSpPr/>
          <p:nvPr/>
        </p:nvSpPr>
        <p:spPr>
          <a:xfrm>
            <a:off x="1344192" y="1565201"/>
            <a:ext cx="87068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p:transition spd="med"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4346" t="46617" r="15250" b="44691"/>
          <a:stretch/>
        </p:blipFill>
        <p:spPr>
          <a:xfrm>
            <a:off x="116819" y="1544320"/>
            <a:ext cx="8673694" cy="1655699"/>
          </a:xfrm>
          <a:prstGeom prst="rect">
            <a:avLst/>
          </a:prstGeom>
        </p:spPr>
      </p:pic>
      <p:sp>
        <p:nvSpPr>
          <p:cNvPr id="4" name="矩形 8">
            <a:extLst>
              <a:ext uri="{FF2B5EF4-FFF2-40B4-BE49-F238E27FC236}">
                <a16:creationId xmlns:a16="http://schemas.microsoft.com/office/drawing/2014/main" xmlns="" id="{DAECB3AA-DE44-4B2E-8E42-EC1E254E3EC5}"/>
              </a:ext>
            </a:extLst>
          </p:cNvPr>
          <p:cNvSpPr/>
          <p:nvPr/>
        </p:nvSpPr>
        <p:spPr>
          <a:xfrm>
            <a:off x="851995" y="541788"/>
            <a:ext cx="8505646" cy="584775"/>
          </a:xfrm>
          <a:prstGeom prst="rect">
            <a:avLst/>
          </a:prstGeom>
        </p:spPr>
        <p:txBody>
          <a:bodyPr wrap="square">
            <a:spAutoFit/>
          </a:bodyPr>
          <a:lstStyle/>
          <a:p>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xmlns=""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latin typeface="Arial-Rounded" panose="020B0500000000000000" pitchFamily="34" charset="-93"/>
                <a:ea typeface="Arial-Rounded" panose="020B0500000000000000" pitchFamily="34" charset="-93"/>
                <a:cs typeface="Arial-Rounded" panose="020B0500000000000000" pitchFamily="34" charset="-93"/>
              </a:rPr>
              <a:t>ắn nót</a:t>
            </a:r>
          </a:p>
        </p:txBody>
      </p:sp>
      <p:sp>
        <p:nvSpPr>
          <p:cNvPr id="5" name="Hình chữ nhật: Góc Tròn 4">
            <a:extLst>
              <a:ext uri="{FF2B5EF4-FFF2-40B4-BE49-F238E27FC236}">
                <a16:creationId xmlns:a16="http://schemas.microsoft.com/office/drawing/2014/main" xmlns="" id="{E70D5203-C913-4D7A-BAE1-08A9F14E5A39}"/>
              </a:ext>
            </a:extLst>
          </p:cNvPr>
          <p:cNvSpPr/>
          <p:nvPr/>
        </p:nvSpPr>
        <p:spPr>
          <a:xfrm>
            <a:off x="4604283" y="1697207"/>
            <a:ext cx="2233397"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ánh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p>
        </p:txBody>
      </p:sp>
      <p:sp>
        <p:nvSpPr>
          <p:cNvPr id="6" name="Hình chữ nhật: Góc Tròn 5">
            <a:extLst>
              <a:ext uri="{FF2B5EF4-FFF2-40B4-BE49-F238E27FC236}">
                <a16:creationId xmlns:a16="http://schemas.microsoft.com/office/drawing/2014/main" xmlns="" id="{B95B6E9E-E64A-4DCE-A748-3BFC97161753}"/>
              </a:ext>
            </a:extLst>
          </p:cNvPr>
          <p:cNvSpPr/>
          <p:nvPr/>
        </p:nvSpPr>
        <p:spPr>
          <a:xfrm>
            <a:off x="6939648" y="1730786"/>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im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l</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ặng</a:t>
            </a:r>
          </a:p>
        </p:txBody>
      </p:sp>
      <p:sp>
        <p:nvSpPr>
          <p:cNvPr id="8" name="Hình chữ nhật: Góc Tròn 7">
            <a:extLst>
              <a:ext uri="{FF2B5EF4-FFF2-40B4-BE49-F238E27FC236}">
                <a16:creationId xmlns:a16="http://schemas.microsoft.com/office/drawing/2014/main" xmlns="" id="{CBBFFB9C-BE2C-49E6-A050-4CD40B5FD726}"/>
              </a:ext>
            </a:extLst>
          </p:cNvPr>
          <p:cNvSpPr/>
          <p:nvPr/>
        </p:nvSpPr>
        <p:spPr>
          <a:xfrm>
            <a:off x="4663546" y="2373853"/>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ần gũi</a:t>
            </a:r>
          </a:p>
        </p:txBody>
      </p:sp>
      <p:sp>
        <p:nvSpPr>
          <p:cNvPr id="9" name="Hình chữ nhật: Góc Tròn 8">
            <a:extLst>
              <a:ext uri="{FF2B5EF4-FFF2-40B4-BE49-F238E27FC236}">
                <a16:creationId xmlns:a16="http://schemas.microsoft.com/office/drawing/2014/main" xmlns="" id="{BF504A1A-8443-494E-BC4E-32D77EFC1CE9}"/>
              </a:ext>
            </a:extLst>
          </p:cNvPr>
          <p:cNvSpPr/>
          <p:nvPr/>
        </p:nvSpPr>
        <p:spPr>
          <a:xfrm>
            <a:off x="2581835" y="23762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 chép</a:t>
            </a:r>
          </a:p>
        </p:txBody>
      </p:sp>
      <p:sp>
        <p:nvSpPr>
          <p:cNvPr id="11" name="Hình chữ nhật: Góc Tròn 10">
            <a:extLst>
              <a:ext uri="{FF2B5EF4-FFF2-40B4-BE49-F238E27FC236}">
                <a16:creationId xmlns:a16="http://schemas.microsoft.com/office/drawing/2014/main" xmlns="" id="{34226D4E-3F01-4C02-81D6-DF350CD10A44}"/>
              </a:ext>
            </a:extLst>
          </p:cNvPr>
          <p:cNvSpPr/>
          <p:nvPr/>
        </p:nvSpPr>
        <p:spPr>
          <a:xfrm>
            <a:off x="6837679" y="2376299"/>
            <a:ext cx="216819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latin typeface="Arial-Rounded" panose="020B0500000000000000" pitchFamily="34" charset="-93"/>
                <a:ea typeface="Arial-Rounded" panose="020B0500000000000000" pitchFamily="34" charset="-93"/>
                <a:cs typeface="Arial-Rounded" panose="020B0500000000000000" pitchFamily="34" charset="-93"/>
              </a:rPr>
              <a:t>gọn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latin typeface="Arial-Rounded" panose="020B0500000000000000" pitchFamily="34" charset="-93"/>
                <a:ea typeface="Arial-Rounded" panose="020B0500000000000000" pitchFamily="34" charset="-93"/>
                <a:cs typeface="Arial-Rounded" panose="020B0500000000000000" pitchFamily="34" charset="-93"/>
              </a:rPr>
              <a:t>àng</a:t>
            </a: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Vẽ tranh </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583" t="54716" r="6197" b="8148"/>
          <a:stretch/>
        </p:blipFill>
        <p:spPr>
          <a:xfrm>
            <a:off x="91440" y="162552"/>
            <a:ext cx="8981440" cy="4980948"/>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2908151" y="2179024"/>
            <a:ext cx="3187091"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Chúc mừng các em!</a:t>
            </a:r>
            <a:endParaRPr lang="en-US" sz="2400"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1012784" y="1681315"/>
            <a:ext cx="1573098" cy="151875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21299998">
            <a:off x="580553" y="413119"/>
            <a:ext cx="6214766" cy="831757"/>
          </a:xfrm>
          <a:prstGeom prst="rect">
            <a:avLst/>
          </a:prstGeom>
          <a:noFill/>
        </p:spPr>
        <p:txBody>
          <a:bodyPr wrap="none" lIns="91440" tIns="45720" rIns="91440" bIns="45720">
            <a:prstTxWarp prst="textDoubleWave1">
              <a:avLst>
                <a:gd name="adj1" fmla="val 6250"/>
                <a:gd name="adj2" fmla="val 109"/>
              </a:avLst>
            </a:prstTxWarp>
            <a:spAutoFit/>
            <a:scene3d>
              <a:camera prst="orthographicFront"/>
              <a:lightRig rig="threePt" dir="t"/>
            </a:scene3d>
            <a:sp3d extrusionH="57150">
              <a:bevelT w="69850" h="69850" prst="divot"/>
            </a:sp3d>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Your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te</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Trò</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ch</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ơ</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i: </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Chiếc hộp</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may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mắ</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n</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xt</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 here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4812720" y="1740627"/>
            <a:ext cx="1573098" cy="151875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2899495" y="1718017"/>
            <a:ext cx="1573098" cy="1518751"/>
          </a:xfrm>
          <a:prstGeom prst="rect">
            <a:avLst/>
          </a:prstGeom>
          <a:ln>
            <a:noFill/>
          </a:ln>
          <a:effectLst>
            <a:outerShdw blurRad="292100" dist="139700" dir="2700000" algn="tl" rotWithShape="0">
              <a:srgbClr val="333333">
                <a:alpha val="65000"/>
              </a:srgbClr>
            </a:outerShdw>
          </a:effectLst>
        </p:spPr>
      </p:pic>
      <p:sp>
        <p:nvSpPr>
          <p:cNvPr id="10" name="Rectangle 36">
            <a:hlinkClick r:id="rId3" action="ppaction://hlinksldjump"/>
          </p:cNvPr>
          <p:cNvSpPr>
            <a:spLocks noChangeArrowheads="1"/>
          </p:cNvSpPr>
          <p:nvPr/>
        </p:nvSpPr>
        <p:spPr bwMode="auto">
          <a:xfrm>
            <a:off x="2112946" y="2767489"/>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rPr>
              <a:t>1</a:t>
            </a:r>
            <a:endParaRPr lang="en-US" altLang="en-US" sz="3600" dirty="0"/>
          </a:p>
        </p:txBody>
      </p:sp>
      <p:sp>
        <p:nvSpPr>
          <p:cNvPr id="13" name="Rectangle 36">
            <a:hlinkClick r:id="rId4" action="ppaction://hlinksldjump"/>
          </p:cNvPr>
          <p:cNvSpPr>
            <a:spLocks noChangeArrowheads="1"/>
          </p:cNvSpPr>
          <p:nvPr/>
        </p:nvSpPr>
        <p:spPr bwMode="auto">
          <a:xfrm>
            <a:off x="3989760" y="2804191"/>
            <a:ext cx="482833"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0000"/>
                </a:solidFill>
              </a:rPr>
              <a:t>2</a:t>
            </a:r>
            <a:endParaRPr lang="en-US" altLang="en-US" sz="3600" b="1" dirty="0">
              <a:solidFill>
                <a:srgbClr val="FF0000"/>
              </a:solidFill>
            </a:endParaRPr>
          </a:p>
        </p:txBody>
      </p:sp>
      <p:sp>
        <p:nvSpPr>
          <p:cNvPr id="14" name="Rectangle 36">
            <a:hlinkClick r:id="rId5" action="ppaction://hlinksldjump"/>
          </p:cNvPr>
          <p:cNvSpPr>
            <a:spLocks noChangeArrowheads="1"/>
          </p:cNvSpPr>
          <p:nvPr/>
        </p:nvSpPr>
        <p:spPr bwMode="auto">
          <a:xfrm>
            <a:off x="5912882" y="2784546"/>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3</a:t>
            </a:r>
            <a:endParaRPr lang="en-US" altLang="en-US" sz="3600" dirty="0"/>
          </a:p>
        </p:txBody>
      </p:sp>
      <p:sp>
        <p:nvSpPr>
          <p:cNvPr id="15" name="Right Arrow 14">
            <a:hlinkClick r:id="rId6" action="ppaction://hlinksldjump"/>
          </p:cNvPr>
          <p:cNvSpPr/>
          <p:nvPr/>
        </p:nvSpPr>
        <p:spPr>
          <a:xfrm>
            <a:off x="7941570" y="4003041"/>
            <a:ext cx="1046097" cy="43196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Times New Roman" panose="02020603050405020304" pitchFamily="18" charset="0"/>
                <a:cs typeface="Times New Roman" panose="02020603050405020304" pitchFamily="18" charset="0"/>
              </a:rPr>
              <a:t>Tiếp tục</a:t>
            </a:r>
            <a:endParaRPr lang="en-US"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7007865" y="1740627"/>
            <a:ext cx="1573098" cy="1518751"/>
          </a:xfrm>
          <a:prstGeom prst="rect">
            <a:avLst/>
          </a:prstGeom>
          <a:ln>
            <a:noFill/>
          </a:ln>
          <a:effectLst>
            <a:outerShdw blurRad="292100" dist="139700" dir="2700000" algn="tl" rotWithShape="0">
              <a:srgbClr val="333333">
                <a:alpha val="65000"/>
              </a:srgbClr>
            </a:outerShdw>
          </a:effectLst>
        </p:spPr>
      </p:pic>
      <p:sp>
        <p:nvSpPr>
          <p:cNvPr id="17" name="Rectangle 36">
            <a:hlinkClick r:id="rId7" action="ppaction://hlinksldjump"/>
          </p:cNvPr>
          <p:cNvSpPr>
            <a:spLocks noChangeArrowheads="1"/>
          </p:cNvSpPr>
          <p:nvPr/>
        </p:nvSpPr>
        <p:spPr bwMode="auto">
          <a:xfrm>
            <a:off x="8108027" y="2804190"/>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4</a:t>
            </a:r>
            <a:endParaRPr lang="en-US" altLang="en-US" sz="3600" dirty="0"/>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with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3"/>
                                        </p:tgtEl>
                                      </p:cBhvr>
                                    </p:animEffect>
                                    <p:anim calcmode="lin" valueType="num">
                                      <p:cBhvr>
                                        <p:cTn id="27" dur="1000"/>
                                        <p:tgtEl>
                                          <p:spTgt spid="13"/>
                                        </p:tgtEl>
                                        <p:attrNameLst>
                                          <p:attrName>ppt_x</p:attrName>
                                        </p:attrNameLst>
                                      </p:cBhvr>
                                      <p:tavLst>
                                        <p:tav tm="0">
                                          <p:val>
                                            <p:strVal val="ppt_x"/>
                                          </p:val>
                                        </p:tav>
                                        <p:tav tm="100000">
                                          <p:val>
                                            <p:strVal val="ppt_x"/>
                                          </p:val>
                                        </p:tav>
                                      </p:tavLst>
                                    </p:anim>
                                    <p:anim calcmode="lin" valueType="num">
                                      <p:cBhvr>
                                        <p:cTn id="28" dur="1000"/>
                                        <p:tgtEl>
                                          <p:spTgt spid="13"/>
                                        </p:tgtEl>
                                        <p:attrNameLst>
                                          <p:attrName>ppt_y</p:attrName>
                                        </p:attrNameLst>
                                      </p:cBhvr>
                                      <p:tavLst>
                                        <p:tav tm="0">
                                          <p:val>
                                            <p:strVal val="ppt_y"/>
                                          </p:val>
                                        </p:tav>
                                        <p:tav tm="100000">
                                          <p:val>
                                            <p:strVal val="ppt_y+.1"/>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8" grpId="0"/>
      <p:bldP spid="10" grpId="0" animBg="1"/>
      <p:bldP spid="13" grpId="0" animBg="1"/>
      <p:bldP spid="14"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01296" y="1056422"/>
            <a:ext cx="4137671"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gì?</a:t>
            </a:r>
          </a:p>
        </p:txBody>
      </p:sp>
      <p:sp>
        <p:nvSpPr>
          <p:cNvPr id="4" name="Rectangle 3"/>
          <p:cNvSpPr/>
          <p:nvPr/>
        </p:nvSpPr>
        <p:spPr>
          <a:xfrm>
            <a:off x="2021003" y="1686342"/>
            <a:ext cx="4721164" cy="523220"/>
          </a:xfrm>
          <a:prstGeom prst="rect">
            <a:avLst/>
          </a:prstGeom>
        </p:spPr>
        <p:txBody>
          <a:bodyPr wrap="none">
            <a:spAutoFit/>
          </a:bodyPr>
          <a:lstStyle/>
          <a:p>
            <a:r>
              <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Đi học</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037" r="929" b="44889"/>
          <a:stretch/>
        </p:blipFill>
        <p:spPr>
          <a:xfrm>
            <a:off x="2021002" y="2316262"/>
            <a:ext cx="5116565" cy="1889978"/>
          </a:xfrm>
          <a:prstGeom prst="rect">
            <a:avLst/>
          </a:prstGeom>
        </p:spPr>
      </p:pic>
    </p:spTree>
    <p:extLst>
      <p:ext uri="{BB962C8B-B14F-4D97-AF65-F5344CB8AC3E}">
        <p14:creationId xmlns:p14="http://schemas.microsoft.com/office/powerpoint/2010/main" val="3655666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65403" y="1361222"/>
            <a:ext cx="53687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hát một bài hát về thầy cô?</a:t>
            </a:r>
            <a:endParaRPr lang="en-US" sz="24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583" t="49778" r="7306" b="17432"/>
          <a:stretch/>
        </p:blipFill>
        <p:spPr>
          <a:xfrm>
            <a:off x="2936240" y="2296160"/>
            <a:ext cx="3119120" cy="168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3"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5314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763" y="954822"/>
            <a:ext cx="84641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trong bài “Đi học” có đặc điểm gì?</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800049" y="2133091"/>
            <a:ext cx="7967246" cy="523220"/>
          </a:xfrm>
          <a:prstGeom prst="rect">
            <a:avLst/>
          </a:prstGeom>
        </p:spPr>
        <p:txBody>
          <a:bodyPr wrap="none">
            <a:spAutoFit/>
          </a:bodyPr>
          <a:lstStyle/>
          <a:p>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be</a:t>
            </a:r>
            <a:r>
              <a:rPr lang="en-US"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bé</a:t>
            </a: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nằm lặng giữa rừng cây</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Left Arrow 5"/>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hlinkClick r:id="rId3" action="ppaction://hlinksldjump"/>
              </a:rPr>
              <a:t>Back</a:t>
            </a:r>
            <a:endPar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34713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441" y="255518"/>
            <a:ext cx="8007320"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đọc hai đoạn thơ đầu tiên trong bài “Đi học”</a:t>
            </a:r>
            <a:endParaRPr lang="en-US" sz="2400" b="1" dirty="0"/>
          </a:p>
        </p:txBody>
      </p:sp>
      <p:sp>
        <p:nvSpPr>
          <p:cNvPr id="4" name="矩形 8">
            <a:extLst>
              <a:ext uri="{FF2B5EF4-FFF2-40B4-BE49-F238E27FC236}">
                <a16:creationId xmlns:a16="http://schemas.microsoft.com/office/drawing/2014/main" xmlns="" id="{97CDA310-DDA7-47C0-8950-DB78C5D823B7}"/>
              </a:ext>
            </a:extLst>
          </p:cNvPr>
          <p:cNvSpPr/>
          <p:nvPr/>
        </p:nvSpPr>
        <p:spPr>
          <a:xfrm>
            <a:off x="1680993" y="564356"/>
            <a:ext cx="3632687" cy="221337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endPar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dắt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bước</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nay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nương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97CDA310-DDA7-47C0-8950-DB78C5D823B7}"/>
              </a:ext>
            </a:extLst>
          </p:cNvPr>
          <p:cNvSpPr/>
          <p:nvPr/>
        </p:nvSpPr>
        <p:spPr>
          <a:xfrm>
            <a:off x="1680993" y="2768600"/>
            <a:ext cx="5394721" cy="173664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be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bé</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lặng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giữa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cây</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giáo</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trẻ</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Dạy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hay</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Left Arrow 6"/>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072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715" r="-6605" b="39016"/>
          <a:stretch/>
        </p:blipFill>
        <p:spPr>
          <a:xfrm>
            <a:off x="0" y="0"/>
            <a:ext cx="9692640" cy="5143500"/>
          </a:xfrm>
          <a:prstGeom prst="rect">
            <a:avLst/>
          </a:prstGeom>
        </p:spPr>
      </p:pic>
    </p:spTree>
    <p:extLst>
      <p:ext uri="{BB962C8B-B14F-4D97-AF65-F5344CB8AC3E}">
        <p14:creationId xmlns:p14="http://schemas.microsoft.com/office/powerpoint/2010/main" val="19495421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 ds:uri="http://purl.org/dc/dcmitype/"/>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473</TotalTime>
  <Words>1063</Words>
  <Application>Microsoft Office PowerPoint</Application>
  <PresentationFormat>On-screen Show (16:9)</PresentationFormat>
  <Paragraphs>142</Paragraphs>
  <Slides>37</Slides>
  <Notes>15</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华康少女文字W5</vt:lpstr>
      <vt:lpstr>HL Hoctro</vt:lpstr>
      <vt:lpstr>宋体</vt:lpstr>
      <vt:lpstr>DFPOP1-W9</vt:lpstr>
      <vt:lpstr>Arial-Rounded</vt:lpstr>
      <vt:lpstr>Calibri</vt:lpstr>
      <vt:lpstr>Arial</vt:lpstr>
      <vt:lpstr>Times New Roman</vt:lpstr>
      <vt:lpstr>幼圆</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Thảo Phương Nguyễn</cp:lastModifiedBy>
  <cp:revision>46</cp:revision>
  <dcterms:created xsi:type="dcterms:W3CDTF">2020-08-13T09:19:08Z</dcterms:created>
  <dcterms:modified xsi:type="dcterms:W3CDTF">2020-09-13T04:05:35Z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