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media/media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8" r:id="rId23"/>
    <p:sldId id="277"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6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a:t>0</a:t>
            </a:r>
          </a:p>
        </p:txBody>
      </p:sp>
      <p:sp>
        <p:nvSpPr>
          <p:cNvPr id="2051" name="Rectangle 3"/>
          <p:cNvSpPr>
            <a:spLocks noGrp="1" noChangeArrowheads="1"/>
          </p:cNvSpPr>
          <p:nvPr>
            <p:ph type="body" idx="1"/>
          </p:nvPr>
        </p:nvSpPr>
        <p:spPr/>
        <p:txBody>
          <a:bodyPr/>
          <a:lstStyle/>
          <a:p>
            <a:pPr eaLnBrk="1" hangingPunct="1"/>
            <a:endParaRPr lang="en-US" altLang="en-US"/>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00910" y="15240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a:solidFill>
                  <a:srgbClr val="7030A0"/>
                </a:solidFill>
              </a:rPr>
              <a:t>TẬP ĐỌC</a:t>
            </a: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a:latin typeface="Arial-SGK-TV" pitchFamily="2" charset="0"/>
                <a:cs typeface="Arial-SGK-TV" pitchFamily="2" charset="0"/>
              </a:rPr>
              <a:t>a. Bạn Nam học lớp mấy?</a:t>
            </a: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a:solidFill>
                  <a:srgbClr val="0000FF"/>
                </a:solidFill>
                <a:latin typeface="Arial-SGK-TV" pitchFamily="2" charset="0"/>
                <a:cs typeface="Arial-SGK-TV" pitchFamily="2" charset="0"/>
              </a:rPr>
              <a:t>=&gt; </a:t>
            </a:r>
            <a:r>
              <a:rPr lang="en-US" sz="2800" b="1" dirty="0">
                <a:solidFill>
                  <a:srgbClr val="FF0000"/>
                </a:solidFill>
                <a:latin typeface="Arial-SGK-TV" pitchFamily="2" charset="0"/>
                <a:cs typeface="Arial-SGK-TV" pitchFamily="2" charset="0"/>
              </a:rPr>
              <a:t>Nam học lớp 1A.</a:t>
            </a: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a:latin typeface="Arial-SGK-TV" pitchFamily="2" charset="0"/>
                <a:cs typeface="Arial-SGK-TV" pitchFamily="2" charset="0"/>
              </a:rPr>
              <a:t>1. Tô</a:t>
            </a:r>
          </a:p>
        </p:txBody>
      </p:sp>
    </p:spTree>
    <p:extLst>
      <p:ext uri="{BB962C8B-B14F-4D97-AF65-F5344CB8AC3E}">
        <p14:creationId xmlns:p14="http://schemas.microsoft.com/office/powerpoint/2010/main" val="2519084025"/>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 Viết câu trả lời cho câu hỏi a ở mục 3 (SGK trang 5)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a:solidFill>
                  <a:srgbClr val="7030A0"/>
                </a:solidFill>
              </a:rPr>
              <a:t>TIẾT 3</a:t>
            </a:r>
          </a:p>
        </p:txBody>
      </p:sp>
    </p:spTree>
    <p:extLst>
      <p:ext uri="{BB962C8B-B14F-4D97-AF65-F5344CB8AC3E}">
        <p14:creationId xmlns:p14="http://schemas.microsoft.com/office/powerpoint/2010/main" val="127339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a:solidFill>
                  <a:srgbClr val="FF0000"/>
                </a:solidFill>
                <a:latin typeface="Arial-SGK-TV" pitchFamily="2" charset="0"/>
                <a:cs typeface="Arial-SGK-TV" pitchFamily="2" charset="0"/>
              </a:rPr>
              <a:t>bổ ích		mới		</a:t>
            </a: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a:solidFill>
                  <a:srgbClr val="0000FF"/>
                </a:solidFill>
                <a:latin typeface="Arial-SGK-TV" pitchFamily="2" charset="0"/>
                <a:cs typeface="Arial-SGK-TV" pitchFamily="2" charset="0"/>
              </a:rPr>
              <a:t>Nam rất  </a:t>
            </a:r>
            <a:r>
              <a:rPr lang="en-US" sz="2800" dirty="0">
                <a:solidFill>
                  <a:srgbClr val="0000FF"/>
                </a:solidFill>
                <a:latin typeface="Arial-SGK-TV" pitchFamily="2" charset="0"/>
                <a:cs typeface="Arial-SGK-TV" pitchFamily="2" charset="0"/>
              </a:rPr>
              <a:t>............... </a:t>
            </a:r>
            <a:r>
              <a:rPr lang="en-US" sz="2800" b="1" dirty="0">
                <a:solidFill>
                  <a:srgbClr val="0000FF"/>
                </a:solidFill>
                <a:latin typeface="Arial-SGK-TV" pitchFamily="2" charset="0"/>
                <a:cs typeface="Arial-SGK-TV" pitchFamily="2" charset="0"/>
              </a:rPr>
              <a:t> khi được cô giáo khen</a:t>
            </a:r>
            <a:r>
              <a:rPr lang="en-US" sz="2800" dirty="0">
                <a:solidFill>
                  <a:srgbClr val="0000FF"/>
                </a:solidFill>
                <a:latin typeface="Arial-SGK-TV" pitchFamily="2" charset="0"/>
                <a:cs typeface="Arial-SGK-TV" pitchFamily="2" charset="0"/>
              </a:rPr>
              <a:t>.</a:t>
            </a: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a:solidFill>
                  <a:srgbClr val="FF0000"/>
                </a:solidFill>
                <a:latin typeface="Arial-SGK-TV" pitchFamily="2" charset="0"/>
                <a:cs typeface="Arial-SGK-TV" pitchFamily="2" charset="0"/>
              </a:rPr>
              <a:t>hãnh diện</a:t>
            </a: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a:solidFill>
                  <a:srgbClr val="FF0000"/>
                </a:solidFill>
                <a:latin typeface="Arial-SGK-TV" pitchFamily="2" charset="0"/>
                <a:cs typeface="Arial-SGK-TV" pitchFamily="2" charset="0"/>
              </a:rPr>
              <a:t>N</a:t>
            </a: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4. Viết câu hoàn thiện ở mục 5 (SGK trang 6)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sp>
        <p:nvSpPr>
          <p:cNvPr id="6147" name="Rectangle 3"/>
          <p:cNvSpPr>
            <a:spLocks noGrp="1" noChangeArrowheads="1"/>
          </p:cNvSpPr>
          <p:nvPr>
            <p:ph type="body" idx="1"/>
          </p:nvPr>
        </p:nvSpPr>
        <p:spPr/>
        <p:txBody>
          <a:bodyPr/>
          <a:lstStyle/>
          <a:p>
            <a:pPr eaLnBrk="1" hangingPunct="1"/>
            <a:endParaRPr lang="en-US"/>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4" y="867800"/>
            <a:ext cx="2334767" cy="159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46" y="3915172"/>
            <a:ext cx="2377025" cy="171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743518"/>
            <a:ext cx="2419283" cy="169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242" y="3987047"/>
            <a:ext cx="2366460" cy="165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472158" y="10954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đá bóng</a:t>
            </a:r>
          </a:p>
        </p:txBody>
      </p:sp>
      <p:sp>
        <p:nvSpPr>
          <p:cNvPr id="14" name="Oval 13"/>
          <p:cNvSpPr/>
          <p:nvPr/>
        </p:nvSpPr>
        <p:spPr>
          <a:xfrm rot="185739">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đọc sách</a:t>
            </a:r>
          </a:p>
        </p:txBody>
      </p:sp>
      <p:sp>
        <p:nvSpPr>
          <p:cNvPr id="15" name="Oval 14"/>
          <p:cNvSpPr/>
          <p:nvPr/>
        </p:nvSpPr>
        <p:spPr>
          <a:xfrm>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kéo co</a:t>
            </a:r>
          </a:p>
        </p:txBody>
      </p:sp>
      <p:sp>
        <p:nvSpPr>
          <p:cNvPr id="16" name="Oval 15"/>
          <p:cNvSpPr/>
          <p:nvPr/>
        </p:nvSpPr>
        <p:spPr>
          <a:xfrm>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múa</a:t>
            </a:r>
          </a:p>
        </p:txBody>
      </p:sp>
      <p:cxnSp>
        <p:nvCxnSpPr>
          <p:cNvPr id="3" name="Straight Connector 2">
            <a:extLst>
              <a:ext uri="{FF2B5EF4-FFF2-40B4-BE49-F238E27FC236}">
                <a16:creationId xmlns:a16="http://schemas.microsoft.com/office/drawing/2014/main" id="{DE733D66-57AD-42FD-8C8E-585977987A8A}"/>
              </a:ext>
            </a:extLst>
          </p:cNvPr>
          <p:cNvCxnSpPr>
            <a:cxnSpLocks/>
            <a:stCxn id="13" idx="2"/>
          </p:cNvCxnSpPr>
          <p:nvPr/>
        </p:nvCxnSpPr>
        <p:spPr>
          <a:xfrm flipH="1">
            <a:off x="2682751" y="1438390"/>
            <a:ext cx="78940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E8902D41-7B1C-4DD6-B7BF-A247A8115D1C}"/>
              </a:ext>
            </a:extLst>
          </p:cNvPr>
          <p:cNvCxnSpPr>
            <a:cxnSpLocks/>
          </p:cNvCxnSpPr>
          <p:nvPr/>
        </p:nvCxnSpPr>
        <p:spPr>
          <a:xfrm flipH="1">
            <a:off x="5394584" y="1542095"/>
            <a:ext cx="685798" cy="107831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41E442E8-C06E-4ACB-809E-5505E39C4756}"/>
              </a:ext>
            </a:extLst>
          </p:cNvPr>
          <p:cNvCxnSpPr>
            <a:cxnSpLocks/>
          </p:cNvCxnSpPr>
          <p:nvPr/>
        </p:nvCxnSpPr>
        <p:spPr>
          <a:xfrm flipH="1">
            <a:off x="2590800" y="3915172"/>
            <a:ext cx="1018008" cy="73786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072EC1E0-073C-4C41-AEFC-7EFA85BA752C}"/>
              </a:ext>
            </a:extLst>
          </p:cNvPr>
          <p:cNvCxnSpPr>
            <a:cxnSpLocks/>
          </p:cNvCxnSpPr>
          <p:nvPr/>
        </p:nvCxnSpPr>
        <p:spPr>
          <a:xfrm flipH="1">
            <a:off x="5502948" y="4953000"/>
            <a:ext cx="569294"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5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500"/>
                                        <p:tgtEl>
                                          <p:spTgt spid="16"/>
                                        </p:tgtEl>
                                      </p:cBhvr>
                                    </p:animEffect>
                                  </p:childTnLst>
                                </p:cTn>
                              </p:par>
                              <p:par>
                                <p:cTn id="17" presetID="6" presetClass="entr" presetSubtype="32"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circle(out)">
                                      <p:cBhvr>
                                        <p:cTn id="19" dur="500"/>
                                        <p:tgtEl>
                                          <p:spTgt spid="3075"/>
                                        </p:tgtEl>
                                      </p:cBhvr>
                                    </p:animEffect>
                                  </p:childTnLst>
                                </p:cTn>
                              </p:par>
                              <p:par>
                                <p:cTn id="20" presetID="6" presetClass="entr" presetSubtype="32"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out)">
                                      <p:cBhvr>
                                        <p:cTn id="22" dur="500"/>
                                        <p:tgtEl>
                                          <p:spTgt spid="3076"/>
                                        </p:tgtEl>
                                      </p:cBhvr>
                                    </p:animEffect>
                                  </p:childTnLst>
                                </p:cTn>
                              </p:par>
                              <p:par>
                                <p:cTn id="23" presetID="6" presetClass="entr" presetSubtype="32" fill="hold"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circle(out)">
                                      <p:cBhvr>
                                        <p:cTn id="25" dur="500"/>
                                        <p:tgtEl>
                                          <p:spTgt spid="3077"/>
                                        </p:tgtEl>
                                      </p:cBhvr>
                                    </p:animEffect>
                                  </p:childTnLst>
                                </p:cTn>
                              </p:par>
                              <p:par>
                                <p:cTn id="26" presetID="6" presetClass="entr" presetSubtype="32" fill="hold" nodeType="with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circle(out)">
                                      <p:cBhvr>
                                        <p:cTn id="28" dur="500"/>
                                        <p:tgtEl>
                                          <p:spTgt spid="307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a:solidFill>
                  <a:srgbClr val="7030A0"/>
                </a:solidFill>
              </a:rPr>
              <a:t>TIẾT 1</a:t>
            </a:r>
          </a:p>
        </p:txBody>
      </p:sp>
    </p:spTree>
    <p:extLst>
      <p:ext uri="{BB962C8B-B14F-4D97-AF65-F5344CB8AC3E}">
        <p14:creationId xmlns:p14="http://schemas.microsoft.com/office/powerpoint/2010/main" val="336648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a:solidFill>
                  <a:srgbClr val="7030A0"/>
                </a:solidFill>
              </a:rPr>
              <a:t>TIẾT 4</a:t>
            </a:r>
          </a:p>
        </p:txBody>
      </p:sp>
    </p:spTree>
    <p:extLst>
      <p:ext uri="{BB962C8B-B14F-4D97-AF65-F5344CB8AC3E}">
        <p14:creationId xmlns:p14="http://schemas.microsoft.com/office/powerpoint/2010/main" val="127339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61682"/>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SGK-TV" pitchFamily="2" charset="0"/>
                <a:cs typeface="Arial-SGK-TV" pitchFamily="2" charset="0"/>
              </a:rPr>
              <a:t>     </a:t>
            </a:r>
            <a:r>
              <a:rPr lang="en-US" sz="2600" dirty="0">
                <a:solidFill>
                  <a:schemeClr val="tx1"/>
                </a:solidFill>
                <a:latin typeface="Arial-SGK-TV" pitchFamily="2" charset="0"/>
                <a:cs typeface="Arial-SGK-TV" pitchFamily="2" charset="0"/>
              </a:rPr>
              <a:t>Nam đã đọc được truyện tranh. Nam còn biết làm toán nữa.</a:t>
            </a: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a:solidFill>
                  <a:srgbClr val="FF0000"/>
                </a:solidFill>
                <a:latin typeface="Arial-SGK-TV" pitchFamily="2" charset="0"/>
                <a:cs typeface="Arial-SGK-TV" pitchFamily="2" charset="0"/>
              </a:rPr>
              <a:t>N</a:t>
            </a: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a:solidFill>
                  <a:srgbClr val="FF0000"/>
                </a:solidFill>
                <a:latin typeface="Arial-SGK-TV" pitchFamily="2" charset="0"/>
                <a:cs typeface="Arial-SGK-TV" pitchFamily="2" charset="0"/>
              </a:rPr>
              <a:t>N</a:t>
            </a: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sp>
        <p:nvSpPr>
          <p:cNvPr id="6147" name="Rectangle 3"/>
          <p:cNvSpPr>
            <a:spLocks noGrp="1" noChangeArrowheads="1"/>
          </p:cNvSpPr>
          <p:nvPr>
            <p:ph type="body" idx="1"/>
          </p:nvPr>
        </p:nvSpPr>
        <p:spPr/>
        <p:txBody>
          <a:bodyPr/>
          <a:lstStyle/>
          <a:p>
            <a:pPr eaLnBrk="1" hangingPunct="1"/>
            <a:endParaRPr lang="en-US"/>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a. Điền s hay x?</a:t>
            </a: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học  </a:t>
            </a:r>
            <a:r>
              <a:rPr lang="en-US" altLang="en-US" sz="2800" b="1" dirty="0">
                <a:solidFill>
                  <a:srgbClr val="FF0000"/>
                </a:solidFill>
                <a:latin typeface="Arial-SGK-TV" pitchFamily="2" charset="0"/>
                <a:cs typeface="Arial-SGK-TV" pitchFamily="2" charset="0"/>
              </a:rPr>
              <a:t>s</a:t>
            </a:r>
            <a:r>
              <a:rPr lang="en-US" altLang="en-US" sz="2800" b="1" dirty="0">
                <a:latin typeface="Arial-SGK-TV" pitchFamily="2" charset="0"/>
                <a:cs typeface="Arial-SGK-TV" pitchFamily="2" charset="0"/>
              </a:rPr>
              <a:t> inh	           </a:t>
            </a:r>
            <a:r>
              <a:rPr lang="en-US" altLang="en-US" sz="2800" b="1" dirty="0">
                <a:solidFill>
                  <a:srgbClr val="FF0000"/>
                </a:solidFill>
                <a:latin typeface="Arial-SGK-TV" pitchFamily="2" charset="0"/>
                <a:cs typeface="Arial-SGK-TV" pitchFamily="2" charset="0"/>
              </a:rPr>
              <a:t>x</a:t>
            </a:r>
            <a:r>
              <a:rPr lang="en-US" altLang="en-US" sz="2800" b="1" dirty="0">
                <a:latin typeface="Arial-SGK-TV" pitchFamily="2" charset="0"/>
                <a:cs typeface="Arial-SGK-TV" pitchFamily="2" charset="0"/>
              </a:rPr>
              <a:t> inh đẹp	          </a:t>
            </a:r>
            <a:r>
              <a:rPr lang="en-US" altLang="en-US" sz="2800" b="1" dirty="0">
                <a:solidFill>
                  <a:srgbClr val="FF0000"/>
                </a:solidFill>
                <a:latin typeface="Arial-SGK-TV" pitchFamily="2" charset="0"/>
                <a:cs typeface="Arial-SGK-TV" pitchFamily="2" charset="0"/>
              </a:rPr>
              <a:t>s</a:t>
            </a:r>
            <a:r>
              <a:rPr lang="en-US" altLang="en-US" sz="2800" b="1" dirty="0">
                <a:latin typeface="Arial-SGK-TV" pitchFamily="2" charset="0"/>
                <a:cs typeface="Arial-SGK-TV" pitchFamily="2" charset="0"/>
              </a:rPr>
              <a:t> ách vở</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 Điền tr hay ch?</a:t>
            </a: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a:solidFill>
                  <a:srgbClr val="FF0000"/>
                </a:solidFill>
                <a:latin typeface="Arial-SGK-TV" pitchFamily="2" charset="0"/>
                <a:cs typeface="Arial-SGK-TV" pitchFamily="2" charset="0"/>
              </a:rPr>
              <a:t>tr</a:t>
            </a:r>
            <a:r>
              <a:rPr lang="en-US" altLang="en-US" sz="1800" b="1" dirty="0">
                <a:latin typeface="Arial-SGK-TV" pitchFamily="2" charset="0"/>
                <a:cs typeface="Arial-SGK-TV" pitchFamily="2" charset="0"/>
              </a:rPr>
              <a:t> </a:t>
            </a:r>
            <a:r>
              <a:rPr lang="en-US" altLang="en-US" sz="2800" b="1" dirty="0">
                <a:latin typeface="Arial-SGK-TV" pitchFamily="2" charset="0"/>
                <a:cs typeface="Arial-SGK-TV" pitchFamily="2" charset="0"/>
              </a:rPr>
              <a:t>anh ảnh            </a:t>
            </a:r>
            <a:r>
              <a:rPr lang="en-US" altLang="en-US" sz="2800" b="1" dirty="0">
                <a:solidFill>
                  <a:srgbClr val="FF0000"/>
                </a:solidFill>
                <a:latin typeface="Arial-SGK-TV" pitchFamily="2" charset="0"/>
                <a:cs typeface="Arial-SGK-TV" pitchFamily="2" charset="0"/>
              </a:rPr>
              <a:t>ch</a:t>
            </a:r>
            <a:r>
              <a:rPr lang="en-US" altLang="en-US" sz="1800" b="1" dirty="0">
                <a:latin typeface="Arial-SGK-TV" pitchFamily="2" charset="0"/>
                <a:cs typeface="Arial-SGK-TV" pitchFamily="2" charset="0"/>
              </a:rPr>
              <a:t> </a:t>
            </a:r>
            <a:r>
              <a:rPr lang="en-US" altLang="en-US" sz="2800" b="1" dirty="0">
                <a:latin typeface="Arial-SGK-TV" pitchFamily="2" charset="0"/>
                <a:cs typeface="Arial-SGK-TV" pitchFamily="2" charset="0"/>
              </a:rPr>
              <a:t>ữ cái	          vui </a:t>
            </a:r>
            <a:r>
              <a:rPr lang="en-US" altLang="en-US" sz="2800" b="1" dirty="0">
                <a:solidFill>
                  <a:srgbClr val="FF0000"/>
                </a:solidFill>
                <a:latin typeface="Arial-SGK-TV" pitchFamily="2" charset="0"/>
                <a:cs typeface="Arial-SGK-TV" pitchFamily="2" charset="0"/>
              </a:rPr>
              <a:t>ch</a:t>
            </a:r>
            <a:r>
              <a:rPr lang="en-US" altLang="en-US" sz="1800" b="1" dirty="0">
                <a:solidFill>
                  <a:srgbClr val="FF0000"/>
                </a:solidFill>
                <a:latin typeface="Arial-SGK-TV" pitchFamily="2" charset="0"/>
                <a:cs typeface="Arial-SGK-TV" pitchFamily="2" charset="0"/>
              </a:rPr>
              <a:t> </a:t>
            </a:r>
            <a:r>
              <a:rPr lang="en-US" altLang="en-US" sz="2800" b="1" dirty="0">
                <a:latin typeface="Arial-SGK-TV" pitchFamily="2" charset="0"/>
                <a:cs typeface="Arial-SGK-TV" pitchFamily="2" charset="0"/>
              </a:rPr>
              <a:t>ơi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a:solidFill>
                  <a:srgbClr val="0000FF"/>
                </a:solidFill>
                <a:latin typeface="Arial-SGK-TV" pitchFamily="2" charset="0"/>
                <a:cs typeface="Arial-SGK-TV" pitchFamily="2" charset="0"/>
              </a:rPr>
              <a:t>Từ khi đi học lớp 1, em:</a:t>
            </a: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Chọn ý phù hợp để nói về bản thân</a:t>
            </a: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a:solidFill>
                  <a:srgbClr val="0000FF"/>
                </a:solidFill>
                <a:latin typeface="Arial-SGK-TV" pitchFamily="2" charset="0"/>
                <a:cs typeface="Arial-SGK-TV" pitchFamily="2" charset="0"/>
              </a:rPr>
              <a:t>Thức dậy sớm hơn</a:t>
            </a: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a:solidFill>
                  <a:srgbClr val="0000FF"/>
                </a:solidFill>
                <a:latin typeface="Arial-SGK-TV" pitchFamily="2" charset="0"/>
                <a:cs typeface="Arial-SGK-TV" pitchFamily="2" charset="0"/>
              </a:rPr>
              <a:t>Không khóc nhè</a:t>
            </a: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a:solidFill>
                  <a:srgbClr val="0000FF"/>
                </a:solidFill>
                <a:latin typeface="Arial-SGK-TV" pitchFamily="2" charset="0"/>
                <a:cs typeface="Arial-SGK-TV" pitchFamily="2" charset="0"/>
              </a:rPr>
              <a:t>Không ngóng bố mẹ đón về</a:t>
            </a: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a:solidFill>
                  <a:srgbClr val="0000FF"/>
                </a:solidFill>
                <a:latin typeface="Arial-SGK-TV" pitchFamily="2" charset="0"/>
                <a:cs typeface="Arial-SGK-TV" pitchFamily="2" charset="0"/>
              </a:rPr>
              <a:t>Thuộc thêm nhiều bài thơ</a:t>
            </a: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a:solidFill>
                  <a:srgbClr val="0000FF"/>
                </a:solidFill>
                <a:latin typeface="Arial-SGK-TV" pitchFamily="2" charset="0"/>
                <a:cs typeface="Arial-SGK-TV" pitchFamily="2" charset="0"/>
              </a:rPr>
              <a:t>Có thêm nhiều bạn</a:t>
            </a: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a:latin typeface="Arial-SGK-TV" pitchFamily="2" charset="0"/>
                <a:cs typeface="Arial-SGK-TV" pitchFamily="2" charset="0"/>
              </a:rPr>
              <a:t>Tôi là học sinh lớp 1</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a:latin typeface="Arial-SGK-TV" pitchFamily="2" charset="0"/>
                <a:cs typeface="Arial-SGK-TV" pitchFamily="2" charset="0"/>
              </a:rPr>
              <a:t>      </a:t>
            </a:r>
            <a:r>
              <a:rPr lang="en-US" sz="2300" dirty="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000" i="1" dirty="0">
                <a:latin typeface="Arial-SGK-TV" pitchFamily="2" charset="0"/>
                <a:cs typeface="Arial-SGK-TV" pitchFamily="2" charset="0"/>
              </a:rPr>
              <a:t>(Trung Sơn)</a:t>
            </a:r>
          </a:p>
        </p:txBody>
      </p:sp>
      <p:cxnSp>
        <p:nvCxnSpPr>
          <p:cNvPr id="15" name="Straight Connector 14"/>
          <p:cNvCxnSpPr/>
          <p:nvPr/>
        </p:nvCxnSpPr>
        <p:spPr>
          <a:xfrm>
            <a:off x="2353147" y="2904653"/>
            <a:ext cx="1219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945538" y="3608559"/>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648200" y="4312465"/>
            <a:ext cx="14630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9" y="1803339"/>
            <a:ext cx="7118523" cy="815608"/>
          </a:xfrm>
          <a:prstGeom prst="rect">
            <a:avLst/>
          </a:prstGeom>
          <a:noFill/>
        </p:spPr>
        <p:txBody>
          <a:bodyPr wrap="square" rtlCol="0">
            <a:spAutoFit/>
          </a:bodyPr>
          <a:lstStyle/>
          <a:p>
            <a:pPr algn="just"/>
            <a:r>
              <a:rPr lang="en-US" sz="240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Tôi tên là Nam, học sinh lớp 1A, Trường Tiểu học Lê</a:t>
            </a:r>
            <a:r>
              <a:rPr lang="en-US" sz="200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Quý</a:t>
            </a:r>
            <a:r>
              <a:rPr lang="en-US" sz="200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Đôn. </a:t>
            </a:r>
            <a:endParaRPr lang="en-US" sz="2000" i="1" dirty="0">
              <a:solidFill>
                <a:srgbClr val="FF0000"/>
              </a:solidFill>
              <a:latin typeface="Arial-SGK-TV" pitchFamily="2" charset="0"/>
              <a:cs typeface="Arial-SGK-TV" pitchFamily="2" charset="0"/>
            </a:endParaRPr>
          </a:p>
        </p:txBody>
      </p:sp>
      <p:cxnSp>
        <p:nvCxnSpPr>
          <p:cNvPr id="18" name="Straight Connector 17"/>
          <p:cNvCxnSpPr/>
          <p:nvPr/>
        </p:nvCxnSpPr>
        <p:spPr>
          <a:xfrm flipH="1">
            <a:off x="2895599" y="190500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05400" y="188602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43305" y="225552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89024" y="226568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8200" y="227210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84912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21481" y="261001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6720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800" y="2171714"/>
            <a:ext cx="7118523" cy="815608"/>
          </a:xfrm>
          <a:prstGeom prst="rect">
            <a:avLst/>
          </a:prstGeom>
          <a:noFill/>
        </p:spPr>
        <p:txBody>
          <a:bodyPr wrap="square" rtlCol="0">
            <a:spAutoFit/>
          </a:bodyPr>
          <a:lstStyle/>
          <a:p>
            <a:pPr algn="just"/>
            <a:r>
              <a:rPr lang="en-US" sz="2300" dirty="0">
                <a:solidFill>
                  <a:srgbClr val="FF0000"/>
                </a:solidFill>
                <a:latin typeface="Arial-SGK-TV" pitchFamily="2" charset="0"/>
                <a:cs typeface="Arial-SGK-TV" pitchFamily="2" charset="0"/>
              </a:rPr>
              <a:t>                    </a:t>
            </a:r>
            <a:r>
              <a:rPr lang="en-US" sz="2000" dirty="0">
                <a:solidFill>
                  <a:srgbClr val="FF0000"/>
                </a:solidFill>
                <a:latin typeface="Arial-SGK-TV" pitchFamily="2" charset="0"/>
                <a:cs typeface="Arial-SGK-TV" pitchFamily="2" charset="0"/>
              </a:rPr>
              <a:t> </a:t>
            </a:r>
            <a:r>
              <a:rPr lang="en-US" sz="1600" dirty="0">
                <a:solidFill>
                  <a:srgbClr val="FF0000"/>
                </a:solidFill>
                <a:latin typeface="Arial-SGK-TV" pitchFamily="2" charset="0"/>
                <a:cs typeface="Arial-SGK-TV" pitchFamily="2" charset="0"/>
              </a:rPr>
              <a:t> </a:t>
            </a:r>
            <a:r>
              <a:rPr lang="en-US" sz="200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Ngày</a:t>
            </a:r>
            <a:r>
              <a:rPr lang="en-US" sz="225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đầu đi học, mặc bộ đồng phục  của trường, tôi hãnh diện lắm.</a:t>
            </a:r>
            <a:r>
              <a:rPr lang="en-US" sz="2300" dirty="0">
                <a:latin typeface="Arial-SGK-TV" pitchFamily="2" charset="0"/>
                <a:cs typeface="Arial-SGK-TV" pitchFamily="2" charset="0"/>
              </a:rPr>
              <a:t>      </a:t>
            </a:r>
            <a:endParaRPr lang="en-US" sz="20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sp>
        <p:nvSpPr>
          <p:cNvPr id="6147" name="Rectangle 3"/>
          <p:cNvSpPr>
            <a:spLocks noGrp="1" noChangeArrowheads="1"/>
          </p:cNvSpPr>
          <p:nvPr>
            <p:ph type="body" idx="1"/>
          </p:nvPr>
        </p:nvSpPr>
        <p:spPr/>
        <p:txBody>
          <a:bodyPr/>
          <a:lstStyle/>
          <a:p>
            <a:pPr eaLnBrk="1" hangingPunct="1"/>
            <a:endParaRPr lang="en-US"/>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a:latin typeface="Arial-SGK-TV" pitchFamily="2" charset="0"/>
                <a:cs typeface="Arial-SGK-TV" pitchFamily="2" charset="0"/>
              </a:rPr>
              <a:t>Tôi là học sinh lớp 1</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a:latin typeface="Arial-SGK-TV" pitchFamily="2" charset="0"/>
                <a:cs typeface="Arial-SGK-TV" pitchFamily="2" charset="0"/>
              </a:rPr>
              <a:t>      </a:t>
            </a:r>
            <a:r>
              <a:rPr lang="en-US" sz="2300" dirty="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000" i="1" dirty="0">
                <a:latin typeface="Arial-SGK-TV" pitchFamily="2" charset="0"/>
                <a:cs typeface="Arial-SGK-TV" pitchFamily="2" charset="0"/>
              </a:rPr>
              <a:t>(Trung Sơn)</a:t>
            </a:r>
          </a:p>
        </p:txBody>
      </p:sp>
      <p:sp>
        <p:nvSpPr>
          <p:cNvPr id="19" name="TextBox 18"/>
          <p:cNvSpPr txBox="1"/>
          <p:nvPr/>
        </p:nvSpPr>
        <p:spPr>
          <a:xfrm>
            <a:off x="304798" y="1805440"/>
            <a:ext cx="7118523" cy="1169551"/>
          </a:xfrm>
          <a:prstGeom prst="rect">
            <a:avLst/>
          </a:prstGeom>
          <a:noFill/>
        </p:spPr>
        <p:txBody>
          <a:bodyPr wrap="square" rtlCol="0">
            <a:spAutoFit/>
          </a:bodyPr>
          <a:lstStyle/>
          <a:p>
            <a:pPr algn="just"/>
            <a:r>
              <a:rPr lang="en-US" sz="2400" dirty="0">
                <a:solidFill>
                  <a:srgbClr val="FF0000"/>
                </a:solidFill>
                <a:latin typeface="Arial-SGK-TV" pitchFamily="2" charset="0"/>
                <a:cs typeface="Arial-SGK-TV" pitchFamily="2" charset="0"/>
              </a:rPr>
              <a:t>      </a:t>
            </a:r>
            <a:r>
              <a:rPr lang="en-US" sz="2300" dirty="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a:solidFill>
                  <a:srgbClr val="7030A0"/>
                </a:solidFill>
              </a:rPr>
              <a:t>TIẾT 2</a:t>
            </a:r>
          </a:p>
        </p:txBody>
      </p:sp>
    </p:spTree>
    <p:extLst>
      <p:ext uri="{BB962C8B-B14F-4D97-AF65-F5344CB8AC3E}">
        <p14:creationId xmlns:p14="http://schemas.microsoft.com/office/powerpoint/2010/main" val="127339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a:latin typeface="Arial-SGK-TV" pitchFamily="2" charset="0"/>
                <a:cs typeface="Arial-SGK-TV" pitchFamily="2" charset="0"/>
              </a:rPr>
              <a:t>a. Bạn Nam học lớp mấy? Trường nào?</a:t>
            </a: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mặc bộ quần áo nào?</a:t>
            </a: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đồng phục</a:t>
            </a: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a:latin typeface="Arial-SGK-TV" pitchFamily="2" charset="0"/>
                <a:cs typeface="Arial-SGK-TV" pitchFamily="2" charset="0"/>
              </a:rPr>
              <a:t>     Khi mặc bộ đồng phục của trường Nam cảm thấy như thế nào?</a:t>
            </a: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hãnh diện</a:t>
            </a: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a:latin typeface="Arial-SGK-TV" pitchFamily="2" charset="0"/>
                <a:cs typeface="Arial-SGK-TV" pitchFamily="2" charset="0"/>
              </a:rPr>
              <a:t>     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a:latin typeface="Arial-SGK-TV" pitchFamily="2" charset="0"/>
                <a:cs typeface="Arial-SGK-TV" pitchFamily="2" charset="0"/>
              </a:rPr>
              <a:t>     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a:latin typeface="Arial-SGK-TV" pitchFamily="2" charset="0"/>
                <a:cs typeface="Arial-SGK-TV" pitchFamily="2" charset="0"/>
              </a:rPr>
              <a:t>     Từ khi đi học, mọi người thấy Nam như thế nào?</a:t>
            </a: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chững chạc</a:t>
            </a: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sp>
        <p:nvSpPr>
          <p:cNvPr id="6147" name="Rectangle 3"/>
          <p:cNvSpPr>
            <a:spLocks noGrp="1" noChangeArrowheads="1"/>
          </p:cNvSpPr>
          <p:nvPr>
            <p:ph type="body" idx="1"/>
          </p:nvPr>
        </p:nvSpPr>
        <p:spPr/>
        <p:txBody>
          <a:bodyPr/>
          <a:lstStyle/>
          <a:p>
            <a:pPr eaLnBrk="1" hangingPunct="1"/>
            <a:endParaRPr lang="en-US"/>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577</Words>
  <Application>Microsoft Office PowerPoint</Application>
  <PresentationFormat>On-screen Show (4:3)</PresentationFormat>
  <Paragraphs>63</Paragraphs>
  <Slides>26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Arial-SGK-TV</vt:lpstr>
      <vt:lpstr>Calibri</vt:lpstr>
      <vt:lpstr>HP001 4 hàng</vt:lpstr>
      <vt:lpstr>Times New Roman</vt: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Admin</cp:lastModifiedBy>
  <cp:revision>50</cp:revision>
  <dcterms:created xsi:type="dcterms:W3CDTF">2006-08-16T00:00:00Z</dcterms:created>
  <dcterms:modified xsi:type="dcterms:W3CDTF">2021-01-11T15:56:33Z</dcterms:modified>
</cp:coreProperties>
</file>