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71" r:id="rId3"/>
    <p:sldId id="272" r:id="rId4"/>
    <p:sldId id="273" r:id="rId5"/>
    <p:sldId id="257" r:id="rId6"/>
    <p:sldId id="279" r:id="rId7"/>
    <p:sldId id="280" r:id="rId8"/>
    <p:sldId id="275" r:id="rId9"/>
    <p:sldId id="274" r:id="rId10"/>
    <p:sldId id="276" r:id="rId11"/>
    <p:sldId id="514" r:id="rId12"/>
    <p:sldId id="260" r:id="rId13"/>
    <p:sldId id="278" r:id="rId14"/>
    <p:sldId id="277" r:id="rId15"/>
    <p:sldId id="261" r:id="rId16"/>
    <p:sldId id="262" r:id="rId17"/>
    <p:sldId id="281" r:id="rId18"/>
    <p:sldId id="258" r:id="rId19"/>
    <p:sldId id="284" r:id="rId20"/>
    <p:sldId id="520" r:id="rId21"/>
    <p:sldId id="264" r:id="rId22"/>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FF33"/>
    <a:srgbClr val="CCFF66"/>
    <a:srgbClr val="00CC00"/>
    <a:srgbClr val="CC0066"/>
    <a:srgbClr val="000000"/>
    <a:srgbClr val="CC0099"/>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48" y="40"/>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18881-1E88-4F56-9D05-3A9C45D4235E}" type="datetimeFigureOut">
              <a:rPr lang="en-US" smtClean="0"/>
              <a:t>9/20/2022</a:t>
            </a:fld>
            <a:endParaRPr lang="en-US"/>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12E71-1783-48E1-B7B7-744D10A8695F}" type="slidenum">
              <a:rPr lang="en-US" smtClean="0"/>
              <a:t>‹#›</a:t>
            </a:fld>
            <a:endParaRPr lang="en-US"/>
          </a:p>
        </p:txBody>
      </p:sp>
    </p:spTree>
    <p:extLst>
      <p:ext uri="{BB962C8B-B14F-4D97-AF65-F5344CB8AC3E}">
        <p14:creationId xmlns:p14="http://schemas.microsoft.com/office/powerpoint/2010/main" val="85227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2E71-1783-48E1-B7B7-744D10A8695F}" type="slidenum">
              <a:rPr lang="en-US" smtClean="0"/>
              <a:t>5</a:t>
            </a:fld>
            <a:endParaRPr lang="en-US"/>
          </a:p>
        </p:txBody>
      </p:sp>
    </p:spTree>
    <p:extLst>
      <p:ext uri="{BB962C8B-B14F-4D97-AF65-F5344CB8AC3E}">
        <p14:creationId xmlns:p14="http://schemas.microsoft.com/office/powerpoint/2010/main" val="163705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F9286-CF06-489C-AC9D-65F06AE63E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44100-E0D8-417F-9797-AB8EDC525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8C8B6-17D6-4925-B91E-78C1E388A4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C6FEB-1ACE-44E3-AACE-0B6443D56F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A4541-B023-43E6-91C6-95F2AE10A0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B3F12-7397-4808-B2E3-33AE8CB764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722BEF-3A6A-4A83-A23F-D4069157CD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B656FE-B1EE-4A54-AD5E-A76FA4B767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E810E-2A23-4636-A015-0097F2CC9B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30A2DE-0A3F-4713-A7A6-C5A05E38B1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40B14-6E8F-43A2-BB5E-29AD57AD73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77578FE-3316-430B-BE22-CB1867184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344400" cy="6858000"/>
          </a:xfrm>
          <a:prstGeom prst="rect">
            <a:avLst/>
          </a:prstGeom>
        </p:spPr>
      </p:pic>
      <p:sp>
        <p:nvSpPr>
          <p:cNvPr id="2067" name="WordArt 19"/>
          <p:cNvSpPr>
            <a:spLocks noChangeArrowheads="1" noChangeShapeType="1" noTextEdit="1"/>
          </p:cNvSpPr>
          <p:nvPr/>
        </p:nvSpPr>
        <p:spPr bwMode="auto">
          <a:xfrm>
            <a:off x="1752600" y="571499"/>
            <a:ext cx="8229600" cy="685800"/>
          </a:xfrm>
          <a:prstGeom prst="rect">
            <a:avLst/>
          </a:prstGeom>
        </p:spPr>
        <p:txBody>
          <a:bodyPr wrap="none" fromWordArt="1">
            <a:prstTxWarp prst="textPlain">
              <a:avLst>
                <a:gd name="adj" fmla="val 49415"/>
              </a:avLst>
            </a:prstTxWarp>
          </a:bodyPr>
          <a:lstStyle/>
          <a:p>
            <a:r>
              <a:rPr lang="vi-VN"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a:t>
            </a:r>
            <a:r>
              <a:rPr lang="vi-VN"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HỌC </a:t>
            </a:r>
            <a:r>
              <a:rPr lang="en-US"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SÀI ĐỒNG</a:t>
            </a: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3076" name="WordArt 21"/>
          <p:cNvSpPr>
            <a:spLocks noChangeArrowheads="1" noChangeShapeType="1" noTextEdit="1"/>
          </p:cNvSpPr>
          <p:nvPr/>
        </p:nvSpPr>
        <p:spPr bwMode="auto">
          <a:xfrm>
            <a:off x="2560583" y="2895598"/>
            <a:ext cx="6613634" cy="685800"/>
          </a:xfrm>
          <a:prstGeom prst="rect">
            <a:avLst/>
          </a:prstGeom>
        </p:spPr>
        <p:txBody>
          <a:bodyPr wrap="none" fromWordArt="1">
            <a:prstTxWarp prst="textPlain">
              <a:avLst>
                <a:gd name="adj" fmla="val 50000"/>
              </a:avLst>
            </a:prstTxWarp>
          </a:bodyPr>
          <a:lstStyle/>
          <a:p>
            <a:pPr algn="ct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a:t>
            </a:r>
            <a:endParaRPr lang="en-US" sz="3600" b="1" dirty="0">
              <a:solidFill>
                <a:srgbClr val="FF0000"/>
              </a:solidFill>
              <a:latin typeface="Times New Roman" pitchFamily="18" charset="0"/>
              <a:cs typeface="Times New Roman" pitchFamily="18" charset="0"/>
            </a:endParaRPr>
          </a:p>
        </p:txBody>
      </p:sp>
      <p:grpSp>
        <p:nvGrpSpPr>
          <p:cNvPr id="2" name="Group 5"/>
          <p:cNvGrpSpPr>
            <a:grpSpLocks/>
          </p:cNvGrpSpPr>
          <p:nvPr/>
        </p:nvGrpSpPr>
        <p:grpSpPr bwMode="auto">
          <a:xfrm>
            <a:off x="188595" y="5387975"/>
            <a:ext cx="12138660" cy="1470025"/>
            <a:chOff x="96" y="3394"/>
            <a:chExt cx="5664" cy="926"/>
          </a:xfrm>
        </p:grpSpPr>
        <p:pic>
          <p:nvPicPr>
            <p:cNvPr id="3078" name="Picture 6" descr="GRANS024"/>
            <p:cNvPicPr>
              <a:picLocks noChangeAspect="1" noChangeArrowheads="1"/>
            </p:cNvPicPr>
            <p:nvPr/>
          </p:nvPicPr>
          <p:blipFill>
            <a:blip r:embed="rId3"/>
            <a:srcRect/>
            <a:stretch>
              <a:fillRect/>
            </a:stretch>
          </p:blipFill>
          <p:spPr bwMode="auto">
            <a:xfrm rot="531882" flipH="1">
              <a:off x="4848" y="3394"/>
              <a:ext cx="912" cy="926"/>
            </a:xfrm>
            <a:prstGeom prst="rect">
              <a:avLst/>
            </a:prstGeom>
            <a:noFill/>
            <a:ln w="9525">
              <a:noFill/>
              <a:miter lim="800000"/>
              <a:headEnd/>
              <a:tailEnd/>
            </a:ln>
          </p:spPr>
        </p:pic>
        <p:pic>
          <p:nvPicPr>
            <p:cNvPr id="3079" name="Picture 7" descr="GRANS024"/>
            <p:cNvPicPr>
              <a:picLocks noChangeAspect="1" noChangeArrowheads="1"/>
            </p:cNvPicPr>
            <p:nvPr/>
          </p:nvPicPr>
          <p:blipFill>
            <a:blip r:embed="rId3"/>
            <a:srcRect/>
            <a:stretch>
              <a:fillRect/>
            </a:stretch>
          </p:blipFill>
          <p:spPr bwMode="auto">
            <a:xfrm rot="465066">
              <a:off x="96" y="3394"/>
              <a:ext cx="961" cy="926"/>
            </a:xfrm>
            <a:prstGeom prst="rect">
              <a:avLst/>
            </a:prstGeom>
            <a:noFill/>
            <a:ln w="9525">
              <a:noFill/>
              <a:miter lim="800000"/>
              <a:headEnd/>
              <a:tailEnd/>
            </a:ln>
          </p:spPr>
        </p:pic>
      </p:grpSp>
      <p:sp>
        <p:nvSpPr>
          <p:cNvPr id="10" name="WordArt 20"/>
          <p:cNvSpPr>
            <a:spLocks noChangeArrowheads="1" noChangeShapeType="1" noTextEdit="1"/>
          </p:cNvSpPr>
          <p:nvPr/>
        </p:nvSpPr>
        <p:spPr bwMode="auto">
          <a:xfrm>
            <a:off x="2819400" y="1828797"/>
            <a:ext cx="6096000" cy="838203"/>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9" name="Hộp_Văn_Bản 1"/>
          <p:cNvSpPr txBox="1"/>
          <p:nvPr/>
        </p:nvSpPr>
        <p:spPr>
          <a:xfrm>
            <a:off x="3810000" y="4125288"/>
            <a:ext cx="8229600" cy="2188818"/>
          </a:xfrm>
          <a:prstGeom prst="rect">
            <a:avLst/>
          </a:prstGeom>
          <a:noFill/>
        </p:spPr>
        <p:txBody>
          <a:bodyPr wrap="square" lIns="110249" tIns="55125" rIns="110249" bIns="55125" rtlCol="0">
            <a:spAutoFit/>
          </a:bodyPr>
          <a:lstStyle/>
          <a:p>
            <a:pPr algn="ctr"/>
            <a:r>
              <a:rPr lang="en-US" sz="4800" b="1" dirty="0" smtClean="0">
                <a:latin typeface="Times New Roman" pitchFamily="18" charset="0"/>
                <a:cs typeface="Times New Roman" pitchFamily="18" charset="0"/>
              </a:rPr>
              <a:t>GV : </a:t>
            </a:r>
            <a:r>
              <a:rPr lang="en-US" sz="4800" b="1" dirty="0" err="1" smtClean="0">
                <a:latin typeface="Times New Roman" pitchFamily="18" charset="0"/>
                <a:cs typeface="Times New Roman" pitchFamily="18" charset="0"/>
              </a:rPr>
              <a:t>Vũ</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Thị</a:t>
            </a:r>
            <a:r>
              <a:rPr lang="en-US" sz="4800" b="1" dirty="0" smtClean="0">
                <a:latin typeface="Times New Roman" pitchFamily="18" charset="0"/>
                <a:cs typeface="Times New Roman" pitchFamily="18" charset="0"/>
              </a:rPr>
              <a:t> Kim Loan</a:t>
            </a:r>
          </a:p>
          <a:p>
            <a:r>
              <a:rPr lang="en-US" sz="4800" b="1" dirty="0">
                <a:latin typeface="Times New Roman" pitchFamily="18" charset="0"/>
                <a:cs typeface="Times New Roman" pitchFamily="18" charset="0"/>
              </a:rPr>
              <a:t> </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Lớp</a:t>
            </a:r>
            <a:r>
              <a:rPr lang="en-US" sz="4800" b="1" dirty="0" smtClean="0">
                <a:latin typeface="Times New Roman" pitchFamily="18" charset="0"/>
                <a:cs typeface="Times New Roman" pitchFamily="18" charset="0"/>
              </a:rPr>
              <a:t>: 4A5</a:t>
            </a:r>
            <a:endParaRPr lang="en-US" sz="4800" b="1" dirty="0">
              <a:latin typeface="Times New Roman" pitchFamily="18" charset="0"/>
              <a:cs typeface="Times New Roman" pitchFamily="18" charset="0"/>
            </a:endParaRPr>
          </a:p>
          <a:p>
            <a:pPr algn="ctr"/>
            <a:endParaRPr lang="en-US" sz="3900" dirty="0">
              <a:latin typeface="Times New Roman" pitchFamily="18" charset="0"/>
              <a:cs typeface="Times New Roman" pitchFamily="18" charset="0"/>
            </a:endParaRPr>
          </a:p>
        </p:txBody>
      </p:sp>
    </p:spTree>
    <p:extLst>
      <p:ext uri="{BB962C8B-B14F-4D97-AF65-F5344CB8AC3E}">
        <p14:creationId xmlns:p14="http://schemas.microsoft.com/office/powerpoint/2010/main" val="20926708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399" cy="6858000"/>
          </a:xfrm>
          <a:prstGeom prst="rect">
            <a:avLst/>
          </a:prstGeom>
        </p:spPr>
      </p:pic>
      <p:sp>
        <p:nvSpPr>
          <p:cNvPr id="6146" name="Text Box 2"/>
          <p:cNvSpPr txBox="1">
            <a:spLocks noChangeArrowheads="1"/>
          </p:cNvSpPr>
          <p:nvPr/>
        </p:nvSpPr>
        <p:spPr bwMode="auto">
          <a:xfrm>
            <a:off x="256674" y="533400"/>
            <a:ext cx="8077200" cy="4524315"/>
          </a:xfrm>
          <a:prstGeom prst="rect">
            <a:avLst/>
          </a:prstGeom>
          <a:noFill/>
          <a:ln w="9525">
            <a:noFill/>
            <a:miter lim="800000"/>
            <a:headEnd/>
            <a:tailEnd/>
          </a:ln>
        </p:spPr>
        <p:txBody>
          <a:bodyPr wrap="square">
            <a:spAutoFit/>
          </a:bodyPr>
          <a:lstStyle/>
          <a:p>
            <a:r>
              <a:rPr lang="en-US" sz="32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Mấy ngày nay, ở địa phương mình và khắp thị xã đang có phong trào quyên góp ủng hộ đồng bào khắc phục thiên tai. Trường mình cũng vừa tổ chức góp đồ dùng học tập giúp các bạn vùng lũ lụt. Riêng mình gửi tặng Hồng toàn bộ số tiền mình bỏ ống từ mấy năm nay. Hồng nhận cho mình nhé.</a:t>
            </a:r>
          </a:p>
        </p:txBody>
      </p:sp>
      <p:cxnSp>
        <p:nvCxnSpPr>
          <p:cNvPr id="6" name="Straight Connector 5"/>
          <p:cNvCxnSpPr/>
          <p:nvPr/>
        </p:nvCxnSpPr>
        <p:spPr>
          <a:xfrm rot="5400000">
            <a:off x="48789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9067800" y="533400"/>
            <a:ext cx="2678938"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chính</a:t>
            </a:r>
          </a:p>
        </p:txBody>
      </p:sp>
      <p:sp>
        <p:nvSpPr>
          <p:cNvPr id="20" name="TextBox 19"/>
          <p:cNvSpPr txBox="1">
            <a:spLocks noChangeArrowheads="1"/>
          </p:cNvSpPr>
          <p:nvPr/>
        </p:nvSpPr>
        <p:spPr bwMode="auto">
          <a:xfrm>
            <a:off x="8534400" y="1447800"/>
            <a:ext cx="3810000" cy="1938992"/>
          </a:xfrm>
          <a:prstGeom prst="rect">
            <a:avLst/>
          </a:prstGeom>
          <a:noFill/>
          <a:ln w="9525">
            <a:noFill/>
            <a:miter lim="800000"/>
            <a:headEnd/>
            <a:tailEnd/>
          </a:ln>
        </p:spPr>
        <p:txBody>
          <a:bodyPr wrap="square">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Thông báo tình hình của người viết thư</a:t>
            </a:r>
          </a:p>
        </p:txBody>
      </p:sp>
      <p:sp>
        <p:nvSpPr>
          <p:cNvPr id="21" name="TextBox 20"/>
          <p:cNvSpPr txBox="1">
            <a:spLocks noChangeArrowheads="1"/>
          </p:cNvSpPr>
          <p:nvPr/>
        </p:nvSpPr>
        <p:spPr bwMode="auto">
          <a:xfrm>
            <a:off x="8610600" y="3687901"/>
            <a:ext cx="3733800" cy="3170099"/>
          </a:xfrm>
          <a:prstGeom prst="rect">
            <a:avLst/>
          </a:prstGeom>
          <a:noFill/>
          <a:ln w="9525">
            <a:noFill/>
            <a:miter lim="800000"/>
            <a:headEnd/>
            <a:tailEnd/>
          </a:ln>
        </p:spPr>
        <p:txBody>
          <a:bodyPr wrap="square">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Nêu ý kiến, trao đổi hoặc bày tỏ tình cảm với người nhận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图片 2">
            <a:extLst>
              <a:ext uri="{FF2B5EF4-FFF2-40B4-BE49-F238E27FC236}">
                <a16:creationId xmlns:a16="http://schemas.microsoft.com/office/drawing/2014/main" id="{C933BA74-DE6F-453A-8B7B-718194BDAE61}"/>
              </a:ext>
            </a:extLst>
          </p:cNvPr>
          <p:cNvPicPr>
            <a:picLocks noChangeAspect="1"/>
          </p:cNvPicPr>
          <p:nvPr/>
        </p:nvPicPr>
        <p:blipFill>
          <a:blip r:embed="rId2"/>
          <a:stretch>
            <a:fillRect/>
          </a:stretch>
        </p:blipFill>
        <p:spPr>
          <a:xfrm>
            <a:off x="144830" y="2256208"/>
            <a:ext cx="6027370" cy="1666610"/>
          </a:xfrm>
          <a:prstGeom prst="rect">
            <a:avLst/>
          </a:prstGeom>
        </p:spPr>
      </p:pic>
      <p:sp>
        <p:nvSpPr>
          <p:cNvPr id="276" name="Hộp Văn bản 275">
            <a:extLst>
              <a:ext uri="{FF2B5EF4-FFF2-40B4-BE49-F238E27FC236}">
                <a16:creationId xmlns:a16="http://schemas.microsoft.com/office/drawing/2014/main" id="{C473D0B8-2960-44F0-904B-2B4670E55875}"/>
              </a:ext>
            </a:extLst>
          </p:cNvPr>
          <p:cNvSpPr txBox="1"/>
          <p:nvPr/>
        </p:nvSpPr>
        <p:spPr>
          <a:xfrm>
            <a:off x="628828" y="748390"/>
            <a:ext cx="11351377" cy="1323439"/>
          </a:xfrm>
          <a:prstGeom prst="rect">
            <a:avLst/>
          </a:prstGeom>
          <a:noFill/>
        </p:spPr>
        <p:txBody>
          <a:bodyPr wrap="square">
            <a:spAutoFit/>
          </a:bodyPr>
          <a:lstStyle/>
          <a:p>
            <a:pPr eaLnBrk="1" hangingPunct="1"/>
            <a:r>
              <a:rPr lang="en-US" altLang="en-US" sz="4000" b="1">
                <a:solidFill>
                  <a:srgbClr val="C00000"/>
                </a:solidFill>
                <a:latin typeface="Times New Roman" panose="02020603050405020304" pitchFamily="18" charset="0"/>
                <a:cs typeface="Times New Roman" panose="02020603050405020304" pitchFamily="18" charset="0"/>
              </a:rPr>
              <a:t>3. Một bức thư thường mở đầu và kết thúc như sau:</a:t>
            </a:r>
          </a:p>
        </p:txBody>
      </p:sp>
      <p:sp>
        <p:nvSpPr>
          <p:cNvPr id="278" name="Hộp Văn bản 277">
            <a:extLst>
              <a:ext uri="{FF2B5EF4-FFF2-40B4-BE49-F238E27FC236}">
                <a16:creationId xmlns:a16="http://schemas.microsoft.com/office/drawing/2014/main" id="{6A107DDF-E765-4931-B6F0-85535F035C59}"/>
              </a:ext>
            </a:extLst>
          </p:cNvPr>
          <p:cNvSpPr txBox="1"/>
          <p:nvPr/>
        </p:nvSpPr>
        <p:spPr>
          <a:xfrm>
            <a:off x="628828" y="2696136"/>
            <a:ext cx="5363824" cy="1015663"/>
          </a:xfrm>
          <a:prstGeom prst="rect">
            <a:avLst/>
          </a:prstGeom>
          <a:noFill/>
        </p:spPr>
        <p:txBody>
          <a:bodyPr wrap="square">
            <a:spAutoFit/>
          </a:bodyPr>
          <a:lstStyle/>
          <a:p>
            <a:pPr algn="just" eaLnBrk="1" hangingPunct="1"/>
            <a:r>
              <a:rPr lang="en-US" altLang="en-US" sz="3000" b="1">
                <a:solidFill>
                  <a:srgbClr val="0070C0"/>
                </a:solidFill>
                <a:latin typeface="Times New Roman" panose="02020603050405020304" pitchFamily="18" charset="0"/>
                <a:cs typeface="Times New Roman" panose="02020603050405020304" pitchFamily="18" charset="0"/>
              </a:rPr>
              <a:t>Đầu thư: </a:t>
            </a:r>
            <a:r>
              <a:rPr lang="en-US" altLang="en-US" sz="3000" b="1">
                <a:latin typeface="Times New Roman" panose="02020603050405020304" pitchFamily="18" charset="0"/>
                <a:cs typeface="Times New Roman" panose="02020603050405020304" pitchFamily="18" charset="0"/>
              </a:rPr>
              <a:t>Ghi địa điểm, thời gian viết thư. Lời thưa gửi.</a:t>
            </a:r>
          </a:p>
        </p:txBody>
      </p:sp>
      <p:pic>
        <p:nvPicPr>
          <p:cNvPr id="279" name="图片 2">
            <a:extLst>
              <a:ext uri="{FF2B5EF4-FFF2-40B4-BE49-F238E27FC236}">
                <a16:creationId xmlns:a16="http://schemas.microsoft.com/office/drawing/2014/main" id="{31A15799-1837-4B39-A541-04EF0D1A709A}"/>
              </a:ext>
            </a:extLst>
          </p:cNvPr>
          <p:cNvPicPr>
            <a:picLocks noChangeAspect="1"/>
          </p:cNvPicPr>
          <p:nvPr/>
        </p:nvPicPr>
        <p:blipFill>
          <a:blip r:embed="rId2"/>
          <a:stretch>
            <a:fillRect/>
          </a:stretch>
        </p:blipFill>
        <p:spPr>
          <a:xfrm>
            <a:off x="5931195" y="3695501"/>
            <a:ext cx="6027370" cy="1666610"/>
          </a:xfrm>
          <a:prstGeom prst="rect">
            <a:avLst/>
          </a:prstGeom>
        </p:spPr>
      </p:pic>
      <p:sp>
        <p:nvSpPr>
          <p:cNvPr id="280" name="Hộp Văn bản 279">
            <a:extLst>
              <a:ext uri="{FF2B5EF4-FFF2-40B4-BE49-F238E27FC236}">
                <a16:creationId xmlns:a16="http://schemas.microsoft.com/office/drawing/2014/main" id="{54EBFBDC-BB22-4F11-97B6-05EAEEE9399B}"/>
              </a:ext>
            </a:extLst>
          </p:cNvPr>
          <p:cNvSpPr txBox="1"/>
          <p:nvPr/>
        </p:nvSpPr>
        <p:spPr>
          <a:xfrm>
            <a:off x="6282959" y="3886898"/>
            <a:ext cx="5501313" cy="1246495"/>
          </a:xfrm>
          <a:prstGeom prst="rect">
            <a:avLst/>
          </a:prstGeom>
          <a:noFill/>
        </p:spPr>
        <p:txBody>
          <a:bodyPr wrap="square">
            <a:spAutoFit/>
          </a:bodyPr>
          <a:lstStyle/>
          <a:p>
            <a:pPr algn="just" eaLnBrk="1" hangingPunct="1"/>
            <a:r>
              <a:rPr lang="vi-VN" altLang="en-US" sz="2500" b="1">
                <a:solidFill>
                  <a:srgbClr val="0070C0"/>
                </a:solidFill>
                <a:latin typeface="Times New Roman" panose="02020603050405020304" pitchFamily="18" charset="0"/>
                <a:cs typeface="Times New Roman" panose="02020603050405020304" pitchFamily="18" charset="0"/>
              </a:rPr>
              <a:t>Cuối thư: </a:t>
            </a:r>
            <a:r>
              <a:rPr lang="vi-VN" altLang="en-US" sz="2500" b="1">
                <a:latin typeface="Times New Roman" panose="02020603050405020304" pitchFamily="18" charset="0"/>
                <a:cs typeface="Times New Roman" panose="02020603050405020304" pitchFamily="18" charset="0"/>
              </a:rPr>
              <a:t>Ghi lời chúc, lời cảm ơn, hứa hẹn của người viết thư. Chữ kí và tên hoặc họ tên của người viết thư.</a:t>
            </a:r>
            <a:endParaRPr lang="en-US" altLang="en-US" sz="2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7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wipe(down)">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barn(inVertical)">
                                      <p:cBhvr>
                                        <p:cTn id="12" dur="500"/>
                                        <p:tgtEl>
                                          <p:spTgt spid="27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8"/>
                                        </p:tgtEl>
                                        <p:attrNameLst>
                                          <p:attrName>style.visibility</p:attrName>
                                        </p:attrNameLst>
                                      </p:cBhvr>
                                      <p:to>
                                        <p:strVal val="visible"/>
                                      </p:to>
                                    </p:set>
                                    <p:animEffect transition="in" filter="barn(inVertical)">
                                      <p:cBhvr>
                                        <p:cTn id="15" dur="500"/>
                                        <p:tgtEl>
                                          <p:spTgt spid="27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80"/>
                                        </p:tgtEl>
                                        <p:attrNameLst>
                                          <p:attrName>style.visibility</p:attrName>
                                        </p:attrNameLst>
                                      </p:cBhvr>
                                      <p:to>
                                        <p:strVal val="visible"/>
                                      </p:to>
                                    </p:set>
                                    <p:animEffect transition="in" filter="circle(in)">
                                      <p:cBhvr>
                                        <p:cTn id="20" dur="2000"/>
                                        <p:tgtEl>
                                          <p:spTgt spid="280"/>
                                        </p:tgtEl>
                                      </p:cBhvr>
                                    </p:animEffect>
                                  </p:childTnLst>
                                </p:cTn>
                              </p:par>
                              <p:par>
                                <p:cTn id="21" presetID="6" presetClass="entr" presetSubtype="16" fill="hold" nodeType="with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circle(in)">
                                      <p:cBhvr>
                                        <p:cTn id="23" dur="2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278" grpId="0"/>
      <p:bldP spid="2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337576" cy="6858000"/>
          </a:xfrm>
          <a:prstGeom prst="rect">
            <a:avLst/>
          </a:prstGeom>
        </p:spPr>
      </p:pic>
      <p:sp>
        <p:nvSpPr>
          <p:cNvPr id="6146" name="Text Box 2"/>
          <p:cNvSpPr txBox="1">
            <a:spLocks noChangeArrowheads="1"/>
          </p:cNvSpPr>
          <p:nvPr/>
        </p:nvSpPr>
        <p:spPr bwMode="auto">
          <a:xfrm>
            <a:off x="381000" y="685800"/>
            <a:ext cx="6405086" cy="4082592"/>
          </a:xfrm>
          <a:prstGeom prst="rect">
            <a:avLst/>
          </a:prstGeom>
          <a:noFill/>
          <a:ln w="9525">
            <a:noFill/>
            <a:miter lim="800000"/>
            <a:headEnd/>
            <a:tailEnd/>
          </a:ln>
        </p:spPr>
        <p:txBody>
          <a:bodyPr wrap="square">
            <a:spAutoFit/>
          </a:bodyPr>
          <a:lstStyle/>
          <a:p>
            <a:pPr>
              <a:lnSpc>
                <a:spcPct val="110000"/>
              </a:lnSpc>
              <a:spcBef>
                <a:spcPts val="600"/>
              </a:spcBef>
            </a:pPr>
            <a:r>
              <a:rPr lang="en-US" sz="5400" b="1">
                <a:solidFill>
                  <a:srgbClr val="CC0099"/>
                </a:solidFill>
                <a:latin typeface="Times New Roman" pitchFamily="18" charset="0"/>
                <a:cs typeface="Times New Roman" pitchFamily="18" charset="0"/>
              </a:rPr>
              <a:t>                                                         </a:t>
            </a:r>
            <a:r>
              <a:rPr lang="vi-VN" sz="5400" b="1">
                <a:solidFill>
                  <a:srgbClr val="CC0099"/>
                </a:solidFill>
                <a:latin typeface="Times New Roman" pitchFamily="18" charset="0"/>
                <a:cs typeface="Times New Roman" pitchFamily="18" charset="0"/>
              </a:rPr>
              <a:t>     </a:t>
            </a:r>
            <a:r>
              <a:rPr lang="vi-VN" sz="3200" b="1">
                <a:latin typeface="Times New Roman" pitchFamily="18" charset="0"/>
                <a:cs typeface="Times New Roman" pitchFamily="18" charset="0"/>
              </a:rPr>
              <a:t>Hoà Bình, ngày 5 tháng 8 năm 2000</a:t>
            </a:r>
            <a:endParaRPr lang="en-US" sz="3200" b="1">
              <a:solidFill>
                <a:srgbClr val="CC0099"/>
              </a:solidFill>
              <a:latin typeface="Times New Roman" pitchFamily="18" charset="0"/>
              <a:cs typeface="Times New Roman" pitchFamily="18" charset="0"/>
            </a:endParaRPr>
          </a:p>
          <a:p>
            <a:pPr>
              <a:lnSpc>
                <a:spcPct val="110000"/>
              </a:lnSpc>
              <a:spcBef>
                <a:spcPts val="600"/>
              </a:spcBef>
            </a:pPr>
            <a:r>
              <a:rPr lang="en-US" sz="3200" b="1">
                <a:solidFill>
                  <a:srgbClr val="CC0099"/>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Bạn Hồng thân mến,</a:t>
            </a:r>
          </a:p>
          <a:p>
            <a:pPr>
              <a:lnSpc>
                <a:spcPct val="110000"/>
              </a:lnSpc>
              <a:spcBef>
                <a:spcPts val="600"/>
              </a:spcBef>
            </a:pPr>
            <a:endParaRPr lang="en-US" sz="5400" b="1">
              <a:solidFill>
                <a:srgbClr val="CC0099"/>
              </a:solidFill>
              <a:latin typeface="Times New Roman" pitchFamily="18" charset="0"/>
              <a:cs typeface="Times New Roman" pitchFamily="18" charset="0"/>
            </a:endParaRPr>
          </a:p>
          <a:p>
            <a:pPr>
              <a:lnSpc>
                <a:spcPct val="110000"/>
              </a:lnSpc>
              <a:spcBef>
                <a:spcPts val="600"/>
              </a:spcBef>
            </a:pPr>
            <a:r>
              <a:rPr lang="en-US" sz="5400" b="1">
                <a:solidFill>
                  <a:srgbClr val="CC0099"/>
                </a:solidFill>
                <a:latin typeface="Times New Roman" pitchFamily="18" charset="0"/>
                <a:cs typeface="Times New Roman" pitchFamily="18" charset="0"/>
              </a:rPr>
              <a:t>      </a:t>
            </a:r>
            <a:endParaRPr lang="en-US" sz="5400" b="1">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34311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391400" y="457200"/>
            <a:ext cx="4216219" cy="923330"/>
          </a:xfrm>
          <a:prstGeom prst="rect">
            <a:avLst/>
          </a:prstGeom>
          <a:noFill/>
          <a:ln w="9525">
            <a:noFill/>
            <a:miter lim="800000"/>
            <a:headEnd/>
            <a:tailEnd/>
          </a:ln>
        </p:spPr>
        <p:txBody>
          <a:bodyPr wrap="none">
            <a:spAutoFit/>
          </a:bodyPr>
          <a:lstStyle/>
          <a:p>
            <a:r>
              <a:rPr lang="en-US" sz="5400" b="1">
                <a:solidFill>
                  <a:srgbClr val="FF0000"/>
                </a:solidFill>
                <a:latin typeface="Times New Roman" pitchFamily="18" charset="0"/>
                <a:cs typeface="Times New Roman" pitchFamily="18" charset="0"/>
              </a:rPr>
              <a:t>Phần đầu thư</a:t>
            </a:r>
          </a:p>
        </p:txBody>
      </p:sp>
      <p:sp>
        <p:nvSpPr>
          <p:cNvPr id="17" name="TextBox 16"/>
          <p:cNvSpPr txBox="1">
            <a:spLocks noChangeArrowheads="1"/>
          </p:cNvSpPr>
          <p:nvPr/>
        </p:nvSpPr>
        <p:spPr bwMode="auto">
          <a:xfrm>
            <a:off x="7086600" y="1447800"/>
            <a:ext cx="4648200" cy="1754326"/>
          </a:xfrm>
          <a:prstGeom prst="rect">
            <a:avLst/>
          </a:prstGeom>
          <a:noFill/>
          <a:ln w="9525">
            <a:noFill/>
            <a:miter lim="800000"/>
            <a:headEnd/>
            <a:tailEnd/>
          </a:ln>
        </p:spPr>
        <p:txBody>
          <a:bodyPr wrap="square">
            <a:spAutoFit/>
          </a:bodyPr>
          <a:lstStyle/>
          <a:p>
            <a:pPr>
              <a:buFontTx/>
              <a:buChar char="-"/>
            </a:pPr>
            <a:r>
              <a:rPr lang="en-US" sz="5400" b="1">
                <a:solidFill>
                  <a:srgbClr val="FF0000"/>
                </a:solidFill>
                <a:latin typeface="Times New Roman" pitchFamily="18" charset="0"/>
                <a:cs typeface="Times New Roman" pitchFamily="18" charset="0"/>
              </a:rPr>
              <a:t>Phần </a:t>
            </a:r>
            <a:r>
              <a:rPr lang="vi-VN" sz="5400" b="1">
                <a:solidFill>
                  <a:srgbClr val="FF0000"/>
                </a:solidFill>
                <a:latin typeface="Times New Roman" pitchFamily="18" charset="0"/>
                <a:cs typeface="Times New Roman" pitchFamily="18" charset="0"/>
              </a:rPr>
              <a:t>đầu</a:t>
            </a:r>
            <a:r>
              <a:rPr lang="en-US" sz="5400" b="1">
                <a:solidFill>
                  <a:srgbClr val="FF0000"/>
                </a:solidFill>
                <a:latin typeface="Times New Roman" pitchFamily="18" charset="0"/>
                <a:cs typeface="Times New Roman" pitchFamily="18" charset="0"/>
              </a:rPr>
              <a:t> th</a:t>
            </a:r>
            <a:r>
              <a:rPr lang="vi-VN" sz="5400" b="1">
                <a:solidFill>
                  <a:srgbClr val="FF0000"/>
                </a:solidFill>
                <a:latin typeface="Times New Roman" pitchFamily="18" charset="0"/>
                <a:cs typeface="Times New Roman" pitchFamily="18" charset="0"/>
              </a:rPr>
              <a:t>ư</a:t>
            </a:r>
            <a:r>
              <a:rPr lang="en-US" sz="5400" b="1">
                <a:solidFill>
                  <a:srgbClr val="FF0000"/>
                </a:solidFill>
                <a:latin typeface="Times New Roman" pitchFamily="18" charset="0"/>
                <a:cs typeface="Times New Roman" pitchFamily="18" charset="0"/>
              </a:rPr>
              <a:t> viết những gì?</a:t>
            </a:r>
          </a:p>
        </p:txBody>
      </p:sp>
      <p:sp>
        <p:nvSpPr>
          <p:cNvPr id="7" name="TextBox 16"/>
          <p:cNvSpPr txBox="1">
            <a:spLocks noChangeArrowheads="1"/>
          </p:cNvSpPr>
          <p:nvPr/>
        </p:nvSpPr>
        <p:spPr bwMode="auto">
          <a:xfrm>
            <a:off x="7010400" y="1447800"/>
            <a:ext cx="4648200" cy="2585323"/>
          </a:xfrm>
          <a:prstGeom prst="rect">
            <a:avLst/>
          </a:prstGeom>
          <a:noFill/>
          <a:ln w="9525">
            <a:noFill/>
            <a:miter lim="800000"/>
            <a:headEnd/>
            <a:tailEnd/>
          </a:ln>
        </p:spPr>
        <p:txBody>
          <a:bodyPr wrap="square">
            <a:spAutoFit/>
          </a:bodyPr>
          <a:lstStyle/>
          <a:p>
            <a:pPr>
              <a:buFontTx/>
              <a:buChar char="-"/>
            </a:pPr>
            <a:r>
              <a:rPr lang="en-US" sz="5400" b="1">
                <a:latin typeface="Times New Roman" pitchFamily="18" charset="0"/>
                <a:cs typeface="Times New Roman" pitchFamily="18" charset="0"/>
              </a:rPr>
              <a:t>Địa điểm, thời gian viết thư</a:t>
            </a:r>
          </a:p>
          <a:p>
            <a:pPr>
              <a:buFontTx/>
              <a:buChar char="-"/>
            </a:pPr>
            <a:r>
              <a:rPr lang="en-US" sz="5400" b="1">
                <a:latin typeface="Times New Roman" pitchFamily="18" charset="0"/>
                <a:cs typeface="Times New Roman" pitchFamily="18" charset="0"/>
              </a:rPr>
              <a:t> Lời thưa gửi</a:t>
            </a:r>
          </a:p>
        </p:txBody>
      </p:sp>
    </p:spTree>
    <p:extLst>
      <p:ext uri="{BB962C8B-B14F-4D97-AF65-F5344CB8AC3E}">
        <p14:creationId xmlns:p14="http://schemas.microsoft.com/office/powerpoint/2010/main" val="3603000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05D2CA-817A-495C-A957-B1D0DF6235DB}"/>
              </a:ext>
            </a:extLst>
          </p:cNvPr>
          <p:cNvPicPr>
            <a:picLocks noChangeAspect="1"/>
          </p:cNvPicPr>
          <p:nvPr/>
        </p:nvPicPr>
        <p:blipFill>
          <a:blip r:embed="rId2"/>
          <a:stretch>
            <a:fillRect/>
          </a:stretch>
        </p:blipFill>
        <p:spPr>
          <a:xfrm>
            <a:off x="0" y="0"/>
            <a:ext cx="12344400" cy="6857999"/>
          </a:xfrm>
          <a:prstGeom prst="rect">
            <a:avLst/>
          </a:prstGeom>
        </p:spPr>
      </p:pic>
      <p:sp>
        <p:nvSpPr>
          <p:cNvPr id="6146" name="Text Box 2"/>
          <p:cNvSpPr txBox="1">
            <a:spLocks noChangeArrowheads="1"/>
          </p:cNvSpPr>
          <p:nvPr/>
        </p:nvSpPr>
        <p:spPr bwMode="auto">
          <a:xfrm>
            <a:off x="0" y="561396"/>
            <a:ext cx="8382000" cy="4198265"/>
          </a:xfrm>
          <a:prstGeom prst="rect">
            <a:avLst/>
          </a:prstGeom>
          <a:noFill/>
          <a:ln w="9525">
            <a:noFill/>
            <a:miter lim="800000"/>
            <a:headEnd/>
            <a:tailEnd/>
          </a:ln>
        </p:spPr>
        <p:txBody>
          <a:bodyPr wrap="square">
            <a:spAutoFit/>
          </a:bodyPr>
          <a:lstStyle/>
          <a:p>
            <a:r>
              <a:rPr lang="en-US" sz="4000" b="1" dirty="0">
                <a:solidFill>
                  <a:srgbClr val="CC0099"/>
                </a:solidFill>
                <a:latin typeface="Times New Roman" pitchFamily="18" charset="0"/>
                <a:cs typeface="Times New Roman" pitchFamily="18" charset="0"/>
              </a:rPr>
              <a:t>                                                     </a:t>
            </a:r>
            <a:r>
              <a:rPr lang="en-US" sz="4000" b="1" dirty="0">
                <a:latin typeface="Times New Roman" pitchFamily="18" charset="0"/>
                <a:cs typeface="Times New Roman" pitchFamily="18" charset="0"/>
              </a:rPr>
              <a:t>       </a:t>
            </a:r>
            <a:endParaRPr lang="vi-VN" sz="4000" b="1" dirty="0"/>
          </a:p>
          <a:p>
            <a:r>
              <a:rPr lang="vi-VN" sz="4000" b="1" dirty="0"/>
              <a:t>     Chúc Hồng khỏe</a:t>
            </a:r>
            <a:r>
              <a:rPr lang="vi-VN" sz="4000" b="1"/>
              <a:t>. Mong</a:t>
            </a:r>
            <a:r>
              <a:rPr lang="en-US" sz="4000" b="1"/>
              <a:t> </a:t>
            </a:r>
            <a:r>
              <a:rPr lang="vi-VN" sz="4000" b="1"/>
              <a:t>nhận </a:t>
            </a:r>
            <a:r>
              <a:rPr lang="vi-VN" sz="4000" b="1" dirty="0"/>
              <a:t>được thư bạn.</a:t>
            </a:r>
          </a:p>
          <a:p>
            <a:r>
              <a:rPr lang="en-US" sz="4000" b="1" dirty="0"/>
              <a:t>               </a:t>
            </a:r>
            <a:r>
              <a:rPr lang="en-US" sz="4000" b="1" dirty="0" err="1"/>
              <a:t>Bạn</a:t>
            </a:r>
            <a:r>
              <a:rPr lang="en-US" sz="4000" b="1" dirty="0"/>
              <a:t> </a:t>
            </a:r>
            <a:r>
              <a:rPr lang="en-US" sz="4000" b="1" dirty="0" err="1"/>
              <a:t>mới</a:t>
            </a:r>
            <a:r>
              <a:rPr lang="en-US" sz="4000" b="1" dirty="0"/>
              <a:t> </a:t>
            </a:r>
            <a:r>
              <a:rPr lang="en-US" sz="4000" b="1" err="1"/>
              <a:t>của</a:t>
            </a:r>
            <a:r>
              <a:rPr lang="en-US" sz="4000" b="1"/>
              <a:t> Hồng</a:t>
            </a:r>
            <a:endParaRPr lang="en-US" sz="4000" b="1" dirty="0"/>
          </a:p>
          <a:p>
            <a:r>
              <a:rPr lang="en-US" sz="4000" b="1" dirty="0"/>
              <a:t>               </a:t>
            </a:r>
            <a:r>
              <a:rPr lang="vi-VN" sz="4000" b="1" dirty="0"/>
              <a:t>Quách Tuấn Lương </a:t>
            </a:r>
          </a:p>
          <a:p>
            <a:pPr>
              <a:lnSpc>
                <a:spcPct val="130000"/>
              </a:lnSpc>
              <a:spcBef>
                <a:spcPct val="50000"/>
              </a:spcBef>
            </a:pPr>
            <a:endParaRPr lang="en-US" sz="4000" b="1" dirty="0">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8382000" y="457200"/>
            <a:ext cx="3257623"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cuối thư</a:t>
            </a:r>
          </a:p>
        </p:txBody>
      </p:sp>
      <p:sp>
        <p:nvSpPr>
          <p:cNvPr id="24" name="TextBox 23"/>
          <p:cNvSpPr txBox="1">
            <a:spLocks noChangeArrowheads="1"/>
          </p:cNvSpPr>
          <p:nvPr/>
        </p:nvSpPr>
        <p:spPr bwMode="auto">
          <a:xfrm>
            <a:off x="8382000" y="1600200"/>
            <a:ext cx="3657600" cy="3170099"/>
          </a:xfrm>
          <a:prstGeom prst="rect">
            <a:avLst/>
          </a:prstGeom>
          <a:noFill/>
          <a:ln w="9525">
            <a:noFill/>
            <a:miter lim="800000"/>
            <a:headEnd/>
            <a:tailEnd/>
          </a:ln>
        </p:spPr>
        <p:txBody>
          <a:bodyPr wrap="square">
            <a:spAutoFit/>
          </a:bodyPr>
          <a:lstStyle/>
          <a:p>
            <a:pPr>
              <a:buFontTx/>
              <a:buChar char="-"/>
            </a:pPr>
            <a:r>
              <a:rPr lang="en-US" sz="4000" b="1">
                <a:latin typeface="Times New Roman" pitchFamily="18" charset="0"/>
                <a:cs typeface="Times New Roman" pitchFamily="18" charset="0"/>
              </a:rPr>
              <a:t> Lời chúc, lời cảm ơn, hứa hẹn</a:t>
            </a:r>
          </a:p>
          <a:p>
            <a:pPr>
              <a:buFontTx/>
              <a:buChar char="-"/>
            </a:pPr>
            <a:r>
              <a:rPr lang="en-US" sz="4000" b="1">
                <a:latin typeface="Times New Roman" pitchFamily="18" charset="0"/>
                <a:cs typeface="Times New Roman" pitchFamily="18" charset="0"/>
              </a:rPr>
              <a:t> Chữ kí và họ tên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7463"/>
            <a:ext cx="8126730" cy="6956520"/>
          </a:xfrm>
          <a:prstGeom prst="rect">
            <a:avLst/>
          </a:prstGeom>
          <a:noFill/>
          <a:ln w="9525">
            <a:noFill/>
            <a:miter lim="800000"/>
            <a:headEnd/>
            <a:tailEnd/>
          </a:ln>
        </p:spPr>
        <p:txBody>
          <a:bodyPr>
            <a:spAutoFit/>
          </a:bodyPr>
          <a:lstStyle/>
          <a:p>
            <a:pPr>
              <a:lnSpc>
                <a:spcPct val="110000"/>
              </a:lnSpc>
              <a:spcBef>
                <a:spcPts val="600"/>
              </a:spcBef>
            </a:pPr>
            <a:r>
              <a:rPr lang="en-US" sz="1700" b="1" dirty="0">
                <a:solidFill>
                  <a:srgbClr val="CC0099"/>
                </a:solidFill>
                <a:latin typeface=".VnTime" panose="020B7200000000000000" pitchFamily="34" charset="0"/>
              </a:rPr>
              <a:t>                                                         Hoµ </a:t>
            </a:r>
            <a:r>
              <a:rPr lang="en-US" sz="1700" b="1" dirty="0" err="1">
                <a:solidFill>
                  <a:srgbClr val="CC0099"/>
                </a:solidFill>
                <a:latin typeface=".VnTime" panose="020B7200000000000000" pitchFamily="34" charset="0"/>
              </a:rPr>
              <a:t>B×nh</a:t>
            </a:r>
            <a:r>
              <a:rPr lang="en-US" sz="1700" b="1" dirty="0">
                <a:solidFill>
                  <a:srgbClr val="CC0099"/>
                </a:solidFill>
                <a:latin typeface=".VnTime" panose="020B7200000000000000" pitchFamily="34" charset="0"/>
              </a:rPr>
              <a:t>, </a:t>
            </a:r>
            <a:r>
              <a:rPr lang="en-US" sz="1700" b="1" dirty="0" err="1">
                <a:solidFill>
                  <a:srgbClr val="CC0099"/>
                </a:solidFill>
                <a:latin typeface=".VnTime" panose="020B7200000000000000" pitchFamily="34" charset="0"/>
              </a:rPr>
              <a:t>ngµy</a:t>
            </a:r>
            <a:r>
              <a:rPr lang="en-US" sz="1700" b="1" dirty="0">
                <a:solidFill>
                  <a:srgbClr val="CC0099"/>
                </a:solidFill>
                <a:latin typeface=".VnTime" panose="020B7200000000000000" pitchFamily="34" charset="0"/>
              </a:rPr>
              <a:t> 5 </a:t>
            </a:r>
            <a:r>
              <a:rPr lang="en-US" sz="1700" b="1" dirty="0" err="1">
                <a:solidFill>
                  <a:srgbClr val="CC0099"/>
                </a:solidFill>
                <a:latin typeface=".VnTime" panose="020B7200000000000000" pitchFamily="34" charset="0"/>
              </a:rPr>
              <a:t>th¸ng</a:t>
            </a:r>
            <a:r>
              <a:rPr lang="en-US" sz="1700" b="1" dirty="0">
                <a:solidFill>
                  <a:srgbClr val="CC0099"/>
                </a:solidFill>
                <a:latin typeface=".VnTime" panose="020B7200000000000000" pitchFamily="34" charset="0"/>
              </a:rPr>
              <a:t> 8 </a:t>
            </a:r>
            <a:r>
              <a:rPr lang="en-US" sz="1700" b="1" dirty="0" err="1">
                <a:solidFill>
                  <a:srgbClr val="CC0099"/>
                </a:solidFill>
                <a:latin typeface=".VnTime" panose="020B7200000000000000" pitchFamily="34" charset="0"/>
              </a:rPr>
              <a:t>n¨m</a:t>
            </a:r>
            <a:r>
              <a:rPr lang="en-US" sz="1700" b="1" dirty="0">
                <a:solidFill>
                  <a:srgbClr val="CC0099"/>
                </a:solidFill>
                <a:latin typeface=".VnTime" panose="020B7200000000000000" pitchFamily="34" charset="0"/>
              </a:rPr>
              <a:t> 2000</a:t>
            </a:r>
          </a:p>
          <a:p>
            <a:pPr>
              <a:lnSpc>
                <a:spcPct val="110000"/>
              </a:lnSpc>
              <a:spcBef>
                <a:spcPts val="600"/>
              </a:spcBef>
            </a:pPr>
            <a:r>
              <a:rPr lang="en-US" sz="1700" b="1" dirty="0">
                <a:solidFill>
                  <a:srgbClr val="CC0099"/>
                </a:solidFill>
                <a:latin typeface=".VnTime" panose="020B7200000000000000" pitchFamily="34" charset="0"/>
              </a:rPr>
              <a:t>        </a:t>
            </a:r>
          </a:p>
          <a:p>
            <a:pPr>
              <a:lnSpc>
                <a:spcPct val="110000"/>
              </a:lnSpc>
              <a:spcBef>
                <a:spcPts val="600"/>
              </a:spcBef>
            </a:pPr>
            <a:r>
              <a:rPr lang="en-US" sz="1700" b="1" dirty="0">
                <a:solidFill>
                  <a:srgbClr val="CC0099"/>
                </a:solidFill>
                <a:latin typeface=".VnTime" panose="020B7200000000000000" pitchFamily="34" charset="0"/>
              </a:rPr>
              <a:t>        B¹n </a:t>
            </a:r>
            <a:r>
              <a:rPr lang="en-US" sz="1700" b="1" dirty="0" err="1">
                <a:solidFill>
                  <a:srgbClr val="CC0099"/>
                </a:solidFill>
                <a:latin typeface=".VnTime" panose="020B7200000000000000" pitchFamily="34" charset="0"/>
              </a:rPr>
              <a:t>Hång</a:t>
            </a:r>
            <a:r>
              <a:rPr lang="en-US" sz="1700" b="1" dirty="0">
                <a:solidFill>
                  <a:srgbClr val="CC0099"/>
                </a:solidFill>
                <a:latin typeface=".VnTime" panose="020B7200000000000000" pitchFamily="34" charset="0"/>
              </a:rPr>
              <a:t> </a:t>
            </a:r>
            <a:r>
              <a:rPr lang="en-US" sz="1700" b="1" err="1">
                <a:solidFill>
                  <a:srgbClr val="CC0099"/>
                </a:solidFill>
                <a:latin typeface=".VnTime" panose="020B7200000000000000" pitchFamily="34" charset="0"/>
              </a:rPr>
              <a:t>th©n</a:t>
            </a:r>
            <a:r>
              <a:rPr lang="en-US" sz="1700" b="1">
                <a:solidFill>
                  <a:srgbClr val="CC0099"/>
                </a:solidFill>
                <a:latin typeface=".VnTime" panose="020B7200000000000000" pitchFamily="34" charset="0"/>
              </a:rPr>
              <a:t> mÕn</a:t>
            </a:r>
            <a:r>
              <a:rPr lang="en-US" sz="1700" b="1" dirty="0">
                <a:solidFill>
                  <a:srgbClr val="CC0099"/>
                </a:solidFill>
                <a:latin typeface=".VnTime" panose="020B7200000000000000" pitchFamily="34" charset="0"/>
              </a:rPr>
              <a:t>,</a:t>
            </a:r>
          </a:p>
          <a:p>
            <a:pPr>
              <a:lnSpc>
                <a:spcPct val="110000"/>
              </a:lnSpc>
              <a:spcBef>
                <a:spcPct val="5000"/>
              </a:spcBef>
            </a:pPr>
            <a:r>
              <a:rPr lang="en-US" sz="1700" b="1" dirty="0">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lµ </a:t>
            </a:r>
            <a:r>
              <a:rPr lang="en-US" sz="1700" b="1" dirty="0" err="1">
                <a:solidFill>
                  <a:srgbClr val="0000FF"/>
                </a:solidFill>
                <a:latin typeface=".VnTime" panose="020B7200000000000000" pitchFamily="34" charset="0"/>
              </a:rPr>
              <a:t>Qu¸ch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TuÊn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L­ư¬ng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sinh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líp</a:t>
            </a:r>
            <a:r>
              <a:rPr lang="en-US" sz="1700" b="1" dirty="0">
                <a:solidFill>
                  <a:srgbClr val="0000FF"/>
                </a:solidFill>
                <a:latin typeface=".VnTime" panose="020B7200000000000000" pitchFamily="34" charset="0"/>
              </a:rPr>
              <a:t> 4B </a:t>
            </a:r>
            <a:r>
              <a:rPr lang="en-US" sz="1700" b="1" dirty="0" err="1">
                <a:solidFill>
                  <a:srgbClr val="0000FF"/>
                </a:solidFill>
                <a:latin typeface=".VnTime" panose="020B7200000000000000" pitchFamily="34" charset="0"/>
              </a:rPr>
              <a:t>Tr­ưêng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TiÓu</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Cï</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ChÝnh</a:t>
            </a:r>
            <a:r>
              <a:rPr lang="en-US" sz="1700" b="1" dirty="0">
                <a:solidFill>
                  <a:srgbClr val="0000FF"/>
                </a:solidFill>
                <a:latin typeface=".VnTime" panose="020B7200000000000000" pitchFamily="34" charset="0"/>
              </a:rPr>
              <a:t> Lan, </a:t>
            </a:r>
            <a:r>
              <a:rPr lang="en-US" sz="1700" b="1" dirty="0" err="1">
                <a:solidFill>
                  <a:srgbClr val="0000FF"/>
                </a:solidFill>
                <a:latin typeface=".VnTime" panose="020B7200000000000000" pitchFamily="34" charset="0"/>
              </a:rPr>
              <a:t>thÞ</a:t>
            </a:r>
            <a:r>
              <a:rPr lang="en-US" sz="1700" b="1" dirty="0">
                <a:solidFill>
                  <a:srgbClr val="0000FF"/>
                </a:solidFill>
                <a:latin typeface=".VnTime" panose="020B7200000000000000" pitchFamily="34" charset="0"/>
              </a:rPr>
              <a:t> x· Hoµ </a:t>
            </a:r>
            <a:r>
              <a:rPr lang="en-US" sz="1700" b="1" dirty="0" err="1">
                <a:solidFill>
                  <a:srgbClr val="0000FF"/>
                </a:solidFill>
                <a:latin typeface=".VnTime" panose="020B7200000000000000" pitchFamily="34" charset="0"/>
              </a:rPr>
              <a:t>B×nh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H«m</a:t>
            </a:r>
            <a:r>
              <a:rPr lang="en-US" sz="1700" b="1" dirty="0">
                <a:solidFill>
                  <a:srgbClr val="0000FF"/>
                </a:solidFill>
                <a:latin typeface=".VnTime" panose="020B7200000000000000" pitchFamily="34" charset="0"/>
              </a:rPr>
              <a:t> nay, ®</a:t>
            </a:r>
            <a:r>
              <a:rPr lang="en-US" sz="1700" b="1" dirty="0" err="1">
                <a:solidFill>
                  <a:srgbClr val="0000FF"/>
                </a:solidFill>
                <a:latin typeface=".VnTime" panose="020B7200000000000000" pitchFamily="34" charset="0"/>
              </a:rPr>
              <a:t>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b¸o</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ThiÕu</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niªn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TiÒn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phong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rÊt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xóc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éng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ư­îc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biÕt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cña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Hång</a:t>
            </a:r>
            <a:r>
              <a:rPr lang="en-US" sz="1700" b="1" dirty="0">
                <a:solidFill>
                  <a:srgbClr val="0000FF"/>
                </a:solidFill>
                <a:latin typeface=".VnTime" panose="020B7200000000000000" pitchFamily="34" charset="0"/>
              </a:rPr>
              <a:t> ®· hi </a:t>
            </a:r>
            <a:r>
              <a:rPr lang="en-US" sz="1700" b="1" dirty="0" err="1">
                <a:solidFill>
                  <a:srgbClr val="0000FF"/>
                </a:solidFill>
                <a:latin typeface=".VnTime" panose="020B7200000000000000" pitchFamily="34" charset="0"/>
              </a:rPr>
              <a:t>sinh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trong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trËn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lò</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lôt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võa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råi</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göi</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bøc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thư</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nµy</a:t>
            </a:r>
            <a:r>
              <a:rPr lang="en-US" sz="1700" b="1" dirty="0">
                <a:solidFill>
                  <a:srgbClr val="0000FF"/>
                </a:solidFill>
                <a:latin typeface=".VnTime" panose="020B7200000000000000" pitchFamily="34" charset="0"/>
              </a:rPr>
              <a:t> chia </a:t>
            </a:r>
            <a:r>
              <a:rPr lang="en-US" sz="1700" b="1" dirty="0" err="1">
                <a:solidFill>
                  <a:srgbClr val="0000FF"/>
                </a:solidFill>
                <a:latin typeface=".VnTime" panose="020B7200000000000000" pitchFamily="34" charset="0"/>
              </a:rPr>
              <a:t>buån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víi</a:t>
            </a:r>
            <a:r>
              <a:rPr lang="en-US" sz="1700" b="1" dirty="0">
                <a:solidFill>
                  <a:srgbClr val="0000FF"/>
                </a:solidFill>
                <a:latin typeface=".VnTime" panose="020B7200000000000000" pitchFamily="34" charset="0"/>
              </a:rPr>
              <a:t> b¹n.</a:t>
            </a:r>
          </a:p>
          <a:p>
            <a:pPr>
              <a:lnSpc>
                <a:spcPct val="110000"/>
              </a:lnSpc>
              <a:spcBef>
                <a:spcPct val="50000"/>
              </a:spcBef>
            </a:pPr>
            <a:r>
              <a:rPr lang="en-US" sz="1700" b="1" dirty="0">
                <a:latin typeface=".VnArial Narrow"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i</a:t>
            </a:r>
            <a:r>
              <a:rPr lang="en-US" sz="1700" b="1" dirty="0">
                <a:solidFill>
                  <a:srgbClr val="FF0000"/>
                </a:solidFill>
                <a:latin typeface=".VnTime" panose="020B7200000000000000" pitchFamily="34" charset="0"/>
              </a:rPr>
              <a:t> !</a:t>
            </a:r>
          </a:p>
          <a:p>
            <a:pPr>
              <a:lnSpc>
                <a:spcPct val="110000"/>
              </a:lnSpc>
              <a:spcBef>
                <a:spcPct val="10000"/>
              </a:spcBef>
            </a:pP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hiÓu</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®au ®</a:t>
            </a:r>
            <a:r>
              <a:rPr lang="en-US" sz="1700" b="1" dirty="0" err="1">
                <a:solidFill>
                  <a:srgbClr val="FF0000"/>
                </a:solidFill>
                <a:latin typeface=".VnTime" panose="020B7200000000000000" pitchFamily="34" charset="0"/>
              </a:rPr>
              <a:t>ín</a:t>
            </a:r>
            <a:r>
              <a:rPr lang="en-US" sz="1700" b="1" dirty="0">
                <a:solidFill>
                  <a:srgbClr val="FF0000"/>
                </a:solidFill>
                <a:latin typeface=".VnTime" panose="020B7200000000000000" pitchFamily="34" charset="0"/>
              </a:rPr>
              <a:t> vµ </a:t>
            </a:r>
            <a:r>
              <a:rPr lang="en-US" sz="1700" b="1" dirty="0" err="1">
                <a:solidFill>
                  <a:srgbClr val="FF0000"/>
                </a:solidFill>
                <a:latin typeface=".VnTime" panose="020B7200000000000000" pitchFamily="34" charset="0"/>
              </a:rPr>
              <a:t>thiÖt</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thßi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thÕ</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nµo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khi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 </a:t>
            </a:r>
            <a:r>
              <a:rPr lang="en-US" sz="1700" b="1" dirty="0" err="1">
                <a:solidFill>
                  <a:srgbClr val="FF0000"/>
                </a:solidFill>
                <a:latin typeface=".VnTime" panose="020B7200000000000000" pitchFamily="34" charset="0"/>
              </a:rPr>
              <a:t>ra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Nh­ưng</a:t>
            </a:r>
            <a:r>
              <a:rPr lang="en-US" sz="1700" b="1" dirty="0">
                <a:solidFill>
                  <a:srgbClr val="FF0000"/>
                </a:solidFill>
                <a:latin typeface=".VnTime" panose="020B7200000000000000" pitchFamily="34" charset="0"/>
              </a:rPr>
              <a:t> ch¾c lµ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còng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tù</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hµo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vÒ</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tÊm</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g­ư¬ng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dòng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c¶m</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cña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x¶ </a:t>
            </a:r>
            <a:r>
              <a:rPr lang="en-US" sz="1700" b="1" dirty="0" err="1">
                <a:solidFill>
                  <a:srgbClr val="FF0000"/>
                </a:solidFill>
                <a:latin typeface=".VnTime" panose="020B7200000000000000" pitchFamily="34" charset="0"/>
              </a:rPr>
              <a:t>th©n</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cøu</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ng­ưêi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gi÷a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dßng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n­ưíc</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lò</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 tin </a:t>
            </a:r>
            <a:r>
              <a:rPr lang="en-US" sz="1700" b="1" dirty="0" err="1">
                <a:solidFill>
                  <a:srgbClr val="FF0000"/>
                </a:solidFill>
                <a:latin typeface=".VnTime" panose="020B7200000000000000" pitchFamily="34" charset="0"/>
              </a:rPr>
              <a:t>r»ng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theo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gư­¬ng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sÏ</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vư­ît</a:t>
            </a:r>
            <a:r>
              <a:rPr lang="en-US" sz="1700" b="1" dirty="0">
                <a:solidFill>
                  <a:srgbClr val="FF0000"/>
                </a:solidFill>
                <a:latin typeface=".VnTime" panose="020B7200000000000000" pitchFamily="34" charset="0"/>
              </a:rPr>
              <a:t> qua </a:t>
            </a:r>
            <a:r>
              <a:rPr lang="en-US" sz="1700" b="1" dirty="0" err="1">
                <a:solidFill>
                  <a:srgbClr val="FF0000"/>
                </a:solidFill>
                <a:latin typeface=".VnTime" panose="020B7200000000000000" pitchFamily="34" charset="0"/>
              </a:rPr>
              <a:t>nçi</a:t>
            </a:r>
            <a:r>
              <a:rPr lang="en-US" sz="1700" b="1" dirty="0">
                <a:solidFill>
                  <a:srgbClr val="FF0000"/>
                </a:solidFill>
                <a:latin typeface=".VnTime" panose="020B7200000000000000" pitchFamily="34" charset="0"/>
              </a:rPr>
              <a:t> ®au </a:t>
            </a:r>
            <a:r>
              <a:rPr lang="en-US" sz="1700" b="1" dirty="0" err="1">
                <a:solidFill>
                  <a:srgbClr val="FF0000"/>
                </a:solidFill>
                <a:latin typeface=".VnTime" panose="020B7200000000000000" pitchFamily="34" charset="0"/>
              </a:rPr>
              <a:t>nµy</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Bªn</a:t>
            </a:r>
            <a:r>
              <a:rPr lang="en-US" sz="1700" b="1" dirty="0">
                <a:solidFill>
                  <a:srgbClr val="FF0000"/>
                </a:solidFill>
                <a:latin typeface=".VnTime" panose="020B7200000000000000" pitchFamily="34" charset="0"/>
              </a:rPr>
              <a:t> c¹nh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cßn</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cã</a:t>
            </a:r>
            <a:r>
              <a:rPr lang="en-US" sz="1700" b="1" dirty="0">
                <a:solidFill>
                  <a:srgbClr val="FF0000"/>
                </a:solidFill>
                <a:latin typeface=".VnTime" panose="020B7200000000000000" pitchFamily="34" charset="0"/>
              </a:rPr>
              <a:t> m¸, </a:t>
            </a:r>
            <a:r>
              <a:rPr lang="en-US" sz="1700" b="1" dirty="0" err="1">
                <a:solidFill>
                  <a:srgbClr val="FF0000"/>
                </a:solidFill>
                <a:latin typeface=".VnTime" panose="020B7200000000000000" pitchFamily="34" charset="0"/>
              </a:rPr>
              <a:t>cã</a:t>
            </a:r>
            <a:r>
              <a:rPr lang="en-US" sz="1700" b="1" dirty="0">
                <a:solidFill>
                  <a:srgbClr val="FF0000"/>
                </a:solidFill>
                <a:latin typeface=".VnTime" panose="020B7200000000000000" pitchFamily="34" charset="0"/>
              </a:rPr>
              <a:t> c« </a:t>
            </a:r>
            <a:r>
              <a:rPr lang="en-US" sz="1700" b="1" dirty="0" err="1">
                <a:solidFill>
                  <a:srgbClr val="FF0000"/>
                </a:solidFill>
                <a:latin typeface=".VnTime" panose="020B7200000000000000" pitchFamily="34" charset="0"/>
              </a:rPr>
              <a:t>b¸c</a:t>
            </a:r>
            <a:r>
              <a:rPr lang="en-US" sz="1700" b="1" dirty="0">
                <a:solidFill>
                  <a:srgbClr val="FF0000"/>
                </a:solidFill>
                <a:latin typeface=".VnTime" panose="020B7200000000000000" pitchFamily="34" charset="0"/>
              </a:rPr>
              <a:t> vµ </a:t>
            </a:r>
            <a:r>
              <a:rPr lang="en-US" sz="1700" b="1" dirty="0" err="1">
                <a:solidFill>
                  <a:srgbClr val="FF0000"/>
                </a:solidFill>
                <a:latin typeface=".VnTime" panose="020B7200000000000000" pitchFamily="34" charset="0"/>
              </a:rPr>
              <a:t>nh÷ng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ngư­êi</a:t>
            </a:r>
            <a:r>
              <a:rPr lang="en-US" sz="1700" b="1" dirty="0">
                <a:solidFill>
                  <a:srgbClr val="FF0000"/>
                </a:solidFill>
                <a:latin typeface=".VnTime" panose="020B7200000000000000" pitchFamily="34" charset="0"/>
              </a:rPr>
              <a:t> b¹n </a:t>
            </a:r>
            <a:r>
              <a:rPr lang="en-US" sz="1700" b="1" dirty="0" err="1">
                <a:solidFill>
                  <a:srgbClr val="FF0000"/>
                </a:solidFill>
                <a:latin typeface=".VnTime" panose="020B7200000000000000" pitchFamily="34" charset="0"/>
              </a:rPr>
              <a:t>míi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a:t>
            </a:r>
          </a:p>
          <a:p>
            <a:pPr>
              <a:lnSpc>
                <a:spcPct val="110000"/>
              </a:lnSpc>
              <a:spcBef>
                <a:spcPct val="20000"/>
              </a:spcBef>
            </a:pPr>
            <a:r>
              <a:rPr lang="en-US" sz="1700" b="1" dirty="0">
                <a:latin typeface=".VnTime" panose="020B7200000000000000" pitchFamily="34" charset="0"/>
              </a:rPr>
              <a:t>       </a:t>
            </a:r>
            <a:r>
              <a:rPr lang="en-US" sz="1700" b="1" dirty="0" err="1">
                <a:solidFill>
                  <a:srgbClr val="FF3399"/>
                </a:solidFill>
                <a:latin typeface=".VnTime" panose="020B7200000000000000" pitchFamily="34" charset="0"/>
              </a:rPr>
              <a:t>MÊy</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ngµy</a:t>
            </a:r>
            <a:r>
              <a:rPr lang="en-US" sz="1700" b="1" dirty="0">
                <a:solidFill>
                  <a:srgbClr val="FF3399"/>
                </a:solidFill>
                <a:latin typeface=".VnTime" panose="020B7200000000000000" pitchFamily="34" charset="0"/>
              </a:rPr>
              <a:t> nay, ë ®</a:t>
            </a:r>
            <a:r>
              <a:rPr lang="en-US" sz="1700" b="1" dirty="0" err="1">
                <a:solidFill>
                  <a:srgbClr val="FF3399"/>
                </a:solidFill>
                <a:latin typeface=".VnTime" panose="020B7200000000000000" pitchFamily="34" charset="0"/>
              </a:rPr>
              <a:t>Þa</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ph­ư¬ng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vµ kh¾p </a:t>
            </a:r>
            <a:r>
              <a:rPr lang="en-US" sz="1700" b="1" dirty="0" err="1">
                <a:solidFill>
                  <a:srgbClr val="FF3399"/>
                </a:solidFill>
                <a:latin typeface=".VnTime" panose="020B7200000000000000" pitchFamily="34" charset="0"/>
              </a:rPr>
              <a:t>thÞ</a:t>
            </a:r>
            <a:r>
              <a:rPr lang="en-US" sz="1700" b="1" dirty="0">
                <a:solidFill>
                  <a:srgbClr val="FF3399"/>
                </a:solidFill>
                <a:latin typeface=".VnTime" panose="020B7200000000000000" pitchFamily="34" charset="0"/>
              </a:rPr>
              <a:t> x· ®</a:t>
            </a:r>
            <a:r>
              <a:rPr lang="en-US" sz="1700" b="1" dirty="0" err="1">
                <a:solidFill>
                  <a:srgbClr val="FF3399"/>
                </a:solidFill>
                <a:latin typeface=".VnTime" panose="020B7200000000000000" pitchFamily="34" charset="0"/>
              </a:rPr>
              <a:t>ang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cã</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phong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trµo</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quyªn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gãp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ñng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hé</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bµo</a:t>
            </a:r>
            <a:r>
              <a:rPr lang="en-US" sz="1700" b="1" dirty="0">
                <a:solidFill>
                  <a:srgbClr val="FF3399"/>
                </a:solidFill>
                <a:latin typeface=".VnTime" panose="020B7200000000000000" pitchFamily="34" charset="0"/>
              </a:rPr>
              <a:t> kh¾c </a:t>
            </a:r>
            <a:r>
              <a:rPr lang="en-US" sz="1700" b="1" dirty="0" err="1">
                <a:solidFill>
                  <a:srgbClr val="FF3399"/>
                </a:solidFill>
                <a:latin typeface=".VnTime" panose="020B7200000000000000" pitchFamily="34" charset="0"/>
              </a:rPr>
              <a:t>phôc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thiªn</a:t>
            </a:r>
            <a:r>
              <a:rPr lang="en-US" sz="1700" b="1" dirty="0">
                <a:solidFill>
                  <a:srgbClr val="FF3399"/>
                </a:solidFill>
                <a:latin typeface=".VnTime" panose="020B7200000000000000" pitchFamily="34" charset="0"/>
              </a:rPr>
              <a:t> tai. </a:t>
            </a:r>
            <a:r>
              <a:rPr lang="en-US" sz="1700" b="1" dirty="0" err="1">
                <a:solidFill>
                  <a:srgbClr val="FF3399"/>
                </a:solidFill>
                <a:latin typeface=".VnTime" panose="020B7200000000000000" pitchFamily="34" charset="0"/>
              </a:rPr>
              <a:t>Trư­êng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còng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võa</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tæ</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chøc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gãp</a:t>
            </a:r>
            <a:r>
              <a:rPr lang="en-US" sz="1700" b="1" dirty="0">
                <a:solidFill>
                  <a:srgbClr val="FF3399"/>
                </a:solidFill>
                <a:latin typeface=".VnTime" panose="020B7200000000000000" pitchFamily="34" charset="0"/>
              </a:rPr>
              <a:t> ®å </a:t>
            </a:r>
            <a:r>
              <a:rPr lang="en-US" sz="1700" b="1" dirty="0" err="1">
                <a:solidFill>
                  <a:srgbClr val="FF3399"/>
                </a:solidFill>
                <a:latin typeface=".VnTime" panose="020B7200000000000000" pitchFamily="34" charset="0"/>
              </a:rPr>
              <a:t>dïng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häc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tËp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gióp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c¸c</a:t>
            </a:r>
            <a:r>
              <a:rPr lang="en-US" sz="1700" b="1" dirty="0">
                <a:solidFill>
                  <a:srgbClr val="FF3399"/>
                </a:solidFill>
                <a:latin typeface=".VnTime" panose="020B7200000000000000" pitchFamily="34" charset="0"/>
              </a:rPr>
              <a:t> b¹n </a:t>
            </a:r>
            <a:r>
              <a:rPr lang="en-US" sz="1700" b="1" dirty="0" err="1">
                <a:solidFill>
                  <a:srgbClr val="FF3399"/>
                </a:solidFill>
                <a:latin typeface=".VnTime" panose="020B7200000000000000" pitchFamily="34" charset="0"/>
              </a:rPr>
              <a:t>vïng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lò</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lôt</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Riªng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göi</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tÆng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toµn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bé</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sè</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tiÒn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bá</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èng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tõ</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mÊy</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n¨m</a:t>
            </a:r>
            <a:r>
              <a:rPr lang="en-US" sz="1700" b="1" dirty="0">
                <a:solidFill>
                  <a:srgbClr val="FF3399"/>
                </a:solidFill>
                <a:latin typeface=".VnTime" panose="020B7200000000000000" pitchFamily="34" charset="0"/>
              </a:rPr>
              <a:t> nay. </a:t>
            </a:r>
            <a:r>
              <a:rPr lang="en-US" sz="1700" b="1" dirty="0" err="1">
                <a:solidFill>
                  <a:srgbClr val="FF3399"/>
                </a:solidFill>
                <a:latin typeface=".VnTime" panose="020B7200000000000000" pitchFamily="34" charset="0"/>
              </a:rPr>
              <a:t>Hång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nhËn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cho</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nhÐ</a:t>
            </a:r>
            <a:r>
              <a:rPr lang="en-US" sz="1700" b="1" dirty="0">
                <a:solidFill>
                  <a:srgbClr val="FF3399"/>
                </a:solidFill>
                <a:latin typeface=".VnTime" panose="020B7200000000000000" pitchFamily="34" charset="0"/>
              </a:rPr>
              <a:t>.</a:t>
            </a:r>
          </a:p>
          <a:p>
            <a:pPr>
              <a:lnSpc>
                <a:spcPct val="110000"/>
              </a:lnSpc>
              <a:spcBef>
                <a:spcPct val="50000"/>
              </a:spcBef>
            </a:pPr>
            <a:r>
              <a:rPr lang="en-US" sz="1700" b="1">
                <a:latin typeface=".VnTime" panose="020B7200000000000000" pitchFamily="34" charset="0"/>
              </a:rPr>
              <a:t>       </a:t>
            </a:r>
          </a:p>
          <a:p>
            <a:pPr>
              <a:lnSpc>
                <a:spcPct val="110000"/>
              </a:lnSpc>
              <a:spcBef>
                <a:spcPct val="50000"/>
              </a:spcBef>
            </a:pPr>
            <a:r>
              <a:rPr lang="en-US" sz="1700" b="1">
                <a:solidFill>
                  <a:srgbClr val="00CC00"/>
                </a:solidFill>
                <a:latin typeface=".VnTime" panose="020B7200000000000000" pitchFamily="34" charset="0"/>
              </a:rPr>
              <a:t>         Chóc </a:t>
            </a:r>
            <a:r>
              <a:rPr lang="en-US" sz="1700" b="1" dirty="0" err="1">
                <a:solidFill>
                  <a:srgbClr val="00CC00"/>
                </a:solidFill>
                <a:latin typeface=".VnTime" panose="020B7200000000000000" pitchFamily="34" charset="0"/>
              </a:rPr>
              <a:t>Hång</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kháe</a:t>
            </a:r>
            <a:r>
              <a:rPr lang="en-US" sz="1700" b="1" dirty="0">
                <a:solidFill>
                  <a:srgbClr val="00CC00"/>
                </a:solidFill>
                <a:latin typeface=".VnTime" panose="020B7200000000000000" pitchFamily="34" charset="0"/>
              </a:rPr>
              <a:t>. </a:t>
            </a:r>
            <a:r>
              <a:rPr lang="en-US" sz="1700" b="1" err="1">
                <a:solidFill>
                  <a:srgbClr val="00CC00"/>
                </a:solidFill>
                <a:latin typeface=".VnTime" panose="020B7200000000000000" pitchFamily="34" charset="0"/>
              </a:rPr>
              <a:t>Mong</a:t>
            </a:r>
            <a:r>
              <a:rPr lang="en-US" sz="1700" b="1">
                <a:solidFill>
                  <a:srgbClr val="00CC00"/>
                </a:solidFill>
                <a:latin typeface="Times New Roman" pitchFamily="18" charset="0"/>
                <a:cs typeface="Times New Roman" pitchFamily="18" charset="0"/>
              </a:rPr>
              <a:t> nhận được thư</a:t>
            </a:r>
            <a:r>
              <a:rPr lang="en-US" sz="1700" b="1">
                <a:solidFill>
                  <a:srgbClr val="00CC00"/>
                </a:solidFill>
                <a:latin typeface=".VnTime" panose="020B7200000000000000" pitchFamily="34" charset="0"/>
              </a:rPr>
              <a:t> </a:t>
            </a:r>
            <a:r>
              <a:rPr lang="en-US" sz="1700" b="1" dirty="0">
                <a:solidFill>
                  <a:srgbClr val="00CC00"/>
                </a:solidFill>
                <a:latin typeface=".VnTime" panose="020B7200000000000000" pitchFamily="34" charset="0"/>
              </a:rPr>
              <a:t>b¹n.</a:t>
            </a:r>
          </a:p>
          <a:p>
            <a:pPr>
              <a:lnSpc>
                <a:spcPct val="110000"/>
              </a:lnSpc>
            </a:pPr>
            <a:r>
              <a:rPr lang="en-US" sz="1700" b="1" dirty="0">
                <a:solidFill>
                  <a:srgbClr val="00CC00"/>
                </a:solidFill>
                <a:latin typeface=".VnTime" panose="020B7200000000000000" pitchFamily="34" charset="0"/>
              </a:rPr>
              <a:t>                                                                               B¹n </a:t>
            </a:r>
            <a:r>
              <a:rPr lang="en-US" sz="1700" b="1" dirty="0" err="1">
                <a:solidFill>
                  <a:srgbClr val="00CC00"/>
                </a:solidFill>
                <a:latin typeface=".VnTime" panose="020B7200000000000000" pitchFamily="34" charset="0"/>
              </a:rPr>
              <a:t>míi</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cña</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Hång</a:t>
            </a:r>
            <a:endParaRPr lang="en-US" sz="1700" b="1" dirty="0">
              <a:solidFill>
                <a:srgbClr val="00CC00"/>
              </a:solidFill>
              <a:latin typeface=".VnTime" panose="020B7200000000000000" pitchFamily="34" charset="0"/>
            </a:endParaRPr>
          </a:p>
          <a:p>
            <a:pPr>
              <a:lnSpc>
                <a:spcPct val="110000"/>
              </a:lnSpc>
            </a:pPr>
            <a:r>
              <a:rPr lang="en-US" sz="1700" b="1">
                <a:solidFill>
                  <a:srgbClr val="00CC00"/>
                </a:solidFill>
                <a:latin typeface="Times New Roman" pitchFamily="18" charset="0"/>
                <a:cs typeface="Times New Roman" pitchFamily="18" charset="0"/>
              </a:rPr>
              <a:t>                                                                               Quách Tuấn Lương</a:t>
            </a:r>
            <a:endParaRPr lang="en-US" sz="1700" b="1" dirty="0">
              <a:solidFill>
                <a:srgbClr val="00CC00"/>
              </a:solidFill>
              <a:latin typeface="Times New Roman" pitchFamily="18" charset="0"/>
              <a:cs typeface="Times New Roman" pitchFamily="18" charset="0"/>
            </a:endParaRPr>
          </a:p>
          <a:p>
            <a:pPr>
              <a:lnSpc>
                <a:spcPct val="130000"/>
              </a:lnSpc>
              <a:spcBef>
                <a:spcPct val="50000"/>
              </a:spcBef>
            </a:pPr>
            <a:endParaRPr lang="en-US" sz="1700" b="1" dirty="0">
              <a:solidFill>
                <a:srgbClr val="00CC00"/>
              </a:solidFill>
              <a:latin typeface=".VnArial Narrow" pitchFamily="34"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0" y="990600"/>
            <a:ext cx="123444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0" y="5029200"/>
            <a:ext cx="123444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8023861" y="0"/>
            <a:ext cx="1527982"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đầu thư</a:t>
            </a:r>
          </a:p>
        </p:txBody>
      </p:sp>
      <p:sp>
        <p:nvSpPr>
          <p:cNvPr id="15" name="TextBox 14"/>
          <p:cNvSpPr txBox="1">
            <a:spLocks noChangeArrowheads="1"/>
          </p:cNvSpPr>
          <p:nvPr/>
        </p:nvSpPr>
        <p:spPr bwMode="auto">
          <a:xfrm>
            <a:off x="8023861" y="1066800"/>
            <a:ext cx="1306768"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chính</a:t>
            </a:r>
          </a:p>
        </p:txBody>
      </p:sp>
      <p:sp>
        <p:nvSpPr>
          <p:cNvPr id="16" name="TextBox 15"/>
          <p:cNvSpPr txBox="1">
            <a:spLocks noChangeArrowheads="1"/>
          </p:cNvSpPr>
          <p:nvPr/>
        </p:nvSpPr>
        <p:spPr bwMode="auto">
          <a:xfrm>
            <a:off x="8126730" y="5105400"/>
            <a:ext cx="156645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cuối thư</a:t>
            </a:r>
          </a:p>
        </p:txBody>
      </p:sp>
      <p:sp>
        <p:nvSpPr>
          <p:cNvPr id="17" name="TextBox 16"/>
          <p:cNvSpPr txBox="1">
            <a:spLocks noChangeArrowheads="1"/>
          </p:cNvSpPr>
          <p:nvPr/>
        </p:nvSpPr>
        <p:spPr bwMode="auto">
          <a:xfrm>
            <a:off x="8229600" y="304801"/>
            <a:ext cx="411480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Địa điểm, thời gian viết thư</a:t>
            </a:r>
          </a:p>
          <a:p>
            <a:pPr>
              <a:buFontTx/>
              <a:buChar char="-"/>
            </a:pPr>
            <a:r>
              <a:rPr lang="en-US">
                <a:latin typeface="Times New Roman" pitchFamily="18" charset="0"/>
                <a:cs typeface="Times New Roman" pitchFamily="18" charset="0"/>
              </a:rPr>
              <a:t> Lời thưa gửi</a:t>
            </a:r>
          </a:p>
        </p:txBody>
      </p:sp>
      <p:sp>
        <p:nvSpPr>
          <p:cNvPr id="18" name="TextBox 17"/>
          <p:cNvSpPr txBox="1">
            <a:spLocks noChangeArrowheads="1"/>
          </p:cNvSpPr>
          <p:nvPr/>
        </p:nvSpPr>
        <p:spPr bwMode="auto">
          <a:xfrm>
            <a:off x="8216741" y="1460717"/>
            <a:ext cx="4114800" cy="369888"/>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Nêu mục đích, lí do viết thư</a:t>
            </a:r>
          </a:p>
        </p:txBody>
      </p:sp>
      <p:sp>
        <p:nvSpPr>
          <p:cNvPr id="19" name="TextBox 18"/>
          <p:cNvSpPr txBox="1">
            <a:spLocks noChangeArrowheads="1"/>
          </p:cNvSpPr>
          <p:nvPr/>
        </p:nvSpPr>
        <p:spPr bwMode="auto">
          <a:xfrm>
            <a:off x="8229600" y="2590801"/>
            <a:ext cx="4114800" cy="369332"/>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Thăm hỏi tình hình của người nhận thư</a:t>
            </a:r>
          </a:p>
        </p:txBody>
      </p:sp>
      <p:sp>
        <p:nvSpPr>
          <p:cNvPr id="20" name="TextBox 19"/>
          <p:cNvSpPr txBox="1">
            <a:spLocks noChangeArrowheads="1"/>
          </p:cNvSpPr>
          <p:nvPr/>
        </p:nvSpPr>
        <p:spPr bwMode="auto">
          <a:xfrm>
            <a:off x="8229600" y="3722132"/>
            <a:ext cx="4114800" cy="369332"/>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Thông báo tình hình của người viết thư</a:t>
            </a:r>
          </a:p>
        </p:txBody>
      </p:sp>
      <p:sp>
        <p:nvSpPr>
          <p:cNvPr id="21" name="TextBox 20"/>
          <p:cNvSpPr txBox="1">
            <a:spLocks noChangeArrowheads="1"/>
          </p:cNvSpPr>
          <p:nvPr/>
        </p:nvSpPr>
        <p:spPr bwMode="auto">
          <a:xfrm>
            <a:off x="8229600" y="4059198"/>
            <a:ext cx="411480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Nêu ý kiến, trao đổi hoặc bày tỏ tình cảm với người nhận thư</a:t>
            </a:r>
          </a:p>
        </p:txBody>
      </p:sp>
      <p:sp>
        <p:nvSpPr>
          <p:cNvPr id="24" name="TextBox 23"/>
          <p:cNvSpPr txBox="1">
            <a:spLocks noChangeArrowheads="1"/>
          </p:cNvSpPr>
          <p:nvPr/>
        </p:nvSpPr>
        <p:spPr bwMode="auto">
          <a:xfrm>
            <a:off x="8229600" y="5486400"/>
            <a:ext cx="432054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Lời chúc, lời cảm ơn, hứa hẹn</a:t>
            </a:r>
          </a:p>
          <a:p>
            <a:pPr>
              <a:buFontTx/>
              <a:buChar char="-"/>
            </a:pPr>
            <a:r>
              <a:rPr lang="en-US">
                <a:latin typeface="Times New Roman" pitchFamily="18" charset="0"/>
                <a:cs typeface="Times New Roman" pitchFamily="18" charset="0"/>
              </a:rPr>
              <a:t> Chữ kí và họ tên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4" grpId="0"/>
      <p:bldP spid="15" grpId="0"/>
      <p:bldP spid="16" grpId="0"/>
      <p:bldP spid="17" grpId="0"/>
      <p:bldP spid="18" grpId="0"/>
      <p:bldP spid="19"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2" y="-29570"/>
            <a:ext cx="12344400" cy="6934200"/>
          </a:xfrm>
          <a:prstGeom prst="rect">
            <a:avLst/>
          </a:prstGeom>
        </p:spPr>
      </p:pic>
      <p:sp>
        <p:nvSpPr>
          <p:cNvPr id="7170" name="Rectangle 2"/>
          <p:cNvSpPr>
            <a:spLocks noGrp="1" noChangeArrowheads="1"/>
          </p:cNvSpPr>
          <p:nvPr>
            <p:ph type="title"/>
          </p:nvPr>
        </p:nvSpPr>
        <p:spPr>
          <a:xfrm>
            <a:off x="617220" y="274638"/>
            <a:ext cx="2735580" cy="487362"/>
          </a:xfrm>
        </p:spPr>
        <p:txBody>
          <a:bodyPr/>
          <a:lstStyle/>
          <a:p>
            <a:pPr algn="l" eaLnBrk="1" hangingPunct="1"/>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4648200" y="4953000"/>
            <a:ext cx="4724400" cy="1524000"/>
          </a:xfrm>
        </p:spPr>
        <p:style>
          <a:lnRef idx="1">
            <a:schemeClr val="accent2"/>
          </a:lnRef>
          <a:fillRef idx="2">
            <a:schemeClr val="accent2"/>
          </a:fillRef>
          <a:effectRef idx="1">
            <a:schemeClr val="accent2"/>
          </a:effectRef>
          <a:fontRef idx="minor">
            <a:schemeClr val="dk1"/>
          </a:fontRef>
        </p:style>
        <p:txBody>
          <a:bodyPr/>
          <a:lstStyle/>
          <a:p>
            <a:pPr marL="0" indent="0" eaLnBrk="1" hangingPunct="1">
              <a:spcBef>
                <a:spcPts val="0"/>
              </a:spcBef>
              <a:buFontTx/>
              <a:buNone/>
            </a:pPr>
            <a:r>
              <a:rPr lang="en-US" sz="2800" b="1" dirty="0">
                <a:solidFill>
                  <a:srgbClr val="FF3399"/>
                </a:solidFill>
                <a:latin typeface="Times New Roman" pitchFamily="18" charset="0"/>
                <a:cs typeface="Times New Roman" pitchFamily="18" charset="0"/>
              </a:rPr>
              <a:t>3. </a:t>
            </a:r>
            <a:r>
              <a:rPr lang="en-US" sz="2800" b="1" dirty="0" err="1">
                <a:solidFill>
                  <a:srgbClr val="FF3399"/>
                </a:solidFill>
                <a:latin typeface="Times New Roman" pitchFamily="18" charset="0"/>
                <a:cs typeface="Times New Roman" pitchFamily="18" charset="0"/>
              </a:rPr>
              <a:t>Phần</a:t>
            </a:r>
            <a:r>
              <a:rPr lang="en-US" sz="2800" b="1" dirty="0">
                <a:solidFill>
                  <a:srgbClr val="FF3399"/>
                </a:solidFill>
                <a:latin typeface="Times New Roman" pitchFamily="18" charset="0"/>
                <a:cs typeface="Times New Roman" pitchFamily="18" charset="0"/>
              </a:rPr>
              <a:t> </a:t>
            </a:r>
            <a:r>
              <a:rPr lang="en-US" sz="2800" b="1" dirty="0" err="1">
                <a:solidFill>
                  <a:srgbClr val="FF3399"/>
                </a:solidFill>
                <a:latin typeface="Times New Roman" pitchFamily="18" charset="0"/>
                <a:cs typeface="Times New Roman" pitchFamily="18" charset="0"/>
              </a:rPr>
              <a:t>cuối</a:t>
            </a:r>
            <a:r>
              <a:rPr lang="en-US" sz="2800" b="1" dirty="0">
                <a:solidFill>
                  <a:srgbClr val="FF3399"/>
                </a:solidFill>
                <a:latin typeface="Times New Roman" pitchFamily="18" charset="0"/>
                <a:cs typeface="Times New Roman" pitchFamily="18" charset="0"/>
              </a:rPr>
              <a:t> </a:t>
            </a:r>
            <a:r>
              <a:rPr lang="en-US" sz="2800" b="1" dirty="0" err="1">
                <a:solidFill>
                  <a:srgbClr val="FF3399"/>
                </a:solidFill>
                <a:latin typeface="Times New Roman" pitchFamily="18" charset="0"/>
                <a:cs typeface="Times New Roman" pitchFamily="18" charset="0"/>
              </a:rPr>
              <a:t>thư</a:t>
            </a:r>
            <a:endParaRPr lang="en-US" sz="2800" b="1"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hẹn</a:t>
            </a:r>
            <a:r>
              <a:rPr lang="en-US" sz="2800" dirty="0">
                <a:latin typeface="Times New Roman" pitchFamily="18" charset="0"/>
                <a:cs typeface="Times New Roman" pitchFamily="18" charset="0"/>
              </a:rPr>
              <a:t>.</a:t>
            </a:r>
          </a:p>
          <a:p>
            <a:pPr marL="0" indent="0" eaLnBrk="1" hangingPunct="1">
              <a:spcBef>
                <a:spcPts val="0"/>
              </a:spcBef>
              <a:buFontTx/>
              <a:buChar char="-"/>
            </a:pP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a:t>
            </a:r>
          </a:p>
        </p:txBody>
      </p:sp>
      <p:sp>
        <p:nvSpPr>
          <p:cNvPr id="5" name="Rectangle 3"/>
          <p:cNvSpPr txBox="1">
            <a:spLocks noChangeArrowheads="1"/>
          </p:cNvSpPr>
          <p:nvPr/>
        </p:nvSpPr>
        <p:spPr bwMode="auto">
          <a:xfrm>
            <a:off x="762000" y="2362200"/>
            <a:ext cx="2286000" cy="2057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kern="0" dirty="0" err="1">
                <a:latin typeface="Times New Roman" pitchFamily="18" charset="0"/>
                <a:cs typeface="Times New Roman" pitchFamily="18" charset="0"/>
              </a:rPr>
              <a:t>Một</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bức</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thư</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thường</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gồm</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những</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nội</a:t>
            </a:r>
            <a:r>
              <a:rPr lang="en-US" kern="0" dirty="0">
                <a:latin typeface="Times New Roman" pitchFamily="18" charset="0"/>
                <a:cs typeface="Times New Roman" pitchFamily="18" charset="0"/>
              </a:rPr>
              <a:t> dung </a:t>
            </a:r>
            <a:r>
              <a:rPr lang="en-US" kern="0" dirty="0" err="1">
                <a:latin typeface="Times New Roman" pitchFamily="18" charset="0"/>
                <a:cs typeface="Times New Roman" pitchFamily="18" charset="0"/>
              </a:rPr>
              <a:t>sau</a:t>
            </a:r>
            <a:r>
              <a:rPr lang="en-US" kern="0" dirty="0">
                <a:latin typeface="Times New Roman" pitchFamily="18" charset="0"/>
                <a:cs typeface="Times New Roman" pitchFamily="18" charset="0"/>
              </a:rPr>
              <a:t> :</a:t>
            </a:r>
          </a:p>
        </p:txBody>
      </p:sp>
      <p:sp>
        <p:nvSpPr>
          <p:cNvPr id="6" name="Rectangle 3"/>
          <p:cNvSpPr txBox="1">
            <a:spLocks noChangeArrowheads="1"/>
          </p:cNvSpPr>
          <p:nvPr/>
        </p:nvSpPr>
        <p:spPr bwMode="auto">
          <a:xfrm>
            <a:off x="4648200" y="304800"/>
            <a:ext cx="53340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sz="2800" b="1" kern="0" dirty="0">
                <a:solidFill>
                  <a:srgbClr val="FF3399"/>
                </a:solidFill>
                <a:latin typeface="Times New Roman" pitchFamily="18" charset="0"/>
                <a:cs typeface="Times New Roman" pitchFamily="18" charset="0"/>
              </a:rPr>
              <a:t>1. </a:t>
            </a:r>
            <a:r>
              <a:rPr lang="en-US" sz="2800" b="1" kern="0" dirty="0" err="1">
                <a:solidFill>
                  <a:srgbClr val="FF3399"/>
                </a:solidFill>
                <a:latin typeface="Times New Roman" pitchFamily="18" charset="0"/>
                <a:cs typeface="Times New Roman" pitchFamily="18" charset="0"/>
              </a:rPr>
              <a:t>Phần</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đầu</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thư</a:t>
            </a:r>
            <a:r>
              <a:rPr lang="en-US" sz="2800" b="1" kern="0" dirty="0">
                <a:solidFill>
                  <a:srgbClr val="FF3399"/>
                </a:solidFill>
                <a:latin typeface="Times New Roman" pitchFamily="18" charset="0"/>
                <a:cs typeface="Times New Roman" pitchFamily="18" charset="0"/>
              </a:rPr>
              <a:t> :</a:t>
            </a:r>
          </a:p>
          <a:p>
            <a:pPr marL="0" indent="0" eaLnBrk="1" hangingPunct="1">
              <a:spcBef>
                <a:spcPts val="0"/>
              </a:spcBef>
              <a:buFontTx/>
              <a:buChar char="-"/>
            </a:pPr>
            <a:r>
              <a:rPr lang="en-US" sz="2800" kern="0" dirty="0" err="1">
                <a:latin typeface="Times New Roman" pitchFamily="18" charset="0"/>
                <a:cs typeface="Times New Roman" pitchFamily="18" charset="0"/>
              </a:rPr>
              <a:t>Địa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gửi</a:t>
            </a:r>
            <a:r>
              <a:rPr lang="en-US" sz="2800" kern="0" dirty="0">
                <a:latin typeface="Times New Roman" pitchFamily="18" charset="0"/>
                <a:cs typeface="Times New Roman" pitchFamily="18" charset="0"/>
              </a:rPr>
              <a:t>.</a:t>
            </a:r>
          </a:p>
        </p:txBody>
      </p:sp>
      <p:sp>
        <p:nvSpPr>
          <p:cNvPr id="7" name="Rectangle 3"/>
          <p:cNvSpPr txBox="1">
            <a:spLocks noChangeArrowheads="1"/>
          </p:cNvSpPr>
          <p:nvPr/>
        </p:nvSpPr>
        <p:spPr bwMode="auto">
          <a:xfrm>
            <a:off x="4648200" y="1981200"/>
            <a:ext cx="6324600" cy="2667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sz="2800" b="1" kern="0" dirty="0">
                <a:solidFill>
                  <a:srgbClr val="FF3399"/>
                </a:solidFill>
                <a:latin typeface="Times New Roman" pitchFamily="18" charset="0"/>
                <a:cs typeface="Times New Roman" pitchFamily="18" charset="0"/>
              </a:rPr>
              <a:t>2. </a:t>
            </a:r>
            <a:r>
              <a:rPr lang="en-US" sz="2800" b="1" kern="0" dirty="0" err="1">
                <a:solidFill>
                  <a:srgbClr val="FF3399"/>
                </a:solidFill>
                <a:latin typeface="Times New Roman" pitchFamily="18" charset="0"/>
                <a:cs typeface="Times New Roman" pitchFamily="18" charset="0"/>
              </a:rPr>
              <a:t>Phần</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chính</a:t>
            </a:r>
            <a:endParaRPr lang="en-US" sz="2800" b="1" kern="0"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sz="2800" kern="0" dirty="0" err="1">
                <a:latin typeface="Times New Roman" pitchFamily="18" charset="0"/>
                <a:cs typeface="Times New Roman" pitchFamily="18" charset="0"/>
              </a:rPr>
              <a:t>Nêu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mục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đích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lí</a:t>
            </a:r>
            <a:r>
              <a:rPr lang="en-US" sz="2800" kern="0" dirty="0">
                <a:latin typeface="Times New Roman" pitchFamily="18" charset="0"/>
                <a:cs typeface="Times New Roman" pitchFamily="18" charset="0"/>
              </a:rPr>
              <a:t> do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Thăm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hỏi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nhận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Thông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báo</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Nêu</a:t>
            </a:r>
            <a:r>
              <a:rPr lang="en-US" sz="2800" kern="0" dirty="0">
                <a:latin typeface="Times New Roman" pitchFamily="18" charset="0"/>
                <a:cs typeface="Times New Roman" pitchFamily="18" charset="0"/>
              </a:rPr>
              <a:t> ý </a:t>
            </a:r>
            <a:r>
              <a:rPr lang="en-US" sz="2800" kern="0" dirty="0" err="1">
                <a:latin typeface="Times New Roman" pitchFamily="18" charset="0"/>
                <a:cs typeface="Times New Roman" pitchFamily="18" charset="0"/>
              </a:rPr>
              <a:t>hiến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trao</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hoặc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bày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tỏ</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cảm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nhận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p:txBody>
      </p:sp>
      <p:sp>
        <p:nvSpPr>
          <p:cNvPr id="3" name="Right Arrow 2"/>
          <p:cNvSpPr/>
          <p:nvPr/>
        </p:nvSpPr>
        <p:spPr>
          <a:xfrm flipV="1">
            <a:off x="3048000" y="3352800"/>
            <a:ext cx="1600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rot="18517852" flipV="1">
            <a:off x="2695576" y="2406485"/>
            <a:ext cx="2309024" cy="25698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10"/>
          <p:cNvSpPr/>
          <p:nvPr/>
        </p:nvSpPr>
        <p:spPr>
          <a:xfrm rot="2786909" flipV="1">
            <a:off x="2785873" y="4197375"/>
            <a:ext cx="2200652" cy="22095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171">
                                            <p:bg/>
                                          </p:spTgt>
                                        </p:tgtEl>
                                        <p:attrNameLst>
                                          <p:attrName>style.visibility</p:attrName>
                                        </p:attrNameLst>
                                      </p:cBhvr>
                                      <p:to>
                                        <p:strVal val="visible"/>
                                      </p:to>
                                    </p:set>
                                    <p:anim calcmode="lin" valueType="num">
                                      <p:cBhvr additive="base">
                                        <p:cTn id="38"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171">
                                            <p:txEl>
                                              <p:pRg st="0" end="0"/>
                                            </p:txEl>
                                          </p:spTgt>
                                        </p:tgtEl>
                                        <p:attrNameLst>
                                          <p:attrName>style.visibility</p:attrName>
                                        </p:attrNameLst>
                                      </p:cBhvr>
                                      <p:to>
                                        <p:strVal val="visible"/>
                                      </p:to>
                                    </p:set>
                                    <p:anim calcmode="lin" valueType="num">
                                      <p:cBhvr additive="base">
                                        <p:cTn id="44"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171">
                                            <p:txEl>
                                              <p:pRg st="1" end="1"/>
                                            </p:txEl>
                                          </p:spTgt>
                                        </p:tgtEl>
                                        <p:attrNameLst>
                                          <p:attrName>style.visibility</p:attrName>
                                        </p:attrNameLst>
                                      </p:cBhvr>
                                      <p:to>
                                        <p:strVal val="visible"/>
                                      </p:to>
                                    </p:set>
                                    <p:anim calcmode="lin" valueType="num">
                                      <p:cBhvr additive="base">
                                        <p:cTn id="50"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171">
                                            <p:txEl>
                                              <p:pRg st="2" end="2"/>
                                            </p:txEl>
                                          </p:spTgt>
                                        </p:tgtEl>
                                        <p:attrNameLst>
                                          <p:attrName>style.visibility</p:attrName>
                                        </p:attrNameLst>
                                      </p:cBhvr>
                                      <p:to>
                                        <p:strVal val="visible"/>
                                      </p:to>
                                    </p:set>
                                    <p:anim calcmode="lin" valueType="num">
                                      <p:cBhvr additive="base">
                                        <p:cTn id="56"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nimBg="1"/>
      <p:bldP spid="5" grpId="0" animBg="1"/>
      <p:bldP spid="6" grpId="0" animBg="1"/>
      <p:bldP spid="7" grpId="0" animBg="1"/>
      <p:bldP spid="3"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81000" y="2057400"/>
            <a:ext cx="11830050" cy="3896451"/>
          </a:xfrm>
          <a:prstGeom prst="rect">
            <a:avLst/>
          </a:prstGeom>
          <a:noFill/>
          <a:ln w="9525">
            <a:noFill/>
            <a:miter lim="800000"/>
            <a:headEnd/>
            <a:tailEnd/>
          </a:ln>
        </p:spPr>
        <p:txBody>
          <a:bodyPr>
            <a:spAutoFit/>
          </a:bodyPr>
          <a:lstStyle/>
          <a:p>
            <a:pPr>
              <a:lnSpc>
                <a:spcPct val="130000"/>
              </a:lnSpc>
              <a:spcBef>
                <a:spcPct val="50000"/>
              </a:spcBef>
            </a:pPr>
            <a:r>
              <a:rPr lang="en-US" sz="5400">
                <a:solidFill>
                  <a:srgbClr val="FF3399"/>
                </a:solidFill>
                <a:latin typeface="Times New Roman" pitchFamily="18" charset="0"/>
                <a:cs typeface="Times New Roman" pitchFamily="18" charset="0"/>
              </a:rPr>
              <a:t>   </a:t>
            </a:r>
            <a:r>
              <a:rPr lang="en-US" sz="5400" b="1" i="1" u="sng">
                <a:solidFill>
                  <a:srgbClr val="FF3399"/>
                </a:solidFill>
                <a:latin typeface="Times New Roman" pitchFamily="18" charset="0"/>
                <a:cs typeface="Times New Roman" pitchFamily="18" charset="0"/>
              </a:rPr>
              <a:t>Đề bài</a:t>
            </a:r>
            <a:r>
              <a:rPr lang="en-US" sz="5400" b="1">
                <a:solidFill>
                  <a:srgbClr val="0000FF"/>
                </a:solidFill>
                <a:latin typeface="Times New Roman" pitchFamily="18" charset="0"/>
                <a:cs typeface="Times New Roman" pitchFamily="18" charset="0"/>
              </a:rPr>
              <a:t> : Viết thư gửi một bạn </a:t>
            </a:r>
          </a:p>
          <a:p>
            <a:pPr>
              <a:spcBef>
                <a:spcPts val="1800"/>
              </a:spcBef>
            </a:pPr>
            <a:r>
              <a:rPr lang="en-US" sz="5400" b="1">
                <a:solidFill>
                  <a:srgbClr val="0000FF"/>
                </a:solidFill>
                <a:latin typeface="Times New Roman" pitchFamily="18" charset="0"/>
                <a:cs typeface="Times New Roman" pitchFamily="18" charset="0"/>
              </a:rPr>
              <a:t>ở trường khác để thăm hỏi và kể cho bạn nghe tình hình lớp và trường em hiện nay.</a:t>
            </a:r>
          </a:p>
        </p:txBody>
      </p:sp>
      <p:sp>
        <p:nvSpPr>
          <p:cNvPr id="8197" name="Line 5"/>
          <p:cNvSpPr>
            <a:spLocks noChangeShapeType="1"/>
          </p:cNvSpPr>
          <p:nvPr/>
        </p:nvSpPr>
        <p:spPr bwMode="auto">
          <a:xfrm>
            <a:off x="3482340" y="5029200"/>
            <a:ext cx="356616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8" name="Line 6"/>
          <p:cNvSpPr>
            <a:spLocks noChangeShapeType="1"/>
          </p:cNvSpPr>
          <p:nvPr/>
        </p:nvSpPr>
        <p:spPr bwMode="auto">
          <a:xfrm flipV="1">
            <a:off x="8282940" y="5029200"/>
            <a:ext cx="27432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9" name="Line 7"/>
          <p:cNvSpPr>
            <a:spLocks noChangeShapeType="1"/>
          </p:cNvSpPr>
          <p:nvPr/>
        </p:nvSpPr>
        <p:spPr bwMode="auto">
          <a:xfrm flipV="1">
            <a:off x="586740" y="4191000"/>
            <a:ext cx="237744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0" name="Line 8"/>
          <p:cNvSpPr>
            <a:spLocks noChangeShapeType="1"/>
          </p:cNvSpPr>
          <p:nvPr/>
        </p:nvSpPr>
        <p:spPr bwMode="auto">
          <a:xfrm flipV="1">
            <a:off x="7139940" y="3048000"/>
            <a:ext cx="22860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1" name="Line 9"/>
          <p:cNvSpPr>
            <a:spLocks noChangeShapeType="1"/>
          </p:cNvSpPr>
          <p:nvPr/>
        </p:nvSpPr>
        <p:spPr bwMode="auto">
          <a:xfrm flipV="1">
            <a:off x="5768340" y="4114800"/>
            <a:ext cx="246888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9" name="Line 8"/>
          <p:cNvSpPr>
            <a:spLocks noChangeShapeType="1"/>
          </p:cNvSpPr>
          <p:nvPr/>
        </p:nvSpPr>
        <p:spPr bwMode="auto">
          <a:xfrm flipV="1">
            <a:off x="3482340" y="3041073"/>
            <a:ext cx="22860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10" name="Text Box 4">
            <a:extLst>
              <a:ext uri="{FF2B5EF4-FFF2-40B4-BE49-F238E27FC236}">
                <a16:creationId xmlns:a16="http://schemas.microsoft.com/office/drawing/2014/main" id="{CE6281AE-CA27-41D0-9A04-C6D6B807BE66}"/>
              </a:ext>
            </a:extLst>
          </p:cNvPr>
          <p:cNvSpPr txBox="1">
            <a:spLocks noChangeArrowheads="1"/>
          </p:cNvSpPr>
          <p:nvPr/>
        </p:nvSpPr>
        <p:spPr bwMode="auto">
          <a:xfrm>
            <a:off x="1828800" y="717510"/>
            <a:ext cx="4656163" cy="923330"/>
          </a:xfrm>
          <a:prstGeom prst="rect">
            <a:avLst/>
          </a:prstGeom>
          <a:noFill/>
          <a:ln w="9525">
            <a:noFill/>
            <a:miter lim="800000"/>
            <a:headEnd/>
            <a:tailEnd/>
          </a:ln>
        </p:spPr>
        <p:txBody>
          <a:bodyPr wrap="square">
            <a:spAutoFit/>
          </a:bodyPr>
          <a:lstStyle/>
          <a:p>
            <a:pPr>
              <a:spcBef>
                <a:spcPct val="50000"/>
              </a:spcBef>
            </a:pPr>
            <a:r>
              <a:rPr lang="en-US" sz="5400" b="1">
                <a:solidFill>
                  <a:srgbClr val="FF0000"/>
                </a:solidFill>
                <a:latin typeface="Times New Roman" pitchFamily="18" charset="0"/>
                <a:cs typeface="Times New Roman" pitchFamily="18" charset="0"/>
              </a:rPr>
              <a:t>III. Luyện tập</a:t>
            </a:r>
            <a:endParaRPr lang="en-US"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left)">
                                      <p:cBhvr>
                                        <p:cTn id="17" dur="500"/>
                                        <p:tgtEl>
                                          <p:spTgt spid="819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wipe(left)">
                                      <p:cBhvr>
                                        <p:cTn id="20" dur="500"/>
                                        <p:tgtEl>
                                          <p:spTgt spid="819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left)">
                                      <p:cBhvr>
                                        <p:cTn id="23" dur="500"/>
                                        <p:tgtEl>
                                          <p:spTgt spid="820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wipe(left)">
                                      <p:cBhvr>
                                        <p:cTn id="26" dur="500"/>
                                        <p:tgtEl>
                                          <p:spTgt spid="820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animBg="1"/>
      <p:bldP spid="8199" grpId="0" animBg="1"/>
      <p:bldP spid="8200" grpId="0" animBg="1"/>
      <p:bldP spid="8201" grpId="0" animBg="1"/>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76200"/>
            <a:ext cx="6069330" cy="6477000"/>
          </a:xfrm>
        </p:spPr>
        <p:txBody>
          <a:bodyPr/>
          <a:lstStyle/>
          <a:p>
            <a:pPr marL="0" eaLnBrk="1" hangingPunct="1">
              <a:lnSpc>
                <a:spcPct val="150000"/>
              </a:lnSpc>
              <a:spcBef>
                <a:spcPts val="1200"/>
              </a:spcBef>
              <a:buFontTx/>
              <a:buChar char="-"/>
            </a:pP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solidFill>
                  <a:srgbClr val="FF0000"/>
                </a:solidFill>
                <a:latin typeface="Times New Roman" pitchFamily="18" charset="0"/>
                <a:cs typeface="Times New Roman" pitchFamily="18" charset="0"/>
              </a:rPr>
              <a:t>Xưng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a:p>
            <a:pPr marL="0" eaLnBrk="1" hangingPunct="1">
              <a:lnSpc>
                <a:spcPct val="150000"/>
              </a:lnSpc>
              <a:spcBef>
                <a:spcPts val="1200"/>
              </a:spcBef>
              <a:buNone/>
            </a:pPr>
            <a:r>
              <a:rPr lang="en-US" sz="3600" b="1" dirty="0">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trường</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None/>
            </a:pP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Chúc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hẹn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p:txBody>
      </p:sp>
      <p:cxnSp>
        <p:nvCxnSpPr>
          <p:cNvPr id="14" name="Straight Connector 13"/>
          <p:cNvCxnSpPr/>
          <p:nvPr/>
        </p:nvCxnSpPr>
        <p:spPr>
          <a:xfrm rot="5400000">
            <a:off x="2789992" y="3458408"/>
            <a:ext cx="6309360" cy="2144"/>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275070" y="304800"/>
            <a:ext cx="6069330" cy="646331"/>
          </a:xfrm>
          <a:prstGeom prst="rect">
            <a:avLst/>
          </a:prstGeom>
          <a:noFill/>
          <a:ln w="9525">
            <a:noFill/>
            <a:miter lim="800000"/>
            <a:headEnd/>
            <a:tailEnd/>
          </a:ln>
        </p:spPr>
        <p:txBody>
          <a:bodyPr>
            <a:spAutoFit/>
          </a:bodyPr>
          <a:lstStyle/>
          <a:p>
            <a:r>
              <a:rPr lang="en-US" sz="3600">
                <a:solidFill>
                  <a:srgbClr val="FF0000"/>
                </a:solidFill>
                <a:latin typeface="Times New Roman" pitchFamily="18" charset="0"/>
                <a:cs typeface="Times New Roman" pitchFamily="18" charset="0"/>
              </a:rPr>
              <a:t>Một bạn ở trường khác</a:t>
            </a:r>
          </a:p>
        </p:txBody>
      </p:sp>
      <p:sp>
        <p:nvSpPr>
          <p:cNvPr id="16" name="TextBox 15"/>
          <p:cNvSpPr txBox="1">
            <a:spLocks noChangeArrowheads="1"/>
          </p:cNvSpPr>
          <p:nvPr/>
        </p:nvSpPr>
        <p:spPr bwMode="auto">
          <a:xfrm>
            <a:off x="6114335" y="990600"/>
            <a:ext cx="6153865" cy="1200329"/>
          </a:xfrm>
          <a:prstGeom prst="rect">
            <a:avLst/>
          </a:prstGeom>
          <a:solidFill>
            <a:srgbClr val="FFFF00"/>
          </a:solidFill>
          <a:ln w="19050">
            <a:solidFill>
              <a:schemeClr val="tx1"/>
            </a:solidFill>
            <a:miter lim="800000"/>
            <a:headEnd/>
            <a:tailEnd/>
          </a:ln>
        </p:spPr>
        <p:txBody>
          <a:bodyPr wrap="square">
            <a:spAutoFit/>
          </a:bodyPr>
          <a:lstStyle/>
          <a:p>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nay</a:t>
            </a:r>
          </a:p>
        </p:txBody>
      </p:sp>
      <p:cxnSp>
        <p:nvCxnSpPr>
          <p:cNvPr id="18" name="Straight Arrow Connector 17"/>
          <p:cNvCxnSpPr/>
          <p:nvPr/>
        </p:nvCxnSpPr>
        <p:spPr>
          <a:xfrm>
            <a:off x="4953000" y="6096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15240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2590800"/>
            <a:ext cx="9144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96000" y="2209800"/>
            <a:ext cx="6450330" cy="646331"/>
          </a:xfrm>
          <a:prstGeom prst="rect">
            <a:avLst/>
          </a:prstGeom>
          <a:noFill/>
          <a:ln w="9525">
            <a:noFill/>
            <a:miter lim="800000"/>
            <a:headEnd/>
            <a:tailEnd/>
          </a:ln>
        </p:spPr>
        <p:txBody>
          <a:bodyPr wrap="square">
            <a:spAutoFit/>
          </a:bodyPr>
          <a:lstStyle/>
          <a:p>
            <a:r>
              <a:rPr lang="en-US" sz="3600" b="1">
                <a:solidFill>
                  <a:srgbClr val="CC0066"/>
                </a:solidFill>
                <a:latin typeface="Times New Roman" pitchFamily="18" charset="0"/>
                <a:cs typeface="Times New Roman" pitchFamily="18" charset="0"/>
              </a:rPr>
              <a:t>Thân mật (bạn, cậu, mình, tớ...)</a:t>
            </a:r>
          </a:p>
        </p:txBody>
      </p:sp>
      <p:cxnSp>
        <p:nvCxnSpPr>
          <p:cNvPr id="25" name="Straight Arrow Connector 24"/>
          <p:cNvCxnSpPr/>
          <p:nvPr/>
        </p:nvCxnSpPr>
        <p:spPr>
          <a:xfrm>
            <a:off x="5334000" y="3505200"/>
            <a:ext cx="64008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172200" y="2895600"/>
            <a:ext cx="6069330" cy="1200329"/>
          </a:xfrm>
          <a:prstGeom prst="rect">
            <a:avLst/>
          </a:prstGeom>
          <a:solidFill>
            <a:srgbClr val="FFFF00"/>
          </a:solidFill>
          <a:ln w="19050">
            <a:solidFill>
              <a:schemeClr val="tx1"/>
            </a:solidFill>
            <a:miter lim="800000"/>
            <a:headEnd/>
            <a:tailEnd/>
          </a:ln>
        </p:spPr>
        <p:txBody>
          <a:bodyPr>
            <a:spAutoFit/>
          </a:bodyPr>
          <a:lstStyle/>
          <a:p>
            <a:r>
              <a:rPr lang="en-US" sz="3600" b="1">
                <a:latin typeface="Times New Roman" pitchFamily="18" charset="0"/>
                <a:cs typeface="Times New Roman" pitchFamily="18" charset="0"/>
              </a:rPr>
              <a:t>Sức khỏe, việc học hành ở trường, gia đình, sở thích...</a:t>
            </a:r>
          </a:p>
        </p:txBody>
      </p:sp>
      <p:cxnSp>
        <p:nvCxnSpPr>
          <p:cNvPr id="27" name="Straight Arrow Connector 26"/>
          <p:cNvCxnSpPr/>
          <p:nvPr/>
        </p:nvCxnSpPr>
        <p:spPr>
          <a:xfrm>
            <a:off x="5334000" y="4953000"/>
            <a:ext cx="5486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172200" y="4267200"/>
            <a:ext cx="6069330" cy="1200329"/>
          </a:xfrm>
          <a:prstGeom prst="rect">
            <a:avLst/>
          </a:prstGeom>
          <a:noFill/>
          <a:ln w="9525">
            <a:noFill/>
            <a:miter lim="800000"/>
            <a:headEnd/>
            <a:tailEnd/>
          </a:ln>
        </p:spPr>
        <p:txBody>
          <a:bodyPr>
            <a:spAutoFit/>
          </a:bodyPr>
          <a:lstStyle/>
          <a:p>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vui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bè</a:t>
            </a:r>
            <a:r>
              <a:rPr lang="en-US" sz="3600" b="1" dirty="0">
                <a:solidFill>
                  <a:srgbClr val="FF0000"/>
                </a:solidFill>
                <a:latin typeface="Times New Roman" pitchFamily="18" charset="0"/>
                <a:cs typeface="Times New Roman" pitchFamily="18" charset="0"/>
              </a:rPr>
              <a:t>...</a:t>
            </a:r>
          </a:p>
        </p:txBody>
      </p:sp>
      <p:cxnSp>
        <p:nvCxnSpPr>
          <p:cNvPr id="29" name="Straight Arrow Connector 28"/>
          <p:cNvCxnSpPr/>
          <p:nvPr/>
        </p:nvCxnSpPr>
        <p:spPr>
          <a:xfrm>
            <a:off x="5715000" y="6324600"/>
            <a:ext cx="4572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275070" y="5657671"/>
            <a:ext cx="5916930" cy="1200329"/>
          </a:xfrm>
          <a:prstGeom prst="rect">
            <a:avLst/>
          </a:prstGeom>
          <a:solidFill>
            <a:srgbClr val="FFFF00"/>
          </a:solidFill>
          <a:ln w="19050">
            <a:solidFill>
              <a:schemeClr val="tx1"/>
            </a:solidFill>
            <a:miter lim="800000"/>
            <a:headEnd/>
            <a:tailEnd/>
          </a:ln>
        </p:spPr>
        <p:txBody>
          <a:bodyPr wrap="square">
            <a:spAutoFit/>
          </a:bodyPr>
          <a:lstStyle/>
          <a:p>
            <a:r>
              <a:rPr lang="en-US" sz="3600" b="1" dirty="0" err="1">
                <a:latin typeface="Times New Roman" pitchFamily="18" charset="0"/>
                <a:cs typeface="Times New Roman" pitchFamily="18" charset="0"/>
              </a:rPr>
              <a:t>Chúc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khỏe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hẹn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r>
              <a:rPr lang="en-US" sz="36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Effect transition="in" filter="blinds(horizontal)">
                                      <p:cBhvr>
                                        <p:cTn id="24" dur="500"/>
                                        <p:tgtEl>
                                          <p:spTgt spid="819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195">
                                            <p:txEl>
                                              <p:pRg st="2" end="2"/>
                                            </p:txEl>
                                          </p:spTgt>
                                        </p:tgtEl>
                                        <p:attrNameLst>
                                          <p:attrName>style.visibility</p:attrName>
                                        </p:attrNameLst>
                                      </p:cBhvr>
                                      <p:to>
                                        <p:strVal val="visible"/>
                                      </p:to>
                                    </p:set>
                                    <p:animEffect transition="in" filter="blinds(horizontal)">
                                      <p:cBhvr>
                                        <p:cTn id="41" dur="500"/>
                                        <p:tgtEl>
                                          <p:spTgt spid="819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95">
                                            <p:txEl>
                                              <p:pRg st="3" end="3"/>
                                            </p:txEl>
                                          </p:spTgt>
                                        </p:tgtEl>
                                        <p:attrNameLst>
                                          <p:attrName>style.visibility</p:attrName>
                                        </p:attrNameLst>
                                      </p:cBhvr>
                                      <p:to>
                                        <p:strVal val="visible"/>
                                      </p:to>
                                    </p:set>
                                    <p:animEffect transition="in" filter="blinds(horizontal)">
                                      <p:cBhvr>
                                        <p:cTn id="58" dur="500"/>
                                        <p:tgtEl>
                                          <p:spTgt spid="8195">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195">
                                            <p:txEl>
                                              <p:pRg st="4" end="4"/>
                                            </p:txEl>
                                          </p:spTgt>
                                        </p:tgtEl>
                                        <p:attrNameLst>
                                          <p:attrName>style.visibility</p:attrName>
                                        </p:attrNameLst>
                                      </p:cBhvr>
                                      <p:to>
                                        <p:strVal val="visible"/>
                                      </p:to>
                                    </p:set>
                                    <p:animEffect transition="in" filter="blinds(horizontal)">
                                      <p:cBhvr>
                                        <p:cTn id="75" dur="500"/>
                                        <p:tgtEl>
                                          <p:spTgt spid="8195">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92" dur="500"/>
                                        <p:tgtEl>
                                          <p:spTgt spid="8195">
                                            <p:txEl>
                                              <p:pRg st="5" end="5"/>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15" grpId="0" uiExpand="1"/>
      <p:bldP spid="16" grpId="0" uiExpand="1" animBg="1"/>
      <p:bldP spid="24" grpId="0" uiExpand="1"/>
      <p:bldP spid="26" grpId="0" uiExpand="1" animBg="1"/>
      <p:bldP spid="28"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344400" cy="6858000"/>
          </a:xfrm>
          <a:prstGeom prst="rect">
            <a:avLst/>
          </a:prstGeom>
        </p:spPr>
      </p:pic>
      <p:sp>
        <p:nvSpPr>
          <p:cNvPr id="4102" name="Text Box 6"/>
          <p:cNvSpPr txBox="1">
            <a:spLocks noChangeArrowheads="1"/>
          </p:cNvSpPr>
          <p:nvPr/>
        </p:nvSpPr>
        <p:spPr bwMode="auto">
          <a:xfrm>
            <a:off x="205740" y="1"/>
            <a:ext cx="11830050" cy="6863417"/>
          </a:xfrm>
          <a:prstGeom prst="rect">
            <a:avLst/>
          </a:prstGeom>
          <a:noFill/>
          <a:ln w="9525">
            <a:noFill/>
            <a:miter lim="800000"/>
            <a:headEnd/>
            <a:tailEnd/>
          </a:ln>
        </p:spPr>
        <p:txBody>
          <a:bodyPr>
            <a:spAutoFit/>
          </a:bodyPr>
          <a:lstStyle/>
          <a:p>
            <a:r>
              <a:rPr lang="en-US" sz="2400" b="1">
                <a:solidFill>
                  <a:srgbClr val="FF0000"/>
                </a:solidFill>
                <a:latin typeface=".VnAvant" pitchFamily="34" charset="0"/>
              </a:rPr>
              <a:t>                                        </a:t>
            </a:r>
            <a:r>
              <a:rPr lang="vi-VN" sz="4000" b="1">
                <a:latin typeface="Times New Roman" pitchFamily="18" charset="0"/>
                <a:cs typeface="Times New Roman" pitchFamily="18" charset="0"/>
              </a:rPr>
              <a:t>Củ Chi, </a:t>
            </a:r>
            <a:r>
              <a:rPr lang="vi-VN" sz="4000" b="1" dirty="0">
                <a:latin typeface="Times New Roman" pitchFamily="18" charset="0"/>
                <a:cs typeface="Times New Roman" pitchFamily="18" charset="0"/>
              </a:rPr>
              <a:t>ngày </a:t>
            </a:r>
            <a:r>
              <a:rPr lang="en-US" sz="4000" b="1" dirty="0">
                <a:latin typeface="Times New Roman" pitchFamily="18" charset="0"/>
                <a:cs typeface="Times New Roman" pitchFamily="18" charset="0"/>
              </a:rPr>
              <a:t>25</a:t>
            </a:r>
            <a:r>
              <a:rPr lang="vi-VN" sz="4000" b="1" dirty="0">
                <a:latin typeface="Times New Roman" pitchFamily="18" charset="0"/>
                <a:cs typeface="Times New Roman" pitchFamily="18" charset="0"/>
              </a:rPr>
              <a:t> tháng 9 năm 20</a:t>
            </a:r>
            <a:r>
              <a:rPr lang="en-SG" sz="4000" b="1" dirty="0">
                <a:latin typeface="Times New Roman" pitchFamily="18" charset="0"/>
                <a:cs typeface="Times New Roman" pitchFamily="18" charset="0"/>
              </a:rPr>
              <a:t>20</a:t>
            </a:r>
            <a:endParaRPr lang="vi-VN" sz="4000" b="1" dirty="0">
              <a:latin typeface="Times New Roman" pitchFamily="18" charset="0"/>
              <a:cs typeface="Times New Roman" pitchFamily="18" charset="0"/>
            </a:endParaRPr>
          </a:p>
          <a:p>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mến</a:t>
            </a:r>
            <a:r>
              <a:rPr lang="en-US" sz="4000" b="1" dirty="0">
                <a:solidFill>
                  <a:srgbClr val="FF0000"/>
                </a:solidFill>
                <a:latin typeface="Times New Roman" pitchFamily="18" charset="0"/>
                <a:cs typeface="Times New Roman" pitchFamily="18" charset="0"/>
              </a:rPr>
              <a:t>!</a:t>
            </a:r>
          </a:p>
          <a:p>
            <a:r>
              <a:rPr lang="vi-VN" sz="4000" b="1" dirty="0">
                <a:latin typeface="Times New Roman" pitchFamily="18" charset="0"/>
                <a:cs typeface="Times New Roman" pitchFamily="18" charset="0"/>
              </a:rPr>
              <a:t>        (Mục đích viết thư: hỏi thăm và kể về tình hình của lớp và trường)</a:t>
            </a:r>
          </a:p>
          <a:p>
            <a:r>
              <a:rPr lang="vi-VN" sz="4000" b="1" dirty="0">
                <a:latin typeface="Times New Roman" pitchFamily="18" charset="0"/>
                <a:cs typeface="Times New Roman" pitchFamily="18" charset="0"/>
              </a:rPr>
              <a:t>       (Thăm hỏi bạn: sức khỏe, việc học hành ở trường mới, tình hình gia đình, sở thích của bạn)</a:t>
            </a:r>
          </a:p>
          <a:p>
            <a:r>
              <a:rPr lang="vi-VN" sz="4000" b="1" dirty="0">
                <a:latin typeface="Times New Roman" pitchFamily="18" charset="0"/>
                <a:cs typeface="Times New Roman" pitchFamily="18" charset="0"/>
              </a:rPr>
              <a:t>       (Kể cho bạn nghe tình hình ở lớp và trường: tình hình học tập, sinh hoạt, vui chơi, cô giáo, bạn bè, kế hoạch sắp tới...)</a:t>
            </a:r>
          </a:p>
          <a:p>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chúc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hẹn</a:t>
            </a:r>
            <a:r>
              <a:rPr lang="en-US" sz="4000" b="1" dirty="0">
                <a:latin typeface="Times New Roman" pitchFamily="18" charset="0"/>
                <a:cs typeface="Times New Roman" pitchFamily="18" charset="0"/>
              </a:rPr>
              <a:t>)   </a:t>
            </a:r>
          </a:p>
          <a:p>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				      </a:t>
            </a:r>
            <a:endParaRPr lang="en-US" sz="2400" b="1" dirty="0">
              <a:solidFill>
                <a:srgbClr val="00CC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344400" cy="6858000"/>
          </a:xfrm>
          <a:prstGeom prst="rect">
            <a:avLst/>
          </a:prstGeom>
        </p:spPr>
      </p:pic>
      <p:sp>
        <p:nvSpPr>
          <p:cNvPr id="4102" name="Text Box 6"/>
          <p:cNvSpPr txBox="1">
            <a:spLocks noChangeArrowheads="1"/>
          </p:cNvSpPr>
          <p:nvPr/>
        </p:nvSpPr>
        <p:spPr bwMode="auto">
          <a:xfrm>
            <a:off x="205740" y="1"/>
            <a:ext cx="12138660" cy="7232749"/>
          </a:xfrm>
          <a:prstGeom prst="rect">
            <a:avLst/>
          </a:prstGeom>
          <a:noFill/>
          <a:ln w="9525">
            <a:noFill/>
            <a:miter lim="800000"/>
            <a:headEnd/>
            <a:tailEnd/>
          </a:ln>
        </p:spPr>
        <p:txBody>
          <a:bodyPr wrap="square">
            <a:spAutoFit/>
          </a:bodyPr>
          <a:lstStyle/>
          <a:p>
            <a:r>
              <a:rPr lang="en-US" sz="2400" b="1">
                <a:solidFill>
                  <a:srgbClr val="FF0000"/>
                </a:solidFill>
                <a:latin typeface=".VnAvant" pitchFamily="34" charset="0"/>
              </a:rPr>
              <a:t>                                        </a:t>
            </a:r>
            <a:r>
              <a:rPr lang="vi-VN" sz="4000" b="1">
                <a:latin typeface="Times New Roman" pitchFamily="18" charset="0"/>
                <a:cs typeface="Times New Roman" pitchFamily="18" charset="0"/>
              </a:rPr>
              <a:t>Củ Chi, </a:t>
            </a:r>
            <a:r>
              <a:rPr lang="vi-VN" sz="4000" b="1" dirty="0">
                <a:latin typeface="Times New Roman" pitchFamily="18" charset="0"/>
                <a:cs typeface="Times New Roman" pitchFamily="18" charset="0"/>
              </a:rPr>
              <a:t>ngày </a:t>
            </a:r>
            <a:r>
              <a:rPr lang="en-US" sz="4000" b="1" dirty="0">
                <a:latin typeface="Times New Roman" pitchFamily="18" charset="0"/>
                <a:cs typeface="Times New Roman" pitchFamily="18" charset="0"/>
              </a:rPr>
              <a:t>25</a:t>
            </a:r>
            <a:r>
              <a:rPr lang="vi-VN" sz="4000" b="1" dirty="0">
                <a:latin typeface="Times New Roman" pitchFamily="18" charset="0"/>
                <a:cs typeface="Times New Roman" pitchFamily="18" charset="0"/>
              </a:rPr>
              <a:t> tháng 9 năm 20</a:t>
            </a:r>
            <a:r>
              <a:rPr lang="en-SG" sz="4000" b="1" dirty="0">
                <a:latin typeface="Times New Roman" pitchFamily="18" charset="0"/>
                <a:cs typeface="Times New Roman" pitchFamily="18" charset="0"/>
              </a:rPr>
              <a:t>20</a:t>
            </a:r>
            <a:endParaRPr lang="vi-VN" sz="4000" b="1" dirty="0">
              <a:latin typeface="Times New Roman" pitchFamily="18" charset="0"/>
              <a:cs typeface="Times New Roman" pitchFamily="18" charset="0"/>
            </a:endParaRPr>
          </a:p>
          <a:p>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Bạn Mai thân </a:t>
            </a:r>
            <a:r>
              <a:rPr lang="en-US" sz="4000" b="1" dirty="0" err="1">
                <a:solidFill>
                  <a:srgbClr val="FF0000"/>
                </a:solidFill>
                <a:latin typeface="Times New Roman" pitchFamily="18" charset="0"/>
                <a:cs typeface="Times New Roman" pitchFamily="18" charset="0"/>
              </a:rPr>
              <a:t>mến</a:t>
            </a:r>
            <a:r>
              <a:rPr lang="en-US" sz="4000" b="1" dirty="0">
                <a:solidFill>
                  <a:srgbClr val="FF0000"/>
                </a:solidFill>
                <a:latin typeface="Times New Roman" pitchFamily="18" charset="0"/>
                <a:cs typeface="Times New Roman" pitchFamily="18" charset="0"/>
              </a:rPr>
              <a:t>!</a:t>
            </a:r>
          </a:p>
          <a:p>
            <a:r>
              <a:rPr lang="vi-VN" sz="4000" b="1">
                <a:latin typeface="Times New Roman" pitchFamily="18" charset="0"/>
                <a:cs typeface="Times New Roman" pitchFamily="18" charset="0"/>
              </a:rPr>
              <a:t>       Mình là Thy đây. Bạn còn nhớ mình không ? Hôm nay mình viết thư này </a:t>
            </a:r>
            <a:r>
              <a:rPr lang="vi-VN" sz="4000" b="1">
                <a:solidFill>
                  <a:srgbClr val="FF0000"/>
                </a:solidFill>
                <a:latin typeface="Times New Roman" pitchFamily="18" charset="0"/>
                <a:cs typeface="Times New Roman" pitchFamily="18" charset="0"/>
              </a:rPr>
              <a:t>để thăm hỏi và kể cho bạn nghe về tình hình </a:t>
            </a:r>
            <a:r>
              <a:rPr lang="vi-VN" sz="4000" b="1" dirty="0">
                <a:solidFill>
                  <a:srgbClr val="FF0000"/>
                </a:solidFill>
                <a:latin typeface="Times New Roman" pitchFamily="18" charset="0"/>
                <a:cs typeface="Times New Roman" pitchFamily="18" charset="0"/>
              </a:rPr>
              <a:t>lớp </a:t>
            </a:r>
            <a:r>
              <a:rPr lang="vi-VN" sz="4000" b="1">
                <a:solidFill>
                  <a:srgbClr val="FF0000"/>
                </a:solidFill>
                <a:latin typeface="Times New Roman" pitchFamily="18" charset="0"/>
                <a:cs typeface="Times New Roman" pitchFamily="18" charset="0"/>
              </a:rPr>
              <a:t>và trường mình hiện nay.</a:t>
            </a:r>
          </a:p>
          <a:p>
            <a:r>
              <a:rPr lang="vi-VN" sz="3600" b="1">
                <a:latin typeface="Times New Roman" pitchFamily="18" charset="0"/>
                <a:cs typeface="Times New Roman" pitchFamily="18" charset="0"/>
              </a:rPr>
              <a:t>       </a:t>
            </a:r>
            <a:r>
              <a:rPr lang="vi-VN" sz="3600" b="1" dirty="0">
                <a:latin typeface="Times New Roman" pitchFamily="18" charset="0"/>
                <a:cs typeface="Times New Roman" pitchFamily="18" charset="0"/>
              </a:rPr>
              <a:t>(Thăm hỏi bạn: sức khỏe, việc học hành ở trường mới, tình hình gia đình, sở thích của bạn)</a:t>
            </a:r>
          </a:p>
          <a:p>
            <a:r>
              <a:rPr lang="vi-VN" sz="3600" b="1" dirty="0">
                <a:latin typeface="Times New Roman" pitchFamily="18" charset="0"/>
                <a:cs typeface="Times New Roman" pitchFamily="18" charset="0"/>
              </a:rPr>
              <a:t>       (Kể cho bạn nghe tình hình ở lớp và trường: tình hình học tập, sinh hoạt, vui chơi, cô giáo, bạn bè, kế hoạch sắp </a:t>
            </a:r>
            <a:r>
              <a:rPr lang="vi-VN" sz="3600" b="1">
                <a:latin typeface="Times New Roman" pitchFamily="18" charset="0"/>
                <a:cs typeface="Times New Roman" pitchFamily="18" charset="0"/>
              </a:rPr>
              <a:t>tới...)</a:t>
            </a:r>
            <a:r>
              <a:rPr lang="en-US" sz="4000" b="1">
                <a:latin typeface="Times New Roman" pitchFamily="18" charset="0"/>
                <a:cs typeface="Times New Roman" pitchFamily="18" charset="0"/>
              </a:rPr>
              <a:t>                                                    </a:t>
            </a:r>
            <a:r>
              <a:rPr lang="en-US" sz="3600" b="1">
                <a:latin typeface="Times New Roman" pitchFamily="18" charset="0"/>
                <a:cs typeface="Times New Roman" pitchFamily="18" charset="0"/>
              </a:rPr>
              <a:t>(Lời chúc, lời hẹn)   </a:t>
            </a:r>
          </a:p>
          <a:p>
            <a:r>
              <a:rPr lang="en-US" sz="3600" b="1">
                <a:latin typeface="Times New Roman" pitchFamily="18" charset="0"/>
                <a:cs typeface="Times New Roman" pitchFamily="18" charset="0"/>
              </a:rPr>
              <a:t>                                                                        Bạn </a:t>
            </a:r>
            <a:r>
              <a:rPr lang="en-US" sz="3600" b="1" err="1">
                <a:latin typeface="Times New Roman" pitchFamily="18" charset="0"/>
                <a:cs typeface="Times New Roman" pitchFamily="18" charset="0"/>
              </a:rPr>
              <a:t>của</a:t>
            </a:r>
            <a:r>
              <a:rPr lang="en-US" sz="3600" b="1">
                <a:latin typeface="Times New Roman" pitchFamily="18" charset="0"/>
                <a:cs typeface="Times New Roman" pitchFamily="18" charset="0"/>
              </a:rPr>
              <a:t> Mai</a:t>
            </a:r>
            <a:r>
              <a:rPr lang="en-US" sz="4000" b="1" dirty="0">
                <a:latin typeface="Times New Roman" pitchFamily="18" charset="0"/>
                <a:cs typeface="Times New Roman" pitchFamily="18" charset="0"/>
              </a:rPr>
              <a:t>				      </a:t>
            </a:r>
            <a:endParaRPr lang="en-US" sz="2400" b="1" dirty="0">
              <a:solidFill>
                <a:srgbClr val="00CC00"/>
              </a:solidFill>
              <a:latin typeface=".VnAvant" pitchFamily="34" charset="0"/>
            </a:endParaRPr>
          </a:p>
        </p:txBody>
      </p:sp>
    </p:spTree>
    <p:extLst>
      <p:ext uri="{BB962C8B-B14F-4D97-AF65-F5344CB8AC3E}">
        <p14:creationId xmlns:p14="http://schemas.microsoft.com/office/powerpoint/2010/main" val="1842815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12344400" cy="6858000"/>
          </a:xfrm>
          <a:prstGeom prst="rect">
            <a:avLst/>
          </a:prstGeom>
        </p:spPr>
      </p:pic>
      <p:sp>
        <p:nvSpPr>
          <p:cNvPr id="1029" name="Rectangle 17"/>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
        <p:nvSpPr>
          <p:cNvPr id="109680" name="Text Box 112"/>
          <p:cNvSpPr txBox="1">
            <a:spLocks noChangeArrowheads="1"/>
          </p:cNvSpPr>
          <p:nvPr/>
        </p:nvSpPr>
        <p:spPr bwMode="auto">
          <a:xfrm>
            <a:off x="720090" y="228600"/>
            <a:ext cx="8949690" cy="92333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5400" b="1">
                <a:solidFill>
                  <a:schemeClr val="bg2"/>
                </a:solidFill>
                <a:latin typeface="Times New Roman" pitchFamily="18" charset="0"/>
              </a:rPr>
              <a:t>ÔN BÀI CŨ</a:t>
            </a:r>
            <a:endParaRPr lang="en-US" sz="5400" b="1" dirty="0">
              <a:solidFill>
                <a:schemeClr val="bg2"/>
              </a:solidFill>
              <a:latin typeface="Times New Roman" pitchFamily="18" charset="0"/>
            </a:endParaRPr>
          </a:p>
        </p:txBody>
      </p:sp>
      <p:sp>
        <p:nvSpPr>
          <p:cNvPr id="109681" name="Text Box 113"/>
          <p:cNvSpPr txBox="1">
            <a:spLocks noChangeArrowheads="1"/>
          </p:cNvSpPr>
          <p:nvPr/>
        </p:nvSpPr>
        <p:spPr bwMode="auto">
          <a:xfrm>
            <a:off x="970120" y="1981200"/>
            <a:ext cx="10840879" cy="3416320"/>
          </a:xfrm>
          <a:prstGeom prst="rect">
            <a:avLst/>
          </a:prstGeom>
          <a:noFill/>
          <a:ln w="12700" cap="sq">
            <a:noFill/>
            <a:miter lim="800000"/>
            <a:headEnd type="none" w="sm" len="sm"/>
            <a:tailEnd type="none" w="sm" len="sm"/>
          </a:ln>
        </p:spPr>
        <p:txBody>
          <a:bodyPr wrap="square">
            <a:spAutoFit/>
          </a:bodyPr>
          <a:lstStyle/>
          <a:p>
            <a:pPr marL="0" algn="just">
              <a:buFontTx/>
              <a:buNone/>
            </a:pPr>
            <a:r>
              <a:rPr lang="en-US" sz="5400" dirty="0">
                <a:solidFill>
                  <a:schemeClr val="bg2"/>
                </a:solidFill>
                <a:latin typeface="Times New Roman" pitchFamily="18" charset="0"/>
                <a:cs typeface="Times New Roman" pitchFamily="18" charset="0"/>
              </a:rPr>
              <a: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mấy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kể</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lại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lời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nói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và</a:t>
            </a:r>
            <a:r>
              <a:rPr lang="en-US" sz="5400" b="1" dirty="0">
                <a:solidFill>
                  <a:srgbClr val="FF0000"/>
                </a:solidFill>
                <a:latin typeface="Times New Roman" pitchFamily="18" charset="0"/>
                <a:cs typeface="Times New Roman" pitchFamily="18" charset="0"/>
              </a:rPr>
              <a:t> ý </a:t>
            </a:r>
            <a:r>
              <a:rPr lang="en-US" sz="5400" b="1" dirty="0" err="1">
                <a:solidFill>
                  <a:srgbClr val="FF0000"/>
                </a:solidFill>
                <a:latin typeface="Times New Roman" pitchFamily="18" charset="0"/>
                <a:cs typeface="Times New Roman" pitchFamily="18" charset="0"/>
              </a:rPr>
              <a:t>nghĩ</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nhân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vật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Những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cách</a:t>
            </a:r>
            <a:r>
              <a:rPr lang="en-US" sz="5400" b="1" dirty="0">
                <a:solidFill>
                  <a:srgbClr val="FF0000"/>
                </a:solidFill>
                <a:latin typeface="Times New Roman" pitchFamily="18" charset="0"/>
                <a:cs typeface="Times New Roman" pitchFamily="18" charset="0"/>
              </a:rPr>
              <a:t> </a:t>
            </a:r>
            <a:r>
              <a:rPr lang="vi-VN" sz="5400" b="1" dirty="0">
                <a:solidFill>
                  <a:srgbClr val="FF0000"/>
                </a:solidFill>
                <a:latin typeface="Times New Roman" pitchFamily="18" charset="0"/>
                <a:cs typeface="Times New Roman" pitchFamily="18" charset="0"/>
              </a:rPr>
              <a:t>đó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t>
            </a:r>
            <a:r>
              <a:rPr lang="vi-VN" sz="5400" b="1" dirty="0">
                <a:solidFill>
                  <a:srgbClr val="FF0000"/>
                </a:solidFill>
                <a:latin typeface="Times New Roman" pitchFamily="18" charset="0"/>
                <a:cs typeface="Times New Roman" pitchFamily="18" charset="0"/>
              </a:rPr>
              <a:t>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thế</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nào</a:t>
            </a:r>
            <a:r>
              <a:rPr lang="en-US" sz="5400" b="1" dirty="0">
                <a:solidFill>
                  <a:srgbClr val="FF0000"/>
                </a:solidFill>
                <a:latin typeface="Times New Roman" pitchFamily="18" charset="0"/>
                <a:cs typeface="Times New Roman" pitchFamily="18" charset="0"/>
              </a:rPr>
              <a:t>?</a:t>
            </a:r>
          </a:p>
          <a:p>
            <a:pPr marL="0" algn="just">
              <a:buFontTx/>
              <a:buNone/>
            </a:pPr>
            <a:r>
              <a:rPr lang="en-US" sz="5400" b="1" dirty="0">
                <a:solidFill>
                  <a:srgbClr val="000066"/>
                </a:solidFill>
                <a:latin typeface="Times New Roman" pitchFamily="18" charset="0"/>
                <a:cs typeface="Times New Roman" pitchFamily="18" charset="0"/>
              </a:rPr>
              <a:t> </a:t>
            </a:r>
          </a:p>
        </p:txBody>
      </p:sp>
      <p:graphicFrame>
        <p:nvGraphicFramePr>
          <p:cNvPr id="1026" name="Object 117"/>
          <p:cNvGraphicFramePr>
            <a:graphicFrameLocks noChangeAspect="1"/>
          </p:cNvGraphicFramePr>
          <p:nvPr/>
        </p:nvGraphicFramePr>
        <p:xfrm>
          <a:off x="6095049" y="3321050"/>
          <a:ext cx="154305" cy="215900"/>
        </p:xfrm>
        <a:graphic>
          <a:graphicData uri="http://schemas.openxmlformats.org/presentationml/2006/ole">
            <mc:AlternateContent xmlns:mc="http://schemas.openxmlformats.org/markup-compatibility/2006">
              <mc:Choice xmlns:v="urn:schemas-microsoft-com:vml" Requires="v">
                <p:oleObj spid="_x0000_s1026" name="Equation" r:id="rId4" imgW="114120" imgH="215640" progId="Equation.3">
                  <p:embed/>
                </p:oleObj>
              </mc:Choice>
              <mc:Fallback>
                <p:oleObj name="Equation" r:id="rId4" imgW="114120" imgH="215640" progId="Equation.3">
                  <p:embed/>
                  <p:pic>
                    <p:nvPicPr>
                      <p:cNvPr id="0"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049" y="3321050"/>
                        <a:ext cx="15430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5627846" y="2667000"/>
          <a:ext cx="653654" cy="228600"/>
        </p:xfrm>
        <a:graphic>
          <a:graphicData uri="http://schemas.openxmlformats.org/presentationml/2006/ole">
            <mc:AlternateContent xmlns:mc="http://schemas.openxmlformats.org/markup-compatibility/2006">
              <mc:Choice xmlns:v="urn:schemas-microsoft-com:vml" Requires="v">
                <p:oleObj spid="_x0000_s1027" name="Equation" r:id="rId6" imgW="114120" imgH="215640" progId="Equation.3">
                  <p:embed/>
                </p:oleObj>
              </mc:Choice>
              <mc:Fallback>
                <p:oleObj name="Equation" r:id="rId6" imgW="114120" imgH="215640" progId="Equation.3">
                  <p:embed/>
                  <p:pic>
                    <p:nvPicPr>
                      <p:cNvPr id="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46" y="2667000"/>
                        <a:ext cx="65365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9680"/>
                                        </p:tgtEl>
                                        <p:attrNameLst>
                                          <p:attrName>style.visibility</p:attrName>
                                        </p:attrNameLst>
                                      </p:cBhvr>
                                      <p:to>
                                        <p:strVal val="visible"/>
                                      </p:to>
                                    </p:set>
                                    <p:animEffect transition="in" filter="circle(in)">
                                      <p:cBhvr>
                                        <p:cTn id="7" dur="2000"/>
                                        <p:tgtEl>
                                          <p:spTgt spid="1096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9681"/>
                                        </p:tgtEl>
                                        <p:attrNameLst>
                                          <p:attrName>style.visibility</p:attrName>
                                        </p:attrNameLst>
                                      </p:cBhvr>
                                      <p:to>
                                        <p:strVal val="visible"/>
                                      </p:to>
                                    </p:set>
                                    <p:animEffect transition="in" filter="wipe(down)">
                                      <p:cBhvr>
                                        <p:cTn id="12" dur="500"/>
                                        <p:tgtEl>
                                          <p:spTgt spid="109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0" grpId="0"/>
      <p:bldP spid="1096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8C740-E517-4860-92E0-0BC0BF620447}"/>
              </a:ext>
            </a:extLst>
          </p:cNvPr>
          <p:cNvSpPr>
            <a:spLocks noChangeArrowheads="1"/>
          </p:cNvSpPr>
          <p:nvPr/>
        </p:nvSpPr>
        <p:spPr bwMode="auto">
          <a:xfrm>
            <a:off x="285750" y="317570"/>
            <a:ext cx="1198245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000" b="1">
                <a:latin typeface="HP001 4 hàng" panose="020B0603050302020204" pitchFamily="34" charset="-93"/>
                <a:cs typeface="Arial" panose="020B0604020202020204" pitchFamily="34" charset="0"/>
              </a:rPr>
              <a:t>								Biên Hòa</a:t>
            </a:r>
            <a:r>
              <a:rPr lang="en-US" altLang="en-US" sz="2000" b="1">
                <a:latin typeface="HP001 4 hàng" panose="020B0603050302020204" pitchFamily="34" charset="-93"/>
                <a:cs typeface="Arial" panose="020B0604020202020204" pitchFamily="34" charset="0"/>
              </a:rPr>
              <a:t>, ngày … tháng … năm </a:t>
            </a:r>
            <a:r>
              <a:rPr lang="vi-VN" altLang="en-US" sz="2000" b="1">
                <a:latin typeface="HP001 4 hàng" panose="020B0603050302020204" pitchFamily="34" charset="-93"/>
                <a:cs typeface="Arial" panose="020B0604020202020204" pitchFamily="34" charset="0"/>
              </a:rPr>
              <a:t>…</a:t>
            </a:r>
            <a:endParaRPr lang="en-US" altLang="en-US" sz="2000" b="1">
              <a:latin typeface="HP001 4 hàng" panose="020B0603050302020204" pitchFamily="34" charset="-93"/>
            </a:endParaRPr>
          </a:p>
          <a:p>
            <a:pPr algn="just"/>
            <a:r>
              <a:rPr lang="vi-VN" altLang="en-US" sz="2000" b="1">
                <a:latin typeface="HP001 4 hàng" panose="020B0603050302020204" pitchFamily="34" charset="-93"/>
                <a:cs typeface="Arial" panose="020B0604020202020204" pitchFamily="34" charset="0"/>
              </a:rPr>
              <a:t>	Hải Anh </a:t>
            </a:r>
            <a:r>
              <a:rPr lang="en-US" altLang="en-US" sz="2000" b="1">
                <a:latin typeface="HP001 4 hàng" panose="020B0603050302020204" pitchFamily="34" charset="-93"/>
                <a:cs typeface="Arial" panose="020B0604020202020204" pitchFamily="34" charset="0"/>
              </a:rPr>
              <a:t>yêu quý!</a:t>
            </a:r>
            <a:endParaRPr lang="vi-VN" altLang="en-US" sz="2000" b="1">
              <a:latin typeface="HP001 4 hàng" panose="020B0603050302020204" pitchFamily="34" charset="-93"/>
              <a:cs typeface="Arial" panose="020B0604020202020204" pitchFamily="34" charset="0"/>
            </a:endParaRPr>
          </a:p>
          <a:p>
            <a:pPr algn="just"/>
            <a:r>
              <a:rPr lang="en-US" altLang="en-US" sz="2000" b="1">
                <a:latin typeface="HP001 4 hàng" panose="020B0603050302020204" pitchFamily="34" charset="-93"/>
                <a:cs typeface="Arial" panose="020B0604020202020204" pitchFamily="34" charset="0"/>
              </a:rPr>
              <a:t/>
            </a:r>
            <a:br>
              <a:rPr lang="en-US" altLang="en-US" sz="2000" b="1">
                <a:latin typeface="HP001 4 hàng" panose="020B0603050302020204" pitchFamily="34" charset="-93"/>
                <a:cs typeface="Arial" panose="020B0604020202020204" pitchFamily="34" charset="0"/>
              </a:rPr>
            </a:br>
            <a:r>
              <a:rPr lang="vi-VN" altLang="en-US" sz="2000" b="1">
                <a:latin typeface="HP001 4 hàng" panose="020B0603050302020204" pitchFamily="34" charset="-93"/>
                <a:cs typeface="Arial" panose="020B0604020202020204" pitchFamily="34" charset="0"/>
              </a:rPr>
              <a:t>	</a:t>
            </a:r>
            <a:r>
              <a:rPr lang="en-US" altLang="en-US" sz="2000" b="1">
                <a:latin typeface="HP001 4 hàng" panose="020B0603050302020204" pitchFamily="34" charset="-93"/>
                <a:cs typeface="Arial" panose="020B0604020202020204" pitchFamily="34" charset="0"/>
              </a:rPr>
              <a:t>Giữ đúng lời hẹn với cậu, ngay khi thi học kì xong là mình ngồi lại viết thư cho cậu ngay đây nè.</a:t>
            </a:r>
            <a:endParaRPr lang="en-US" altLang="en-US" sz="2000" b="1">
              <a:latin typeface="HP001 4 hàng" panose="020B0603050302020204" pitchFamily="34" charset="-93"/>
            </a:endParaRPr>
          </a:p>
          <a:p>
            <a:pPr algn="just"/>
            <a:r>
              <a:rPr lang="vi-VN" altLang="en-US" sz="2000" b="1">
                <a:latin typeface="HP001 4 hàng" panose="020B0603050302020204" pitchFamily="34" charset="-93"/>
                <a:cs typeface="Arial" panose="020B0604020202020204" pitchFamily="34" charset="0"/>
              </a:rPr>
              <a:t>	</a:t>
            </a:r>
            <a:r>
              <a:rPr lang="en-US" altLang="en-US" sz="2000" b="1">
                <a:latin typeface="HP001 4 hàng" panose="020B0603050302020204" pitchFamily="34" charset="-93"/>
                <a:cs typeface="Arial" panose="020B0604020202020204" pitchFamily="34" charset="0"/>
              </a:rPr>
              <a:t>Cậu ở Hà Nội đến bây giờ chắc đã quen rồi nhỉ? Đã nói vững được giọng vùng đấy chưa? Kì thi học kì vừa rồi cậu phát huy tốt chứ? Mình thực sự muốn biết lắm, nên cậu hãy sớm trả lời mình nhé!</a:t>
            </a:r>
            <a:endParaRPr lang="en-US" altLang="en-US" sz="2000" b="1">
              <a:latin typeface="HP001 4 hàng" panose="020B0603050302020204" pitchFamily="34" charset="-93"/>
            </a:endParaRPr>
          </a:p>
          <a:p>
            <a:pPr algn="just"/>
            <a:r>
              <a:rPr lang="vi-VN" altLang="en-US" sz="2000" b="1">
                <a:latin typeface="HP001 4 hàng" panose="020B0603050302020204" pitchFamily="34" charset="-93"/>
                <a:cs typeface="Arial" panose="020B0604020202020204" pitchFamily="34" charset="0"/>
              </a:rPr>
              <a:t>	</a:t>
            </a:r>
            <a:r>
              <a:rPr lang="en-US" altLang="en-US" sz="2000" b="1">
                <a:latin typeface="HP001 4 hàng" panose="020B0603050302020204" pitchFamily="34" charset="-93"/>
                <a:cs typeface="Arial" panose="020B0604020202020204" pitchFamily="34" charset="0"/>
              </a:rPr>
              <a:t>Mình ở đây thì vẫn vậy, không có gì mới lắm. Bố mẹ và bé Bi vẫn khỏe. Bây giờ Bi đã có thể tự mình ăn cơm được rồi, chẳng cần người đút nữa. Ở lớp, mọi người vẫn nhớ cậu lắm. Cứ nhắc cậu mãi. Suốt mấy hôm thi, nhìn chỗ bàn cậu ngày xưa được đẩy lên thành bạn khác, bọn mình vẫn chưa quen được. Lần này, mình đã ôn thi hết sức chăm chỉ đấy nhé. Nên chắc chắn là kết quả sẽ tốt lắm. Vì mình đã học được thói quen kiểm tra lại bài trước khi nộp chứ không ẩu như ngày xưa nữa. Tiếng Anh của mình cũng cải thiện phần nào nhờ hay xem các video cậu gửi đấy. Bây giờ, chỉ chờ kết quả nữa thôi, hồi hộp quá! Chờ khi nào có kết quả, bọn mình sẽ lại so với nhau như ngày xưa nhé!</a:t>
            </a:r>
            <a:endParaRPr lang="en-US" altLang="en-US" sz="2000" b="1">
              <a:latin typeface="HP001 4 hàng" panose="020B0603050302020204" pitchFamily="34" charset="-93"/>
            </a:endParaRPr>
          </a:p>
          <a:p>
            <a:pPr algn="just"/>
            <a:r>
              <a:rPr lang="vi-VN" altLang="en-US" sz="2000" b="1">
                <a:latin typeface="HP001 4 hàng" panose="020B0603050302020204" pitchFamily="34" charset="-93"/>
                <a:cs typeface="Arial" panose="020B0604020202020204" pitchFamily="34" charset="0"/>
              </a:rPr>
              <a:t>	</a:t>
            </a:r>
            <a:r>
              <a:rPr lang="en-US" altLang="en-US" sz="2000" b="1">
                <a:latin typeface="HP001 4 hàng" panose="020B0603050302020204" pitchFamily="34" charset="-93"/>
                <a:cs typeface="Arial" panose="020B0604020202020204" pitchFamily="34" charset="0"/>
              </a:rPr>
              <a:t>Thôi, mình phải xuống nhà đi gửi thư cho kịp giờ nên dừng bút tại đậy. Hẹn gặp cậu vào Tết Nguyên Đán nhé!</a:t>
            </a:r>
            <a:endParaRPr lang="en-US" altLang="en-US" sz="2000" b="1">
              <a:latin typeface="HP001 4 hàng" panose="020B0603050302020204" pitchFamily="34" charset="-93"/>
            </a:endParaRPr>
          </a:p>
          <a:p>
            <a:r>
              <a:rPr lang="vi-VN" altLang="en-US" sz="2000" b="1">
                <a:latin typeface="HP001 4 hàng" panose="020B0603050302020204" pitchFamily="34" charset="-93"/>
                <a:cs typeface="Arial" panose="020B0604020202020204" pitchFamily="34" charset="0"/>
              </a:rPr>
              <a:t>									</a:t>
            </a:r>
            <a:r>
              <a:rPr lang="en-US" altLang="en-US" sz="2000" b="1">
                <a:latin typeface="HP001 4 hàng" panose="020B0603050302020204" pitchFamily="34" charset="-93"/>
                <a:cs typeface="Arial" panose="020B0604020202020204" pitchFamily="34" charset="0"/>
              </a:rPr>
              <a:t>Bạn thân của </a:t>
            </a:r>
            <a:r>
              <a:rPr lang="vi-VN" altLang="en-US" sz="2000" b="1">
                <a:latin typeface="HP001 4 hàng" panose="020B0603050302020204" pitchFamily="34" charset="-93"/>
                <a:cs typeface="Arial" panose="020B0604020202020204" pitchFamily="34" charset="0"/>
              </a:rPr>
              <a:t>Hải Anh</a:t>
            </a:r>
            <a:endParaRPr lang="en-US" altLang="en-US" sz="2000" b="1">
              <a:latin typeface="HP001 4 hàng" panose="020B0603050302020204" pitchFamily="34" charset="-93"/>
            </a:endParaRPr>
          </a:p>
          <a:p>
            <a:r>
              <a:rPr lang="vi-VN" altLang="en-US" sz="2000" b="1">
                <a:latin typeface="HP001 4 hàng" panose="020B0603050302020204" pitchFamily="34" charset="-93"/>
                <a:cs typeface="Arial" panose="020B0604020202020204" pitchFamily="34" charset="0"/>
              </a:rPr>
              <a:t>									     Nguyễn Minh Anh</a:t>
            </a:r>
            <a:endParaRPr lang="en-US" altLang="en-US" sz="2000" b="1">
              <a:latin typeface="HP001 4 hàng" panose="020B0603050302020204" pitchFamily="34" charset="-93"/>
            </a:endParaRPr>
          </a:p>
        </p:txBody>
      </p:sp>
    </p:spTree>
    <p:extLst>
      <p:ext uri="{BB962C8B-B14F-4D97-AF65-F5344CB8AC3E}">
        <p14:creationId xmlns:p14="http://schemas.microsoft.com/office/powerpoint/2010/main" val="87598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p>
        </p:txBody>
      </p:sp>
      <p:sp>
        <p:nvSpPr>
          <p:cNvPr id="11267" name="Rectangle 3"/>
          <p:cNvSpPr>
            <a:spLocks noGrp="1" noChangeArrowheads="1"/>
          </p:cNvSpPr>
          <p:nvPr>
            <p:ph type="body" idx="1"/>
          </p:nvPr>
        </p:nvSpPr>
        <p:spPr/>
        <p:txBody>
          <a:bodyPr/>
          <a:lstStyle/>
          <a:p>
            <a:pPr eaLnBrk="1" hangingPunct="1"/>
            <a:endParaRPr lang="en-US"/>
          </a:p>
        </p:txBody>
      </p:sp>
      <p:pic>
        <p:nvPicPr>
          <p:cNvPr id="11268" name="Picture 4" descr="DRAGFLY"/>
          <p:cNvPicPr>
            <a:picLocks noChangeAspect="1" noChangeArrowheads="1"/>
          </p:cNvPicPr>
          <p:nvPr/>
        </p:nvPicPr>
        <p:blipFill>
          <a:blip r:embed="rId2"/>
          <a:srcRect/>
          <a:stretch>
            <a:fillRect/>
          </a:stretch>
        </p:blipFill>
        <p:spPr bwMode="auto">
          <a:xfrm>
            <a:off x="-102870" y="0"/>
            <a:ext cx="12447270" cy="6915150"/>
          </a:xfrm>
          <a:prstGeom prst="rect">
            <a:avLst/>
          </a:prstGeom>
          <a:noFill/>
          <a:ln w="9525">
            <a:noFill/>
            <a:miter lim="800000"/>
            <a:headEnd/>
            <a:tailEnd/>
          </a:ln>
        </p:spPr>
      </p:pic>
      <p:sp>
        <p:nvSpPr>
          <p:cNvPr id="11269" name="Oval 5"/>
          <p:cNvSpPr>
            <a:spLocks noChangeArrowheads="1"/>
          </p:cNvSpPr>
          <p:nvPr/>
        </p:nvSpPr>
        <p:spPr bwMode="auto">
          <a:xfrm rot="315852">
            <a:off x="4526280" y="152400"/>
            <a:ext cx="5760720" cy="1295400"/>
          </a:xfrm>
          <a:prstGeom prst="ellipse">
            <a:avLst/>
          </a:prstGeom>
          <a:solidFill>
            <a:srgbClr val="E5FCFF"/>
          </a:solidFill>
          <a:ln w="9525">
            <a:noFill/>
            <a:round/>
            <a:headEnd/>
            <a:tailEnd/>
          </a:ln>
        </p:spPr>
        <p:txBody>
          <a:bodyPr wrap="none" anchor="ctr"/>
          <a:lstStyle/>
          <a:p>
            <a:pPr eaLnBrk="0" hangingPunct="0"/>
            <a:endParaRPr lang="en-US"/>
          </a:p>
        </p:txBody>
      </p:sp>
      <p:sp>
        <p:nvSpPr>
          <p:cNvPr id="11270" name="Oval 6"/>
          <p:cNvSpPr>
            <a:spLocks noChangeArrowheads="1"/>
          </p:cNvSpPr>
          <p:nvPr/>
        </p:nvSpPr>
        <p:spPr bwMode="auto">
          <a:xfrm rot="19515944">
            <a:off x="9669780" y="78105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1" name="Oval 7"/>
          <p:cNvSpPr>
            <a:spLocks noChangeArrowheads="1"/>
          </p:cNvSpPr>
          <p:nvPr/>
        </p:nvSpPr>
        <p:spPr bwMode="auto">
          <a:xfrm rot="2422509">
            <a:off x="617220" y="76200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2" name="Oval 8"/>
          <p:cNvSpPr>
            <a:spLocks noChangeArrowheads="1"/>
          </p:cNvSpPr>
          <p:nvPr/>
        </p:nvSpPr>
        <p:spPr bwMode="auto">
          <a:xfrm rot="4077132">
            <a:off x="2669024" y="-1605637"/>
            <a:ext cx="1676400" cy="5852874"/>
          </a:xfrm>
          <a:prstGeom prst="ellipse">
            <a:avLst/>
          </a:prstGeom>
          <a:solidFill>
            <a:srgbClr val="E5FCFF"/>
          </a:solidFill>
          <a:ln w="9525">
            <a:noFill/>
            <a:round/>
            <a:headEnd/>
            <a:tailEnd/>
          </a:ln>
        </p:spPr>
        <p:txBody>
          <a:bodyPr wrap="none" anchor="ctr"/>
          <a:lstStyle/>
          <a:p>
            <a:pPr eaLnBrk="0" hangingPunct="0"/>
            <a:endParaRPr lang="en-US"/>
          </a:p>
        </p:txBody>
      </p:sp>
      <p:pic>
        <p:nvPicPr>
          <p:cNvPr id="11273" name="Picture 9" descr="AG00130_"/>
          <p:cNvPicPr>
            <a:picLocks noChangeAspect="1" noChangeArrowheads="1" noCrop="1"/>
          </p:cNvPicPr>
          <p:nvPr/>
        </p:nvPicPr>
        <p:blipFill>
          <a:blip r:embed="rId3"/>
          <a:srcRect/>
          <a:stretch>
            <a:fillRect/>
          </a:stretch>
        </p:blipFill>
        <p:spPr bwMode="auto">
          <a:xfrm rot="3505735">
            <a:off x="276225" y="2813685"/>
            <a:ext cx="647700" cy="582930"/>
          </a:xfrm>
          <a:prstGeom prst="rect">
            <a:avLst/>
          </a:prstGeom>
          <a:noFill/>
          <a:ln w="9525">
            <a:noFill/>
            <a:miter lim="800000"/>
            <a:headEnd/>
            <a:tailEnd/>
          </a:ln>
        </p:spPr>
      </p:pic>
      <p:pic>
        <p:nvPicPr>
          <p:cNvPr id="11274" name="Picture 92" descr="frogCLR"/>
          <p:cNvPicPr>
            <a:picLocks noChangeAspect="1" noChangeArrowheads="1" noCrop="1"/>
          </p:cNvPicPr>
          <p:nvPr/>
        </p:nvPicPr>
        <p:blipFill>
          <a:blip r:embed="rId4"/>
          <a:srcRect/>
          <a:stretch>
            <a:fillRect/>
          </a:stretch>
        </p:blipFill>
        <p:spPr bwMode="auto">
          <a:xfrm>
            <a:off x="7612380" y="6096000"/>
            <a:ext cx="1543050" cy="685800"/>
          </a:xfrm>
          <a:prstGeom prst="rect">
            <a:avLst/>
          </a:prstGeom>
          <a:noFill/>
          <a:ln w="9525">
            <a:noFill/>
            <a:miter lim="800000"/>
            <a:headEnd/>
            <a:tailEnd/>
          </a:ln>
        </p:spPr>
      </p:pic>
      <p:pic>
        <p:nvPicPr>
          <p:cNvPr id="11275" name="Picture 92" descr="frogCLR"/>
          <p:cNvPicPr>
            <a:picLocks noChangeAspect="1" noChangeArrowheads="1" noCrop="1"/>
          </p:cNvPicPr>
          <p:nvPr/>
        </p:nvPicPr>
        <p:blipFill>
          <a:blip r:embed="rId4"/>
          <a:srcRect/>
          <a:stretch>
            <a:fillRect/>
          </a:stretch>
        </p:blipFill>
        <p:spPr bwMode="auto">
          <a:xfrm rot="21110468">
            <a:off x="3600450" y="6248400"/>
            <a:ext cx="1543050" cy="685800"/>
          </a:xfrm>
          <a:prstGeom prst="rect">
            <a:avLst/>
          </a:prstGeom>
          <a:noFill/>
          <a:ln w="9525">
            <a:noFill/>
            <a:miter lim="800000"/>
            <a:headEnd/>
            <a:tailEnd/>
          </a:ln>
        </p:spPr>
      </p:pic>
      <p:sp>
        <p:nvSpPr>
          <p:cNvPr id="11276" name="WordArt 12"/>
          <p:cNvSpPr>
            <a:spLocks noChangeArrowheads="1" noChangeShapeType="1" noTextEdit="1"/>
          </p:cNvSpPr>
          <p:nvPr/>
        </p:nvSpPr>
        <p:spPr bwMode="auto">
          <a:xfrm>
            <a:off x="1234440" y="1447800"/>
            <a:ext cx="9566910" cy="1600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0000FF"/>
                </a:solidFill>
                <a:latin typeface="Times New Roman"/>
                <a:cs typeface="Times New Roman"/>
              </a:rPr>
              <a:t>Xin chân thành cảm ơn quý thầy cô</a:t>
            </a:r>
          </a:p>
          <a:p>
            <a:pPr algn="ctr"/>
            <a:r>
              <a:rPr lang="vi-VN" sz="3600" b="1" kern="10">
                <a:ln w="9525">
                  <a:solidFill>
                    <a:srgbClr val="000000"/>
                  </a:solidFill>
                  <a:round/>
                  <a:headEnd/>
                  <a:tailEnd/>
                </a:ln>
                <a:solidFill>
                  <a:srgbClr val="0000FF"/>
                </a:solidFill>
                <a:latin typeface="Times New Roman"/>
                <a:cs typeface="Times New Roman"/>
              </a:rPr>
              <a:t>và các em học sinh </a:t>
            </a:r>
            <a:endParaRPr lang="en-US" sz="3600" b="1" kern="10">
              <a:ln w="9525">
                <a:solidFill>
                  <a:srgbClr val="000000"/>
                </a:solidFill>
                <a:round/>
                <a:headEnd/>
                <a:tailEnd/>
              </a:ln>
              <a:solidFill>
                <a:srgbClr val="0000FF"/>
              </a:solidFill>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7"/>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graphicFrame>
        <p:nvGraphicFramePr>
          <p:cNvPr id="1026" name="Object 117"/>
          <p:cNvGraphicFramePr>
            <a:graphicFrameLocks noChangeAspect="1"/>
          </p:cNvGraphicFramePr>
          <p:nvPr/>
        </p:nvGraphicFramePr>
        <p:xfrm>
          <a:off x="6095049" y="3321050"/>
          <a:ext cx="154305" cy="215900"/>
        </p:xfrm>
        <a:graphic>
          <a:graphicData uri="http://schemas.openxmlformats.org/presentationml/2006/ole">
            <mc:AlternateContent xmlns:mc="http://schemas.openxmlformats.org/markup-compatibility/2006">
              <mc:Choice xmlns:v="urn:schemas-microsoft-com:vml" Requires="v">
                <p:oleObj spid="_x0000_s2050" name="Equation" r:id="rId3" imgW="114120" imgH="215640" progId="Equation.3">
                  <p:embed/>
                </p:oleObj>
              </mc:Choice>
              <mc:Fallback>
                <p:oleObj name="Equation" r:id="rId3" imgW="114120" imgH="215640" progId="Equation.3">
                  <p:embed/>
                  <p:pic>
                    <p:nvPicPr>
                      <p:cNvPr id="0" name="Object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049" y="3321050"/>
                        <a:ext cx="15430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5627846" y="2667000"/>
          <a:ext cx="653654" cy="228600"/>
        </p:xfrm>
        <a:graphic>
          <a:graphicData uri="http://schemas.openxmlformats.org/presentationml/2006/ole">
            <mc:AlternateContent xmlns:mc="http://schemas.openxmlformats.org/markup-compatibility/2006">
              <mc:Choice xmlns:v="urn:schemas-microsoft-com:vml" Requires="v">
                <p:oleObj spid="_x0000_s2051" name="Equation" r:id="rId5" imgW="114120" imgH="215640" progId="Equation.3">
                  <p:embed/>
                </p:oleObj>
              </mc:Choice>
              <mc:Fallback>
                <p:oleObj name="Equation" r:id="rId5" imgW="114120" imgH="215640" progId="Equation.3">
                  <p:embed/>
                  <p:pic>
                    <p:nvPicPr>
                      <p:cNvPr id="0"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846" y="2667000"/>
                        <a:ext cx="65365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
        <p:nvSpPr>
          <p:cNvPr id="2" name="Rounded Rectangle 1"/>
          <p:cNvSpPr/>
          <p:nvPr/>
        </p:nvSpPr>
        <p:spPr>
          <a:xfrm>
            <a:off x="685800" y="1143000"/>
            <a:ext cx="3657600" cy="4800600"/>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Có</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hai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cách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lại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nói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và</a:t>
            </a:r>
            <a:r>
              <a:rPr lang="en-US" sz="5400" b="1" dirty="0">
                <a:solidFill>
                  <a:srgbClr val="000000"/>
                </a:solidFill>
                <a:latin typeface="Times New Roman" pitchFamily="18" charset="0"/>
                <a:cs typeface="Times New Roman" pitchFamily="18" charset="0"/>
              </a:rPr>
              <a:t> ý </a:t>
            </a:r>
            <a:r>
              <a:rPr lang="en-US" sz="5400" b="1" dirty="0" err="1">
                <a:solidFill>
                  <a:srgbClr val="000000"/>
                </a:solidFill>
                <a:latin typeface="Times New Roman" pitchFamily="18" charset="0"/>
                <a:cs typeface="Times New Roman" pitchFamily="18" charset="0"/>
              </a:rPr>
              <a:t>nghĩ</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nhân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vật</a:t>
            </a:r>
            <a:endParaRPr lang="en-US" dirty="0"/>
          </a:p>
        </p:txBody>
      </p:sp>
      <p:sp>
        <p:nvSpPr>
          <p:cNvPr id="10" name="Rounded Rectangle 9"/>
          <p:cNvSpPr/>
          <p:nvPr/>
        </p:nvSpPr>
        <p:spPr>
          <a:xfrm>
            <a:off x="5181600" y="533400"/>
            <a:ext cx="6858000" cy="2209800"/>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nguyên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văn</a:t>
            </a:r>
            <a:r>
              <a:rPr lang="en-US" sz="5400" b="1" dirty="0">
                <a:solidFill>
                  <a:srgbClr val="000000"/>
                </a:solidFill>
                <a:latin typeface="Times New Roman" pitchFamily="18" charset="0"/>
                <a:cs typeface="Times New Roman" pitchFamily="18" charset="0"/>
              </a:rPr>
              <a:t> </a:t>
            </a:r>
          </a:p>
          <a:p>
            <a:pPr algn="ctr"/>
            <a:r>
              <a:rPr lang="en-US" sz="5400" b="1" dirty="0">
                <a:solidFill>
                  <a:srgbClr val="000000"/>
                </a:solidFill>
                <a:latin typeface="Times New Roman" pitchFamily="18" charset="0"/>
                <a:cs typeface="Times New Roman" pitchFamily="18" charset="0"/>
              </a:rPr>
              <a:t>(</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dẫn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trực</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tiếp</a:t>
            </a:r>
            <a:r>
              <a:rPr lang="en-US" sz="5400" b="1" dirty="0">
                <a:solidFill>
                  <a:srgbClr val="000000"/>
                </a:solidFill>
                <a:latin typeface="Times New Roman" pitchFamily="18" charset="0"/>
                <a:cs typeface="Times New Roman" pitchFamily="18" charset="0"/>
              </a:rPr>
              <a:t>)</a:t>
            </a:r>
            <a:endParaRPr lang="en-US" dirty="0"/>
          </a:p>
        </p:txBody>
      </p:sp>
      <p:sp>
        <p:nvSpPr>
          <p:cNvPr id="12" name="Rounded Rectangle 11"/>
          <p:cNvSpPr/>
          <p:nvPr/>
        </p:nvSpPr>
        <p:spPr>
          <a:xfrm>
            <a:off x="5257800" y="3810000"/>
            <a:ext cx="6858000" cy="243840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bằng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người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chuyện</a:t>
            </a:r>
            <a:r>
              <a:rPr lang="en-US" sz="5400" b="1" dirty="0">
                <a:solidFill>
                  <a:srgbClr val="000000"/>
                </a:solidFill>
                <a:latin typeface="Times New Roman" pitchFamily="18" charset="0"/>
                <a:cs typeface="Times New Roman" pitchFamily="18" charset="0"/>
              </a:rPr>
              <a:t> </a:t>
            </a:r>
          </a:p>
          <a:p>
            <a:pPr algn="ctr"/>
            <a:r>
              <a:rPr lang="en-US" sz="5400" b="1" dirty="0">
                <a:solidFill>
                  <a:srgbClr val="000000"/>
                </a:solidFill>
                <a:latin typeface="Times New Roman" pitchFamily="18" charset="0"/>
                <a:cs typeface="Times New Roman" pitchFamily="18" charset="0"/>
              </a:rPr>
              <a:t>(</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dẫn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gián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tiếp</a:t>
            </a:r>
            <a:r>
              <a:rPr lang="en-US" sz="5400" b="1" dirty="0">
                <a:solidFill>
                  <a:srgbClr val="000000"/>
                </a:solidFill>
                <a:latin typeface="Times New Roman" pitchFamily="18" charset="0"/>
                <a:cs typeface="Times New Roman" pitchFamily="18" charset="0"/>
              </a:rPr>
              <a:t>)</a:t>
            </a:r>
            <a:endParaRPr lang="en-US" dirty="0"/>
          </a:p>
        </p:txBody>
      </p:sp>
      <p:sp>
        <p:nvSpPr>
          <p:cNvPr id="5" name="Right Arrow 4"/>
          <p:cNvSpPr/>
          <p:nvPr/>
        </p:nvSpPr>
        <p:spPr>
          <a:xfrm rot="17628012">
            <a:off x="3748822" y="2111242"/>
            <a:ext cx="1955365" cy="141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3878851">
            <a:off x="3772113" y="3891047"/>
            <a:ext cx="1955365" cy="141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Hộp_Văn_Bản 1"/>
          <p:cNvSpPr txBox="1"/>
          <p:nvPr/>
        </p:nvSpPr>
        <p:spPr>
          <a:xfrm>
            <a:off x="2133600" y="0"/>
            <a:ext cx="8229600" cy="1450155"/>
          </a:xfrm>
          <a:prstGeom prst="rect">
            <a:avLst/>
          </a:prstGeom>
          <a:noFill/>
        </p:spPr>
        <p:txBody>
          <a:bodyPr wrap="square" lIns="110249" tIns="55125" rIns="110249" bIns="55125" rtlCol="0">
            <a:spAutoFit/>
          </a:bodyPr>
          <a:lstStyle/>
          <a:p>
            <a:pPr algn="ctr"/>
            <a:r>
              <a:rPr lang="en-US" sz="4800" b="1" u="sng" dirty="0" err="1">
                <a:latin typeface="Times New Roman" pitchFamily="18" charset="0"/>
                <a:cs typeface="Times New Roman" pitchFamily="18" charset="0"/>
              </a:rPr>
              <a:t>Tập</a:t>
            </a:r>
            <a:r>
              <a:rPr lang="en-US" sz="4800" b="1" u="sng" dirty="0">
                <a:latin typeface="Times New Roman" pitchFamily="18" charset="0"/>
                <a:cs typeface="Times New Roman" pitchFamily="18" charset="0"/>
              </a:rPr>
              <a:t> </a:t>
            </a:r>
            <a:r>
              <a:rPr lang="en-US" sz="4800" b="1" u="sng" dirty="0" err="1">
                <a:latin typeface="Times New Roman" pitchFamily="18" charset="0"/>
                <a:cs typeface="Times New Roman" pitchFamily="18" charset="0"/>
              </a:rPr>
              <a:t>làm</a:t>
            </a:r>
            <a:r>
              <a:rPr lang="en-US" sz="4800" b="1" u="sng" dirty="0">
                <a:latin typeface="Times New Roman" pitchFamily="18" charset="0"/>
                <a:cs typeface="Times New Roman" pitchFamily="18" charset="0"/>
              </a:rPr>
              <a:t> v</a:t>
            </a:r>
            <a:r>
              <a:rPr lang="vi-VN" sz="4800" b="1" u="sng" dirty="0">
                <a:latin typeface="Times New Roman" pitchFamily="18" charset="0"/>
                <a:cs typeface="Times New Roman" pitchFamily="18" charset="0"/>
              </a:rPr>
              <a:t>ă</a:t>
            </a:r>
            <a:r>
              <a:rPr lang="en-US" sz="4800" b="1" u="sng" dirty="0">
                <a:latin typeface="Times New Roman" pitchFamily="18" charset="0"/>
                <a:cs typeface="Times New Roman" pitchFamily="18" charset="0"/>
              </a:rPr>
              <a:t>n</a:t>
            </a:r>
          </a:p>
          <a:p>
            <a:pPr algn="ctr"/>
            <a:endParaRPr lang="en-US" sz="3900" dirty="0">
              <a:latin typeface="Times New Roman" pitchFamily="18" charset="0"/>
              <a:cs typeface="Times New Roman" pitchFamily="18" charset="0"/>
            </a:endParaRPr>
          </a:p>
        </p:txBody>
      </p:sp>
      <p:sp>
        <p:nvSpPr>
          <p:cNvPr id="3" name="Hộp_Văn_Bản 2"/>
          <p:cNvSpPr txBox="1"/>
          <p:nvPr/>
        </p:nvSpPr>
        <p:spPr>
          <a:xfrm>
            <a:off x="609600" y="1066800"/>
            <a:ext cx="11521440" cy="1465544"/>
          </a:xfrm>
          <a:prstGeom prst="rect">
            <a:avLst/>
          </a:prstGeom>
          <a:noFill/>
        </p:spPr>
        <p:txBody>
          <a:bodyPr wrap="square" lIns="110249" tIns="55125" rIns="110249" bIns="55125" rtlCol="0">
            <a:spAutoFit/>
          </a:bodyPr>
          <a:lstStyle/>
          <a:p>
            <a:pPr algn="ctr"/>
            <a:r>
              <a:rPr lang="en-US" sz="8800" b="1" dirty="0" err="1">
                <a:solidFill>
                  <a:srgbClr val="FF0000"/>
                </a:solidFill>
                <a:latin typeface="Times New Roman" pitchFamily="18" charset="0"/>
                <a:cs typeface="Times New Roman" pitchFamily="18" charset="0"/>
              </a:rPr>
              <a:t>Viết</a:t>
            </a:r>
            <a:r>
              <a:rPr lang="en-US" sz="8800" b="1" dirty="0">
                <a:solidFill>
                  <a:srgbClr val="FF0000"/>
                </a:solidFill>
                <a:latin typeface="Times New Roman" pitchFamily="18" charset="0"/>
                <a:cs typeface="Times New Roman" pitchFamily="18" charset="0"/>
              </a:rPr>
              <a:t> </a:t>
            </a:r>
            <a:r>
              <a:rPr lang="en-US" sz="8800" b="1" dirty="0" err="1">
                <a:solidFill>
                  <a:srgbClr val="FF0000"/>
                </a:solidFill>
                <a:latin typeface="Times New Roman" pitchFamily="18" charset="0"/>
                <a:cs typeface="Times New Roman" pitchFamily="18" charset="0"/>
              </a:rPr>
              <a:t>th</a:t>
            </a:r>
            <a:r>
              <a:rPr lang="vi-VN" sz="8800" b="1" dirty="0">
                <a:solidFill>
                  <a:srgbClr val="FF0000"/>
                </a:solidFill>
                <a:latin typeface="Times New Roman" pitchFamily="18" charset="0"/>
                <a:cs typeface="Times New Roman" pitchFamily="18" charset="0"/>
              </a:rPr>
              <a:t>ư</a:t>
            </a:r>
            <a:endParaRPr lang="en-US" sz="8800" b="1" dirty="0">
              <a:solidFill>
                <a:srgbClr val="FF0000"/>
              </a:solidFill>
              <a:latin typeface="Times New Roman" pitchFamily="18" charset="0"/>
              <a:cs typeface="Times New Roman" pitchFamily="18" charset="0"/>
            </a:endParaRPr>
          </a:p>
        </p:txBody>
      </p:sp>
      <p:sp>
        <p:nvSpPr>
          <p:cNvPr id="4" name="Hộp_Văn_Bản 5"/>
          <p:cNvSpPr txBox="1">
            <a:spLocks noChangeArrowheads="1"/>
          </p:cNvSpPr>
          <p:nvPr/>
        </p:nvSpPr>
        <p:spPr bwMode="auto">
          <a:xfrm>
            <a:off x="269544" y="2831602"/>
            <a:ext cx="11887200" cy="2871057"/>
          </a:xfrm>
          <a:prstGeom prst="rect">
            <a:avLst/>
          </a:prstGeom>
          <a:noFill/>
          <a:ln w="9525">
            <a:noFill/>
            <a:miter lim="800000"/>
            <a:headEnd/>
            <a:tailEnd/>
          </a:ln>
        </p:spPr>
        <p:txBody>
          <a:bodyPr wrap="square" lIns="110249" tIns="55125" rIns="110249" bIns="55125">
            <a:spAutoFit/>
          </a:bodyPr>
          <a:lstStyle/>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 </a:t>
            </a:r>
            <a:r>
              <a:rPr lang="en-US" sz="5200" b="1" u="sng" dirty="0" err="1">
                <a:solidFill>
                  <a:srgbClr val="0000FF"/>
                </a:solidFill>
                <a:latin typeface="Times New Roman" pitchFamily="18" charset="0"/>
                <a:cs typeface="Times New Roman" pitchFamily="18" charset="0"/>
              </a:rPr>
              <a:t>Nhận</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xét</a:t>
            </a:r>
            <a:r>
              <a:rPr lang="en-US" sz="5200" b="1" dirty="0">
                <a:solidFill>
                  <a:srgbClr val="0000FF"/>
                </a:solidFill>
                <a:latin typeface="Times New Roman" pitchFamily="18" charset="0"/>
                <a:cs typeface="Times New Roman" pitchFamily="18" charset="0"/>
              </a:rPr>
              <a:t>.</a:t>
            </a:r>
          </a:p>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II. </a:t>
            </a:r>
            <a:r>
              <a:rPr lang="en-US" sz="5200" b="1" u="sng" dirty="0" err="1">
                <a:solidFill>
                  <a:srgbClr val="0000FF"/>
                </a:solidFill>
                <a:latin typeface="Times New Roman" pitchFamily="18" charset="0"/>
                <a:cs typeface="Times New Roman" pitchFamily="18" charset="0"/>
              </a:rPr>
              <a:t>Ghi</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nhớ</a:t>
            </a:r>
            <a:r>
              <a:rPr lang="en-US" sz="5200" b="1" u="sng" dirty="0">
                <a:solidFill>
                  <a:srgbClr val="0000FF"/>
                </a:solidFill>
                <a:latin typeface="Times New Roman" pitchFamily="18" charset="0"/>
                <a:cs typeface="Times New Roman" pitchFamily="18" charset="0"/>
              </a:rPr>
              <a:t> </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Sách</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giáo</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khoa</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trang</a:t>
            </a:r>
            <a:r>
              <a:rPr lang="en-US" sz="5200" b="1" dirty="0">
                <a:solidFill>
                  <a:srgbClr val="0000FF"/>
                </a:solidFill>
                <a:latin typeface="Times New Roman" pitchFamily="18" charset="0"/>
                <a:cs typeface="Times New Roman" pitchFamily="18" charset="0"/>
              </a:rPr>
              <a:t> 34.</a:t>
            </a:r>
          </a:p>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III. </a:t>
            </a:r>
            <a:r>
              <a:rPr lang="en-US" sz="5200" b="1" u="sng" dirty="0" err="1">
                <a:solidFill>
                  <a:srgbClr val="0000FF"/>
                </a:solidFill>
                <a:latin typeface="Times New Roman" pitchFamily="18" charset="0"/>
                <a:cs typeface="Times New Roman" pitchFamily="18" charset="0"/>
              </a:rPr>
              <a:t>Luyện</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tập</a:t>
            </a:r>
            <a:endParaRPr lang="en-US" sz="5200" b="1" u="sng"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344400" cy="6858000"/>
          </a:xfrm>
          <a:prstGeom prst="rect">
            <a:avLst/>
          </a:prstGeom>
        </p:spPr>
      </p:pic>
      <p:sp>
        <p:nvSpPr>
          <p:cNvPr id="3076" name="Text Box 4"/>
          <p:cNvSpPr txBox="1">
            <a:spLocks noChangeArrowheads="1"/>
          </p:cNvSpPr>
          <p:nvPr/>
        </p:nvSpPr>
        <p:spPr bwMode="auto">
          <a:xfrm>
            <a:off x="1828800" y="717510"/>
            <a:ext cx="4656163" cy="923330"/>
          </a:xfrm>
          <a:prstGeom prst="rect">
            <a:avLst/>
          </a:prstGeom>
          <a:noFill/>
          <a:ln w="9525">
            <a:noFill/>
            <a:miter lim="800000"/>
            <a:headEnd/>
            <a:tailEnd/>
          </a:ln>
        </p:spPr>
        <p:txBody>
          <a:bodyPr wrap="square">
            <a:spAutoFit/>
          </a:bodyPr>
          <a:lstStyle/>
          <a:p>
            <a:pPr>
              <a:spcBef>
                <a:spcPct val="50000"/>
              </a:spcBef>
            </a:pPr>
            <a:r>
              <a:rPr lang="en-US" sz="5400" b="1" dirty="0">
                <a:solidFill>
                  <a:srgbClr val="FF0000"/>
                </a:solidFill>
                <a:latin typeface="Times New Roman" pitchFamily="18" charset="0"/>
                <a:cs typeface="Times New Roman" pitchFamily="18" charset="0"/>
              </a:rPr>
              <a:t>I. </a:t>
            </a:r>
            <a:r>
              <a:rPr lang="en-US" sz="5400" b="1" dirty="0" err="1">
                <a:solidFill>
                  <a:srgbClr val="FF0000"/>
                </a:solidFill>
                <a:latin typeface="Times New Roman" pitchFamily="18" charset="0"/>
                <a:cs typeface="Times New Roman" pitchFamily="18" charset="0"/>
              </a:rPr>
              <a:t>Nhận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xét</a:t>
            </a:r>
            <a:endParaRPr lang="en-US" sz="5400" b="1" dirty="0">
              <a:solidFill>
                <a:srgbClr val="FF0000"/>
              </a:solidFill>
              <a:latin typeface="Times New Roman" pitchFamily="18" charset="0"/>
              <a:cs typeface="Times New Roman" pitchFamily="18" charset="0"/>
            </a:endParaRPr>
          </a:p>
        </p:txBody>
      </p:sp>
      <p:sp>
        <p:nvSpPr>
          <p:cNvPr id="3077" name="Text Box 5"/>
          <p:cNvSpPr txBox="1">
            <a:spLocks noChangeArrowheads="1"/>
          </p:cNvSpPr>
          <p:nvPr/>
        </p:nvSpPr>
        <p:spPr bwMode="auto">
          <a:xfrm>
            <a:off x="228600" y="1833879"/>
            <a:ext cx="11887200" cy="4185761"/>
          </a:xfrm>
          <a:prstGeom prst="rect">
            <a:avLst/>
          </a:prstGeom>
          <a:noFill/>
          <a:ln w="9525">
            <a:noFill/>
            <a:miter lim="800000"/>
            <a:headEnd/>
            <a:tailEnd/>
          </a:ln>
        </p:spPr>
        <p:txBody>
          <a:bodyPr wrap="square">
            <a:spAutoFit/>
          </a:bodyPr>
          <a:lstStyle/>
          <a:p>
            <a:pPr indent="-342900">
              <a:spcBef>
                <a:spcPts val="1200"/>
              </a:spcBef>
            </a:pPr>
            <a:r>
              <a:rPr lang="en-US" sz="5400">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Dựa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vào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bài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tập</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đọc</a:t>
            </a:r>
            <a:r>
              <a:rPr lang="en-US" sz="4800" b="1" dirty="0">
                <a:solidFill>
                  <a:srgbClr val="0000FF"/>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thăm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bạn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trả</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lời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các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câu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hỏi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sau</a:t>
            </a:r>
            <a:r>
              <a:rPr lang="en-US" sz="4800" b="1" dirty="0">
                <a:solidFill>
                  <a:srgbClr val="0000FF"/>
                </a:solidFill>
                <a:latin typeface="Times New Roman" pitchFamily="18" charset="0"/>
                <a:cs typeface="Times New Roman" pitchFamily="18" charset="0"/>
              </a:rPr>
              <a:t>:</a:t>
            </a:r>
          </a:p>
          <a:p>
            <a:pPr indent="-342900">
              <a:spcBef>
                <a:spcPts val="1200"/>
              </a:spcBef>
              <a:buFontTx/>
              <a:buAutoNum type="arabicPeriod"/>
            </a:pP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 ta </a:t>
            </a:r>
            <a:r>
              <a:rPr lang="en-US" sz="4800" b="1" dirty="0" err="1">
                <a:latin typeface="Times New Roman" pitchFamily="18" charset="0"/>
                <a:cs typeface="Times New Roman" pitchFamily="18" charset="0"/>
              </a:rPr>
              <a:t>viết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gì</a:t>
            </a:r>
            <a:r>
              <a:rPr lang="en-US" sz="4800" b="1" dirty="0">
                <a:latin typeface="Times New Roman" pitchFamily="18" charset="0"/>
                <a:cs typeface="Times New Roman" pitchFamily="18" charset="0"/>
              </a:rPr>
              <a:t>?</a:t>
            </a:r>
          </a:p>
          <a:p>
            <a:pPr indent="-342900">
              <a:spcBef>
                <a:spcPts val="1200"/>
              </a:spcBef>
              <a:buFontTx/>
              <a:buAutoNum type="arabicPeriod"/>
            </a:pP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thực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mục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đích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bức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những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nội</a:t>
            </a:r>
            <a:r>
              <a:rPr lang="en-US" sz="4800" b="1" dirty="0">
                <a:latin typeface="Times New Roman" pitchFamily="18" charset="0"/>
                <a:cs typeface="Times New Roman" pitchFamily="18" charset="0"/>
              </a:rPr>
              <a:t> dung </a:t>
            </a:r>
            <a:r>
              <a:rPr lang="en-US" sz="4800" b="1" dirty="0" err="1">
                <a:latin typeface="Times New Roman" pitchFamily="18" charset="0"/>
                <a:cs typeface="Times New Roman" pitchFamily="18" charset="0"/>
              </a:rPr>
              <a:t>gì</a:t>
            </a:r>
            <a:r>
              <a:rPr lang="en-US" sz="4800" b="1" dirty="0">
                <a:latin typeface="Times New Roman" pitchFamily="18" charset="0"/>
                <a:cs typeface="Times New Roman" pitchFamily="18" charset="0"/>
              </a:rPr>
              <a:t>?</a:t>
            </a:r>
          </a:p>
        </p:txBody>
      </p:sp>
      <p:pic>
        <p:nvPicPr>
          <p:cNvPr id="4" name="Picture 15" descr="nhomdoi"/>
          <p:cNvPicPr>
            <a:picLocks noChangeAspect="1" noChangeArrowheads="1"/>
          </p:cNvPicPr>
          <p:nvPr/>
        </p:nvPicPr>
        <p:blipFill>
          <a:blip r:embed="rId4"/>
          <a:srcRect/>
          <a:stretch>
            <a:fillRect/>
          </a:stretch>
        </p:blipFill>
        <p:spPr bwMode="auto">
          <a:xfrm>
            <a:off x="9502847" y="76200"/>
            <a:ext cx="2393641"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344400" cy="6858000"/>
          </a:xfrm>
          <a:prstGeom prst="rect">
            <a:avLst/>
          </a:prstGeom>
        </p:spPr>
      </p:pic>
      <p:sp>
        <p:nvSpPr>
          <p:cNvPr id="2" name="Hình Chữ nhật 1"/>
          <p:cNvSpPr/>
          <p:nvPr/>
        </p:nvSpPr>
        <p:spPr>
          <a:xfrm>
            <a:off x="228600" y="2743200"/>
            <a:ext cx="11658600" cy="2585323"/>
          </a:xfrm>
          <a:prstGeom prst="rect">
            <a:avLst/>
          </a:prstGeom>
        </p:spPr>
        <p:txBody>
          <a:bodyPr wrap="square">
            <a:spAutoFit/>
          </a:bodyPr>
          <a:lstStyle/>
          <a:p>
            <a:r>
              <a:rPr lang="en-US" sz="5400" dirty="0">
                <a:latin typeface="Times New Roman" pitchFamily="18" charset="0"/>
                <a:cs typeface="Times New Roman" pitchFamily="18" charset="0"/>
              </a:rPr>
              <a: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thăm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hỏi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báo</a:t>
            </a:r>
            <a:r>
              <a:rPr lang="en-US" sz="5400" b="1" dirty="0">
                <a:latin typeface="Times New Roman" pitchFamily="18" charset="0"/>
                <a:cs typeface="Times New Roman" pitchFamily="18" charset="0"/>
              </a:rPr>
              <a:t> tin </a:t>
            </a:r>
            <a:r>
              <a:rPr lang="en-US" sz="5400" b="1" dirty="0" err="1">
                <a:latin typeface="Times New Roman" pitchFamily="18" charset="0"/>
                <a:cs typeface="Times New Roman" pitchFamily="18" charset="0"/>
              </a:rPr>
              <a:t>tức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nhau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trao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đổi</a:t>
            </a:r>
            <a:r>
              <a:rPr lang="en-US" sz="5400" b="1" dirty="0">
                <a:latin typeface="Times New Roman" pitchFamily="18" charset="0"/>
                <a:cs typeface="Times New Roman" pitchFamily="18" charset="0"/>
              </a:rPr>
              <a:t> ý </a:t>
            </a:r>
            <a:r>
              <a:rPr lang="en-US" sz="5400" b="1" dirty="0" err="1">
                <a:latin typeface="Times New Roman" pitchFamily="18" charset="0"/>
                <a:cs typeface="Times New Roman" pitchFamily="18" charset="0"/>
              </a:rPr>
              <a:t>kiến</a:t>
            </a:r>
            <a:r>
              <a:rPr lang="en-US" sz="5400" b="1" dirty="0">
                <a:latin typeface="Times New Roman" pitchFamily="18" charset="0"/>
                <a:cs typeface="Times New Roman" pitchFamily="18" charset="0"/>
              </a:rPr>
              <a:t> hay </a:t>
            </a:r>
            <a:r>
              <a:rPr lang="en-US" sz="5400" b="1" dirty="0" err="1">
                <a:latin typeface="Times New Roman" pitchFamily="18" charset="0"/>
                <a:cs typeface="Times New Roman" pitchFamily="18" charset="0"/>
              </a:rPr>
              <a:t>bày</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tỏ</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cảm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với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nhau</a:t>
            </a:r>
            <a:r>
              <a:rPr lang="en-US" sz="5400" b="1" dirty="0">
                <a:latin typeface="Times New Roman" pitchFamily="18" charset="0"/>
                <a:cs typeface="Times New Roman" pitchFamily="18" charset="0"/>
              </a:rPr>
              <a:t>.</a:t>
            </a:r>
          </a:p>
        </p:txBody>
      </p:sp>
      <p:sp>
        <p:nvSpPr>
          <p:cNvPr id="3" name="Hình Chữ nhật 2"/>
          <p:cNvSpPr/>
          <p:nvPr/>
        </p:nvSpPr>
        <p:spPr>
          <a:xfrm>
            <a:off x="304800" y="1600200"/>
            <a:ext cx="9601200" cy="923330"/>
          </a:xfrm>
          <a:prstGeom prst="rect">
            <a:avLst/>
          </a:prstGeom>
        </p:spPr>
        <p:txBody>
          <a:bodyPr wrap="square">
            <a:spAutoFit/>
          </a:bodyPr>
          <a:lstStyle/>
          <a:p>
            <a:pPr indent="-342900">
              <a:spcBef>
                <a:spcPts val="1200"/>
              </a:spcBef>
            </a:pPr>
            <a:r>
              <a:rPr lang="en-US" sz="5400" b="1" dirty="0">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1. </a:t>
            </a:r>
            <a:r>
              <a:rPr lang="en-US" sz="5400" b="1" dirty="0" err="1">
                <a:solidFill>
                  <a:srgbClr val="FF0000"/>
                </a:solidFill>
                <a:latin typeface="Times New Roman" pitchFamily="18" charset="0"/>
                <a:cs typeface="Times New Roman" pitchFamily="18" charset="0"/>
              </a:rPr>
              <a:t>Người</a:t>
            </a:r>
            <a:r>
              <a:rPr lang="en-US" sz="5400" b="1" dirty="0">
                <a:solidFill>
                  <a:srgbClr val="FF0000"/>
                </a:solidFill>
                <a:latin typeface="Times New Roman" pitchFamily="18" charset="0"/>
                <a:cs typeface="Times New Roman" pitchFamily="18" charset="0"/>
              </a:rPr>
              <a:t> ta </a:t>
            </a:r>
            <a:r>
              <a:rPr lang="en-US" sz="5400" b="1" dirty="0" err="1">
                <a:solidFill>
                  <a:srgbClr val="FF0000"/>
                </a:solidFill>
                <a:latin typeface="Times New Roman" pitchFamily="18" charset="0"/>
                <a:cs typeface="Times New Roman" pitchFamily="18" charset="0"/>
              </a:rPr>
              <a:t>viết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để</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làm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gì</a:t>
            </a:r>
            <a:r>
              <a:rPr lang="en-US" sz="5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9690D-F01F-40ED-A90C-1FA3FBDB2921}"/>
              </a:ext>
            </a:extLst>
          </p:cNvPr>
          <p:cNvPicPr>
            <a:picLocks noChangeAspect="1"/>
          </p:cNvPicPr>
          <p:nvPr/>
        </p:nvPicPr>
        <p:blipFill>
          <a:blip r:embed="rId2"/>
          <a:stretch>
            <a:fillRect/>
          </a:stretch>
        </p:blipFill>
        <p:spPr>
          <a:xfrm>
            <a:off x="-21566" y="0"/>
            <a:ext cx="12344400" cy="6858000"/>
          </a:xfrm>
          <a:prstGeom prst="rect">
            <a:avLst/>
          </a:prstGeom>
        </p:spPr>
      </p:pic>
      <p:sp>
        <p:nvSpPr>
          <p:cNvPr id="2" name="Hình Chữ nhật 1"/>
          <p:cNvSpPr/>
          <p:nvPr/>
        </p:nvSpPr>
        <p:spPr>
          <a:xfrm>
            <a:off x="854734" y="838200"/>
            <a:ext cx="10591800" cy="1569660"/>
          </a:xfrm>
          <a:prstGeom prst="rect">
            <a:avLst/>
          </a:prstGeom>
        </p:spPr>
        <p:txBody>
          <a:bodyPr wrap="square">
            <a:spAutoFit/>
          </a:bodyPr>
          <a:lstStyle/>
          <a:p>
            <a:pPr indent="-342900">
              <a:spcBef>
                <a:spcPts val="1200"/>
              </a:spcBef>
            </a:pPr>
            <a:r>
              <a:rPr lang="en-US" sz="4800" b="1" dirty="0">
                <a:solidFill>
                  <a:srgbClr val="FF0000"/>
                </a:solidFill>
                <a:latin typeface="Times New Roman" pitchFamily="18" charset="0"/>
                <a:cs typeface="Times New Roman" pitchFamily="18" charset="0"/>
              </a:rPr>
              <a:t>2. </a:t>
            </a:r>
            <a:r>
              <a:rPr lang="en-US" sz="4800" b="1" dirty="0" err="1">
                <a:solidFill>
                  <a:srgbClr val="FF0000"/>
                </a:solidFill>
                <a:latin typeface="Times New Roman" pitchFamily="18" charset="0"/>
                <a:cs typeface="Times New Roman" pitchFamily="18" charset="0"/>
              </a:rPr>
              <a:t>Để</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thực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hiện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mục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đích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trên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những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nội</a:t>
            </a:r>
            <a:r>
              <a:rPr lang="en-US" sz="4800" b="1" dirty="0">
                <a:solidFill>
                  <a:srgbClr val="FF0000"/>
                </a:solidFill>
                <a:latin typeface="Times New Roman" pitchFamily="18" charset="0"/>
                <a:cs typeface="Times New Roman" pitchFamily="18" charset="0"/>
              </a:rPr>
              <a:t> dung </a:t>
            </a:r>
            <a:r>
              <a:rPr lang="en-US" sz="4800" b="1" dirty="0" err="1">
                <a:solidFill>
                  <a:srgbClr val="FF0000"/>
                </a:solidFill>
                <a:latin typeface="Times New Roman" pitchFamily="18" charset="0"/>
                <a:cs typeface="Times New Roman" pitchFamily="18" charset="0"/>
              </a:rPr>
              <a:t>gì</a:t>
            </a:r>
            <a:r>
              <a:rPr lang="en-US" sz="4800" b="1" dirty="0">
                <a:solidFill>
                  <a:srgbClr val="FF0000"/>
                </a:solidFill>
                <a:latin typeface="Times New Roman" pitchFamily="18" charset="0"/>
                <a:cs typeface="Times New Roman" pitchFamily="18" charset="0"/>
              </a:rPr>
              <a:t>?</a:t>
            </a:r>
          </a:p>
        </p:txBody>
      </p:sp>
      <p:sp>
        <p:nvSpPr>
          <p:cNvPr id="5" name="Hộp Văn bản 281">
            <a:extLst>
              <a:ext uri="{FF2B5EF4-FFF2-40B4-BE49-F238E27FC236}">
                <a16:creationId xmlns:a16="http://schemas.microsoft.com/office/drawing/2014/main" id="{0F7B0795-B1F2-4401-B698-4F63829FBF3B}"/>
              </a:ext>
            </a:extLst>
          </p:cNvPr>
          <p:cNvSpPr txBox="1"/>
          <p:nvPr/>
        </p:nvSpPr>
        <p:spPr>
          <a:xfrm>
            <a:off x="1600200" y="2819400"/>
            <a:ext cx="10037482" cy="2862322"/>
          </a:xfrm>
          <a:prstGeom prst="rect">
            <a:avLst/>
          </a:prstGeom>
          <a:noFill/>
        </p:spPr>
        <p:txBody>
          <a:bodyPr wrap="square">
            <a:spAutoFit/>
          </a:bodyPr>
          <a:lstStyle/>
          <a:p>
            <a:pPr algn="just" eaLnBrk="1" hangingPunct="1"/>
            <a:r>
              <a:rPr lang="vi-VN" altLang="en-US" sz="28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 Nêu lí do và mục đích viết thư.</a:t>
            </a:r>
          </a:p>
          <a:p>
            <a:pPr algn="just" eaLnBrk="1" hangingPunct="1"/>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a:t>
            </a:r>
            <a:r>
              <a:rPr lang="vi-VN" altLang="en-US" sz="36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Thăm hỏi tình hình của người nhận thư.</a:t>
            </a:r>
          </a:p>
          <a:p>
            <a:pPr algn="just" eaLnBrk="1" hangingPunct="1"/>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 Thông báo tình hình của người viết thư.</a:t>
            </a:r>
          </a:p>
          <a:p>
            <a:pPr algn="just" eaLnBrk="1" hangingPunct="1"/>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 Nêu ý kiến cần trao đổi hoặc bày tỏ tình cảm với người nhận thư.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20599" cy="6858000"/>
          </a:xfrm>
          <a:prstGeom prst="rect">
            <a:avLst/>
          </a:prstGeom>
        </p:spPr>
      </p:pic>
      <p:sp>
        <p:nvSpPr>
          <p:cNvPr id="6146" name="Text Box 2"/>
          <p:cNvSpPr txBox="1">
            <a:spLocks noChangeArrowheads="1"/>
          </p:cNvSpPr>
          <p:nvPr/>
        </p:nvSpPr>
        <p:spPr bwMode="auto">
          <a:xfrm>
            <a:off x="842486" y="1302841"/>
            <a:ext cx="7848600" cy="4726358"/>
          </a:xfrm>
          <a:prstGeom prst="rect">
            <a:avLst/>
          </a:prstGeom>
          <a:noFill/>
          <a:ln w="9525">
            <a:noFill/>
            <a:miter lim="800000"/>
            <a:headEnd/>
            <a:tailEnd/>
          </a:ln>
        </p:spPr>
        <p:txBody>
          <a:bodyPr wrap="square">
            <a:spAutoFit/>
          </a:bodyPr>
          <a:lstStyle/>
          <a:p>
            <a:pPr algn="just">
              <a:lnSpc>
                <a:spcPct val="110000"/>
              </a:lnSpc>
              <a:spcBef>
                <a:spcPts val="600"/>
              </a:spcBef>
            </a:pPr>
            <a:r>
              <a:rPr lang="vi-VN" sz="3200" b="1">
                <a:solidFill>
                  <a:srgbClr val="0000FF"/>
                </a:solidFill>
                <a:latin typeface="Times New Roman" pitchFamily="18" charset="0"/>
                <a:cs typeface="Times New Roman" pitchFamily="18" charset="0"/>
              </a:rPr>
              <a:t>Mình </a:t>
            </a:r>
            <a:r>
              <a:rPr lang="vi-VN" sz="3200" b="1" dirty="0">
                <a:solidFill>
                  <a:srgbClr val="0000FF"/>
                </a:solidFill>
                <a:latin typeface="Times New Roman" pitchFamily="18" charset="0"/>
                <a:cs typeface="Times New Roman" pitchFamily="18" charset="0"/>
              </a:rPr>
              <a:t>là Quách Tuấn Lương, học sinh lớp 4B Trường Tiểu học Cù Chính Lan, thị xã Hoà Bình. Hôm nay, đọc báo Thiếu niên Tiền phong, mình rất xúc động được biết ba của Hồng đã hi sinh trong trận lũ lụt vừa rồi. Mình gửi bức thư này chia buồn với bạn.</a:t>
            </a:r>
          </a:p>
          <a:p>
            <a:pPr algn="just">
              <a:lnSpc>
                <a:spcPct val="110000"/>
              </a:lnSpc>
              <a:spcBef>
                <a:spcPct val="50000"/>
              </a:spcBef>
            </a:pPr>
            <a:r>
              <a:rPr lang="en-US" sz="3600" b="1" dirty="0">
                <a:latin typeface="Times New Roman" pitchFamily="18" charset="0"/>
                <a:cs typeface="Times New Roman" pitchFamily="18" charset="0"/>
              </a:rPr>
              <a:t>       </a:t>
            </a:r>
            <a:endParaRPr lang="en-US" sz="3600" b="1" dirty="0">
              <a:solidFill>
                <a:srgbClr val="00CC00"/>
              </a:solidFill>
              <a:latin typeface="Times New Roman" pitchFamily="18" charset="0"/>
              <a:cs typeface="Times New Roman" pitchFamily="18" charset="0"/>
            </a:endParaRPr>
          </a:p>
        </p:txBody>
      </p:sp>
      <p:cxnSp>
        <p:nvCxnSpPr>
          <p:cNvPr id="6" name="Straight Connector 5"/>
          <p:cNvCxnSpPr/>
          <p:nvPr/>
        </p:nvCxnSpPr>
        <p:spPr>
          <a:xfrm>
            <a:off x="8691086" y="-4549"/>
            <a:ext cx="71914" cy="686254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839200" y="533400"/>
            <a:ext cx="2930610" cy="769441"/>
          </a:xfrm>
          <a:prstGeom prst="rect">
            <a:avLst/>
          </a:prstGeom>
          <a:noFill/>
          <a:ln w="9525">
            <a:noFill/>
            <a:miter lim="800000"/>
            <a:headEnd/>
            <a:tailEnd/>
          </a:ln>
        </p:spPr>
        <p:txBody>
          <a:bodyPr wrap="none">
            <a:spAutoFit/>
          </a:bodyPr>
          <a:lstStyle/>
          <a:p>
            <a:r>
              <a:rPr lang="en-US" sz="4400" b="1">
                <a:solidFill>
                  <a:srgbClr val="FF0000"/>
                </a:solidFill>
                <a:latin typeface="Times New Roman" pitchFamily="18" charset="0"/>
                <a:cs typeface="Times New Roman" pitchFamily="18" charset="0"/>
              </a:rPr>
              <a:t>Phần chính</a:t>
            </a:r>
          </a:p>
        </p:txBody>
      </p:sp>
      <p:sp>
        <p:nvSpPr>
          <p:cNvPr id="18" name="TextBox 17"/>
          <p:cNvSpPr txBox="1">
            <a:spLocks noChangeArrowheads="1"/>
          </p:cNvSpPr>
          <p:nvPr/>
        </p:nvSpPr>
        <p:spPr bwMode="auto">
          <a:xfrm>
            <a:off x="8826341" y="1828800"/>
            <a:ext cx="3060859" cy="2123658"/>
          </a:xfrm>
          <a:prstGeom prst="rect">
            <a:avLst/>
          </a:prstGeom>
          <a:noFill/>
          <a:ln w="9525">
            <a:noFill/>
            <a:miter lim="800000"/>
            <a:headEnd/>
            <a:tailEnd/>
          </a:ln>
        </p:spPr>
        <p:txBody>
          <a:bodyPr wrap="square">
            <a:spAutoFit/>
          </a:bodyPr>
          <a:lstStyle/>
          <a:p>
            <a:pPr>
              <a:buFontTx/>
              <a:buChar char="-"/>
            </a:pPr>
            <a:r>
              <a:rPr lang="en-US" sz="4400" b="1">
                <a:latin typeface="Times New Roman" pitchFamily="18" charset="0"/>
                <a:cs typeface="Times New Roman" pitchFamily="18" charset="0"/>
              </a:rPr>
              <a:t> Nêu mục đích, lí do viết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400" cy="6857999"/>
          </a:xfrm>
          <a:prstGeom prst="rect">
            <a:avLst/>
          </a:prstGeom>
        </p:spPr>
      </p:pic>
      <p:sp>
        <p:nvSpPr>
          <p:cNvPr id="6146" name="Text Box 2"/>
          <p:cNvSpPr txBox="1">
            <a:spLocks noChangeArrowheads="1"/>
          </p:cNvSpPr>
          <p:nvPr/>
        </p:nvSpPr>
        <p:spPr bwMode="auto">
          <a:xfrm>
            <a:off x="228600" y="152400"/>
            <a:ext cx="7898130" cy="5868914"/>
          </a:xfrm>
          <a:prstGeom prst="rect">
            <a:avLst/>
          </a:prstGeom>
          <a:noFill/>
          <a:ln w="9525">
            <a:noFill/>
            <a:miter lim="800000"/>
            <a:headEnd/>
            <a:tailEnd/>
          </a:ln>
        </p:spPr>
        <p:txBody>
          <a:bodyPr wrap="square">
            <a:spAutoFit/>
          </a:bodyPr>
          <a:lstStyle/>
          <a:p>
            <a:pPr algn="just">
              <a:lnSpc>
                <a:spcPct val="110000"/>
              </a:lnSpc>
              <a:spcBef>
                <a:spcPts val="600"/>
              </a:spcBef>
            </a:pPr>
            <a:r>
              <a:rPr lang="en-US" sz="4000" b="1" dirty="0">
                <a:solidFill>
                  <a:srgbClr val="CC0099"/>
                </a:solidFill>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vi-VN" sz="3800" dirty="0">
                <a:solidFill>
                  <a:srgbClr val="002060"/>
                </a:solidFill>
                <a:latin typeface="Times New Roman" pitchFamily="18" charset="0"/>
                <a:cs typeface="Times New Roman" pitchFamily="18" charset="0"/>
              </a:rPr>
              <a:t>Hồng ơi !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những người bạn mới như mình.</a:t>
            </a:r>
          </a:p>
        </p:txBody>
      </p:sp>
      <p:cxnSp>
        <p:nvCxnSpPr>
          <p:cNvPr id="6" name="Straight Connector 5"/>
          <p:cNvCxnSpPr/>
          <p:nvPr/>
        </p:nvCxnSpPr>
        <p:spPr>
          <a:xfrm rot="5400000">
            <a:off x="49551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305800" y="304800"/>
            <a:ext cx="2678938"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chính</a:t>
            </a:r>
          </a:p>
        </p:txBody>
      </p:sp>
      <p:sp>
        <p:nvSpPr>
          <p:cNvPr id="19" name="TextBox 18"/>
          <p:cNvSpPr txBox="1">
            <a:spLocks noChangeArrowheads="1"/>
          </p:cNvSpPr>
          <p:nvPr/>
        </p:nvSpPr>
        <p:spPr bwMode="auto">
          <a:xfrm>
            <a:off x="8229600" y="1295400"/>
            <a:ext cx="4114800" cy="1938992"/>
          </a:xfrm>
          <a:prstGeom prst="rect">
            <a:avLst/>
          </a:prstGeom>
          <a:noFill/>
          <a:ln w="9525">
            <a:noFill/>
            <a:miter lim="800000"/>
            <a:headEnd/>
            <a:tailEnd/>
          </a:ln>
        </p:spPr>
        <p:txBody>
          <a:bodyPr>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Thăm hỏi tình hình của người nhận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1469</Words>
  <Application>Microsoft Office PowerPoint</Application>
  <PresentationFormat>Custom</PresentationFormat>
  <Paragraphs>132</Paragraphs>
  <Slides>21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.VnArial Narrow</vt:lpstr>
      <vt:lpstr>.VnAvant</vt:lpstr>
      <vt:lpstr>.VnTime</vt:lpstr>
      <vt:lpstr>Arial</vt:lpstr>
      <vt:lpstr>Calibri</vt:lpstr>
      <vt:lpstr>HP001 4 hàng</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Ghi nhớ</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DELL</cp:lastModifiedBy>
  <cp:revision>45</cp:revision>
  <dcterms:created xsi:type="dcterms:W3CDTF">2010-09-09T15:45:09Z</dcterms:created>
  <dcterms:modified xsi:type="dcterms:W3CDTF">2022-09-20T05:31:18Z</dcterms:modified>
</cp:coreProperties>
</file>