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20" r:id="rId2"/>
    <p:sldId id="256" r:id="rId3"/>
    <p:sldId id="270" r:id="rId4"/>
    <p:sldId id="271" r:id="rId5"/>
    <p:sldId id="257" r:id="rId6"/>
    <p:sldId id="263" r:id="rId7"/>
    <p:sldId id="264" r:id="rId8"/>
    <p:sldId id="258" r:id="rId9"/>
    <p:sldId id="259" r:id="rId10"/>
    <p:sldId id="268" r:id="rId11"/>
    <p:sldId id="269" r:id="rId12"/>
    <p:sldId id="272" r:id="rId13"/>
    <p:sldId id="260" r:id="rId14"/>
    <p:sldId id="265" r:id="rId15"/>
    <p:sldId id="274" r:id="rId16"/>
    <p:sldId id="273" r:id="rId17"/>
    <p:sldId id="275" r:id="rId18"/>
    <p:sldId id="261" r:id="rId19"/>
    <p:sldId id="276" r:id="rId20"/>
    <p:sldId id="277" r:id="rId21"/>
    <p:sldId id="278" r:id="rId22"/>
    <p:sldId id="267" r:id="rId23"/>
    <p:sldId id="375"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DE5C"/>
    <a:srgbClr val="FEE37E"/>
    <a:srgbClr val="FED94D"/>
    <a:srgbClr val="D5E575"/>
    <a:srgbClr val="C8DD4B"/>
    <a:srgbClr val="C1D82E"/>
    <a:srgbClr val="9DE555"/>
    <a:srgbClr val="CEE15D"/>
    <a:srgbClr val="FBB04A"/>
    <a:srgbClr val="81C2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62" autoAdjust="0"/>
    <p:restoredTop sz="94249" autoAdjust="0"/>
  </p:normalViewPr>
  <p:slideViewPr>
    <p:cSldViewPr snapToGrid="0">
      <p:cViewPr varScale="1">
        <p:scale>
          <a:sx n="97" d="100"/>
          <a:sy n="97" d="100"/>
        </p:scale>
        <p:origin x="208" y="6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2">
        <a:schemeClr val="bg2"/>
      </p:bgRef>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964936" y="2325189"/>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accent6">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664108" y="2178984"/>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lumMod val="40000"/>
                <a:lumOff val="6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89093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2/13/22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790860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C3EA60-C173-0948-9377-0B75741507DB}" type="datetimeFigureOut">
              <a:rPr lang="en-VN" smtClean="0"/>
              <a:t>2/15/22</a:t>
            </a:fld>
            <a:endParaRPr lang="en-VN"/>
          </a:p>
        </p:txBody>
      </p:sp>
      <p:sp>
        <p:nvSpPr>
          <p:cNvPr id="3" name="Footer Placeholder 2"/>
          <p:cNvSpPr>
            <a:spLocks noGrp="1"/>
          </p:cNvSpPr>
          <p:nvPr>
            <p:ph type="ftr" sz="quarter" idx="11"/>
          </p:nvPr>
        </p:nvSpPr>
        <p:spPr/>
        <p:txBody>
          <a:bodyPr/>
          <a:lstStyle/>
          <a:p>
            <a:endParaRPr lang="en-VN"/>
          </a:p>
        </p:txBody>
      </p:sp>
      <p:sp>
        <p:nvSpPr>
          <p:cNvPr id="4" name="Slide Number Placeholder 3"/>
          <p:cNvSpPr>
            <a:spLocks noGrp="1"/>
          </p:cNvSpPr>
          <p:nvPr>
            <p:ph type="sldNum" sz="quarter" idx="12"/>
          </p:nvPr>
        </p:nvSpPr>
        <p:spPr/>
        <p:txBody>
          <a:bodyPr/>
          <a:lstStyle/>
          <a:p>
            <a:fld id="{699A8CC5-B7EB-9C43-80CE-31A054F0766B}" type="slidenum">
              <a:rPr lang="en-VN" smtClean="0"/>
              <a:t>‹#›</a:t>
            </a:fld>
            <a:endParaRPr lang="en-VN"/>
          </a:p>
        </p:txBody>
      </p:sp>
    </p:spTree>
    <p:extLst>
      <p:ext uri="{BB962C8B-B14F-4D97-AF65-F5344CB8AC3E}">
        <p14:creationId xmlns:p14="http://schemas.microsoft.com/office/powerpoint/2010/main" val="2756547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chemeClr val="accent6">
              <a:lumMod val="75000"/>
            </a:schemeClr>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5" y="-878118"/>
            <a:ext cx="2249716" cy="4005946"/>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2E75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2E75B6"/>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1074056" y="-1074060"/>
            <a:ext cx="2249716" cy="43978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a:lnSpc>
                <a:spcPct val="150000"/>
              </a:lnSpc>
            </a:pPr>
            <a:r>
              <a:rPr lang="vi-VN" sz="54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7030A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6" y="-878119"/>
            <a:ext cx="2249716" cy="4005948"/>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a:lnSpc>
                <a:spcPct val="150000"/>
              </a:lnSpc>
            </a:pPr>
            <a:r>
              <a:rPr lang="vi-VN" sz="54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3" y="5250808"/>
            <a:ext cx="7271657" cy="160719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C0000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slide" Target="slide7.xml"/><Relationship Id="rId4" Type="http://schemas.microsoft.com/office/2007/relationships/hdphoto" Target="../media/hdphoto15.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slide" Target="slide7.xml"/><Relationship Id="rId4" Type="http://schemas.microsoft.com/office/2007/relationships/hdphoto" Target="../media/hdphoto15.wdp"/></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53.jpeg"/><Relationship Id="rId3" Type="http://schemas.microsoft.com/office/2007/relationships/hdphoto" Target="../media/hdphoto30.wdp"/><Relationship Id="rId7"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8.png"/><Relationship Id="rId4" Type="http://schemas.openxmlformats.org/officeDocument/2006/relationships/image" Target="../media/image48.png"/><Relationship Id="rId9"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31.wdp"/><Relationship Id="rId7" Type="http://schemas.openxmlformats.org/officeDocument/2006/relationships/image" Target="../media/image61.jpeg"/><Relationship Id="rId2" Type="http://schemas.openxmlformats.org/officeDocument/2006/relationships/image" Target="../media/image58.png"/><Relationship Id="rId1" Type="http://schemas.openxmlformats.org/officeDocument/2006/relationships/slideLayout" Target="../slideLayouts/slideLayout8.xml"/><Relationship Id="rId6" Type="http://schemas.openxmlformats.org/officeDocument/2006/relationships/image" Target="../media/image60.jpeg"/><Relationship Id="rId5" Type="http://schemas.microsoft.com/office/2007/relationships/hdphoto" Target="../media/hdphoto32.wdp"/><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9.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2.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6.wdp"/><Relationship Id="rId18" Type="http://schemas.openxmlformats.org/officeDocument/2006/relationships/image" Target="../media/image18.png"/><Relationship Id="rId26" Type="http://schemas.openxmlformats.org/officeDocument/2006/relationships/image" Target="../media/image22.png"/><Relationship Id="rId3" Type="http://schemas.openxmlformats.org/officeDocument/2006/relationships/slideLayout" Target="../slideLayouts/slideLayout10.xml"/><Relationship Id="rId21" Type="http://schemas.microsoft.com/office/2007/relationships/hdphoto" Target="../media/hdphoto10.wdp"/><Relationship Id="rId7" Type="http://schemas.microsoft.com/office/2007/relationships/hdphoto" Target="../media/hdphoto3.wdp"/><Relationship Id="rId12" Type="http://schemas.openxmlformats.org/officeDocument/2006/relationships/image" Target="../media/image15.png"/><Relationship Id="rId17" Type="http://schemas.microsoft.com/office/2007/relationships/hdphoto" Target="../media/hdphoto8.wdp"/><Relationship Id="rId25" Type="http://schemas.microsoft.com/office/2007/relationships/hdphoto" Target="../media/hdphoto12.wdp"/><Relationship Id="rId2" Type="http://schemas.openxmlformats.org/officeDocument/2006/relationships/audio" Target="../media/media1.MP3"/><Relationship Id="rId16" Type="http://schemas.openxmlformats.org/officeDocument/2006/relationships/image" Target="../media/image17.png"/><Relationship Id="rId20" Type="http://schemas.openxmlformats.org/officeDocument/2006/relationships/image" Target="../media/image19.png"/><Relationship Id="rId29" Type="http://schemas.microsoft.com/office/2007/relationships/hdphoto" Target="../media/hdphoto14.wdp"/><Relationship Id="rId1" Type="http://schemas.microsoft.com/office/2007/relationships/media" Target="../media/media1.MP3"/><Relationship Id="rId6" Type="http://schemas.openxmlformats.org/officeDocument/2006/relationships/image" Target="../media/image12.png"/><Relationship Id="rId11" Type="http://schemas.microsoft.com/office/2007/relationships/hdphoto" Target="../media/hdphoto5.wdp"/><Relationship Id="rId24" Type="http://schemas.openxmlformats.org/officeDocument/2006/relationships/image" Target="../media/image21.png"/><Relationship Id="rId5" Type="http://schemas.microsoft.com/office/2007/relationships/hdphoto" Target="../media/hdphoto2.wdp"/><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image" Target="../media/image23.png"/><Relationship Id="rId10" Type="http://schemas.openxmlformats.org/officeDocument/2006/relationships/image" Target="../media/image14.png"/><Relationship Id="rId19" Type="http://schemas.microsoft.com/office/2007/relationships/hdphoto" Target="../media/hdphoto9.wdp"/><Relationship Id="rId31" Type="http://schemas.openxmlformats.org/officeDocument/2006/relationships/image" Target="../media/image25.png"/><Relationship Id="rId4" Type="http://schemas.openxmlformats.org/officeDocument/2006/relationships/image" Target="../media/image11.jpeg"/><Relationship Id="rId9" Type="http://schemas.microsoft.com/office/2007/relationships/hdphoto" Target="../media/hdphoto4.wdp"/><Relationship Id="rId14" Type="http://schemas.openxmlformats.org/officeDocument/2006/relationships/image" Target="../media/image16.png"/><Relationship Id="rId22" Type="http://schemas.openxmlformats.org/officeDocument/2006/relationships/image" Target="../media/image20.png"/><Relationship Id="rId27" Type="http://schemas.microsoft.com/office/2007/relationships/hdphoto" Target="../media/hdphoto13.wdp"/><Relationship Id="rId30"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0.xml"/><Relationship Id="rId5" Type="http://schemas.openxmlformats.org/officeDocument/2006/relationships/image" Target="../media/image28.png"/><Relationship Id="rId4" Type="http://schemas.microsoft.com/office/2007/relationships/hdphoto" Target="../media/hdphoto15.wdp"/></Relationships>
</file>

<file path=ppt/slides/_rels/slide7.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slide" Target="slide13.xml"/><Relationship Id="rId26" Type="http://schemas.openxmlformats.org/officeDocument/2006/relationships/image" Target="../media/image21.png"/><Relationship Id="rId39" Type="http://schemas.openxmlformats.org/officeDocument/2006/relationships/image" Target="../media/image43.png"/><Relationship Id="rId21" Type="http://schemas.openxmlformats.org/officeDocument/2006/relationships/image" Target="../media/image18.png"/><Relationship Id="rId34" Type="http://schemas.openxmlformats.org/officeDocument/2006/relationships/image" Target="../media/image40.png"/><Relationship Id="rId42" Type="http://schemas.microsoft.com/office/2007/relationships/hdphoto" Target="../media/hdphoto27.wdp"/><Relationship Id="rId7" Type="http://schemas.openxmlformats.org/officeDocument/2006/relationships/image" Target="../media/image31.png"/><Relationship Id="rId2" Type="http://schemas.openxmlformats.org/officeDocument/2006/relationships/image" Target="../media/image26.jpeg"/><Relationship Id="rId16" Type="http://schemas.microsoft.com/office/2007/relationships/hdphoto" Target="../media/hdphoto10.wdp"/><Relationship Id="rId29" Type="http://schemas.microsoft.com/office/2007/relationships/hdphoto" Target="../media/hdphoto22.wdp"/><Relationship Id="rId1" Type="http://schemas.openxmlformats.org/officeDocument/2006/relationships/slideLayout" Target="../slideLayouts/slideLayout10.xml"/><Relationship Id="rId6" Type="http://schemas.microsoft.com/office/2007/relationships/hdphoto" Target="../media/hdphoto17.wdp"/><Relationship Id="rId11" Type="http://schemas.openxmlformats.org/officeDocument/2006/relationships/image" Target="../media/image33.png"/><Relationship Id="rId24" Type="http://schemas.openxmlformats.org/officeDocument/2006/relationships/image" Target="../media/image37.png"/><Relationship Id="rId32" Type="http://schemas.openxmlformats.org/officeDocument/2006/relationships/image" Target="../media/image22.png"/><Relationship Id="rId37" Type="http://schemas.openxmlformats.org/officeDocument/2006/relationships/image" Target="../media/image42.png"/><Relationship Id="rId40" Type="http://schemas.microsoft.com/office/2007/relationships/hdphoto" Target="../media/hdphoto26.wdp"/><Relationship Id="rId45" Type="http://schemas.openxmlformats.org/officeDocument/2006/relationships/image" Target="../media/image46.png"/><Relationship Id="rId5" Type="http://schemas.openxmlformats.org/officeDocument/2006/relationships/image" Target="../media/image30.png"/><Relationship Id="rId15" Type="http://schemas.openxmlformats.org/officeDocument/2006/relationships/image" Target="../media/image19.png"/><Relationship Id="rId23" Type="http://schemas.openxmlformats.org/officeDocument/2006/relationships/slide" Target="slide18.xml"/><Relationship Id="rId28" Type="http://schemas.openxmlformats.org/officeDocument/2006/relationships/image" Target="../media/image38.png"/><Relationship Id="rId36" Type="http://schemas.microsoft.com/office/2007/relationships/hdphoto" Target="../media/hdphoto24.wdp"/><Relationship Id="rId10" Type="http://schemas.microsoft.com/office/2007/relationships/hdphoto" Target="../media/hdphoto19.wdp"/><Relationship Id="rId19" Type="http://schemas.openxmlformats.org/officeDocument/2006/relationships/image" Target="../media/image36.png"/><Relationship Id="rId31" Type="http://schemas.microsoft.com/office/2007/relationships/hdphoto" Target="../media/hdphoto23.wdp"/><Relationship Id="rId44" Type="http://schemas.microsoft.com/office/2007/relationships/hdphoto" Target="../media/hdphoto28.wdp"/><Relationship Id="rId4" Type="http://schemas.microsoft.com/office/2007/relationships/hdphoto" Target="../media/hdphoto16.wdp"/><Relationship Id="rId9" Type="http://schemas.openxmlformats.org/officeDocument/2006/relationships/image" Target="../media/image32.png"/><Relationship Id="rId14" Type="http://schemas.openxmlformats.org/officeDocument/2006/relationships/slide" Target="slide8.xml"/><Relationship Id="rId22" Type="http://schemas.microsoft.com/office/2007/relationships/hdphoto" Target="../media/hdphoto9.wdp"/><Relationship Id="rId27" Type="http://schemas.microsoft.com/office/2007/relationships/hdphoto" Target="../media/hdphoto12.wdp"/><Relationship Id="rId30" Type="http://schemas.openxmlformats.org/officeDocument/2006/relationships/image" Target="../media/image39.png"/><Relationship Id="rId35" Type="http://schemas.openxmlformats.org/officeDocument/2006/relationships/image" Target="../media/image41.png"/><Relationship Id="rId43" Type="http://schemas.openxmlformats.org/officeDocument/2006/relationships/image" Target="../media/image45.png"/><Relationship Id="rId8" Type="http://schemas.microsoft.com/office/2007/relationships/hdphoto" Target="../media/hdphoto18.wdp"/><Relationship Id="rId3" Type="http://schemas.openxmlformats.org/officeDocument/2006/relationships/image" Target="../media/image29.png"/><Relationship Id="rId12" Type="http://schemas.microsoft.com/office/2007/relationships/hdphoto" Target="../media/hdphoto20.wdp"/><Relationship Id="rId17" Type="http://schemas.openxmlformats.org/officeDocument/2006/relationships/image" Target="../media/image35.png"/><Relationship Id="rId25" Type="http://schemas.microsoft.com/office/2007/relationships/hdphoto" Target="../media/hdphoto21.wdp"/><Relationship Id="rId33" Type="http://schemas.microsoft.com/office/2007/relationships/hdphoto" Target="../media/hdphoto13.wdp"/><Relationship Id="rId38" Type="http://schemas.microsoft.com/office/2007/relationships/hdphoto" Target="../media/hdphoto25.wdp"/><Relationship Id="rId46" Type="http://schemas.microsoft.com/office/2007/relationships/hdphoto" Target="../media/hdphoto29.wdp"/><Relationship Id="rId20" Type="http://schemas.openxmlformats.org/officeDocument/2006/relationships/slide" Target="slide9.xml"/><Relationship Id="rId41"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slide" Target="slide7.xml"/><Relationship Id="rId4" Type="http://schemas.microsoft.com/office/2007/relationships/hdphoto" Target="../media/hdphoto15.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slide" Target="slide7.xml"/><Relationship Id="rId4" Type="http://schemas.microsoft.com/office/2007/relationships/hdphoto" Target="../media/hdphoto1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191" y="159112"/>
            <a:ext cx="8809795" cy="1935747"/>
          </a:xfrm>
          <a:prstGeom prst="rect">
            <a:avLst/>
          </a:prstGeom>
        </p:spPr>
      </p:pic>
      <p:sp>
        <p:nvSpPr>
          <p:cNvPr id="7" name="TextBox 6"/>
          <p:cNvSpPr txBox="1"/>
          <p:nvPr/>
        </p:nvSpPr>
        <p:spPr>
          <a:xfrm>
            <a:off x="-210040" y="2357124"/>
            <a:ext cx="12305583" cy="1938992"/>
          </a:xfrm>
          <a:prstGeom prst="rect">
            <a:avLst/>
          </a:prstGeom>
          <a:noFill/>
        </p:spPr>
        <p:txBody>
          <a:bodyPr wrap="square" rtlCol="0">
            <a:spAutoFit/>
          </a:bodyPr>
          <a:lstStyle/>
          <a:p>
            <a:pPr marL="457200" lvl="1" indent="0" algn="ctr" defTabSz="457200" fontAlgn="base">
              <a:buClrTx/>
              <a:buSzTx/>
              <a:buFontTx/>
              <a:buNone/>
              <a:defRPr/>
            </a:pP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Chào</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mừng</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các</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vi-VN"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con</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p>
          <a:p>
            <a:pPr marL="457200" lvl="1" indent="0" algn="ctr" defTabSz="457200" fontAlgn="base">
              <a:buClrTx/>
              <a:buSzTx/>
              <a:buFontTx/>
              <a:buNone/>
              <a:defRPr/>
            </a:pP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đến</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với</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vi-VN"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giờ học Tự nhiên và Xã hội</a:t>
            </a:r>
            <a:endPar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endParaRPr>
          </a:p>
        </p:txBody>
      </p:sp>
      <p:pic>
        <p:nvPicPr>
          <p:cNvPr id="9" name="Picture 158" descr="200712419435657_1"/>
          <p:cNvPicPr>
            <a:picLocks noChangeAspect="1" noChangeArrowheads="1" noCrop="1"/>
          </p:cNvPicPr>
          <p:nvPr/>
        </p:nvPicPr>
        <p:blipFill>
          <a:blip r:embed="rId4"/>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5102C1-9488-8F4D-8DF5-0E87EBB4A18E}"/>
              </a:ext>
            </a:extLst>
          </p:cNvPr>
          <p:cNvSpPr txBox="1"/>
          <p:nvPr/>
        </p:nvSpPr>
        <p:spPr>
          <a:xfrm>
            <a:off x="2344632" y="4650317"/>
            <a:ext cx="7713768" cy="1077218"/>
          </a:xfrm>
          <a:prstGeom prst="rect">
            <a:avLst/>
          </a:prstGeom>
          <a:noFill/>
        </p:spPr>
        <p:txBody>
          <a:bodyPr wrap="square" rtlCol="0">
            <a:spAutoFit/>
          </a:bodyPr>
          <a:lstStyle/>
          <a:p>
            <a:r>
              <a:rPr lang="en-VN" sz="3200" b="1" i="1" dirty="0">
                <a:solidFill>
                  <a:srgbClr val="C00000"/>
                </a:solidFill>
                <a:latin typeface="Times New Roman" panose="02020603050405020304" pitchFamily="18" charset="0"/>
                <a:cs typeface="Times New Roman" panose="02020603050405020304" pitchFamily="18" charset="0"/>
              </a:rPr>
              <a:t>Họ và tên giáo viên : Đặng Khánh Huyền</a:t>
            </a:r>
          </a:p>
          <a:p>
            <a:pPr algn="ctr"/>
            <a:r>
              <a:rPr lang="en-VN" sz="3200" b="1" i="1" dirty="0">
                <a:solidFill>
                  <a:srgbClr val="C00000"/>
                </a:solidFill>
                <a:latin typeface="Times New Roman" panose="02020603050405020304" pitchFamily="18" charset="0"/>
                <a:cs typeface="Times New Roman" panose="02020603050405020304" pitchFamily="18" charset="0"/>
              </a:rPr>
              <a:t>Lớp : 2A6</a:t>
            </a:r>
          </a:p>
        </p:txBody>
      </p:sp>
      <p:pic>
        <p:nvPicPr>
          <p:cNvPr id="18" name="Picture 2" descr="TH Sài Đồng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cứu  ...">
            <a:extLst>
              <a:ext uri="{FF2B5EF4-FFF2-40B4-BE49-F238E27FC236}">
                <a16:creationId xmlns:a16="http://schemas.microsoft.com/office/drawing/2014/main" id="{C4F677DF-E654-794B-B548-9F5F0CE66F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460"/>
            <a:ext cx="1099595" cy="114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54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42" presetClass="entr" presetSubtype="0" fill="hold" nodeType="withEffect">
                                  <p:stCondLst>
                                    <p:cond delay="88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1" dur="5750" fill="hold"/>
                                        <p:tgtEl>
                                          <p:spTgt spid="13"/>
                                        </p:tgtEl>
                                        <p:attrNameLst>
                                          <p:attrName>ppt_x</p:attrName>
                                          <p:attrName>ppt_y</p:attrName>
                                        </p:attrNameLst>
                                      </p:cBhvr>
                                    </p:animMotion>
                                  </p:childTnLst>
                                </p:cTn>
                              </p:par>
                              <p:par>
                                <p:cTn id="32" presetID="42" presetClass="entr" presetSubtype="0" fill="hold" nodeType="withEffect">
                                  <p:stCondLst>
                                    <p:cond delay="156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38" dur="4500" fill="hold"/>
                                        <p:tgtEl>
                                          <p:spTgt spid="15"/>
                                        </p:tgtEl>
                                        <p:attrNameLst>
                                          <p:attrName>ppt_x</p:attrName>
                                          <p:attrName>ppt_y</p:attrName>
                                        </p:attrNameLst>
                                      </p:cBhvr>
                                      <p:rCtr x="53819" y="-39321"/>
                                    </p:animMotion>
                                  </p:childTnLst>
                                </p:cTn>
                              </p:par>
                              <p:par>
                                <p:cTn id="3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0" dur="4500" fill="hold"/>
                                        <p:tgtEl>
                                          <p:spTgt spid="16"/>
                                        </p:tgtEl>
                                        <p:attrNameLst>
                                          <p:attrName>ppt_x</p:attrName>
                                          <p:attrName>ppt_y</p:attrName>
                                        </p:attrNameLst>
                                      </p:cBhvr>
                                      <p:rCtr x="53819" y="-39321"/>
                                    </p:animMotion>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133600" y="1492647"/>
            <a:ext cx="7721600" cy="584775"/>
          </a:xfrm>
          <a:prstGeom prst="rect">
            <a:avLst/>
          </a:prstGeom>
          <a:noFill/>
        </p:spPr>
        <p:txBody>
          <a:bodyPr wrap="square" rtlCol="0">
            <a:spAutoFit/>
          </a:bodyPr>
          <a:lstStyle/>
          <a:p>
            <a:pPr algn="ctr" defTabSz="1219170"/>
            <a:r>
              <a:rPr lang="en-US" sz="3200" dirty="0" err="1">
                <a:solidFill>
                  <a:srgbClr val="008000"/>
                </a:solidFill>
                <a:latin typeface="Arial" panose="020B0604020202020204" pitchFamily="34" charset="0"/>
                <a:cs typeface="Arial" panose="020B0604020202020204" pitchFamily="34" charset="0"/>
              </a:rPr>
              <a:t>Ốc</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sên</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sống</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ở</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đâu</a:t>
            </a:r>
            <a:r>
              <a:rPr lang="en-US" sz="3200" dirty="0">
                <a:solidFill>
                  <a:srgbClr val="008000"/>
                </a:solidFill>
                <a:latin typeface="Arial" panose="020B0604020202020204" pitchFamily="34" charset="0"/>
                <a:cs typeface="Arial" panose="020B0604020202020204" pitchFamily="34" charset="0"/>
              </a:rPr>
              <a:t> ?</a:t>
            </a:r>
          </a:p>
        </p:txBody>
      </p:sp>
      <p:sp>
        <p:nvSpPr>
          <p:cNvPr id="43" name="TextBox 42"/>
          <p:cNvSpPr txBox="1"/>
          <p:nvPr/>
        </p:nvSpPr>
        <p:spPr>
          <a:xfrm>
            <a:off x="3860800" y="4894416"/>
            <a:ext cx="4572000" cy="584775"/>
          </a:xfrm>
          <a:prstGeom prst="rect">
            <a:avLst/>
          </a:prstGeom>
          <a:noFill/>
        </p:spPr>
        <p:txBody>
          <a:bodyPr wrap="square" rtlCol="0">
            <a:spAutoFit/>
          </a:bodyPr>
          <a:lstStyle/>
          <a:p>
            <a:pPr defTabSz="1219170"/>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Trên</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cạn</a:t>
            </a:r>
            <a:endParaRPr lang="en-US" sz="3200" dirty="0">
              <a:solidFill>
                <a:srgbClr val="008000"/>
              </a:solidFill>
              <a:latin typeface="Arial" panose="020B0604020202020204" pitchFamily="34" charset="0"/>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25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775857" y="1014727"/>
            <a:ext cx="6458857" cy="1569660"/>
          </a:xfrm>
          <a:prstGeom prst="rect">
            <a:avLst/>
          </a:prstGeom>
          <a:noFill/>
        </p:spPr>
        <p:txBody>
          <a:bodyPr wrap="square" rtlCol="0">
            <a:spAutoFit/>
          </a:bodyPr>
          <a:lstStyle/>
          <a:p>
            <a:pPr algn="ctr" defTabSz="1219170"/>
            <a:r>
              <a:rPr lang="en-US" sz="3200" dirty="0" err="1">
                <a:solidFill>
                  <a:srgbClr val="008000"/>
                </a:solidFill>
                <a:latin typeface="Arial" panose="020B0604020202020204" pitchFamily="34" charset="0"/>
                <a:cs typeface="Arial" panose="020B0604020202020204" pitchFamily="34" charset="0"/>
              </a:rPr>
              <a:t>Chặt</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phá</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rừng</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và</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vứt</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rác</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không</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đúng</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nơi</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quy</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định</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là</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có</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lợi</a:t>
            </a:r>
            <a:r>
              <a:rPr lang="en-US" sz="3200" dirty="0">
                <a:solidFill>
                  <a:srgbClr val="008000"/>
                </a:solidFill>
                <a:latin typeface="Arial" panose="020B0604020202020204" pitchFamily="34" charset="0"/>
                <a:cs typeface="Arial" panose="020B0604020202020204" pitchFamily="34" charset="0"/>
              </a:rPr>
              <a:t> hay </a:t>
            </a:r>
            <a:r>
              <a:rPr lang="en-US" sz="3200" dirty="0" err="1">
                <a:solidFill>
                  <a:srgbClr val="008000"/>
                </a:solidFill>
                <a:latin typeface="Arial" panose="020B0604020202020204" pitchFamily="34" charset="0"/>
                <a:cs typeface="Arial" panose="020B0604020202020204" pitchFamily="34" charset="0"/>
              </a:rPr>
              <a:t>có</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hại</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cho</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môi</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trường</a:t>
            </a:r>
            <a:r>
              <a:rPr lang="en-US" sz="3200" dirty="0">
                <a:solidFill>
                  <a:srgbClr val="008000"/>
                </a:solidFill>
                <a:latin typeface="Arial" panose="020B0604020202020204" pitchFamily="34" charset="0"/>
                <a:cs typeface="Arial" panose="020B0604020202020204" pitchFamily="34" charset="0"/>
              </a:rPr>
              <a:t> ?</a:t>
            </a:r>
          </a:p>
        </p:txBody>
      </p:sp>
      <p:sp>
        <p:nvSpPr>
          <p:cNvPr id="43" name="TextBox 42"/>
          <p:cNvSpPr txBox="1"/>
          <p:nvPr/>
        </p:nvSpPr>
        <p:spPr>
          <a:xfrm>
            <a:off x="3860800" y="4894416"/>
            <a:ext cx="4572000" cy="584775"/>
          </a:xfrm>
          <a:prstGeom prst="rect">
            <a:avLst/>
          </a:prstGeom>
          <a:noFill/>
        </p:spPr>
        <p:txBody>
          <a:bodyPr wrap="square" rtlCol="0">
            <a:spAutoFit/>
          </a:bodyPr>
          <a:lstStyle/>
          <a:p>
            <a:pPr algn="ctr" defTabSz="1219170"/>
            <a:r>
              <a:rPr lang="en-US" sz="3200" dirty="0" err="1">
                <a:solidFill>
                  <a:srgbClr val="008000"/>
                </a:solidFill>
                <a:latin typeface="Arial" panose="020B0604020202020204" pitchFamily="34" charset="0"/>
                <a:cs typeface="Arial" panose="020B0604020202020204" pitchFamily="34" charset="0"/>
              </a:rPr>
              <a:t>Là</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có</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hại</a:t>
            </a:r>
            <a:endParaRPr lang="en-US" sz="3200" dirty="0">
              <a:solidFill>
                <a:srgbClr val="008000"/>
              </a:solidFill>
              <a:latin typeface="Arial" panose="020B0604020202020204" pitchFamily="34" charset="0"/>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34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A841E4-C196-8645-9960-B6E1BB2A750D}"/>
              </a:ext>
            </a:extLst>
          </p:cNvPr>
          <p:cNvPicPr>
            <a:picLocks noChangeAspect="1"/>
          </p:cNvPicPr>
          <p:nvPr/>
        </p:nvPicPr>
        <p:blipFill rotWithShape="1">
          <a:blip r:embed="rId2"/>
          <a:srcRect r="1336" b="5176"/>
          <a:stretch/>
        </p:blipFill>
        <p:spPr>
          <a:xfrm>
            <a:off x="0" y="0"/>
            <a:ext cx="12192000" cy="6680515"/>
          </a:xfrm>
          <a:prstGeom prst="rect">
            <a:avLst/>
          </a:prstGeom>
        </p:spPr>
      </p:pic>
      <p:pic>
        <p:nvPicPr>
          <p:cNvPr id="4" name="Picture 2" descr="TH Sài Đồng">
            <a:extLst>
              <a:ext uri="{FF2B5EF4-FFF2-40B4-BE49-F238E27FC236}">
                <a16:creationId xmlns:a16="http://schemas.microsoft.com/office/drawing/2014/main" id="{C408B440-4153-B247-A205-D0C48F7F0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1583" y="1"/>
            <a:ext cx="1020417" cy="977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6325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679683-87B1-4148-A199-5F927FC6CD4E}"/>
              </a:ext>
            </a:extLst>
          </p:cNvPr>
          <p:cNvPicPr>
            <a:picLocks noChangeAspect="1"/>
          </p:cNvPicPr>
          <p:nvPr/>
        </p:nvPicPr>
        <p:blipFill>
          <a:blip r:embed="rId2"/>
          <a:stretch>
            <a:fillRect/>
          </a:stretch>
        </p:blipFill>
        <p:spPr>
          <a:xfrm>
            <a:off x="4556632" y="39820"/>
            <a:ext cx="791848" cy="798286"/>
          </a:xfrm>
          <a:prstGeom prst="rect">
            <a:avLst/>
          </a:prstGeom>
        </p:spPr>
      </p:pic>
      <p:sp>
        <p:nvSpPr>
          <p:cNvPr id="3" name="TextBox 2">
            <a:extLst>
              <a:ext uri="{FF2B5EF4-FFF2-40B4-BE49-F238E27FC236}">
                <a16:creationId xmlns:a16="http://schemas.microsoft.com/office/drawing/2014/main" id="{BE84E742-03E2-4BB5-97FE-CAC7BE27CF54}"/>
              </a:ext>
            </a:extLst>
          </p:cNvPr>
          <p:cNvSpPr txBox="1"/>
          <p:nvPr/>
        </p:nvSpPr>
        <p:spPr>
          <a:xfrm>
            <a:off x="5450079" y="246646"/>
            <a:ext cx="6175877" cy="523220"/>
          </a:xfrm>
          <a:prstGeom prst="rect">
            <a:avLst/>
          </a:prstGeom>
          <a:noFill/>
        </p:spPr>
        <p:txBody>
          <a:bodyPr wrap="square" rtlCol="0">
            <a:spAutoFit/>
          </a:bodyPr>
          <a:lstStyle/>
          <a:p>
            <a:pPr algn="just"/>
            <a:r>
              <a:rPr lang="vi-VN" sz="2800" b="1" dirty="0"/>
              <a:t>1. </a:t>
            </a:r>
            <a:r>
              <a:rPr lang="vi-VN" sz="2800" dirty="0"/>
              <a:t>Hoàn thành theo sơ đồ gợi ý sau:</a:t>
            </a:r>
            <a:endParaRPr lang="vi-VN" sz="2800" b="1" dirty="0"/>
          </a:p>
        </p:txBody>
      </p:sp>
      <p:sp>
        <p:nvSpPr>
          <p:cNvPr id="7" name="Rectangle: Rounded Corners 6">
            <a:extLst>
              <a:ext uri="{FF2B5EF4-FFF2-40B4-BE49-F238E27FC236}">
                <a16:creationId xmlns:a16="http://schemas.microsoft.com/office/drawing/2014/main" id="{672D731B-B327-4547-B481-5142C9FE335C}"/>
              </a:ext>
            </a:extLst>
          </p:cNvPr>
          <p:cNvSpPr/>
          <p:nvPr/>
        </p:nvSpPr>
        <p:spPr>
          <a:xfrm>
            <a:off x="645555" y="2004693"/>
            <a:ext cx="2167959" cy="798286"/>
          </a:xfrm>
          <a:prstGeom prst="roundRect">
            <a:avLst/>
          </a:prstGeom>
          <a:solidFill>
            <a:srgbClr val="81C23F"/>
          </a:solidFill>
          <a:ln>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800" b="1" dirty="0">
                <a:solidFill>
                  <a:schemeClr val="tx1"/>
                </a:solidFill>
              </a:rPr>
              <a:t>THỰC VẬT</a:t>
            </a:r>
          </a:p>
        </p:txBody>
      </p:sp>
      <p:sp>
        <p:nvSpPr>
          <p:cNvPr id="8" name="Rectangle: Rounded Corners 7">
            <a:extLst>
              <a:ext uri="{FF2B5EF4-FFF2-40B4-BE49-F238E27FC236}">
                <a16:creationId xmlns:a16="http://schemas.microsoft.com/office/drawing/2014/main" id="{1A49BEE0-BCB8-49DE-9C56-787DA2CD12A0}"/>
              </a:ext>
            </a:extLst>
          </p:cNvPr>
          <p:cNvSpPr/>
          <p:nvPr/>
        </p:nvSpPr>
        <p:spPr>
          <a:xfrm>
            <a:off x="605580" y="4705005"/>
            <a:ext cx="2167959" cy="798286"/>
          </a:xfrm>
          <a:prstGeom prst="roundRect">
            <a:avLst/>
          </a:prstGeom>
          <a:solidFill>
            <a:srgbClr val="FBB04A"/>
          </a:solidFill>
          <a:ln>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800" b="1" dirty="0">
                <a:solidFill>
                  <a:schemeClr val="tx1"/>
                </a:solidFill>
              </a:rPr>
              <a:t>ĐỘNG VẬT</a:t>
            </a:r>
          </a:p>
        </p:txBody>
      </p:sp>
      <p:sp>
        <p:nvSpPr>
          <p:cNvPr id="9" name="Rectangle: Rounded Corners 8">
            <a:extLst>
              <a:ext uri="{FF2B5EF4-FFF2-40B4-BE49-F238E27FC236}">
                <a16:creationId xmlns:a16="http://schemas.microsoft.com/office/drawing/2014/main" id="{021E751E-FF3A-4980-ACB6-9FEDE71180A1}"/>
              </a:ext>
            </a:extLst>
          </p:cNvPr>
          <p:cNvSpPr/>
          <p:nvPr/>
        </p:nvSpPr>
        <p:spPr>
          <a:xfrm>
            <a:off x="3763618" y="1469414"/>
            <a:ext cx="2994992" cy="523220"/>
          </a:xfrm>
          <a:prstGeom prst="roundRect">
            <a:avLst>
              <a:gd name="adj" fmla="val 29331"/>
            </a:avLst>
          </a:prstGeom>
          <a:solidFill>
            <a:srgbClr val="C1D82E"/>
          </a:solidFill>
          <a:ln>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400" dirty="0">
                <a:solidFill>
                  <a:schemeClr val="tx1"/>
                </a:solidFill>
              </a:rPr>
              <a:t>Môi trường sống</a:t>
            </a:r>
          </a:p>
        </p:txBody>
      </p:sp>
      <p:sp>
        <p:nvSpPr>
          <p:cNvPr id="10" name="Rectangle: Rounded Corners 9">
            <a:extLst>
              <a:ext uri="{FF2B5EF4-FFF2-40B4-BE49-F238E27FC236}">
                <a16:creationId xmlns:a16="http://schemas.microsoft.com/office/drawing/2014/main" id="{D97B51D6-D89D-4ABC-8079-5D95A2330F6C}"/>
              </a:ext>
            </a:extLst>
          </p:cNvPr>
          <p:cNvSpPr/>
          <p:nvPr/>
        </p:nvSpPr>
        <p:spPr>
          <a:xfrm>
            <a:off x="3763618" y="2204357"/>
            <a:ext cx="2994992" cy="1068930"/>
          </a:xfrm>
          <a:prstGeom prst="roundRect">
            <a:avLst>
              <a:gd name="adj" fmla="val 23239"/>
            </a:avLst>
          </a:prstGeom>
          <a:solidFill>
            <a:srgbClr val="C1D82E"/>
          </a:solidFill>
          <a:ln>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400" dirty="0">
                <a:solidFill>
                  <a:schemeClr val="tx1"/>
                </a:solidFill>
              </a:rPr>
              <a:t>Việc làm để bảo vệ môi trường sống</a:t>
            </a:r>
          </a:p>
        </p:txBody>
      </p:sp>
      <p:sp>
        <p:nvSpPr>
          <p:cNvPr id="11" name="Rectangle: Rounded Corners 10">
            <a:extLst>
              <a:ext uri="{FF2B5EF4-FFF2-40B4-BE49-F238E27FC236}">
                <a16:creationId xmlns:a16="http://schemas.microsoft.com/office/drawing/2014/main" id="{B8AA4E43-AE91-4E94-B827-AB082729679E}"/>
              </a:ext>
            </a:extLst>
          </p:cNvPr>
          <p:cNvSpPr/>
          <p:nvPr/>
        </p:nvSpPr>
        <p:spPr>
          <a:xfrm>
            <a:off x="3763618" y="4233883"/>
            <a:ext cx="2994992" cy="523220"/>
          </a:xfrm>
          <a:prstGeom prst="roundRect">
            <a:avLst>
              <a:gd name="adj" fmla="val 29331"/>
            </a:avLst>
          </a:prstGeom>
          <a:solidFill>
            <a:srgbClr val="FED94D"/>
          </a:solidFill>
          <a:ln>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400" dirty="0">
                <a:solidFill>
                  <a:schemeClr val="tx1"/>
                </a:solidFill>
              </a:rPr>
              <a:t>Môi trường sống</a:t>
            </a:r>
          </a:p>
        </p:txBody>
      </p:sp>
      <p:sp>
        <p:nvSpPr>
          <p:cNvPr id="12" name="Rectangle: Rounded Corners 11">
            <a:extLst>
              <a:ext uri="{FF2B5EF4-FFF2-40B4-BE49-F238E27FC236}">
                <a16:creationId xmlns:a16="http://schemas.microsoft.com/office/drawing/2014/main" id="{B7296014-445D-4319-B74E-42455344A6FF}"/>
              </a:ext>
            </a:extLst>
          </p:cNvPr>
          <p:cNvSpPr/>
          <p:nvPr/>
        </p:nvSpPr>
        <p:spPr>
          <a:xfrm>
            <a:off x="3763618" y="4968826"/>
            <a:ext cx="2994992" cy="1068930"/>
          </a:xfrm>
          <a:prstGeom prst="roundRect">
            <a:avLst>
              <a:gd name="adj" fmla="val 23239"/>
            </a:avLst>
          </a:prstGeom>
          <a:solidFill>
            <a:srgbClr val="FED94D"/>
          </a:solidFill>
          <a:ln>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400" dirty="0">
                <a:solidFill>
                  <a:schemeClr val="tx1"/>
                </a:solidFill>
              </a:rPr>
              <a:t>Việc làm để bảo vệ môi trường sống</a:t>
            </a:r>
          </a:p>
        </p:txBody>
      </p:sp>
      <p:sp>
        <p:nvSpPr>
          <p:cNvPr id="13" name="Rectangle: Rounded Corners 12">
            <a:extLst>
              <a:ext uri="{FF2B5EF4-FFF2-40B4-BE49-F238E27FC236}">
                <a16:creationId xmlns:a16="http://schemas.microsoft.com/office/drawing/2014/main" id="{60DFFE29-59FA-4C3D-A924-F837FA3A1DA8}"/>
              </a:ext>
            </a:extLst>
          </p:cNvPr>
          <p:cNvSpPr/>
          <p:nvPr/>
        </p:nvSpPr>
        <p:spPr>
          <a:xfrm>
            <a:off x="7845288" y="821114"/>
            <a:ext cx="3701157" cy="523220"/>
          </a:xfrm>
          <a:prstGeom prst="roundRect">
            <a:avLst>
              <a:gd name="adj" fmla="val 41995"/>
            </a:avLst>
          </a:prstGeom>
          <a:solidFill>
            <a:srgbClr val="D5E575"/>
          </a:solidFill>
          <a:ln>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vi-VN" sz="2400" dirty="0">
              <a:solidFill>
                <a:schemeClr val="tx1"/>
              </a:solidFill>
            </a:endParaRPr>
          </a:p>
        </p:txBody>
      </p:sp>
      <p:sp>
        <p:nvSpPr>
          <p:cNvPr id="14" name="Rectangle: Rounded Corners 13">
            <a:extLst>
              <a:ext uri="{FF2B5EF4-FFF2-40B4-BE49-F238E27FC236}">
                <a16:creationId xmlns:a16="http://schemas.microsoft.com/office/drawing/2014/main" id="{4A0F947D-A71B-46F7-B3CF-FB886B376F7A}"/>
              </a:ext>
            </a:extLst>
          </p:cNvPr>
          <p:cNvSpPr/>
          <p:nvPr/>
        </p:nvSpPr>
        <p:spPr>
          <a:xfrm>
            <a:off x="7845288" y="1435473"/>
            <a:ext cx="3701157" cy="523220"/>
          </a:xfrm>
          <a:prstGeom prst="roundRect">
            <a:avLst>
              <a:gd name="adj" fmla="val 41995"/>
            </a:avLst>
          </a:prstGeom>
          <a:solidFill>
            <a:srgbClr val="D5E575"/>
          </a:solidFill>
          <a:ln>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vi-VN" sz="2400" dirty="0">
              <a:solidFill>
                <a:schemeClr val="tx1"/>
              </a:solidFill>
            </a:endParaRPr>
          </a:p>
        </p:txBody>
      </p:sp>
      <p:sp>
        <p:nvSpPr>
          <p:cNvPr id="15" name="Rectangle: Rounded Corners 14">
            <a:extLst>
              <a:ext uri="{FF2B5EF4-FFF2-40B4-BE49-F238E27FC236}">
                <a16:creationId xmlns:a16="http://schemas.microsoft.com/office/drawing/2014/main" id="{3B4198B9-B273-479A-AE4E-62882CC3925F}"/>
              </a:ext>
            </a:extLst>
          </p:cNvPr>
          <p:cNvSpPr/>
          <p:nvPr/>
        </p:nvSpPr>
        <p:spPr>
          <a:xfrm>
            <a:off x="7845288" y="2049832"/>
            <a:ext cx="3701157" cy="523220"/>
          </a:xfrm>
          <a:prstGeom prst="roundRect">
            <a:avLst>
              <a:gd name="adj" fmla="val 41995"/>
            </a:avLst>
          </a:prstGeom>
          <a:solidFill>
            <a:srgbClr val="D5E575"/>
          </a:solidFill>
          <a:ln>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vi-VN" sz="2400" dirty="0">
              <a:solidFill>
                <a:schemeClr val="tx1"/>
              </a:solidFill>
            </a:endParaRPr>
          </a:p>
        </p:txBody>
      </p:sp>
      <p:sp>
        <p:nvSpPr>
          <p:cNvPr id="16" name="Rectangle: Rounded Corners 15">
            <a:extLst>
              <a:ext uri="{FF2B5EF4-FFF2-40B4-BE49-F238E27FC236}">
                <a16:creationId xmlns:a16="http://schemas.microsoft.com/office/drawing/2014/main" id="{385D8844-03C6-4878-BB3B-CD261F44FB44}"/>
              </a:ext>
            </a:extLst>
          </p:cNvPr>
          <p:cNvSpPr/>
          <p:nvPr/>
        </p:nvSpPr>
        <p:spPr>
          <a:xfrm>
            <a:off x="7845288" y="2664191"/>
            <a:ext cx="3701157" cy="523220"/>
          </a:xfrm>
          <a:prstGeom prst="roundRect">
            <a:avLst>
              <a:gd name="adj" fmla="val 41995"/>
            </a:avLst>
          </a:prstGeom>
          <a:solidFill>
            <a:srgbClr val="D5E575"/>
          </a:solidFill>
          <a:ln>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vi-VN" sz="2400" dirty="0">
              <a:solidFill>
                <a:schemeClr val="tx1"/>
              </a:solidFill>
            </a:endParaRPr>
          </a:p>
        </p:txBody>
      </p:sp>
      <p:sp>
        <p:nvSpPr>
          <p:cNvPr id="17" name="Rectangle: Rounded Corners 16">
            <a:extLst>
              <a:ext uri="{FF2B5EF4-FFF2-40B4-BE49-F238E27FC236}">
                <a16:creationId xmlns:a16="http://schemas.microsoft.com/office/drawing/2014/main" id="{8DB402A4-B7B8-456F-811C-2556AE5910BB}"/>
              </a:ext>
            </a:extLst>
          </p:cNvPr>
          <p:cNvSpPr/>
          <p:nvPr/>
        </p:nvSpPr>
        <p:spPr>
          <a:xfrm>
            <a:off x="7845288" y="3539293"/>
            <a:ext cx="3701157" cy="523220"/>
          </a:xfrm>
          <a:prstGeom prst="roundRect">
            <a:avLst>
              <a:gd name="adj" fmla="val 41995"/>
            </a:avLst>
          </a:prstGeom>
          <a:solidFill>
            <a:srgbClr val="FEE37E"/>
          </a:solidFill>
          <a:ln>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vi-VN" sz="2400" dirty="0">
              <a:solidFill>
                <a:schemeClr val="tx1"/>
              </a:solidFill>
            </a:endParaRPr>
          </a:p>
        </p:txBody>
      </p:sp>
      <p:sp>
        <p:nvSpPr>
          <p:cNvPr id="18" name="Rectangle: Rounded Corners 17">
            <a:extLst>
              <a:ext uri="{FF2B5EF4-FFF2-40B4-BE49-F238E27FC236}">
                <a16:creationId xmlns:a16="http://schemas.microsoft.com/office/drawing/2014/main" id="{43E72923-80E5-4347-866E-5AF1ED09B2BB}"/>
              </a:ext>
            </a:extLst>
          </p:cNvPr>
          <p:cNvSpPr/>
          <p:nvPr/>
        </p:nvSpPr>
        <p:spPr>
          <a:xfrm>
            <a:off x="7845288" y="4153652"/>
            <a:ext cx="3701157" cy="523220"/>
          </a:xfrm>
          <a:prstGeom prst="roundRect">
            <a:avLst>
              <a:gd name="adj" fmla="val 41995"/>
            </a:avLst>
          </a:prstGeom>
          <a:solidFill>
            <a:srgbClr val="FEE37E"/>
          </a:solidFill>
          <a:ln>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vi-VN" sz="2400" dirty="0">
              <a:solidFill>
                <a:schemeClr val="tx1"/>
              </a:solidFill>
            </a:endParaRPr>
          </a:p>
        </p:txBody>
      </p:sp>
      <p:sp>
        <p:nvSpPr>
          <p:cNvPr id="19" name="Rectangle: Rounded Corners 18">
            <a:extLst>
              <a:ext uri="{FF2B5EF4-FFF2-40B4-BE49-F238E27FC236}">
                <a16:creationId xmlns:a16="http://schemas.microsoft.com/office/drawing/2014/main" id="{66BAD33F-85E9-4D5E-A6C3-595D96FE3FB3}"/>
              </a:ext>
            </a:extLst>
          </p:cNvPr>
          <p:cNvSpPr/>
          <p:nvPr/>
        </p:nvSpPr>
        <p:spPr>
          <a:xfrm>
            <a:off x="7845288" y="4768011"/>
            <a:ext cx="3701157" cy="523220"/>
          </a:xfrm>
          <a:prstGeom prst="roundRect">
            <a:avLst>
              <a:gd name="adj" fmla="val 41995"/>
            </a:avLst>
          </a:prstGeom>
          <a:solidFill>
            <a:srgbClr val="FEE37E"/>
          </a:solidFill>
          <a:ln>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vi-VN" sz="2400" dirty="0">
              <a:solidFill>
                <a:schemeClr val="tx1"/>
              </a:solidFill>
            </a:endParaRPr>
          </a:p>
        </p:txBody>
      </p:sp>
      <p:sp>
        <p:nvSpPr>
          <p:cNvPr id="20" name="Rectangle: Rounded Corners 19">
            <a:extLst>
              <a:ext uri="{FF2B5EF4-FFF2-40B4-BE49-F238E27FC236}">
                <a16:creationId xmlns:a16="http://schemas.microsoft.com/office/drawing/2014/main" id="{CBEAED0C-1F0E-4262-8EA2-9FC174DC714E}"/>
              </a:ext>
            </a:extLst>
          </p:cNvPr>
          <p:cNvSpPr/>
          <p:nvPr/>
        </p:nvSpPr>
        <p:spPr>
          <a:xfrm>
            <a:off x="7845288" y="5382370"/>
            <a:ext cx="3701157" cy="523220"/>
          </a:xfrm>
          <a:prstGeom prst="roundRect">
            <a:avLst>
              <a:gd name="adj" fmla="val 41995"/>
            </a:avLst>
          </a:prstGeom>
          <a:solidFill>
            <a:srgbClr val="FEE37E"/>
          </a:solidFill>
          <a:ln>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vi-VN" sz="2400" dirty="0">
              <a:solidFill>
                <a:schemeClr val="tx1"/>
              </a:solidFill>
            </a:endParaRPr>
          </a:p>
        </p:txBody>
      </p:sp>
      <p:sp>
        <p:nvSpPr>
          <p:cNvPr id="21" name="Rectangle: Rounded Corners 20">
            <a:extLst>
              <a:ext uri="{FF2B5EF4-FFF2-40B4-BE49-F238E27FC236}">
                <a16:creationId xmlns:a16="http://schemas.microsoft.com/office/drawing/2014/main" id="{E65961F9-1504-4CBF-BC61-BB8D4B9E5A35}"/>
              </a:ext>
            </a:extLst>
          </p:cNvPr>
          <p:cNvSpPr/>
          <p:nvPr/>
        </p:nvSpPr>
        <p:spPr>
          <a:xfrm>
            <a:off x="7845287" y="5996729"/>
            <a:ext cx="3701157" cy="523220"/>
          </a:xfrm>
          <a:prstGeom prst="roundRect">
            <a:avLst>
              <a:gd name="adj" fmla="val 41995"/>
            </a:avLst>
          </a:prstGeom>
          <a:solidFill>
            <a:srgbClr val="FEE37E"/>
          </a:solidFill>
          <a:ln>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vi-VN" sz="2400" dirty="0">
              <a:solidFill>
                <a:schemeClr val="tx1"/>
              </a:solidFill>
            </a:endParaRPr>
          </a:p>
        </p:txBody>
      </p:sp>
      <p:grpSp>
        <p:nvGrpSpPr>
          <p:cNvPr id="22" name="Group 21">
            <a:extLst>
              <a:ext uri="{FF2B5EF4-FFF2-40B4-BE49-F238E27FC236}">
                <a16:creationId xmlns:a16="http://schemas.microsoft.com/office/drawing/2014/main" id="{C24F7A5D-E159-4136-BD39-399C577CF7DC}"/>
              </a:ext>
            </a:extLst>
          </p:cNvPr>
          <p:cNvGrpSpPr/>
          <p:nvPr/>
        </p:nvGrpSpPr>
        <p:grpSpPr>
          <a:xfrm rot="16200000">
            <a:off x="2563089" y="2065906"/>
            <a:ext cx="1462125" cy="675859"/>
            <a:chOff x="4614566" y="2421446"/>
            <a:chExt cx="2975568" cy="841629"/>
          </a:xfrm>
        </p:grpSpPr>
        <p:sp>
          <p:nvSpPr>
            <p:cNvPr id="23" name="Oval 22">
              <a:extLst>
                <a:ext uri="{FF2B5EF4-FFF2-40B4-BE49-F238E27FC236}">
                  <a16:creationId xmlns:a16="http://schemas.microsoft.com/office/drawing/2014/main" id="{56D03F01-6EBC-46F6-AD2F-0F308141E5C3}"/>
                </a:ext>
              </a:extLst>
            </p:cNvPr>
            <p:cNvSpPr/>
            <p:nvPr/>
          </p:nvSpPr>
          <p:spPr>
            <a:xfrm>
              <a:off x="6037943" y="2421446"/>
              <a:ext cx="116114" cy="116114"/>
            </a:xfrm>
            <a:prstGeom prst="ellipse">
              <a:avLst/>
            </a:prstGeom>
            <a:solidFill>
              <a:schemeClr val="bg1"/>
            </a:solidFill>
            <a:ln w="28575">
              <a:solidFill>
                <a:srgbClr val="81DE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4" name="Straight Connector 23">
              <a:extLst>
                <a:ext uri="{FF2B5EF4-FFF2-40B4-BE49-F238E27FC236}">
                  <a16:creationId xmlns:a16="http://schemas.microsoft.com/office/drawing/2014/main" id="{935032D5-D01E-4F65-B16E-E40EA08ADC8C}"/>
                </a:ext>
              </a:extLst>
            </p:cNvPr>
            <p:cNvCxnSpPr>
              <a:cxnSpLocks/>
              <a:stCxn id="23" idx="4"/>
            </p:cNvCxnSpPr>
            <p:nvPr/>
          </p:nvCxnSpPr>
          <p:spPr>
            <a:xfrm rot="5400000">
              <a:off x="5943649" y="2689911"/>
              <a:ext cx="304701" cy="0"/>
            </a:xfrm>
            <a:prstGeom prst="line">
              <a:avLst/>
            </a:prstGeom>
            <a:ln w="28575">
              <a:solidFill>
                <a:srgbClr val="81DE5C"/>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08A67-EF5C-413E-9099-B4D26A30C0DF}"/>
                </a:ext>
              </a:extLst>
            </p:cNvPr>
            <p:cNvCxnSpPr>
              <a:cxnSpLocks/>
            </p:cNvCxnSpPr>
            <p:nvPr/>
          </p:nvCxnSpPr>
          <p:spPr>
            <a:xfrm flipH="1">
              <a:off x="4672623" y="2842260"/>
              <a:ext cx="2859454" cy="0"/>
            </a:xfrm>
            <a:prstGeom prst="line">
              <a:avLst/>
            </a:prstGeom>
            <a:ln w="28575">
              <a:solidFill>
                <a:srgbClr val="81DE5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D93BF9-D51E-4CF0-AC9A-0AA6CC6FBEBC}"/>
                </a:ext>
              </a:extLst>
            </p:cNvPr>
            <p:cNvCxnSpPr/>
            <p:nvPr/>
          </p:nvCxnSpPr>
          <p:spPr>
            <a:xfrm>
              <a:off x="4672623" y="2827052"/>
              <a:ext cx="0" cy="304700"/>
            </a:xfrm>
            <a:prstGeom prst="line">
              <a:avLst/>
            </a:prstGeom>
            <a:ln w="28575">
              <a:solidFill>
                <a:srgbClr val="81DE5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D64EA2E-82DE-4052-B923-F6179046ADFA}"/>
                </a:ext>
              </a:extLst>
            </p:cNvPr>
            <p:cNvCxnSpPr/>
            <p:nvPr/>
          </p:nvCxnSpPr>
          <p:spPr>
            <a:xfrm>
              <a:off x="7532706" y="2827053"/>
              <a:ext cx="0" cy="304700"/>
            </a:xfrm>
            <a:prstGeom prst="line">
              <a:avLst/>
            </a:prstGeom>
            <a:ln w="28575">
              <a:solidFill>
                <a:srgbClr val="81DE5C"/>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FBA8B308-C706-4A38-A24A-32BB55AF8683}"/>
                </a:ext>
              </a:extLst>
            </p:cNvPr>
            <p:cNvSpPr/>
            <p:nvPr/>
          </p:nvSpPr>
          <p:spPr>
            <a:xfrm>
              <a:off x="4614566" y="3131752"/>
              <a:ext cx="116114" cy="116114"/>
            </a:xfrm>
            <a:prstGeom prst="ellipse">
              <a:avLst/>
            </a:prstGeom>
            <a:solidFill>
              <a:schemeClr val="bg1"/>
            </a:solidFill>
            <a:ln w="28575">
              <a:solidFill>
                <a:srgbClr val="81DE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Oval 28">
              <a:extLst>
                <a:ext uri="{FF2B5EF4-FFF2-40B4-BE49-F238E27FC236}">
                  <a16:creationId xmlns:a16="http://schemas.microsoft.com/office/drawing/2014/main" id="{51262D2B-2410-4D7C-8CDD-7DC90912E928}"/>
                </a:ext>
              </a:extLst>
            </p:cNvPr>
            <p:cNvSpPr/>
            <p:nvPr/>
          </p:nvSpPr>
          <p:spPr>
            <a:xfrm>
              <a:off x="7474020" y="3146961"/>
              <a:ext cx="116114" cy="116114"/>
            </a:xfrm>
            <a:prstGeom prst="ellipse">
              <a:avLst/>
            </a:prstGeom>
            <a:solidFill>
              <a:schemeClr val="bg1"/>
            </a:solidFill>
            <a:ln w="28575">
              <a:solidFill>
                <a:srgbClr val="81DE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32" name="Group 31">
            <a:extLst>
              <a:ext uri="{FF2B5EF4-FFF2-40B4-BE49-F238E27FC236}">
                <a16:creationId xmlns:a16="http://schemas.microsoft.com/office/drawing/2014/main" id="{A24CBA77-5EFF-4FC3-B85A-469D1A2DAE9C}"/>
              </a:ext>
            </a:extLst>
          </p:cNvPr>
          <p:cNvGrpSpPr/>
          <p:nvPr/>
        </p:nvGrpSpPr>
        <p:grpSpPr>
          <a:xfrm rot="16200000">
            <a:off x="2489217" y="4836598"/>
            <a:ext cx="1462125" cy="675859"/>
            <a:chOff x="4614566" y="2421446"/>
            <a:chExt cx="2975568" cy="841629"/>
          </a:xfrm>
        </p:grpSpPr>
        <p:sp>
          <p:nvSpPr>
            <p:cNvPr id="33" name="Oval 32">
              <a:extLst>
                <a:ext uri="{FF2B5EF4-FFF2-40B4-BE49-F238E27FC236}">
                  <a16:creationId xmlns:a16="http://schemas.microsoft.com/office/drawing/2014/main" id="{295325C3-6785-4123-84FF-C4774D157337}"/>
                </a:ext>
              </a:extLst>
            </p:cNvPr>
            <p:cNvSpPr/>
            <p:nvPr/>
          </p:nvSpPr>
          <p:spPr>
            <a:xfrm>
              <a:off x="6037943" y="2421446"/>
              <a:ext cx="116114" cy="116114"/>
            </a:xfrm>
            <a:prstGeom prst="ellipse">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34" name="Straight Connector 33">
              <a:extLst>
                <a:ext uri="{FF2B5EF4-FFF2-40B4-BE49-F238E27FC236}">
                  <a16:creationId xmlns:a16="http://schemas.microsoft.com/office/drawing/2014/main" id="{E1601617-52E4-4812-90A5-5CB61D3FBD80}"/>
                </a:ext>
              </a:extLst>
            </p:cNvPr>
            <p:cNvCxnSpPr>
              <a:cxnSpLocks/>
              <a:stCxn id="33" idx="4"/>
            </p:cNvCxnSpPr>
            <p:nvPr/>
          </p:nvCxnSpPr>
          <p:spPr>
            <a:xfrm rot="5400000">
              <a:off x="5943649" y="2689911"/>
              <a:ext cx="30470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81617E5-DE17-48DF-8ED0-27F7CFEF680A}"/>
                </a:ext>
              </a:extLst>
            </p:cNvPr>
            <p:cNvCxnSpPr>
              <a:cxnSpLocks/>
            </p:cNvCxnSpPr>
            <p:nvPr/>
          </p:nvCxnSpPr>
          <p:spPr>
            <a:xfrm flipH="1">
              <a:off x="4672623" y="2842260"/>
              <a:ext cx="285945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988B4EB-688C-4281-B98C-A4CA50455533}"/>
                </a:ext>
              </a:extLst>
            </p:cNvPr>
            <p:cNvCxnSpPr/>
            <p:nvPr/>
          </p:nvCxnSpPr>
          <p:spPr>
            <a:xfrm>
              <a:off x="4672623" y="2827052"/>
              <a:ext cx="0" cy="3047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BE82E9D-DB5D-4925-A353-DD26EF7BA07F}"/>
                </a:ext>
              </a:extLst>
            </p:cNvPr>
            <p:cNvCxnSpPr/>
            <p:nvPr/>
          </p:nvCxnSpPr>
          <p:spPr>
            <a:xfrm>
              <a:off x="7532706" y="2827053"/>
              <a:ext cx="0" cy="3047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1AB994E9-0CB3-410C-A524-6B4AC5AFE59B}"/>
                </a:ext>
              </a:extLst>
            </p:cNvPr>
            <p:cNvSpPr/>
            <p:nvPr/>
          </p:nvSpPr>
          <p:spPr>
            <a:xfrm>
              <a:off x="4614566" y="3131752"/>
              <a:ext cx="116114" cy="116114"/>
            </a:xfrm>
            <a:prstGeom prst="ellipse">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Oval 38">
              <a:extLst>
                <a:ext uri="{FF2B5EF4-FFF2-40B4-BE49-F238E27FC236}">
                  <a16:creationId xmlns:a16="http://schemas.microsoft.com/office/drawing/2014/main" id="{152BC655-B823-4AEA-9894-58344F3F0BF5}"/>
                </a:ext>
              </a:extLst>
            </p:cNvPr>
            <p:cNvSpPr/>
            <p:nvPr/>
          </p:nvSpPr>
          <p:spPr>
            <a:xfrm>
              <a:off x="7474020" y="3146961"/>
              <a:ext cx="116114" cy="116114"/>
            </a:xfrm>
            <a:prstGeom prst="ellipse">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0" name="Group 39">
            <a:extLst>
              <a:ext uri="{FF2B5EF4-FFF2-40B4-BE49-F238E27FC236}">
                <a16:creationId xmlns:a16="http://schemas.microsoft.com/office/drawing/2014/main" id="{5807C7A1-CA5A-424A-A350-6EA2870098D7}"/>
              </a:ext>
            </a:extLst>
          </p:cNvPr>
          <p:cNvGrpSpPr/>
          <p:nvPr/>
        </p:nvGrpSpPr>
        <p:grpSpPr>
          <a:xfrm rot="16200000">
            <a:off x="6842477" y="1311371"/>
            <a:ext cx="918944" cy="443581"/>
            <a:chOff x="4614566" y="2421446"/>
            <a:chExt cx="2975568" cy="841629"/>
          </a:xfrm>
        </p:grpSpPr>
        <p:sp>
          <p:nvSpPr>
            <p:cNvPr id="41" name="Oval 40">
              <a:extLst>
                <a:ext uri="{FF2B5EF4-FFF2-40B4-BE49-F238E27FC236}">
                  <a16:creationId xmlns:a16="http://schemas.microsoft.com/office/drawing/2014/main" id="{98D87524-AD87-4E28-90F1-0C63658C3A1D}"/>
                </a:ext>
              </a:extLst>
            </p:cNvPr>
            <p:cNvSpPr/>
            <p:nvPr/>
          </p:nvSpPr>
          <p:spPr>
            <a:xfrm>
              <a:off x="6037943" y="2421446"/>
              <a:ext cx="116114" cy="116114"/>
            </a:xfrm>
            <a:prstGeom prst="ellipse">
              <a:avLst/>
            </a:prstGeom>
            <a:solidFill>
              <a:schemeClr val="bg1"/>
            </a:solidFill>
            <a:ln w="28575">
              <a:solidFill>
                <a:srgbClr val="81DE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42" name="Straight Connector 41">
              <a:extLst>
                <a:ext uri="{FF2B5EF4-FFF2-40B4-BE49-F238E27FC236}">
                  <a16:creationId xmlns:a16="http://schemas.microsoft.com/office/drawing/2014/main" id="{459F68BD-BB74-4BE0-9E9D-C5805B967E55}"/>
                </a:ext>
              </a:extLst>
            </p:cNvPr>
            <p:cNvCxnSpPr>
              <a:cxnSpLocks/>
              <a:stCxn id="41" idx="4"/>
            </p:cNvCxnSpPr>
            <p:nvPr/>
          </p:nvCxnSpPr>
          <p:spPr>
            <a:xfrm rot="5400000">
              <a:off x="5943649" y="2689911"/>
              <a:ext cx="304701" cy="0"/>
            </a:xfrm>
            <a:prstGeom prst="line">
              <a:avLst/>
            </a:prstGeom>
            <a:ln w="28575">
              <a:solidFill>
                <a:srgbClr val="81DE5C"/>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860BF3A-C4F2-44A3-8A9A-8011A53708E4}"/>
                </a:ext>
              </a:extLst>
            </p:cNvPr>
            <p:cNvCxnSpPr>
              <a:cxnSpLocks/>
            </p:cNvCxnSpPr>
            <p:nvPr/>
          </p:nvCxnSpPr>
          <p:spPr>
            <a:xfrm flipH="1">
              <a:off x="4672623" y="2842260"/>
              <a:ext cx="2859454" cy="0"/>
            </a:xfrm>
            <a:prstGeom prst="line">
              <a:avLst/>
            </a:prstGeom>
            <a:ln w="28575">
              <a:solidFill>
                <a:srgbClr val="81DE5C"/>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A4351D2-370A-453B-92EE-06F3E4FB68B3}"/>
                </a:ext>
              </a:extLst>
            </p:cNvPr>
            <p:cNvCxnSpPr/>
            <p:nvPr/>
          </p:nvCxnSpPr>
          <p:spPr>
            <a:xfrm>
              <a:off x="4672623" y="2827052"/>
              <a:ext cx="0" cy="304700"/>
            </a:xfrm>
            <a:prstGeom prst="line">
              <a:avLst/>
            </a:prstGeom>
            <a:ln w="28575">
              <a:solidFill>
                <a:srgbClr val="81DE5C"/>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2FAAE12-4AD2-42EC-947F-6BCB7E16F530}"/>
                </a:ext>
              </a:extLst>
            </p:cNvPr>
            <p:cNvCxnSpPr/>
            <p:nvPr/>
          </p:nvCxnSpPr>
          <p:spPr>
            <a:xfrm>
              <a:off x="7532706" y="2827053"/>
              <a:ext cx="0" cy="304700"/>
            </a:xfrm>
            <a:prstGeom prst="line">
              <a:avLst/>
            </a:prstGeom>
            <a:ln w="28575">
              <a:solidFill>
                <a:srgbClr val="81DE5C"/>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063F6D4C-1A9D-4359-9F9D-D068B7B9C2C0}"/>
                </a:ext>
              </a:extLst>
            </p:cNvPr>
            <p:cNvSpPr/>
            <p:nvPr/>
          </p:nvSpPr>
          <p:spPr>
            <a:xfrm>
              <a:off x="4614566" y="3131752"/>
              <a:ext cx="116114" cy="116114"/>
            </a:xfrm>
            <a:prstGeom prst="ellipse">
              <a:avLst/>
            </a:prstGeom>
            <a:solidFill>
              <a:schemeClr val="bg1"/>
            </a:solidFill>
            <a:ln w="28575">
              <a:solidFill>
                <a:srgbClr val="81DE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7" name="Oval 46">
              <a:extLst>
                <a:ext uri="{FF2B5EF4-FFF2-40B4-BE49-F238E27FC236}">
                  <a16:creationId xmlns:a16="http://schemas.microsoft.com/office/drawing/2014/main" id="{D5C6002C-5E3F-4A84-A923-C419A297DFA3}"/>
                </a:ext>
              </a:extLst>
            </p:cNvPr>
            <p:cNvSpPr/>
            <p:nvPr/>
          </p:nvSpPr>
          <p:spPr>
            <a:xfrm>
              <a:off x="7474020" y="3146961"/>
              <a:ext cx="116114" cy="116114"/>
            </a:xfrm>
            <a:prstGeom prst="ellipse">
              <a:avLst/>
            </a:prstGeom>
            <a:solidFill>
              <a:schemeClr val="bg1"/>
            </a:solidFill>
            <a:ln w="28575">
              <a:solidFill>
                <a:srgbClr val="81DE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8" name="Group 47">
            <a:extLst>
              <a:ext uri="{FF2B5EF4-FFF2-40B4-BE49-F238E27FC236}">
                <a16:creationId xmlns:a16="http://schemas.microsoft.com/office/drawing/2014/main" id="{E1D81D5E-18AC-498E-A5DA-36567C57B1B3}"/>
              </a:ext>
            </a:extLst>
          </p:cNvPr>
          <p:cNvGrpSpPr/>
          <p:nvPr/>
        </p:nvGrpSpPr>
        <p:grpSpPr>
          <a:xfrm rot="16200000">
            <a:off x="6845017" y="2442038"/>
            <a:ext cx="918944" cy="443581"/>
            <a:chOff x="4614566" y="2421446"/>
            <a:chExt cx="2975568" cy="841629"/>
          </a:xfrm>
        </p:grpSpPr>
        <p:sp>
          <p:nvSpPr>
            <p:cNvPr id="49" name="Oval 48">
              <a:extLst>
                <a:ext uri="{FF2B5EF4-FFF2-40B4-BE49-F238E27FC236}">
                  <a16:creationId xmlns:a16="http://schemas.microsoft.com/office/drawing/2014/main" id="{63D2DCFD-28F2-4C49-91E6-399E241D4ABF}"/>
                </a:ext>
              </a:extLst>
            </p:cNvPr>
            <p:cNvSpPr/>
            <p:nvPr/>
          </p:nvSpPr>
          <p:spPr>
            <a:xfrm>
              <a:off x="6037943" y="2421446"/>
              <a:ext cx="116114" cy="116114"/>
            </a:xfrm>
            <a:prstGeom prst="ellipse">
              <a:avLst/>
            </a:prstGeom>
            <a:solidFill>
              <a:schemeClr val="bg1"/>
            </a:solidFill>
            <a:ln w="28575">
              <a:solidFill>
                <a:srgbClr val="81DE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50" name="Straight Connector 49">
              <a:extLst>
                <a:ext uri="{FF2B5EF4-FFF2-40B4-BE49-F238E27FC236}">
                  <a16:creationId xmlns:a16="http://schemas.microsoft.com/office/drawing/2014/main" id="{0394ADCA-FC86-43DB-8D8D-9D3BDF7837C6}"/>
                </a:ext>
              </a:extLst>
            </p:cNvPr>
            <p:cNvCxnSpPr>
              <a:cxnSpLocks/>
              <a:stCxn id="49" idx="4"/>
            </p:cNvCxnSpPr>
            <p:nvPr/>
          </p:nvCxnSpPr>
          <p:spPr>
            <a:xfrm rot="5400000">
              <a:off x="5943649" y="2689911"/>
              <a:ext cx="304701" cy="0"/>
            </a:xfrm>
            <a:prstGeom prst="line">
              <a:avLst/>
            </a:prstGeom>
            <a:ln w="28575">
              <a:solidFill>
                <a:srgbClr val="81DE5C"/>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B0875F6-9676-4BBA-9CEF-D941B2DE675D}"/>
                </a:ext>
              </a:extLst>
            </p:cNvPr>
            <p:cNvCxnSpPr>
              <a:cxnSpLocks/>
            </p:cNvCxnSpPr>
            <p:nvPr/>
          </p:nvCxnSpPr>
          <p:spPr>
            <a:xfrm flipH="1">
              <a:off x="4672623" y="2842260"/>
              <a:ext cx="2859454" cy="0"/>
            </a:xfrm>
            <a:prstGeom prst="line">
              <a:avLst/>
            </a:prstGeom>
            <a:ln w="28575">
              <a:solidFill>
                <a:srgbClr val="81DE5C"/>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4760961-369B-4316-A2B4-79ABEE855172}"/>
                </a:ext>
              </a:extLst>
            </p:cNvPr>
            <p:cNvCxnSpPr/>
            <p:nvPr/>
          </p:nvCxnSpPr>
          <p:spPr>
            <a:xfrm>
              <a:off x="4672623" y="2827052"/>
              <a:ext cx="0" cy="304700"/>
            </a:xfrm>
            <a:prstGeom prst="line">
              <a:avLst/>
            </a:prstGeom>
            <a:ln w="28575">
              <a:solidFill>
                <a:srgbClr val="81DE5C"/>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CA8FBA6-A6E9-4A25-B1E9-8089FCC1F7EE}"/>
                </a:ext>
              </a:extLst>
            </p:cNvPr>
            <p:cNvCxnSpPr/>
            <p:nvPr/>
          </p:nvCxnSpPr>
          <p:spPr>
            <a:xfrm>
              <a:off x="7532706" y="2827053"/>
              <a:ext cx="0" cy="304700"/>
            </a:xfrm>
            <a:prstGeom prst="line">
              <a:avLst/>
            </a:prstGeom>
            <a:ln w="28575">
              <a:solidFill>
                <a:srgbClr val="81DE5C"/>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5C125B3B-8E29-4092-90B2-49C93A7E9EC4}"/>
                </a:ext>
              </a:extLst>
            </p:cNvPr>
            <p:cNvSpPr/>
            <p:nvPr/>
          </p:nvSpPr>
          <p:spPr>
            <a:xfrm>
              <a:off x="4614566" y="3131752"/>
              <a:ext cx="116114" cy="116114"/>
            </a:xfrm>
            <a:prstGeom prst="ellipse">
              <a:avLst/>
            </a:prstGeom>
            <a:solidFill>
              <a:schemeClr val="bg1"/>
            </a:solidFill>
            <a:ln w="28575">
              <a:solidFill>
                <a:srgbClr val="81DE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Oval 54">
              <a:extLst>
                <a:ext uri="{FF2B5EF4-FFF2-40B4-BE49-F238E27FC236}">
                  <a16:creationId xmlns:a16="http://schemas.microsoft.com/office/drawing/2014/main" id="{6F738557-BDA1-4DB7-A6EA-F5A99BA99F52}"/>
                </a:ext>
              </a:extLst>
            </p:cNvPr>
            <p:cNvSpPr/>
            <p:nvPr/>
          </p:nvSpPr>
          <p:spPr>
            <a:xfrm>
              <a:off x="7474020" y="3146961"/>
              <a:ext cx="116114" cy="116114"/>
            </a:xfrm>
            <a:prstGeom prst="ellipse">
              <a:avLst/>
            </a:prstGeom>
            <a:solidFill>
              <a:schemeClr val="bg1"/>
            </a:solidFill>
            <a:ln w="28575">
              <a:solidFill>
                <a:srgbClr val="81DE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56" name="Group 55">
            <a:extLst>
              <a:ext uri="{FF2B5EF4-FFF2-40B4-BE49-F238E27FC236}">
                <a16:creationId xmlns:a16="http://schemas.microsoft.com/office/drawing/2014/main" id="{DC1725A1-6DA7-451B-AEE9-F9E9C4DBAF80}"/>
              </a:ext>
            </a:extLst>
          </p:cNvPr>
          <p:cNvGrpSpPr/>
          <p:nvPr/>
        </p:nvGrpSpPr>
        <p:grpSpPr>
          <a:xfrm rot="16200000">
            <a:off x="6534697" y="4153720"/>
            <a:ext cx="1457274" cy="443581"/>
            <a:chOff x="4614566" y="2421446"/>
            <a:chExt cx="2975568" cy="841629"/>
          </a:xfrm>
        </p:grpSpPr>
        <p:sp>
          <p:nvSpPr>
            <p:cNvPr id="57" name="Oval 56">
              <a:extLst>
                <a:ext uri="{FF2B5EF4-FFF2-40B4-BE49-F238E27FC236}">
                  <a16:creationId xmlns:a16="http://schemas.microsoft.com/office/drawing/2014/main" id="{34BEBE88-D00E-4FF7-8095-376DA691CED7}"/>
                </a:ext>
              </a:extLst>
            </p:cNvPr>
            <p:cNvSpPr/>
            <p:nvPr/>
          </p:nvSpPr>
          <p:spPr>
            <a:xfrm>
              <a:off x="6037943" y="2421446"/>
              <a:ext cx="116114" cy="116114"/>
            </a:xfrm>
            <a:prstGeom prst="ellipse">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58" name="Straight Connector 57">
              <a:extLst>
                <a:ext uri="{FF2B5EF4-FFF2-40B4-BE49-F238E27FC236}">
                  <a16:creationId xmlns:a16="http://schemas.microsoft.com/office/drawing/2014/main" id="{ED377CE9-FACC-4CDE-996B-1F326F7F2D62}"/>
                </a:ext>
              </a:extLst>
            </p:cNvPr>
            <p:cNvCxnSpPr>
              <a:cxnSpLocks/>
              <a:stCxn id="57" idx="4"/>
            </p:cNvCxnSpPr>
            <p:nvPr/>
          </p:nvCxnSpPr>
          <p:spPr>
            <a:xfrm rot="5400000">
              <a:off x="5943649" y="2689911"/>
              <a:ext cx="30470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420A768-1FD9-48DB-A49E-EF404C86BEB3}"/>
                </a:ext>
              </a:extLst>
            </p:cNvPr>
            <p:cNvCxnSpPr>
              <a:cxnSpLocks/>
            </p:cNvCxnSpPr>
            <p:nvPr/>
          </p:nvCxnSpPr>
          <p:spPr>
            <a:xfrm flipH="1">
              <a:off x="4672623" y="2842260"/>
              <a:ext cx="285945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2F5C6E5-4579-425C-B5C7-5D1119BCF71C}"/>
                </a:ext>
              </a:extLst>
            </p:cNvPr>
            <p:cNvCxnSpPr/>
            <p:nvPr/>
          </p:nvCxnSpPr>
          <p:spPr>
            <a:xfrm>
              <a:off x="4672623" y="2827052"/>
              <a:ext cx="0" cy="3047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3AA7C95-CB56-43CE-8618-4CCEED0E3AB4}"/>
                </a:ext>
              </a:extLst>
            </p:cNvPr>
            <p:cNvCxnSpPr/>
            <p:nvPr/>
          </p:nvCxnSpPr>
          <p:spPr>
            <a:xfrm>
              <a:off x="7532706" y="2827053"/>
              <a:ext cx="0" cy="3047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D2DEAF3B-F278-4C88-802F-A202B4E41081}"/>
                </a:ext>
              </a:extLst>
            </p:cNvPr>
            <p:cNvSpPr/>
            <p:nvPr/>
          </p:nvSpPr>
          <p:spPr>
            <a:xfrm>
              <a:off x="4614566" y="3131752"/>
              <a:ext cx="116114" cy="116114"/>
            </a:xfrm>
            <a:prstGeom prst="ellipse">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3" name="Oval 62">
              <a:extLst>
                <a:ext uri="{FF2B5EF4-FFF2-40B4-BE49-F238E27FC236}">
                  <a16:creationId xmlns:a16="http://schemas.microsoft.com/office/drawing/2014/main" id="{097752EE-9221-44A8-BFDC-2D04AFD5AFD3}"/>
                </a:ext>
              </a:extLst>
            </p:cNvPr>
            <p:cNvSpPr/>
            <p:nvPr/>
          </p:nvSpPr>
          <p:spPr>
            <a:xfrm>
              <a:off x="7474020" y="3146961"/>
              <a:ext cx="116114" cy="116114"/>
            </a:xfrm>
            <a:prstGeom prst="ellipse">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64" name="Group 63">
            <a:extLst>
              <a:ext uri="{FF2B5EF4-FFF2-40B4-BE49-F238E27FC236}">
                <a16:creationId xmlns:a16="http://schemas.microsoft.com/office/drawing/2014/main" id="{ED1BB201-41DB-4E4E-8D92-59C7E2635B55}"/>
              </a:ext>
            </a:extLst>
          </p:cNvPr>
          <p:cNvGrpSpPr/>
          <p:nvPr/>
        </p:nvGrpSpPr>
        <p:grpSpPr>
          <a:xfrm rot="16200000">
            <a:off x="6781279" y="5677949"/>
            <a:ext cx="918944" cy="443581"/>
            <a:chOff x="4614566" y="2421446"/>
            <a:chExt cx="2975568" cy="841629"/>
          </a:xfrm>
        </p:grpSpPr>
        <p:sp>
          <p:nvSpPr>
            <p:cNvPr id="65" name="Oval 64">
              <a:extLst>
                <a:ext uri="{FF2B5EF4-FFF2-40B4-BE49-F238E27FC236}">
                  <a16:creationId xmlns:a16="http://schemas.microsoft.com/office/drawing/2014/main" id="{8B817B76-F4A0-4C52-BEE9-F27CFE0B0CD8}"/>
                </a:ext>
              </a:extLst>
            </p:cNvPr>
            <p:cNvSpPr/>
            <p:nvPr/>
          </p:nvSpPr>
          <p:spPr>
            <a:xfrm>
              <a:off x="6037943" y="2421446"/>
              <a:ext cx="116114" cy="116114"/>
            </a:xfrm>
            <a:prstGeom prst="ellipse">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66" name="Straight Connector 65">
              <a:extLst>
                <a:ext uri="{FF2B5EF4-FFF2-40B4-BE49-F238E27FC236}">
                  <a16:creationId xmlns:a16="http://schemas.microsoft.com/office/drawing/2014/main" id="{7680942D-3A0C-4037-9612-46F720D8AD88}"/>
                </a:ext>
              </a:extLst>
            </p:cNvPr>
            <p:cNvCxnSpPr>
              <a:cxnSpLocks/>
              <a:stCxn id="65" idx="4"/>
            </p:cNvCxnSpPr>
            <p:nvPr/>
          </p:nvCxnSpPr>
          <p:spPr>
            <a:xfrm rot="5400000">
              <a:off x="5943649" y="2689911"/>
              <a:ext cx="30470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3DCD011-B516-4EE1-9091-FC9CA8B51B40}"/>
                </a:ext>
              </a:extLst>
            </p:cNvPr>
            <p:cNvCxnSpPr>
              <a:cxnSpLocks/>
            </p:cNvCxnSpPr>
            <p:nvPr/>
          </p:nvCxnSpPr>
          <p:spPr>
            <a:xfrm flipH="1">
              <a:off x="4672623" y="2842260"/>
              <a:ext cx="285945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B190EFF-4AAD-40A0-B1F8-A5BEB1EE41B6}"/>
                </a:ext>
              </a:extLst>
            </p:cNvPr>
            <p:cNvCxnSpPr/>
            <p:nvPr/>
          </p:nvCxnSpPr>
          <p:spPr>
            <a:xfrm>
              <a:off x="4672623" y="2827052"/>
              <a:ext cx="0" cy="3047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6F049F9-6033-46A6-9A6A-25CF7307C6BA}"/>
                </a:ext>
              </a:extLst>
            </p:cNvPr>
            <p:cNvCxnSpPr/>
            <p:nvPr/>
          </p:nvCxnSpPr>
          <p:spPr>
            <a:xfrm>
              <a:off x="7532706" y="2827053"/>
              <a:ext cx="0" cy="3047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F1DF0391-3C89-4A5E-89D2-66A0E3E3CC9A}"/>
                </a:ext>
              </a:extLst>
            </p:cNvPr>
            <p:cNvSpPr/>
            <p:nvPr/>
          </p:nvSpPr>
          <p:spPr>
            <a:xfrm>
              <a:off x="4614566" y="3131752"/>
              <a:ext cx="116114" cy="116114"/>
            </a:xfrm>
            <a:prstGeom prst="ellipse">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1" name="Oval 70">
              <a:extLst>
                <a:ext uri="{FF2B5EF4-FFF2-40B4-BE49-F238E27FC236}">
                  <a16:creationId xmlns:a16="http://schemas.microsoft.com/office/drawing/2014/main" id="{85519F6C-88D1-411C-992D-5C895767D144}"/>
                </a:ext>
              </a:extLst>
            </p:cNvPr>
            <p:cNvSpPr/>
            <p:nvPr/>
          </p:nvSpPr>
          <p:spPr>
            <a:xfrm>
              <a:off x="7474020" y="3146961"/>
              <a:ext cx="116114" cy="116114"/>
            </a:xfrm>
            <a:prstGeom prst="ellipse">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72" name="TextBox 71">
            <a:extLst>
              <a:ext uri="{FF2B5EF4-FFF2-40B4-BE49-F238E27FC236}">
                <a16:creationId xmlns:a16="http://schemas.microsoft.com/office/drawing/2014/main" id="{FAD57DCE-DCBE-4EB9-B88C-75F349E3654E}"/>
              </a:ext>
            </a:extLst>
          </p:cNvPr>
          <p:cNvSpPr txBox="1"/>
          <p:nvPr/>
        </p:nvSpPr>
        <p:spPr>
          <a:xfrm>
            <a:off x="7845287" y="827647"/>
            <a:ext cx="3701157" cy="477054"/>
          </a:xfrm>
          <a:prstGeom prst="rect">
            <a:avLst/>
          </a:prstGeom>
          <a:noFill/>
        </p:spPr>
        <p:txBody>
          <a:bodyPr wrap="square" rtlCol="0">
            <a:spAutoFit/>
          </a:bodyPr>
          <a:lstStyle/>
          <a:p>
            <a:r>
              <a:rPr lang="vi-VN" sz="2500" dirty="0">
                <a:solidFill>
                  <a:srgbClr val="FF0000"/>
                </a:solidFill>
              </a:rPr>
              <a:t>	Trên cạn </a:t>
            </a:r>
          </a:p>
        </p:txBody>
      </p:sp>
      <p:sp>
        <p:nvSpPr>
          <p:cNvPr id="73" name="TextBox 72">
            <a:extLst>
              <a:ext uri="{FF2B5EF4-FFF2-40B4-BE49-F238E27FC236}">
                <a16:creationId xmlns:a16="http://schemas.microsoft.com/office/drawing/2014/main" id="{C8E2C6F9-F8F0-4189-AE2D-60F7BAEFCDA0}"/>
              </a:ext>
            </a:extLst>
          </p:cNvPr>
          <p:cNvSpPr txBox="1"/>
          <p:nvPr/>
        </p:nvSpPr>
        <p:spPr>
          <a:xfrm>
            <a:off x="7845287" y="1448173"/>
            <a:ext cx="3701157" cy="477054"/>
          </a:xfrm>
          <a:prstGeom prst="rect">
            <a:avLst/>
          </a:prstGeom>
          <a:noFill/>
        </p:spPr>
        <p:txBody>
          <a:bodyPr wrap="square" rtlCol="0">
            <a:spAutoFit/>
          </a:bodyPr>
          <a:lstStyle/>
          <a:p>
            <a:pPr algn="ctr"/>
            <a:r>
              <a:rPr lang="vi-VN" sz="2500" dirty="0">
                <a:solidFill>
                  <a:srgbClr val="FF0000"/>
                </a:solidFill>
              </a:rPr>
              <a:t>Dưới nước</a:t>
            </a:r>
          </a:p>
        </p:txBody>
      </p:sp>
      <p:sp>
        <p:nvSpPr>
          <p:cNvPr id="76" name="TextBox 75">
            <a:extLst>
              <a:ext uri="{FF2B5EF4-FFF2-40B4-BE49-F238E27FC236}">
                <a16:creationId xmlns:a16="http://schemas.microsoft.com/office/drawing/2014/main" id="{B798583F-8AFB-41BC-A441-9C541C770563}"/>
              </a:ext>
            </a:extLst>
          </p:cNvPr>
          <p:cNvSpPr txBox="1"/>
          <p:nvPr/>
        </p:nvSpPr>
        <p:spPr>
          <a:xfrm>
            <a:off x="7924799" y="2050198"/>
            <a:ext cx="3701157" cy="477054"/>
          </a:xfrm>
          <a:prstGeom prst="rect">
            <a:avLst/>
          </a:prstGeom>
          <a:noFill/>
        </p:spPr>
        <p:txBody>
          <a:bodyPr wrap="square" rtlCol="0">
            <a:spAutoFit/>
          </a:bodyPr>
          <a:lstStyle/>
          <a:p>
            <a:pPr algn="ctr"/>
            <a:r>
              <a:rPr lang="vi-VN" sz="2500">
                <a:solidFill>
                  <a:srgbClr val="FF0000"/>
                </a:solidFill>
              </a:rPr>
              <a:t>Không xả rác bừa bãi</a:t>
            </a:r>
            <a:endParaRPr lang="vi-VN" sz="2500" dirty="0">
              <a:solidFill>
                <a:srgbClr val="FF0000"/>
              </a:solidFill>
            </a:endParaRPr>
          </a:p>
        </p:txBody>
      </p:sp>
      <p:sp>
        <p:nvSpPr>
          <p:cNvPr id="77" name="TextBox 76">
            <a:extLst>
              <a:ext uri="{FF2B5EF4-FFF2-40B4-BE49-F238E27FC236}">
                <a16:creationId xmlns:a16="http://schemas.microsoft.com/office/drawing/2014/main" id="{B65A10C3-61EB-4AD1-9CF2-4063CC1D9BC2}"/>
              </a:ext>
            </a:extLst>
          </p:cNvPr>
          <p:cNvSpPr txBox="1"/>
          <p:nvPr/>
        </p:nvSpPr>
        <p:spPr>
          <a:xfrm>
            <a:off x="7924799" y="2683424"/>
            <a:ext cx="3701157" cy="477054"/>
          </a:xfrm>
          <a:prstGeom prst="rect">
            <a:avLst/>
          </a:prstGeom>
          <a:noFill/>
        </p:spPr>
        <p:txBody>
          <a:bodyPr wrap="square" rtlCol="0">
            <a:spAutoFit/>
          </a:bodyPr>
          <a:lstStyle/>
          <a:p>
            <a:pPr algn="ctr"/>
            <a:r>
              <a:rPr lang="vi-VN" sz="2500" dirty="0">
                <a:solidFill>
                  <a:srgbClr val="FF0000"/>
                </a:solidFill>
              </a:rPr>
              <a:t>Không chặt phá rừng</a:t>
            </a:r>
          </a:p>
        </p:txBody>
      </p:sp>
      <p:sp>
        <p:nvSpPr>
          <p:cNvPr id="78" name="TextBox 77">
            <a:extLst>
              <a:ext uri="{FF2B5EF4-FFF2-40B4-BE49-F238E27FC236}">
                <a16:creationId xmlns:a16="http://schemas.microsoft.com/office/drawing/2014/main" id="{6FA03D93-6A83-41E5-A25D-8508594BAA81}"/>
              </a:ext>
            </a:extLst>
          </p:cNvPr>
          <p:cNvSpPr txBox="1"/>
          <p:nvPr/>
        </p:nvSpPr>
        <p:spPr>
          <a:xfrm>
            <a:off x="7845287" y="3592447"/>
            <a:ext cx="3701157" cy="477054"/>
          </a:xfrm>
          <a:prstGeom prst="rect">
            <a:avLst/>
          </a:prstGeom>
          <a:noFill/>
        </p:spPr>
        <p:txBody>
          <a:bodyPr wrap="square" rtlCol="0">
            <a:spAutoFit/>
          </a:bodyPr>
          <a:lstStyle/>
          <a:p>
            <a:pPr algn="ctr"/>
            <a:r>
              <a:rPr lang="vi-VN" sz="2500" dirty="0">
                <a:solidFill>
                  <a:srgbClr val="FF0000"/>
                </a:solidFill>
              </a:rPr>
              <a:t>Dưới nước</a:t>
            </a:r>
          </a:p>
        </p:txBody>
      </p:sp>
      <p:sp>
        <p:nvSpPr>
          <p:cNvPr id="79" name="TextBox 78">
            <a:extLst>
              <a:ext uri="{FF2B5EF4-FFF2-40B4-BE49-F238E27FC236}">
                <a16:creationId xmlns:a16="http://schemas.microsoft.com/office/drawing/2014/main" id="{31F246D8-2235-45A7-A156-CEE550313189}"/>
              </a:ext>
            </a:extLst>
          </p:cNvPr>
          <p:cNvSpPr txBox="1"/>
          <p:nvPr/>
        </p:nvSpPr>
        <p:spPr>
          <a:xfrm>
            <a:off x="7845287" y="4212973"/>
            <a:ext cx="3701157" cy="477054"/>
          </a:xfrm>
          <a:prstGeom prst="rect">
            <a:avLst/>
          </a:prstGeom>
          <a:noFill/>
        </p:spPr>
        <p:txBody>
          <a:bodyPr wrap="square" rtlCol="0">
            <a:spAutoFit/>
          </a:bodyPr>
          <a:lstStyle/>
          <a:p>
            <a:pPr algn="ctr"/>
            <a:r>
              <a:rPr lang="vi-VN" sz="2500" dirty="0">
                <a:solidFill>
                  <a:srgbClr val="FF0000"/>
                </a:solidFill>
              </a:rPr>
              <a:t>Trong đất, trên cạn</a:t>
            </a:r>
          </a:p>
        </p:txBody>
      </p:sp>
      <p:sp>
        <p:nvSpPr>
          <p:cNvPr id="80" name="TextBox 79">
            <a:extLst>
              <a:ext uri="{FF2B5EF4-FFF2-40B4-BE49-F238E27FC236}">
                <a16:creationId xmlns:a16="http://schemas.microsoft.com/office/drawing/2014/main" id="{13806031-A033-42DE-8073-D65AFAF2A3CF}"/>
              </a:ext>
            </a:extLst>
          </p:cNvPr>
          <p:cNvSpPr txBox="1"/>
          <p:nvPr/>
        </p:nvSpPr>
        <p:spPr>
          <a:xfrm>
            <a:off x="7924799" y="4814998"/>
            <a:ext cx="3701157" cy="477054"/>
          </a:xfrm>
          <a:prstGeom prst="rect">
            <a:avLst/>
          </a:prstGeom>
          <a:noFill/>
        </p:spPr>
        <p:txBody>
          <a:bodyPr wrap="square" rtlCol="0">
            <a:spAutoFit/>
          </a:bodyPr>
          <a:lstStyle/>
          <a:p>
            <a:pPr algn="ctr"/>
            <a:r>
              <a:rPr lang="vi-VN" sz="2500" dirty="0">
                <a:solidFill>
                  <a:srgbClr val="FF0000"/>
                </a:solidFill>
              </a:rPr>
              <a:t>Trên không</a:t>
            </a:r>
          </a:p>
        </p:txBody>
      </p:sp>
      <p:sp>
        <p:nvSpPr>
          <p:cNvPr id="81" name="TextBox 80">
            <a:extLst>
              <a:ext uri="{FF2B5EF4-FFF2-40B4-BE49-F238E27FC236}">
                <a16:creationId xmlns:a16="http://schemas.microsoft.com/office/drawing/2014/main" id="{D332E3D0-D8AE-49FB-8177-DE862A245D34}"/>
              </a:ext>
            </a:extLst>
          </p:cNvPr>
          <p:cNvSpPr txBox="1"/>
          <p:nvPr/>
        </p:nvSpPr>
        <p:spPr>
          <a:xfrm>
            <a:off x="7845287" y="5433548"/>
            <a:ext cx="3701157" cy="477054"/>
          </a:xfrm>
          <a:prstGeom prst="rect">
            <a:avLst/>
          </a:prstGeom>
          <a:noFill/>
        </p:spPr>
        <p:txBody>
          <a:bodyPr wrap="square" rtlCol="0">
            <a:spAutoFit/>
          </a:bodyPr>
          <a:lstStyle/>
          <a:p>
            <a:pPr algn="ctr"/>
            <a:r>
              <a:rPr lang="vi-VN" sz="2500">
                <a:solidFill>
                  <a:srgbClr val="FF0000"/>
                </a:solidFill>
              </a:rPr>
              <a:t>Không săn bắn, giết hại</a:t>
            </a:r>
            <a:endParaRPr lang="vi-VN" sz="2500" dirty="0">
              <a:solidFill>
                <a:srgbClr val="FF0000"/>
              </a:solidFill>
            </a:endParaRPr>
          </a:p>
        </p:txBody>
      </p:sp>
      <p:sp>
        <p:nvSpPr>
          <p:cNvPr id="82" name="TextBox 81">
            <a:extLst>
              <a:ext uri="{FF2B5EF4-FFF2-40B4-BE49-F238E27FC236}">
                <a16:creationId xmlns:a16="http://schemas.microsoft.com/office/drawing/2014/main" id="{8CA5B362-1CB4-4A27-B4E6-CE92E9E15E80}"/>
              </a:ext>
            </a:extLst>
          </p:cNvPr>
          <p:cNvSpPr txBox="1"/>
          <p:nvPr/>
        </p:nvSpPr>
        <p:spPr>
          <a:xfrm>
            <a:off x="7845286" y="6030195"/>
            <a:ext cx="3701157" cy="477054"/>
          </a:xfrm>
          <a:prstGeom prst="rect">
            <a:avLst/>
          </a:prstGeom>
          <a:noFill/>
        </p:spPr>
        <p:txBody>
          <a:bodyPr wrap="square" rtlCol="0">
            <a:spAutoFit/>
          </a:bodyPr>
          <a:lstStyle/>
          <a:p>
            <a:pPr algn="ctr"/>
            <a:r>
              <a:rPr lang="vi-VN" sz="2500" dirty="0">
                <a:solidFill>
                  <a:srgbClr val="FF0000"/>
                </a:solidFill>
              </a:rPr>
              <a:t>Trồng cây gây rừng</a:t>
            </a:r>
          </a:p>
        </p:txBody>
      </p:sp>
      <p:pic>
        <p:nvPicPr>
          <p:cNvPr id="83" name="Picture 2" descr="TH Sài Đồng">
            <a:extLst>
              <a:ext uri="{FF2B5EF4-FFF2-40B4-BE49-F238E27FC236}">
                <a16:creationId xmlns:a16="http://schemas.microsoft.com/office/drawing/2014/main" id="{20F6B3CE-37D6-BD4C-8D51-692FB7D30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1643" y="-38310"/>
            <a:ext cx="927652" cy="947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20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22" presetClass="entr" presetSubtype="8"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left)">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left)">
                                      <p:cBhvr>
                                        <p:cTn id="52" dur="500"/>
                                        <p:tgtEl>
                                          <p:spTgt spid="48"/>
                                        </p:tgtEl>
                                      </p:cBhvr>
                                    </p:animEffect>
                                  </p:childTnLst>
                                </p:cTn>
                              </p:par>
                              <p:par>
                                <p:cTn id="53" presetID="22" presetClass="entr" presetSubtype="8"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wipe(left)">
                                      <p:cBhvr>
                                        <p:cTn id="55" dur="500"/>
                                        <p:tgtEl>
                                          <p:spTgt spid="56"/>
                                        </p:tgtEl>
                                      </p:cBhvr>
                                    </p:animEffect>
                                  </p:childTnLst>
                                </p:cTn>
                              </p:par>
                              <p:par>
                                <p:cTn id="56" presetID="22" presetClass="entr" presetSubtype="8" fill="hold" nodeType="with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wipe(left)">
                                      <p:cBhvr>
                                        <p:cTn id="58" dur="500"/>
                                        <p:tgtEl>
                                          <p:spTgt spid="6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barn(inVertical)">
                                      <p:cBhvr>
                                        <p:cTn id="63" dur="500"/>
                                        <p:tgtEl>
                                          <p:spTgt spid="13"/>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barn(inVertical)">
                                      <p:cBhvr>
                                        <p:cTn id="66" dur="500"/>
                                        <p:tgtEl>
                                          <p:spTgt spid="14"/>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barn(inVertical)">
                                      <p:cBhvr>
                                        <p:cTn id="69" dur="500"/>
                                        <p:tgtEl>
                                          <p:spTgt spid="15"/>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inVertical)">
                                      <p:cBhvr>
                                        <p:cTn id="72" dur="500"/>
                                        <p:tgtEl>
                                          <p:spTgt spid="16"/>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arn(inVertical)">
                                      <p:cBhvr>
                                        <p:cTn id="75" dur="500"/>
                                        <p:tgtEl>
                                          <p:spTgt spid="17"/>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barn(inVertical)">
                                      <p:cBhvr>
                                        <p:cTn id="78" dur="500"/>
                                        <p:tgtEl>
                                          <p:spTgt spid="18"/>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barn(inVertical)">
                                      <p:cBhvr>
                                        <p:cTn id="81" dur="500"/>
                                        <p:tgtEl>
                                          <p:spTgt spid="19"/>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barn(inVertical)">
                                      <p:cBhvr>
                                        <p:cTn id="84" dur="500"/>
                                        <p:tgtEl>
                                          <p:spTgt spid="20"/>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barn(inVertical)">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72"/>
                                        </p:tgtEl>
                                        <p:attrNameLst>
                                          <p:attrName>style.visibility</p:attrName>
                                        </p:attrNameLst>
                                      </p:cBhvr>
                                      <p:to>
                                        <p:strVal val="visible"/>
                                      </p:to>
                                    </p:set>
                                    <p:anim calcmode="lin" valueType="num">
                                      <p:cBhvr>
                                        <p:cTn id="92" dur="500" fill="hold"/>
                                        <p:tgtEl>
                                          <p:spTgt spid="72"/>
                                        </p:tgtEl>
                                        <p:attrNameLst>
                                          <p:attrName>ppt_w</p:attrName>
                                        </p:attrNameLst>
                                      </p:cBhvr>
                                      <p:tavLst>
                                        <p:tav tm="0">
                                          <p:val>
                                            <p:fltVal val="0"/>
                                          </p:val>
                                        </p:tav>
                                        <p:tav tm="100000">
                                          <p:val>
                                            <p:strVal val="#ppt_w"/>
                                          </p:val>
                                        </p:tav>
                                      </p:tavLst>
                                    </p:anim>
                                    <p:anim calcmode="lin" valueType="num">
                                      <p:cBhvr>
                                        <p:cTn id="93" dur="500" fill="hold"/>
                                        <p:tgtEl>
                                          <p:spTgt spid="72"/>
                                        </p:tgtEl>
                                        <p:attrNameLst>
                                          <p:attrName>ppt_h</p:attrName>
                                        </p:attrNameLst>
                                      </p:cBhvr>
                                      <p:tavLst>
                                        <p:tav tm="0">
                                          <p:val>
                                            <p:fltVal val="0"/>
                                          </p:val>
                                        </p:tav>
                                        <p:tav tm="100000">
                                          <p:val>
                                            <p:strVal val="#ppt_h"/>
                                          </p:val>
                                        </p:tav>
                                      </p:tavLst>
                                    </p:anim>
                                    <p:animEffect transition="in" filter="fade">
                                      <p:cBhvr>
                                        <p:cTn id="94" dur="500"/>
                                        <p:tgtEl>
                                          <p:spTgt spid="72"/>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73"/>
                                        </p:tgtEl>
                                        <p:attrNameLst>
                                          <p:attrName>style.visibility</p:attrName>
                                        </p:attrNameLst>
                                      </p:cBhvr>
                                      <p:to>
                                        <p:strVal val="visible"/>
                                      </p:to>
                                    </p:set>
                                    <p:anim calcmode="lin" valueType="num">
                                      <p:cBhvr>
                                        <p:cTn id="99" dur="500" fill="hold"/>
                                        <p:tgtEl>
                                          <p:spTgt spid="73"/>
                                        </p:tgtEl>
                                        <p:attrNameLst>
                                          <p:attrName>ppt_w</p:attrName>
                                        </p:attrNameLst>
                                      </p:cBhvr>
                                      <p:tavLst>
                                        <p:tav tm="0">
                                          <p:val>
                                            <p:fltVal val="0"/>
                                          </p:val>
                                        </p:tav>
                                        <p:tav tm="100000">
                                          <p:val>
                                            <p:strVal val="#ppt_w"/>
                                          </p:val>
                                        </p:tav>
                                      </p:tavLst>
                                    </p:anim>
                                    <p:anim calcmode="lin" valueType="num">
                                      <p:cBhvr>
                                        <p:cTn id="100" dur="500" fill="hold"/>
                                        <p:tgtEl>
                                          <p:spTgt spid="73"/>
                                        </p:tgtEl>
                                        <p:attrNameLst>
                                          <p:attrName>ppt_h</p:attrName>
                                        </p:attrNameLst>
                                      </p:cBhvr>
                                      <p:tavLst>
                                        <p:tav tm="0">
                                          <p:val>
                                            <p:fltVal val="0"/>
                                          </p:val>
                                        </p:tav>
                                        <p:tav tm="100000">
                                          <p:val>
                                            <p:strVal val="#ppt_h"/>
                                          </p:val>
                                        </p:tav>
                                      </p:tavLst>
                                    </p:anim>
                                    <p:animEffect transition="in" filter="fade">
                                      <p:cBhvr>
                                        <p:cTn id="101" dur="500"/>
                                        <p:tgtEl>
                                          <p:spTgt spid="73"/>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76"/>
                                        </p:tgtEl>
                                        <p:attrNameLst>
                                          <p:attrName>style.visibility</p:attrName>
                                        </p:attrNameLst>
                                      </p:cBhvr>
                                      <p:to>
                                        <p:strVal val="visible"/>
                                      </p:to>
                                    </p:set>
                                    <p:anim calcmode="lin" valueType="num">
                                      <p:cBhvr>
                                        <p:cTn id="106" dur="500" fill="hold"/>
                                        <p:tgtEl>
                                          <p:spTgt spid="76"/>
                                        </p:tgtEl>
                                        <p:attrNameLst>
                                          <p:attrName>ppt_w</p:attrName>
                                        </p:attrNameLst>
                                      </p:cBhvr>
                                      <p:tavLst>
                                        <p:tav tm="0">
                                          <p:val>
                                            <p:fltVal val="0"/>
                                          </p:val>
                                        </p:tav>
                                        <p:tav tm="100000">
                                          <p:val>
                                            <p:strVal val="#ppt_w"/>
                                          </p:val>
                                        </p:tav>
                                      </p:tavLst>
                                    </p:anim>
                                    <p:anim calcmode="lin" valueType="num">
                                      <p:cBhvr>
                                        <p:cTn id="107" dur="500" fill="hold"/>
                                        <p:tgtEl>
                                          <p:spTgt spid="76"/>
                                        </p:tgtEl>
                                        <p:attrNameLst>
                                          <p:attrName>ppt_h</p:attrName>
                                        </p:attrNameLst>
                                      </p:cBhvr>
                                      <p:tavLst>
                                        <p:tav tm="0">
                                          <p:val>
                                            <p:fltVal val="0"/>
                                          </p:val>
                                        </p:tav>
                                        <p:tav tm="100000">
                                          <p:val>
                                            <p:strVal val="#ppt_h"/>
                                          </p:val>
                                        </p:tav>
                                      </p:tavLst>
                                    </p:anim>
                                    <p:animEffect transition="in" filter="fade">
                                      <p:cBhvr>
                                        <p:cTn id="108" dur="500"/>
                                        <p:tgtEl>
                                          <p:spTgt spid="76"/>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77"/>
                                        </p:tgtEl>
                                        <p:attrNameLst>
                                          <p:attrName>style.visibility</p:attrName>
                                        </p:attrNameLst>
                                      </p:cBhvr>
                                      <p:to>
                                        <p:strVal val="visible"/>
                                      </p:to>
                                    </p:set>
                                    <p:anim calcmode="lin" valueType="num">
                                      <p:cBhvr>
                                        <p:cTn id="113" dur="500" fill="hold"/>
                                        <p:tgtEl>
                                          <p:spTgt spid="77"/>
                                        </p:tgtEl>
                                        <p:attrNameLst>
                                          <p:attrName>ppt_w</p:attrName>
                                        </p:attrNameLst>
                                      </p:cBhvr>
                                      <p:tavLst>
                                        <p:tav tm="0">
                                          <p:val>
                                            <p:fltVal val="0"/>
                                          </p:val>
                                        </p:tav>
                                        <p:tav tm="100000">
                                          <p:val>
                                            <p:strVal val="#ppt_w"/>
                                          </p:val>
                                        </p:tav>
                                      </p:tavLst>
                                    </p:anim>
                                    <p:anim calcmode="lin" valueType="num">
                                      <p:cBhvr>
                                        <p:cTn id="114" dur="500" fill="hold"/>
                                        <p:tgtEl>
                                          <p:spTgt spid="77"/>
                                        </p:tgtEl>
                                        <p:attrNameLst>
                                          <p:attrName>ppt_h</p:attrName>
                                        </p:attrNameLst>
                                      </p:cBhvr>
                                      <p:tavLst>
                                        <p:tav tm="0">
                                          <p:val>
                                            <p:fltVal val="0"/>
                                          </p:val>
                                        </p:tav>
                                        <p:tav tm="100000">
                                          <p:val>
                                            <p:strVal val="#ppt_h"/>
                                          </p:val>
                                        </p:tav>
                                      </p:tavLst>
                                    </p:anim>
                                    <p:animEffect transition="in" filter="fade">
                                      <p:cBhvr>
                                        <p:cTn id="115" dur="500"/>
                                        <p:tgtEl>
                                          <p:spTgt spid="77"/>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grpId="0" nodeType="clickEffect">
                                  <p:stCondLst>
                                    <p:cond delay="0"/>
                                  </p:stCondLst>
                                  <p:childTnLst>
                                    <p:set>
                                      <p:cBhvr>
                                        <p:cTn id="119" dur="1" fill="hold">
                                          <p:stCondLst>
                                            <p:cond delay="0"/>
                                          </p:stCondLst>
                                        </p:cTn>
                                        <p:tgtEl>
                                          <p:spTgt spid="78"/>
                                        </p:tgtEl>
                                        <p:attrNameLst>
                                          <p:attrName>style.visibility</p:attrName>
                                        </p:attrNameLst>
                                      </p:cBhvr>
                                      <p:to>
                                        <p:strVal val="visible"/>
                                      </p:to>
                                    </p:set>
                                    <p:anim calcmode="lin" valueType="num">
                                      <p:cBhvr>
                                        <p:cTn id="120" dur="500" fill="hold"/>
                                        <p:tgtEl>
                                          <p:spTgt spid="78"/>
                                        </p:tgtEl>
                                        <p:attrNameLst>
                                          <p:attrName>ppt_w</p:attrName>
                                        </p:attrNameLst>
                                      </p:cBhvr>
                                      <p:tavLst>
                                        <p:tav tm="0">
                                          <p:val>
                                            <p:fltVal val="0"/>
                                          </p:val>
                                        </p:tav>
                                        <p:tav tm="100000">
                                          <p:val>
                                            <p:strVal val="#ppt_w"/>
                                          </p:val>
                                        </p:tav>
                                      </p:tavLst>
                                    </p:anim>
                                    <p:anim calcmode="lin" valueType="num">
                                      <p:cBhvr>
                                        <p:cTn id="121" dur="500" fill="hold"/>
                                        <p:tgtEl>
                                          <p:spTgt spid="78"/>
                                        </p:tgtEl>
                                        <p:attrNameLst>
                                          <p:attrName>ppt_h</p:attrName>
                                        </p:attrNameLst>
                                      </p:cBhvr>
                                      <p:tavLst>
                                        <p:tav tm="0">
                                          <p:val>
                                            <p:fltVal val="0"/>
                                          </p:val>
                                        </p:tav>
                                        <p:tav tm="100000">
                                          <p:val>
                                            <p:strVal val="#ppt_h"/>
                                          </p:val>
                                        </p:tav>
                                      </p:tavLst>
                                    </p:anim>
                                    <p:animEffect transition="in" filter="fade">
                                      <p:cBhvr>
                                        <p:cTn id="122" dur="500"/>
                                        <p:tgtEl>
                                          <p:spTgt spid="78"/>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79"/>
                                        </p:tgtEl>
                                        <p:attrNameLst>
                                          <p:attrName>style.visibility</p:attrName>
                                        </p:attrNameLst>
                                      </p:cBhvr>
                                      <p:to>
                                        <p:strVal val="visible"/>
                                      </p:to>
                                    </p:set>
                                    <p:anim calcmode="lin" valueType="num">
                                      <p:cBhvr>
                                        <p:cTn id="127" dur="500" fill="hold"/>
                                        <p:tgtEl>
                                          <p:spTgt spid="79"/>
                                        </p:tgtEl>
                                        <p:attrNameLst>
                                          <p:attrName>ppt_w</p:attrName>
                                        </p:attrNameLst>
                                      </p:cBhvr>
                                      <p:tavLst>
                                        <p:tav tm="0">
                                          <p:val>
                                            <p:fltVal val="0"/>
                                          </p:val>
                                        </p:tav>
                                        <p:tav tm="100000">
                                          <p:val>
                                            <p:strVal val="#ppt_w"/>
                                          </p:val>
                                        </p:tav>
                                      </p:tavLst>
                                    </p:anim>
                                    <p:anim calcmode="lin" valueType="num">
                                      <p:cBhvr>
                                        <p:cTn id="128" dur="500" fill="hold"/>
                                        <p:tgtEl>
                                          <p:spTgt spid="79"/>
                                        </p:tgtEl>
                                        <p:attrNameLst>
                                          <p:attrName>ppt_h</p:attrName>
                                        </p:attrNameLst>
                                      </p:cBhvr>
                                      <p:tavLst>
                                        <p:tav tm="0">
                                          <p:val>
                                            <p:fltVal val="0"/>
                                          </p:val>
                                        </p:tav>
                                        <p:tav tm="100000">
                                          <p:val>
                                            <p:strVal val="#ppt_h"/>
                                          </p:val>
                                        </p:tav>
                                      </p:tavLst>
                                    </p:anim>
                                    <p:animEffect transition="in" filter="fade">
                                      <p:cBhvr>
                                        <p:cTn id="129" dur="500"/>
                                        <p:tgtEl>
                                          <p:spTgt spid="79"/>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ntr" presetSubtype="16" fill="hold" grpId="0" nodeType="clickEffect">
                                  <p:stCondLst>
                                    <p:cond delay="0"/>
                                  </p:stCondLst>
                                  <p:childTnLst>
                                    <p:set>
                                      <p:cBhvr>
                                        <p:cTn id="133" dur="1" fill="hold">
                                          <p:stCondLst>
                                            <p:cond delay="0"/>
                                          </p:stCondLst>
                                        </p:cTn>
                                        <p:tgtEl>
                                          <p:spTgt spid="80"/>
                                        </p:tgtEl>
                                        <p:attrNameLst>
                                          <p:attrName>style.visibility</p:attrName>
                                        </p:attrNameLst>
                                      </p:cBhvr>
                                      <p:to>
                                        <p:strVal val="visible"/>
                                      </p:to>
                                    </p:set>
                                    <p:anim calcmode="lin" valueType="num">
                                      <p:cBhvr>
                                        <p:cTn id="134" dur="500" fill="hold"/>
                                        <p:tgtEl>
                                          <p:spTgt spid="80"/>
                                        </p:tgtEl>
                                        <p:attrNameLst>
                                          <p:attrName>ppt_w</p:attrName>
                                        </p:attrNameLst>
                                      </p:cBhvr>
                                      <p:tavLst>
                                        <p:tav tm="0">
                                          <p:val>
                                            <p:fltVal val="0"/>
                                          </p:val>
                                        </p:tav>
                                        <p:tav tm="100000">
                                          <p:val>
                                            <p:strVal val="#ppt_w"/>
                                          </p:val>
                                        </p:tav>
                                      </p:tavLst>
                                    </p:anim>
                                    <p:anim calcmode="lin" valueType="num">
                                      <p:cBhvr>
                                        <p:cTn id="135" dur="500" fill="hold"/>
                                        <p:tgtEl>
                                          <p:spTgt spid="80"/>
                                        </p:tgtEl>
                                        <p:attrNameLst>
                                          <p:attrName>ppt_h</p:attrName>
                                        </p:attrNameLst>
                                      </p:cBhvr>
                                      <p:tavLst>
                                        <p:tav tm="0">
                                          <p:val>
                                            <p:fltVal val="0"/>
                                          </p:val>
                                        </p:tav>
                                        <p:tav tm="100000">
                                          <p:val>
                                            <p:strVal val="#ppt_h"/>
                                          </p:val>
                                        </p:tav>
                                      </p:tavLst>
                                    </p:anim>
                                    <p:animEffect transition="in" filter="fade">
                                      <p:cBhvr>
                                        <p:cTn id="136" dur="500"/>
                                        <p:tgtEl>
                                          <p:spTgt spid="80"/>
                                        </p:tgtEl>
                                      </p:cBhvr>
                                    </p:animEffect>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grpId="0" nodeType="clickEffect">
                                  <p:stCondLst>
                                    <p:cond delay="0"/>
                                  </p:stCondLst>
                                  <p:childTnLst>
                                    <p:set>
                                      <p:cBhvr>
                                        <p:cTn id="140" dur="1" fill="hold">
                                          <p:stCondLst>
                                            <p:cond delay="0"/>
                                          </p:stCondLst>
                                        </p:cTn>
                                        <p:tgtEl>
                                          <p:spTgt spid="81"/>
                                        </p:tgtEl>
                                        <p:attrNameLst>
                                          <p:attrName>style.visibility</p:attrName>
                                        </p:attrNameLst>
                                      </p:cBhvr>
                                      <p:to>
                                        <p:strVal val="visible"/>
                                      </p:to>
                                    </p:set>
                                    <p:anim calcmode="lin" valueType="num">
                                      <p:cBhvr>
                                        <p:cTn id="141" dur="500" fill="hold"/>
                                        <p:tgtEl>
                                          <p:spTgt spid="81"/>
                                        </p:tgtEl>
                                        <p:attrNameLst>
                                          <p:attrName>ppt_w</p:attrName>
                                        </p:attrNameLst>
                                      </p:cBhvr>
                                      <p:tavLst>
                                        <p:tav tm="0">
                                          <p:val>
                                            <p:fltVal val="0"/>
                                          </p:val>
                                        </p:tav>
                                        <p:tav tm="100000">
                                          <p:val>
                                            <p:strVal val="#ppt_w"/>
                                          </p:val>
                                        </p:tav>
                                      </p:tavLst>
                                    </p:anim>
                                    <p:anim calcmode="lin" valueType="num">
                                      <p:cBhvr>
                                        <p:cTn id="142" dur="500" fill="hold"/>
                                        <p:tgtEl>
                                          <p:spTgt spid="81"/>
                                        </p:tgtEl>
                                        <p:attrNameLst>
                                          <p:attrName>ppt_h</p:attrName>
                                        </p:attrNameLst>
                                      </p:cBhvr>
                                      <p:tavLst>
                                        <p:tav tm="0">
                                          <p:val>
                                            <p:fltVal val="0"/>
                                          </p:val>
                                        </p:tav>
                                        <p:tav tm="100000">
                                          <p:val>
                                            <p:strVal val="#ppt_h"/>
                                          </p:val>
                                        </p:tav>
                                      </p:tavLst>
                                    </p:anim>
                                    <p:animEffect transition="in" filter="fade">
                                      <p:cBhvr>
                                        <p:cTn id="143" dur="500"/>
                                        <p:tgtEl>
                                          <p:spTgt spid="81"/>
                                        </p:tgtEl>
                                      </p:cBhvr>
                                    </p:animEffect>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0" nodeType="clickEffect">
                                  <p:stCondLst>
                                    <p:cond delay="0"/>
                                  </p:stCondLst>
                                  <p:childTnLst>
                                    <p:set>
                                      <p:cBhvr>
                                        <p:cTn id="147" dur="1" fill="hold">
                                          <p:stCondLst>
                                            <p:cond delay="0"/>
                                          </p:stCondLst>
                                        </p:cTn>
                                        <p:tgtEl>
                                          <p:spTgt spid="82"/>
                                        </p:tgtEl>
                                        <p:attrNameLst>
                                          <p:attrName>style.visibility</p:attrName>
                                        </p:attrNameLst>
                                      </p:cBhvr>
                                      <p:to>
                                        <p:strVal val="visible"/>
                                      </p:to>
                                    </p:set>
                                    <p:anim calcmode="lin" valueType="num">
                                      <p:cBhvr>
                                        <p:cTn id="148" dur="500" fill="hold"/>
                                        <p:tgtEl>
                                          <p:spTgt spid="82"/>
                                        </p:tgtEl>
                                        <p:attrNameLst>
                                          <p:attrName>ppt_w</p:attrName>
                                        </p:attrNameLst>
                                      </p:cBhvr>
                                      <p:tavLst>
                                        <p:tav tm="0">
                                          <p:val>
                                            <p:fltVal val="0"/>
                                          </p:val>
                                        </p:tav>
                                        <p:tav tm="100000">
                                          <p:val>
                                            <p:strVal val="#ppt_w"/>
                                          </p:val>
                                        </p:tav>
                                      </p:tavLst>
                                    </p:anim>
                                    <p:anim calcmode="lin" valueType="num">
                                      <p:cBhvr>
                                        <p:cTn id="149" dur="500" fill="hold"/>
                                        <p:tgtEl>
                                          <p:spTgt spid="82"/>
                                        </p:tgtEl>
                                        <p:attrNameLst>
                                          <p:attrName>ppt_h</p:attrName>
                                        </p:attrNameLst>
                                      </p:cBhvr>
                                      <p:tavLst>
                                        <p:tav tm="0">
                                          <p:val>
                                            <p:fltVal val="0"/>
                                          </p:val>
                                        </p:tav>
                                        <p:tav tm="100000">
                                          <p:val>
                                            <p:strVal val="#ppt_h"/>
                                          </p:val>
                                        </p:tav>
                                      </p:tavLst>
                                    </p:anim>
                                    <p:animEffect transition="in" filter="fade">
                                      <p:cBhvr>
                                        <p:cTn id="150"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72" grpId="0"/>
      <p:bldP spid="73" grpId="0"/>
      <p:bldP spid="76" grpId="0"/>
      <p:bldP spid="77" grpId="0"/>
      <p:bldP spid="78" grpId="0"/>
      <p:bldP spid="79" grpId="0"/>
      <p:bldP spid="80" grpId="0"/>
      <p:bldP spid="81" grpId="0"/>
      <p:bldP spid="8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0FAB43-D76D-492F-BB60-AA4066CB28E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222038" y="2295358"/>
            <a:ext cx="5747924" cy="3892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0EDABF32-94C3-46DD-A118-A72613B1384F}"/>
              </a:ext>
            </a:extLst>
          </p:cNvPr>
          <p:cNvPicPr>
            <a:picLocks noChangeAspect="1"/>
          </p:cNvPicPr>
          <p:nvPr/>
        </p:nvPicPr>
        <p:blipFill>
          <a:blip r:embed="rId4"/>
          <a:stretch>
            <a:fillRect/>
          </a:stretch>
        </p:blipFill>
        <p:spPr>
          <a:xfrm>
            <a:off x="0" y="36668"/>
            <a:ext cx="791848" cy="798286"/>
          </a:xfrm>
          <a:prstGeom prst="rect">
            <a:avLst/>
          </a:prstGeom>
        </p:spPr>
      </p:pic>
      <p:sp>
        <p:nvSpPr>
          <p:cNvPr id="8" name="TextBox 7">
            <a:extLst>
              <a:ext uri="{FF2B5EF4-FFF2-40B4-BE49-F238E27FC236}">
                <a16:creationId xmlns:a16="http://schemas.microsoft.com/office/drawing/2014/main" id="{AAE427DF-8F45-479E-9811-4D994A230B0C}"/>
              </a:ext>
            </a:extLst>
          </p:cNvPr>
          <p:cNvSpPr txBox="1"/>
          <p:nvPr/>
        </p:nvSpPr>
        <p:spPr>
          <a:xfrm>
            <a:off x="268479" y="206826"/>
            <a:ext cx="10800984" cy="954107"/>
          </a:xfrm>
          <a:prstGeom prst="rect">
            <a:avLst/>
          </a:prstGeom>
          <a:noFill/>
        </p:spPr>
        <p:txBody>
          <a:bodyPr wrap="square" rtlCol="0">
            <a:spAutoFit/>
          </a:bodyPr>
          <a:lstStyle/>
          <a:p>
            <a:pPr algn="just"/>
            <a:r>
              <a:rPr lang="vi-VN" sz="2800" b="1" dirty="0"/>
              <a:t>2. </a:t>
            </a:r>
            <a:r>
              <a:rPr lang="vi-VN" sz="2800" dirty="0"/>
              <a:t>Vẽ tranh về một việc làm giúp bảo vệ môi trường sống của thực vật và động vật.</a:t>
            </a:r>
            <a:endParaRPr lang="vi-VN" sz="2800" b="1" dirty="0"/>
          </a:p>
        </p:txBody>
      </p:sp>
      <p:pic>
        <p:nvPicPr>
          <p:cNvPr id="1026" name="Picture 2" descr="TRIỂN LÃM NHỮNG BỨC VẼ BIẾT NÓI – Vẽ tranh Cổ động Hành động vì môi trường  | TRƯỜNG ĐẠI HỌC MỞ TP HCM">
            <a:extLst>
              <a:ext uri="{FF2B5EF4-FFF2-40B4-BE49-F238E27FC236}">
                <a16:creationId xmlns:a16="http://schemas.microsoft.com/office/drawing/2014/main" id="{20B4DDF9-A240-4B52-9C14-C3E924EAE8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73944">
            <a:off x="400316" y="1577963"/>
            <a:ext cx="3445147" cy="22960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áng tác tranh cổ động tuyên truyền bảo vệ môi trường - VietNamNet">
            <a:extLst>
              <a:ext uri="{FF2B5EF4-FFF2-40B4-BE49-F238E27FC236}">
                <a16:creationId xmlns:a16="http://schemas.microsoft.com/office/drawing/2014/main" id="{F1E41F69-08B3-4FCF-8595-5AFD22C8E8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42917">
            <a:off x="344384" y="3997649"/>
            <a:ext cx="3520109" cy="23467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him trên Top Chuan">
            <a:extLst>
              <a:ext uri="{FF2B5EF4-FFF2-40B4-BE49-F238E27FC236}">
                <a16:creationId xmlns:a16="http://schemas.microsoft.com/office/drawing/2014/main" id="{248EA27A-C8D6-4271-BBC8-CE62CDCC6D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1597" y="775646"/>
            <a:ext cx="30765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ẽ tranh vì môi trường: Khát – Động vật đang kêu cứu (Kỳ 2)">
            <a:extLst>
              <a:ext uri="{FF2B5EF4-FFF2-40B4-BE49-F238E27FC236}">
                <a16:creationId xmlns:a16="http://schemas.microsoft.com/office/drawing/2014/main" id="{1F21A936-B419-4CB2-B694-799895579E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735300">
            <a:off x="8182328" y="1217529"/>
            <a:ext cx="3607737" cy="25496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RIỂN LÃM NHỮNG BỨC VẼ BIẾT NÓI – Vẽ tranh Cổ động Hành động vì môi trường  | TRƯỜNG ĐẠI HỌC MỞ TP HCM">
            <a:extLst>
              <a:ext uri="{FF2B5EF4-FFF2-40B4-BE49-F238E27FC236}">
                <a16:creationId xmlns:a16="http://schemas.microsoft.com/office/drawing/2014/main" id="{20622DBD-38BF-4989-929E-70821F36AA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030985">
            <a:off x="8004866" y="3789104"/>
            <a:ext cx="3845372" cy="25627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 Sài Đồng">
            <a:extLst>
              <a:ext uri="{FF2B5EF4-FFF2-40B4-BE49-F238E27FC236}">
                <a16:creationId xmlns:a16="http://schemas.microsoft.com/office/drawing/2014/main" id="{A063BFE5-F86A-4840-87FD-8D3745DF06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54061" y="0"/>
            <a:ext cx="1037939" cy="954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53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p:cTn id="20" dur="500" fill="hold"/>
                                        <p:tgtEl>
                                          <p:spTgt spid="1026"/>
                                        </p:tgtEl>
                                        <p:attrNameLst>
                                          <p:attrName>ppt_w</p:attrName>
                                        </p:attrNameLst>
                                      </p:cBhvr>
                                      <p:tavLst>
                                        <p:tav tm="0">
                                          <p:val>
                                            <p:fltVal val="0"/>
                                          </p:val>
                                        </p:tav>
                                        <p:tav tm="100000">
                                          <p:val>
                                            <p:strVal val="#ppt_w"/>
                                          </p:val>
                                        </p:tav>
                                      </p:tavLst>
                                    </p:anim>
                                    <p:anim calcmode="lin" valueType="num">
                                      <p:cBhvr>
                                        <p:cTn id="21" dur="500" fill="hold"/>
                                        <p:tgtEl>
                                          <p:spTgt spid="1026"/>
                                        </p:tgtEl>
                                        <p:attrNameLst>
                                          <p:attrName>ppt_h</p:attrName>
                                        </p:attrNameLst>
                                      </p:cBhvr>
                                      <p:tavLst>
                                        <p:tav tm="0">
                                          <p:val>
                                            <p:fltVal val="0"/>
                                          </p:val>
                                        </p:tav>
                                        <p:tav tm="100000">
                                          <p:val>
                                            <p:strVal val="#ppt_h"/>
                                          </p:val>
                                        </p:tav>
                                      </p:tavLst>
                                    </p:anim>
                                    <p:animEffect transition="in" filter="fade">
                                      <p:cBhvr>
                                        <p:cTn id="22" dur="500"/>
                                        <p:tgtEl>
                                          <p:spTgt spid="1026"/>
                                        </p:tgtEl>
                                      </p:cBhvr>
                                    </p:animEffect>
                                  </p:childTnLst>
                                </p:cTn>
                              </p:par>
                              <p:par>
                                <p:cTn id="23" presetID="53" presetClass="entr" presetSubtype="16"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p:cTn id="25" dur="500" fill="hold"/>
                                        <p:tgtEl>
                                          <p:spTgt spid="1028"/>
                                        </p:tgtEl>
                                        <p:attrNameLst>
                                          <p:attrName>ppt_w</p:attrName>
                                        </p:attrNameLst>
                                      </p:cBhvr>
                                      <p:tavLst>
                                        <p:tav tm="0">
                                          <p:val>
                                            <p:fltVal val="0"/>
                                          </p:val>
                                        </p:tav>
                                        <p:tav tm="100000">
                                          <p:val>
                                            <p:strVal val="#ppt_w"/>
                                          </p:val>
                                        </p:tav>
                                      </p:tavLst>
                                    </p:anim>
                                    <p:anim calcmode="lin" valueType="num">
                                      <p:cBhvr>
                                        <p:cTn id="26" dur="500" fill="hold"/>
                                        <p:tgtEl>
                                          <p:spTgt spid="1028"/>
                                        </p:tgtEl>
                                        <p:attrNameLst>
                                          <p:attrName>ppt_h</p:attrName>
                                        </p:attrNameLst>
                                      </p:cBhvr>
                                      <p:tavLst>
                                        <p:tav tm="0">
                                          <p:val>
                                            <p:fltVal val="0"/>
                                          </p:val>
                                        </p:tav>
                                        <p:tav tm="100000">
                                          <p:val>
                                            <p:strVal val="#ppt_h"/>
                                          </p:val>
                                        </p:tav>
                                      </p:tavLst>
                                    </p:anim>
                                    <p:animEffect transition="in" filter="fade">
                                      <p:cBhvr>
                                        <p:cTn id="27" dur="500"/>
                                        <p:tgtEl>
                                          <p:spTgt spid="1028"/>
                                        </p:tgtEl>
                                      </p:cBhvr>
                                    </p:animEffect>
                                  </p:childTnLst>
                                </p:cTn>
                              </p:par>
                              <p:par>
                                <p:cTn id="28" presetID="53" presetClass="entr" presetSubtype="16" fill="hold" nodeType="withEffect">
                                  <p:stCondLst>
                                    <p:cond delay="0"/>
                                  </p:stCondLst>
                                  <p:childTnLst>
                                    <p:set>
                                      <p:cBhvr>
                                        <p:cTn id="29" dur="1" fill="hold">
                                          <p:stCondLst>
                                            <p:cond delay="0"/>
                                          </p:stCondLst>
                                        </p:cTn>
                                        <p:tgtEl>
                                          <p:spTgt spid="1030"/>
                                        </p:tgtEl>
                                        <p:attrNameLst>
                                          <p:attrName>style.visibility</p:attrName>
                                        </p:attrNameLst>
                                      </p:cBhvr>
                                      <p:to>
                                        <p:strVal val="visible"/>
                                      </p:to>
                                    </p:set>
                                    <p:anim calcmode="lin" valueType="num">
                                      <p:cBhvr>
                                        <p:cTn id="30" dur="500" fill="hold"/>
                                        <p:tgtEl>
                                          <p:spTgt spid="1030"/>
                                        </p:tgtEl>
                                        <p:attrNameLst>
                                          <p:attrName>ppt_w</p:attrName>
                                        </p:attrNameLst>
                                      </p:cBhvr>
                                      <p:tavLst>
                                        <p:tav tm="0">
                                          <p:val>
                                            <p:fltVal val="0"/>
                                          </p:val>
                                        </p:tav>
                                        <p:tav tm="100000">
                                          <p:val>
                                            <p:strVal val="#ppt_w"/>
                                          </p:val>
                                        </p:tav>
                                      </p:tavLst>
                                    </p:anim>
                                    <p:anim calcmode="lin" valueType="num">
                                      <p:cBhvr>
                                        <p:cTn id="31" dur="500" fill="hold"/>
                                        <p:tgtEl>
                                          <p:spTgt spid="1030"/>
                                        </p:tgtEl>
                                        <p:attrNameLst>
                                          <p:attrName>ppt_h</p:attrName>
                                        </p:attrNameLst>
                                      </p:cBhvr>
                                      <p:tavLst>
                                        <p:tav tm="0">
                                          <p:val>
                                            <p:fltVal val="0"/>
                                          </p:val>
                                        </p:tav>
                                        <p:tav tm="100000">
                                          <p:val>
                                            <p:strVal val="#ppt_h"/>
                                          </p:val>
                                        </p:tav>
                                      </p:tavLst>
                                    </p:anim>
                                    <p:animEffect transition="in" filter="fade">
                                      <p:cBhvr>
                                        <p:cTn id="32" dur="500"/>
                                        <p:tgtEl>
                                          <p:spTgt spid="1030"/>
                                        </p:tgtEl>
                                      </p:cBhvr>
                                    </p:animEffect>
                                  </p:childTnLst>
                                </p:cTn>
                              </p:par>
                              <p:par>
                                <p:cTn id="33" presetID="53" presetClass="entr" presetSubtype="16" fill="hold" nodeType="with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cTn>
                              </p:par>
                              <p:par>
                                <p:cTn id="38" presetID="53" presetClass="entr" presetSubtype="16" fill="hold" nodeType="withEffect">
                                  <p:stCondLst>
                                    <p:cond delay="0"/>
                                  </p:stCondLst>
                                  <p:childTnLst>
                                    <p:set>
                                      <p:cBhvr>
                                        <p:cTn id="39" dur="1" fill="hold">
                                          <p:stCondLst>
                                            <p:cond delay="0"/>
                                          </p:stCondLst>
                                        </p:cTn>
                                        <p:tgtEl>
                                          <p:spTgt spid="1034"/>
                                        </p:tgtEl>
                                        <p:attrNameLst>
                                          <p:attrName>style.visibility</p:attrName>
                                        </p:attrNameLst>
                                      </p:cBhvr>
                                      <p:to>
                                        <p:strVal val="visible"/>
                                      </p:to>
                                    </p:set>
                                    <p:anim calcmode="lin" valueType="num">
                                      <p:cBhvr>
                                        <p:cTn id="40" dur="500" fill="hold"/>
                                        <p:tgtEl>
                                          <p:spTgt spid="1034"/>
                                        </p:tgtEl>
                                        <p:attrNameLst>
                                          <p:attrName>ppt_w</p:attrName>
                                        </p:attrNameLst>
                                      </p:cBhvr>
                                      <p:tavLst>
                                        <p:tav tm="0">
                                          <p:val>
                                            <p:fltVal val="0"/>
                                          </p:val>
                                        </p:tav>
                                        <p:tav tm="100000">
                                          <p:val>
                                            <p:strVal val="#ppt_w"/>
                                          </p:val>
                                        </p:tav>
                                      </p:tavLst>
                                    </p:anim>
                                    <p:anim calcmode="lin" valueType="num">
                                      <p:cBhvr>
                                        <p:cTn id="41" dur="500" fill="hold"/>
                                        <p:tgtEl>
                                          <p:spTgt spid="1034"/>
                                        </p:tgtEl>
                                        <p:attrNameLst>
                                          <p:attrName>ppt_h</p:attrName>
                                        </p:attrNameLst>
                                      </p:cBhvr>
                                      <p:tavLst>
                                        <p:tav tm="0">
                                          <p:val>
                                            <p:fltVal val="0"/>
                                          </p:val>
                                        </p:tav>
                                        <p:tav tm="100000">
                                          <p:val>
                                            <p:strVal val="#ppt_h"/>
                                          </p:val>
                                        </p:tav>
                                      </p:tavLst>
                                    </p:anim>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ẽ tranh bảo vệ môi trường đơn giản và đẹp nhất - HoaTieu.vn">
            <a:extLst>
              <a:ext uri="{FF2B5EF4-FFF2-40B4-BE49-F238E27FC236}">
                <a16:creationId xmlns:a16="http://schemas.microsoft.com/office/drawing/2014/main" id="{F5687142-BED9-684F-B1B1-42D5F6ADE5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34545" cy="425394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C8B3FB2F-37E2-BE43-9BBA-BC6FB7435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8922" y="2732198"/>
            <a:ext cx="6573077" cy="41258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 Sài Đồng">
            <a:extLst>
              <a:ext uri="{FF2B5EF4-FFF2-40B4-BE49-F238E27FC236}">
                <a16:creationId xmlns:a16="http://schemas.microsoft.com/office/drawing/2014/main" id="{0710DF4D-D25D-9D46-AB88-ECD632D53F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4061" y="0"/>
            <a:ext cx="1037939" cy="1046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1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barn(inVertical)">
                                      <p:cBhvr>
                                        <p:cTn id="12"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Ảnh nền thiết kế bài giảng điện tử 1">
            <a:extLst>
              <a:ext uri="{FF2B5EF4-FFF2-40B4-BE49-F238E27FC236}">
                <a16:creationId xmlns:a16="http://schemas.microsoft.com/office/drawing/2014/main" id="{C60036D5-C22E-0748-929C-4EB3C56843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a:extLst>
              <a:ext uri="{FF2B5EF4-FFF2-40B4-BE49-F238E27FC236}">
                <a16:creationId xmlns:a16="http://schemas.microsoft.com/office/drawing/2014/main" id="{B510DD3E-6781-154B-92F3-96D2E08A8AE3}"/>
              </a:ext>
            </a:extLst>
          </p:cNvPr>
          <p:cNvSpPr/>
          <p:nvPr/>
        </p:nvSpPr>
        <p:spPr>
          <a:xfrm>
            <a:off x="874643" y="1480930"/>
            <a:ext cx="7871791" cy="1948070"/>
          </a:xfrm>
          <a:prstGeom prst="wedgeEllipseCallout">
            <a:avLst>
              <a:gd name="adj1" fmla="val 58571"/>
              <a:gd name="adj2" fmla="val 770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i="1" dirty="0">
                <a:latin typeface="Times New Roman" panose="02020603050405020304" pitchFamily="18" charset="0"/>
                <a:cs typeface="Times New Roman" panose="02020603050405020304" pitchFamily="18" charset="0"/>
              </a:rPr>
              <a:t>Hãy cùng nhau chia sẻ  với bạn bè về tác phẩm của mình</a:t>
            </a:r>
          </a:p>
        </p:txBody>
      </p:sp>
      <p:pic>
        <p:nvPicPr>
          <p:cNvPr id="5" name="Picture 2" descr="TH Sài Đồng">
            <a:extLst>
              <a:ext uri="{FF2B5EF4-FFF2-40B4-BE49-F238E27FC236}">
                <a16:creationId xmlns:a16="http://schemas.microsoft.com/office/drawing/2014/main" id="{7E9DE54E-D632-E941-AC47-C2FEF8251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731" y="437321"/>
            <a:ext cx="1037939" cy="94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330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Ảnh nền thiết kế bài giảng điện tử 2">
            <a:extLst>
              <a:ext uri="{FF2B5EF4-FFF2-40B4-BE49-F238E27FC236}">
                <a16:creationId xmlns:a16="http://schemas.microsoft.com/office/drawing/2014/main" id="{532D25BE-9E8C-E247-BA0A-AF369F132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267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46A9B0E-E399-7B4F-A329-EB842DB5D496}"/>
              </a:ext>
            </a:extLst>
          </p:cNvPr>
          <p:cNvSpPr txBox="1"/>
          <p:nvPr/>
        </p:nvSpPr>
        <p:spPr>
          <a:xfrm>
            <a:off x="3127512" y="1219200"/>
            <a:ext cx="8551913" cy="1862048"/>
          </a:xfrm>
          <a:prstGeom prst="rect">
            <a:avLst/>
          </a:prstGeom>
          <a:noFill/>
        </p:spPr>
        <p:txBody>
          <a:bodyPr wrap="square" rtlCol="0">
            <a:spAutoFit/>
          </a:bodyPr>
          <a:lstStyle/>
          <a:p>
            <a:r>
              <a:rPr lang="en-VN" sz="11500" b="1" i="1" dirty="0">
                <a:solidFill>
                  <a:schemeClr val="accent1"/>
                </a:solidFill>
                <a:latin typeface="+mj-lt"/>
                <a:cs typeface="APPLE CHANCERY" panose="03020702040506060504" pitchFamily="66" charset="-79"/>
              </a:rPr>
              <a:t>Vận dụng</a:t>
            </a:r>
          </a:p>
        </p:txBody>
      </p:sp>
      <p:pic>
        <p:nvPicPr>
          <p:cNvPr id="4" name="Picture 2" descr="TH Sài Đồng">
            <a:extLst>
              <a:ext uri="{FF2B5EF4-FFF2-40B4-BE49-F238E27FC236}">
                <a16:creationId xmlns:a16="http://schemas.microsoft.com/office/drawing/2014/main" id="{483AD65F-4878-944C-B89D-85734E8B4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4061" y="0"/>
            <a:ext cx="1037939" cy="1046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701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802CC6-ECF0-4385-B353-815D1A974F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4058684" y="0"/>
            <a:ext cx="1174368" cy="1129630"/>
          </a:xfrm>
          <a:prstGeom prst="rect">
            <a:avLst/>
          </a:prstGeom>
        </p:spPr>
      </p:pic>
      <p:sp>
        <p:nvSpPr>
          <p:cNvPr id="3" name="TextBox 2">
            <a:extLst>
              <a:ext uri="{FF2B5EF4-FFF2-40B4-BE49-F238E27FC236}">
                <a16:creationId xmlns:a16="http://schemas.microsoft.com/office/drawing/2014/main" id="{249879A2-9296-48FC-ADB0-163A915AA9B4}"/>
              </a:ext>
            </a:extLst>
          </p:cNvPr>
          <p:cNvSpPr txBox="1"/>
          <p:nvPr/>
        </p:nvSpPr>
        <p:spPr>
          <a:xfrm>
            <a:off x="5233052" y="136902"/>
            <a:ext cx="6673710" cy="1200329"/>
          </a:xfrm>
          <a:prstGeom prst="rect">
            <a:avLst/>
          </a:prstGeom>
          <a:noFill/>
        </p:spPr>
        <p:txBody>
          <a:bodyPr wrap="square" rtlCol="0">
            <a:spAutoFit/>
          </a:bodyPr>
          <a:lstStyle/>
          <a:p>
            <a:pPr algn="just"/>
            <a:r>
              <a:rPr lang="vi-VN" sz="2400" dirty="0"/>
              <a:t>Chia sẻ với các bạn về việc làm của người dân nơi em có ảnh hưởng tốt hoặc không tốt đến môi trường sống của thực vật và động vật.</a:t>
            </a:r>
          </a:p>
        </p:txBody>
      </p:sp>
      <p:pic>
        <p:nvPicPr>
          <p:cNvPr id="4" name="Picture 3">
            <a:extLst>
              <a:ext uri="{FF2B5EF4-FFF2-40B4-BE49-F238E27FC236}">
                <a16:creationId xmlns:a16="http://schemas.microsoft.com/office/drawing/2014/main" id="{0C055B59-2F6C-41AE-AE02-A42AFA8030C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68768" y="1661909"/>
            <a:ext cx="7796340" cy="5059189"/>
          </a:xfrm>
          <a:prstGeom prst="rect">
            <a:avLst/>
          </a:prstGeom>
          <a:ln>
            <a:noFill/>
          </a:ln>
          <a:effectLst>
            <a:softEdge rad="112500"/>
          </a:effectLst>
        </p:spPr>
      </p:pic>
      <p:pic>
        <p:nvPicPr>
          <p:cNvPr id="2050" name="Picture 2" descr="Top 4 bài nghị luận về ô nhiễm môi trường lớp 9 hay nhất | Văn mẫu 9">
            <a:extLst>
              <a:ext uri="{FF2B5EF4-FFF2-40B4-BE49-F238E27FC236}">
                <a16:creationId xmlns:a16="http://schemas.microsoft.com/office/drawing/2014/main" id="{A191969D-A7D2-42C6-9EFE-56F8CF7946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094" y="1379522"/>
            <a:ext cx="3870342" cy="22626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NaPhaCorp: Biện pháp khắc phục ô nhiễm môi trường nước bằng m... | Môi  trường, Nước, Máy lọc nước">
            <a:extLst>
              <a:ext uri="{FF2B5EF4-FFF2-40B4-BE49-F238E27FC236}">
                <a16:creationId xmlns:a16="http://schemas.microsoft.com/office/drawing/2014/main" id="{D016F2AF-2DE2-49B1-853F-5075CE053C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094" y="3893872"/>
            <a:ext cx="3870342" cy="2575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85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 calcmode="lin" valueType="num">
                                      <p:cBhvr>
                                        <p:cTn id="20" dur="500" fill="hold"/>
                                        <p:tgtEl>
                                          <p:spTgt spid="2050"/>
                                        </p:tgtEl>
                                        <p:attrNameLst>
                                          <p:attrName>ppt_w</p:attrName>
                                        </p:attrNameLst>
                                      </p:cBhvr>
                                      <p:tavLst>
                                        <p:tav tm="0">
                                          <p:val>
                                            <p:fltVal val="0"/>
                                          </p:val>
                                        </p:tav>
                                        <p:tav tm="100000">
                                          <p:val>
                                            <p:strVal val="#ppt_w"/>
                                          </p:val>
                                        </p:tav>
                                      </p:tavLst>
                                    </p:anim>
                                    <p:anim calcmode="lin" valueType="num">
                                      <p:cBhvr>
                                        <p:cTn id="21" dur="500" fill="hold"/>
                                        <p:tgtEl>
                                          <p:spTgt spid="2050"/>
                                        </p:tgtEl>
                                        <p:attrNameLst>
                                          <p:attrName>ppt_h</p:attrName>
                                        </p:attrNameLst>
                                      </p:cBhvr>
                                      <p:tavLst>
                                        <p:tav tm="0">
                                          <p:val>
                                            <p:fltVal val="0"/>
                                          </p:val>
                                        </p:tav>
                                        <p:tav tm="100000">
                                          <p:val>
                                            <p:strVal val="#ppt_h"/>
                                          </p:val>
                                        </p:tav>
                                      </p:tavLst>
                                    </p:anim>
                                    <p:animEffect transition="in" filter="fade">
                                      <p:cBhvr>
                                        <p:cTn id="22" dur="500"/>
                                        <p:tgtEl>
                                          <p:spTgt spid="2050"/>
                                        </p:tgtEl>
                                      </p:cBhvr>
                                    </p:animEffect>
                                  </p:childTnLst>
                                </p:cTn>
                              </p:par>
                              <p:par>
                                <p:cTn id="23" presetID="53" presetClass="entr" presetSubtype="16"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p:cTn id="25" dur="500" fill="hold"/>
                                        <p:tgtEl>
                                          <p:spTgt spid="2052"/>
                                        </p:tgtEl>
                                        <p:attrNameLst>
                                          <p:attrName>ppt_w</p:attrName>
                                        </p:attrNameLst>
                                      </p:cBhvr>
                                      <p:tavLst>
                                        <p:tav tm="0">
                                          <p:val>
                                            <p:fltVal val="0"/>
                                          </p:val>
                                        </p:tav>
                                        <p:tav tm="100000">
                                          <p:val>
                                            <p:strVal val="#ppt_w"/>
                                          </p:val>
                                        </p:tav>
                                      </p:tavLst>
                                    </p:anim>
                                    <p:anim calcmode="lin" valueType="num">
                                      <p:cBhvr>
                                        <p:cTn id="26" dur="500" fill="hold"/>
                                        <p:tgtEl>
                                          <p:spTgt spid="2052"/>
                                        </p:tgtEl>
                                        <p:attrNameLst>
                                          <p:attrName>ppt_h</p:attrName>
                                        </p:attrNameLst>
                                      </p:cBhvr>
                                      <p:tavLst>
                                        <p:tav tm="0">
                                          <p:val>
                                            <p:fltVal val="0"/>
                                          </p:val>
                                        </p:tav>
                                        <p:tav tm="100000">
                                          <p:val>
                                            <p:strVal val="#ppt_h"/>
                                          </p:val>
                                        </p:tav>
                                      </p:tavLst>
                                    </p:anim>
                                    <p:animEffect transition="in" filter="fade">
                                      <p:cBhvr>
                                        <p:cTn id="2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ột nhóm thanh niên địa phương ngang nhiên vào rừng cưa xẻ gỗ (chưa rõ chủng loại). Ảnh: THANH THẮNG">
            <a:extLst>
              <a:ext uri="{FF2B5EF4-FFF2-40B4-BE49-F238E27FC236}">
                <a16:creationId xmlns:a16="http://schemas.microsoft.com/office/drawing/2014/main" id="{52439679-9CD2-FF48-8EE0-226376C83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7169426" cy="402471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hun Thuốc Trừ Sâu Vào Lúc Nào Là Tốt Nhất? - Agri.vn">
            <a:extLst>
              <a:ext uri="{FF2B5EF4-FFF2-40B4-BE49-F238E27FC236}">
                <a16:creationId xmlns:a16="http://schemas.microsoft.com/office/drawing/2014/main" id="{BB321C4B-C78D-D84E-A965-AD15D7A0E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5009" y="3549457"/>
            <a:ext cx="7566991" cy="33085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 Sài Đồng">
            <a:extLst>
              <a:ext uri="{FF2B5EF4-FFF2-40B4-BE49-F238E27FC236}">
                <a16:creationId xmlns:a16="http://schemas.microsoft.com/office/drawing/2014/main" id="{AF4E71CF-70AD-0A4C-A137-C2269F231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4591" y="0"/>
            <a:ext cx="967409" cy="954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893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D0E70A-8797-4EC0-A063-A969933EA27F}"/>
              </a:ext>
            </a:extLst>
          </p:cNvPr>
          <p:cNvSpPr txBox="1"/>
          <p:nvPr/>
        </p:nvSpPr>
        <p:spPr>
          <a:xfrm>
            <a:off x="644900" y="2437786"/>
            <a:ext cx="3520069"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vi-VN" sz="7200" dirty="0">
                <a:solidFill>
                  <a:schemeClr val="bg1"/>
                </a:solidFill>
                <a:effectLst>
                  <a:outerShdw blurRad="50800" dist="38100" algn="l" rotWithShape="0">
                    <a:prstClr val="black">
                      <a:alpha val="40000"/>
                    </a:prstClr>
                  </a:outerShdw>
                </a:effectLst>
                <a:latin typeface="+mj-lt"/>
              </a:rPr>
              <a:t>BÀI 20</a:t>
            </a:r>
          </a:p>
        </p:txBody>
      </p:sp>
      <p:sp>
        <p:nvSpPr>
          <p:cNvPr id="7" name="TextBox 6">
            <a:extLst>
              <a:ext uri="{FF2B5EF4-FFF2-40B4-BE49-F238E27FC236}">
                <a16:creationId xmlns:a16="http://schemas.microsoft.com/office/drawing/2014/main" id="{C99738E0-B68F-4582-998E-0E46AE3F974C}"/>
              </a:ext>
            </a:extLst>
          </p:cNvPr>
          <p:cNvSpPr txBox="1"/>
          <p:nvPr/>
        </p:nvSpPr>
        <p:spPr>
          <a:xfrm>
            <a:off x="297183" y="4459449"/>
            <a:ext cx="7349321" cy="1569660"/>
          </a:xfrm>
          <a:prstGeom prst="rect">
            <a:avLst/>
          </a:prstGeom>
          <a:noFill/>
        </p:spPr>
        <p:txBody>
          <a:bodyPr wrap="square" rtlCol="0">
            <a:spAutoFit/>
          </a:bodyPr>
          <a:lstStyle/>
          <a:p>
            <a:r>
              <a:rPr lang="vi-VN" sz="4800" dirty="0">
                <a:solidFill>
                  <a:schemeClr val="accent6">
                    <a:lumMod val="75000"/>
                  </a:schemeClr>
                </a:solidFill>
                <a:latin typeface="+mj-lt"/>
              </a:rPr>
              <a:t>ÔN TẬP CHỦ ĐỀ </a:t>
            </a:r>
          </a:p>
          <a:p>
            <a:r>
              <a:rPr lang="vi-VN" sz="4800" dirty="0">
                <a:solidFill>
                  <a:schemeClr val="accent6">
                    <a:lumMod val="75000"/>
                  </a:schemeClr>
                </a:solidFill>
                <a:latin typeface="+mj-lt"/>
              </a:rPr>
              <a:t>THỰC VẬT VÀ ĐỘNG VẬT</a:t>
            </a:r>
          </a:p>
        </p:txBody>
      </p:sp>
      <p:sp>
        <p:nvSpPr>
          <p:cNvPr id="14" name="TextBox 13">
            <a:extLst>
              <a:ext uri="{FF2B5EF4-FFF2-40B4-BE49-F238E27FC236}">
                <a16:creationId xmlns:a16="http://schemas.microsoft.com/office/drawing/2014/main" id="{149D992B-8D72-4F1C-8B2E-EE9508802A73}"/>
              </a:ext>
            </a:extLst>
          </p:cNvPr>
          <p:cNvSpPr txBox="1"/>
          <p:nvPr/>
        </p:nvSpPr>
        <p:spPr>
          <a:xfrm>
            <a:off x="5194851" y="118258"/>
            <a:ext cx="7191513" cy="1384995"/>
          </a:xfrm>
          <a:prstGeom prst="rect">
            <a:avLst/>
          </a:prstGeom>
          <a:noFill/>
        </p:spPr>
        <p:txBody>
          <a:bodyPr wrap="square" rtlCol="0">
            <a:spAutoFit/>
          </a:bodyPr>
          <a:lstStyle/>
          <a:p>
            <a:pPr algn="ctr"/>
            <a:r>
              <a:rPr lang="vi-VN" sz="3600" dirty="0">
                <a:ln>
                  <a:solidFill>
                    <a:schemeClr val="accent4">
                      <a:lumMod val="40000"/>
                      <a:lumOff val="60000"/>
                    </a:schemeClr>
                  </a:solidFill>
                </a:ln>
                <a:solidFill>
                  <a:schemeClr val="bg1"/>
                </a:solidFill>
                <a:latin typeface="+mj-lt"/>
              </a:rPr>
              <a:t>CHỦ ĐỀ 4</a:t>
            </a:r>
          </a:p>
          <a:p>
            <a:pPr algn="ctr"/>
            <a:r>
              <a:rPr lang="vi-VN" sz="4800" dirty="0">
                <a:ln>
                  <a:solidFill>
                    <a:schemeClr val="accent4">
                      <a:lumMod val="40000"/>
                      <a:lumOff val="60000"/>
                    </a:schemeClr>
                  </a:solidFill>
                </a:ln>
                <a:solidFill>
                  <a:schemeClr val="bg1"/>
                </a:solidFill>
                <a:latin typeface="+mj-lt"/>
              </a:rPr>
              <a:t>THỰC VẬT VÀ ĐỘNG VẬT</a:t>
            </a:r>
          </a:p>
        </p:txBody>
      </p:sp>
      <p:sp>
        <p:nvSpPr>
          <p:cNvPr id="141" name="Google Shape;199;p25">
            <a:extLst>
              <a:ext uri="{FF2B5EF4-FFF2-40B4-BE49-F238E27FC236}">
                <a16:creationId xmlns:a16="http://schemas.microsoft.com/office/drawing/2014/main" id="{7EEA65AD-07A3-4B1C-AC72-7CB6D8F72B49}"/>
              </a:ext>
            </a:extLst>
          </p:cNvPr>
          <p:cNvSpPr/>
          <p:nvPr/>
        </p:nvSpPr>
        <p:spPr>
          <a:xfrm>
            <a:off x="561920" y="781925"/>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rgbClr val="0038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42" name="Google Shape;201;p25">
            <a:extLst>
              <a:ext uri="{FF2B5EF4-FFF2-40B4-BE49-F238E27FC236}">
                <a16:creationId xmlns:a16="http://schemas.microsoft.com/office/drawing/2014/main" id="{3E9513A6-E9B9-431D-9E2A-32CAF97D0E5F}"/>
              </a:ext>
            </a:extLst>
          </p:cNvPr>
          <p:cNvGrpSpPr/>
          <p:nvPr/>
        </p:nvGrpSpPr>
        <p:grpSpPr>
          <a:xfrm rot="870046">
            <a:off x="533532" y="2161681"/>
            <a:ext cx="501149" cy="1012800"/>
            <a:chOff x="656025" y="2751350"/>
            <a:chExt cx="311375" cy="629275"/>
          </a:xfrm>
        </p:grpSpPr>
        <p:sp>
          <p:nvSpPr>
            <p:cNvPr id="143" name="Google Shape;202;p25">
              <a:extLst>
                <a:ext uri="{FF2B5EF4-FFF2-40B4-BE49-F238E27FC236}">
                  <a16:creationId xmlns:a16="http://schemas.microsoft.com/office/drawing/2014/main" id="{15211DCF-FECB-4BFE-96B1-B708B7728FC5}"/>
                </a:ext>
              </a:extLst>
            </p:cNvPr>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4" name="Google Shape;203;p25">
              <a:extLst>
                <a:ext uri="{FF2B5EF4-FFF2-40B4-BE49-F238E27FC236}">
                  <a16:creationId xmlns:a16="http://schemas.microsoft.com/office/drawing/2014/main" id="{049D2789-EF78-45A8-9B9C-9EDA8887008D}"/>
                </a:ext>
              </a:extLst>
            </p:cNvPr>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5" name="Google Shape;204;p25">
              <a:extLst>
                <a:ext uri="{FF2B5EF4-FFF2-40B4-BE49-F238E27FC236}">
                  <a16:creationId xmlns:a16="http://schemas.microsoft.com/office/drawing/2014/main" id="{495E7F83-A078-4BBF-8180-5C7A285946D6}"/>
                </a:ext>
              </a:extLst>
            </p:cNvPr>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6" name="Google Shape;205;p25">
              <a:extLst>
                <a:ext uri="{FF2B5EF4-FFF2-40B4-BE49-F238E27FC236}">
                  <a16:creationId xmlns:a16="http://schemas.microsoft.com/office/drawing/2014/main" id="{0357BF07-0F24-445B-96C7-4A1B5A2498CB}"/>
                </a:ext>
              </a:extLst>
            </p:cNvPr>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7" name="Google Shape;206;p25">
              <a:extLst>
                <a:ext uri="{FF2B5EF4-FFF2-40B4-BE49-F238E27FC236}">
                  <a16:creationId xmlns:a16="http://schemas.microsoft.com/office/drawing/2014/main" id="{29C3CC6A-66D1-4299-9423-B782257B264C}"/>
                </a:ext>
              </a:extLst>
            </p:cNvPr>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8" name="Google Shape;207;p25">
              <a:extLst>
                <a:ext uri="{FF2B5EF4-FFF2-40B4-BE49-F238E27FC236}">
                  <a16:creationId xmlns:a16="http://schemas.microsoft.com/office/drawing/2014/main" id="{6987CAA2-B1C9-494B-B91B-68420345F186}"/>
                </a:ext>
              </a:extLst>
            </p:cNvPr>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9" name="Google Shape;208;p25">
              <a:extLst>
                <a:ext uri="{FF2B5EF4-FFF2-40B4-BE49-F238E27FC236}">
                  <a16:creationId xmlns:a16="http://schemas.microsoft.com/office/drawing/2014/main" id="{71CD5431-509F-449C-B1E4-E7F4D48126B4}"/>
                </a:ext>
              </a:extLst>
            </p:cNvPr>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0" name="Google Shape;209;p25">
              <a:extLst>
                <a:ext uri="{FF2B5EF4-FFF2-40B4-BE49-F238E27FC236}">
                  <a16:creationId xmlns:a16="http://schemas.microsoft.com/office/drawing/2014/main" id="{888DD9BB-12B9-481C-BBBB-C558F444838A}"/>
                </a:ext>
              </a:extLst>
            </p:cNvPr>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1" name="Google Shape;210;p25">
              <a:extLst>
                <a:ext uri="{FF2B5EF4-FFF2-40B4-BE49-F238E27FC236}">
                  <a16:creationId xmlns:a16="http://schemas.microsoft.com/office/drawing/2014/main" id="{9831CC01-A8AB-49DC-872F-E830D2F1D291}"/>
                </a:ext>
              </a:extLst>
            </p:cNvPr>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2" name="Google Shape;211;p25">
              <a:extLst>
                <a:ext uri="{FF2B5EF4-FFF2-40B4-BE49-F238E27FC236}">
                  <a16:creationId xmlns:a16="http://schemas.microsoft.com/office/drawing/2014/main" id="{33E9F605-ACBC-4297-B899-0A6235C78287}"/>
                </a:ext>
              </a:extLst>
            </p:cNvPr>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76" name="Google Shape;536;p34">
            <a:extLst>
              <a:ext uri="{FF2B5EF4-FFF2-40B4-BE49-F238E27FC236}">
                <a16:creationId xmlns:a16="http://schemas.microsoft.com/office/drawing/2014/main" id="{8AC655FA-2F9A-48C2-988A-6A43FEA949C1}"/>
              </a:ext>
            </a:extLst>
          </p:cNvPr>
          <p:cNvGrpSpPr/>
          <p:nvPr/>
        </p:nvGrpSpPr>
        <p:grpSpPr>
          <a:xfrm>
            <a:off x="4744382" y="2755994"/>
            <a:ext cx="1191594" cy="1544846"/>
            <a:chOff x="5685225" y="1586850"/>
            <a:chExt cx="598600" cy="724900"/>
          </a:xfrm>
        </p:grpSpPr>
        <p:sp>
          <p:nvSpPr>
            <p:cNvPr id="177" name="Google Shape;537;p34">
              <a:extLst>
                <a:ext uri="{FF2B5EF4-FFF2-40B4-BE49-F238E27FC236}">
                  <a16:creationId xmlns:a16="http://schemas.microsoft.com/office/drawing/2014/main" id="{05E2BE2B-8DBD-44C7-8EE3-7463EFC004D9}"/>
                </a:ext>
              </a:extLst>
            </p:cNvPr>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8" name="Google Shape;538;p34">
              <a:extLst>
                <a:ext uri="{FF2B5EF4-FFF2-40B4-BE49-F238E27FC236}">
                  <a16:creationId xmlns:a16="http://schemas.microsoft.com/office/drawing/2014/main" id="{37E27875-5212-47D9-B37C-7ABE06171F4B}"/>
                </a:ext>
              </a:extLst>
            </p:cNvPr>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9" name="Google Shape;539;p34">
              <a:extLst>
                <a:ext uri="{FF2B5EF4-FFF2-40B4-BE49-F238E27FC236}">
                  <a16:creationId xmlns:a16="http://schemas.microsoft.com/office/drawing/2014/main" id="{F7F48E71-A545-48E0-B78D-3AE798F37F6D}"/>
                </a:ext>
              </a:extLst>
            </p:cNvPr>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180" name="Google Shape;540;p34">
              <a:extLst>
                <a:ext uri="{FF2B5EF4-FFF2-40B4-BE49-F238E27FC236}">
                  <a16:creationId xmlns:a16="http://schemas.microsoft.com/office/drawing/2014/main" id="{9FDECF8D-BD51-47D2-880D-E7D62DDCBF6F}"/>
                </a:ext>
              </a:extLst>
            </p:cNvPr>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1" name="Google Shape;541;p34">
              <a:extLst>
                <a:ext uri="{FF2B5EF4-FFF2-40B4-BE49-F238E27FC236}">
                  <a16:creationId xmlns:a16="http://schemas.microsoft.com/office/drawing/2014/main" id="{1D923AF9-653E-4F06-B6A0-8C662D6D2A5D}"/>
                </a:ext>
              </a:extLst>
            </p:cNvPr>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2" name="Google Shape;542;p34">
              <a:extLst>
                <a:ext uri="{FF2B5EF4-FFF2-40B4-BE49-F238E27FC236}">
                  <a16:creationId xmlns:a16="http://schemas.microsoft.com/office/drawing/2014/main" id="{36B58637-1F5D-4DBF-94A1-9215128916C4}"/>
                </a:ext>
              </a:extLst>
            </p:cNvPr>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3" name="Google Shape;543;p34">
              <a:extLst>
                <a:ext uri="{FF2B5EF4-FFF2-40B4-BE49-F238E27FC236}">
                  <a16:creationId xmlns:a16="http://schemas.microsoft.com/office/drawing/2014/main" id="{CAAFDA24-DB5E-4090-8B1D-1C2149DEEFF0}"/>
                </a:ext>
              </a:extLst>
            </p:cNvPr>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4" name="Google Shape;544;p34">
              <a:extLst>
                <a:ext uri="{FF2B5EF4-FFF2-40B4-BE49-F238E27FC236}">
                  <a16:creationId xmlns:a16="http://schemas.microsoft.com/office/drawing/2014/main" id="{DB4807AC-B282-446C-8F87-C409501181AD}"/>
                </a:ext>
              </a:extLst>
            </p:cNvPr>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5" name="Google Shape;545;p34">
              <a:extLst>
                <a:ext uri="{FF2B5EF4-FFF2-40B4-BE49-F238E27FC236}">
                  <a16:creationId xmlns:a16="http://schemas.microsoft.com/office/drawing/2014/main" id="{153B099C-8C86-419C-9505-CCC4443722C8}"/>
                </a:ext>
              </a:extLst>
            </p:cNvPr>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6" name="Google Shape;546;p34">
              <a:extLst>
                <a:ext uri="{FF2B5EF4-FFF2-40B4-BE49-F238E27FC236}">
                  <a16:creationId xmlns:a16="http://schemas.microsoft.com/office/drawing/2014/main" id="{CB60B173-A6A9-4AC0-A989-DD617E27C7D2}"/>
                </a:ext>
              </a:extLst>
            </p:cNvPr>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7" name="Google Shape;547;p34">
              <a:extLst>
                <a:ext uri="{FF2B5EF4-FFF2-40B4-BE49-F238E27FC236}">
                  <a16:creationId xmlns:a16="http://schemas.microsoft.com/office/drawing/2014/main" id="{AD421F90-12B5-43C1-BB5F-23CD4724BE5F}"/>
                </a:ext>
              </a:extLst>
            </p:cNvPr>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8" name="Google Shape;548;p34">
              <a:extLst>
                <a:ext uri="{FF2B5EF4-FFF2-40B4-BE49-F238E27FC236}">
                  <a16:creationId xmlns:a16="http://schemas.microsoft.com/office/drawing/2014/main" id="{F766F200-DA1F-4736-AE8E-4CF9224705AE}"/>
                </a:ext>
              </a:extLst>
            </p:cNvPr>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9" name="Google Shape;549;p34">
              <a:extLst>
                <a:ext uri="{FF2B5EF4-FFF2-40B4-BE49-F238E27FC236}">
                  <a16:creationId xmlns:a16="http://schemas.microsoft.com/office/drawing/2014/main" id="{D7FB693F-2B2E-4E10-8EF8-B91FC43AC483}"/>
                </a:ext>
              </a:extLst>
            </p:cNvPr>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0" name="Google Shape;550;p34">
              <a:extLst>
                <a:ext uri="{FF2B5EF4-FFF2-40B4-BE49-F238E27FC236}">
                  <a16:creationId xmlns:a16="http://schemas.microsoft.com/office/drawing/2014/main" id="{0AE39276-9A57-4092-B936-13E9674901BB}"/>
                </a:ext>
              </a:extLst>
            </p:cNvPr>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1" name="Google Shape;551;p34">
              <a:extLst>
                <a:ext uri="{FF2B5EF4-FFF2-40B4-BE49-F238E27FC236}">
                  <a16:creationId xmlns:a16="http://schemas.microsoft.com/office/drawing/2014/main" id="{0309AA5E-3B58-4E50-BEEE-E394BBF85868}"/>
                </a:ext>
              </a:extLst>
            </p:cNvPr>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2" name="Google Shape;552;p34">
              <a:extLst>
                <a:ext uri="{FF2B5EF4-FFF2-40B4-BE49-F238E27FC236}">
                  <a16:creationId xmlns:a16="http://schemas.microsoft.com/office/drawing/2014/main" id="{72C3FF59-6C67-419D-B1F9-57795AC32BC8}"/>
                </a:ext>
              </a:extLst>
            </p:cNvPr>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3" name="Google Shape;553;p34">
              <a:extLst>
                <a:ext uri="{FF2B5EF4-FFF2-40B4-BE49-F238E27FC236}">
                  <a16:creationId xmlns:a16="http://schemas.microsoft.com/office/drawing/2014/main" id="{6194DF72-6EBD-4635-B3A0-EE55C7C34310}"/>
                </a:ext>
              </a:extLst>
            </p:cNvPr>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4" name="Google Shape;554;p34">
              <a:extLst>
                <a:ext uri="{FF2B5EF4-FFF2-40B4-BE49-F238E27FC236}">
                  <a16:creationId xmlns:a16="http://schemas.microsoft.com/office/drawing/2014/main" id="{FFE18C06-CAC4-4DF2-A18B-FA988052C160}"/>
                </a:ext>
              </a:extLst>
            </p:cNvPr>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5" name="Google Shape;555;p34">
              <a:extLst>
                <a:ext uri="{FF2B5EF4-FFF2-40B4-BE49-F238E27FC236}">
                  <a16:creationId xmlns:a16="http://schemas.microsoft.com/office/drawing/2014/main" id="{C3ADC966-7815-4107-BDA8-ABC4ABE5EE85}"/>
                </a:ext>
              </a:extLst>
            </p:cNvPr>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6" name="Google Shape;556;p34">
              <a:extLst>
                <a:ext uri="{FF2B5EF4-FFF2-40B4-BE49-F238E27FC236}">
                  <a16:creationId xmlns:a16="http://schemas.microsoft.com/office/drawing/2014/main" id="{C88F1B55-155B-489B-A066-D9D80671A467}"/>
                </a:ext>
              </a:extLst>
            </p:cNvPr>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7" name="Google Shape;557;p34">
              <a:extLst>
                <a:ext uri="{FF2B5EF4-FFF2-40B4-BE49-F238E27FC236}">
                  <a16:creationId xmlns:a16="http://schemas.microsoft.com/office/drawing/2014/main" id="{2FEAF762-CF6E-4337-90CA-7A65DEC2DBCA}"/>
                </a:ext>
              </a:extLst>
            </p:cNvPr>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8" name="Google Shape;558;p34">
              <a:extLst>
                <a:ext uri="{FF2B5EF4-FFF2-40B4-BE49-F238E27FC236}">
                  <a16:creationId xmlns:a16="http://schemas.microsoft.com/office/drawing/2014/main" id="{742DA12E-CB56-41EB-AE34-1D6C5EEC6FEB}"/>
                </a:ext>
              </a:extLst>
            </p:cNvPr>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9" name="Google Shape;559;p34">
              <a:extLst>
                <a:ext uri="{FF2B5EF4-FFF2-40B4-BE49-F238E27FC236}">
                  <a16:creationId xmlns:a16="http://schemas.microsoft.com/office/drawing/2014/main" id="{DDC24585-CD9B-4BA1-8242-56A5AF1B78AA}"/>
                </a:ext>
              </a:extLst>
            </p:cNvPr>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0" name="Google Shape;560;p34">
              <a:extLst>
                <a:ext uri="{FF2B5EF4-FFF2-40B4-BE49-F238E27FC236}">
                  <a16:creationId xmlns:a16="http://schemas.microsoft.com/office/drawing/2014/main" id="{B1D46610-B295-4831-8B0C-468FE5DD515C}"/>
                </a:ext>
              </a:extLst>
            </p:cNvPr>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1" name="Google Shape;561;p34">
              <a:extLst>
                <a:ext uri="{FF2B5EF4-FFF2-40B4-BE49-F238E27FC236}">
                  <a16:creationId xmlns:a16="http://schemas.microsoft.com/office/drawing/2014/main" id="{99C46B81-80EE-4036-91CF-B851FAC0B18E}"/>
                </a:ext>
              </a:extLst>
            </p:cNvPr>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2" name="Google Shape;562;p34">
              <a:extLst>
                <a:ext uri="{FF2B5EF4-FFF2-40B4-BE49-F238E27FC236}">
                  <a16:creationId xmlns:a16="http://schemas.microsoft.com/office/drawing/2014/main" id="{26263F99-DB19-4F9C-951B-8DD136CDE6CC}"/>
                </a:ext>
              </a:extLst>
            </p:cNvPr>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3" name="Google Shape;563;p34">
              <a:extLst>
                <a:ext uri="{FF2B5EF4-FFF2-40B4-BE49-F238E27FC236}">
                  <a16:creationId xmlns:a16="http://schemas.microsoft.com/office/drawing/2014/main" id="{E0D11FC6-812A-46AC-9864-723AE0DD0F42}"/>
                </a:ext>
              </a:extLst>
            </p:cNvPr>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229" name="Google Shape;221;p25">
            <a:extLst>
              <a:ext uri="{FF2B5EF4-FFF2-40B4-BE49-F238E27FC236}">
                <a16:creationId xmlns:a16="http://schemas.microsoft.com/office/drawing/2014/main" id="{6F26832C-8E15-4340-AE8B-09CE323C9AFC}"/>
              </a:ext>
            </a:extLst>
          </p:cNvPr>
          <p:cNvGrpSpPr/>
          <p:nvPr/>
        </p:nvGrpSpPr>
        <p:grpSpPr>
          <a:xfrm>
            <a:off x="1813528" y="531384"/>
            <a:ext cx="2219111" cy="1592274"/>
            <a:chOff x="4582100" y="3095150"/>
            <a:chExt cx="581650" cy="417350"/>
          </a:xfrm>
        </p:grpSpPr>
        <p:sp>
          <p:nvSpPr>
            <p:cNvPr id="230" name="Google Shape;222;p25">
              <a:extLst>
                <a:ext uri="{FF2B5EF4-FFF2-40B4-BE49-F238E27FC236}">
                  <a16:creationId xmlns:a16="http://schemas.microsoft.com/office/drawing/2014/main" id="{F8E72442-1019-47E1-B007-F43BD1D88C98}"/>
                </a:ext>
              </a:extLst>
            </p:cNvPr>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1" name="Google Shape;223;p25">
              <a:extLst>
                <a:ext uri="{FF2B5EF4-FFF2-40B4-BE49-F238E27FC236}">
                  <a16:creationId xmlns:a16="http://schemas.microsoft.com/office/drawing/2014/main" id="{DC89489B-888A-4A1E-AE74-A31808774B40}"/>
                </a:ext>
              </a:extLst>
            </p:cNvPr>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2" name="Google Shape;224;p25">
              <a:extLst>
                <a:ext uri="{FF2B5EF4-FFF2-40B4-BE49-F238E27FC236}">
                  <a16:creationId xmlns:a16="http://schemas.microsoft.com/office/drawing/2014/main" id="{FAA72BE8-9203-498B-84AF-9C23AC5140AF}"/>
                </a:ext>
              </a:extLst>
            </p:cNvPr>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3" name="Google Shape;225;p25">
              <a:extLst>
                <a:ext uri="{FF2B5EF4-FFF2-40B4-BE49-F238E27FC236}">
                  <a16:creationId xmlns:a16="http://schemas.microsoft.com/office/drawing/2014/main" id="{5EA2370E-1ED8-4FDD-AEBD-D41F02DE2FB7}"/>
                </a:ext>
              </a:extLst>
            </p:cNvPr>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4" name="Google Shape;226;p25">
              <a:extLst>
                <a:ext uri="{FF2B5EF4-FFF2-40B4-BE49-F238E27FC236}">
                  <a16:creationId xmlns:a16="http://schemas.microsoft.com/office/drawing/2014/main" id="{5F4BA2C7-630D-434A-8FEC-2EA9DB6E25A8}"/>
                </a:ext>
              </a:extLst>
            </p:cNvPr>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5" name="Google Shape;227;p25">
              <a:extLst>
                <a:ext uri="{FF2B5EF4-FFF2-40B4-BE49-F238E27FC236}">
                  <a16:creationId xmlns:a16="http://schemas.microsoft.com/office/drawing/2014/main" id="{168321D1-15A6-4008-8AF1-55D258778136}"/>
                </a:ext>
              </a:extLst>
            </p:cNvPr>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6" name="Google Shape;228;p25">
              <a:extLst>
                <a:ext uri="{FF2B5EF4-FFF2-40B4-BE49-F238E27FC236}">
                  <a16:creationId xmlns:a16="http://schemas.microsoft.com/office/drawing/2014/main" id="{62E13F90-1E9B-4AA9-A3E2-3CE1CA9EA4BB}"/>
                </a:ext>
              </a:extLst>
            </p:cNvPr>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7" name="Google Shape;229;p25">
              <a:extLst>
                <a:ext uri="{FF2B5EF4-FFF2-40B4-BE49-F238E27FC236}">
                  <a16:creationId xmlns:a16="http://schemas.microsoft.com/office/drawing/2014/main" id="{E35C068D-89EF-4034-A078-C022458637E6}"/>
                </a:ext>
              </a:extLst>
            </p:cNvPr>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8" name="Google Shape;230;p25">
              <a:extLst>
                <a:ext uri="{FF2B5EF4-FFF2-40B4-BE49-F238E27FC236}">
                  <a16:creationId xmlns:a16="http://schemas.microsoft.com/office/drawing/2014/main" id="{D0D6F78E-9EDE-4084-AFE6-126919421B7E}"/>
                </a:ext>
              </a:extLst>
            </p:cNvPr>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9" name="Google Shape;231;p25">
              <a:extLst>
                <a:ext uri="{FF2B5EF4-FFF2-40B4-BE49-F238E27FC236}">
                  <a16:creationId xmlns:a16="http://schemas.microsoft.com/office/drawing/2014/main" id="{8CF303AE-6A95-494E-AAF3-6F31E98CB83D}"/>
                </a:ext>
              </a:extLst>
            </p:cNvPr>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0" name="Google Shape;232;p25">
              <a:extLst>
                <a:ext uri="{FF2B5EF4-FFF2-40B4-BE49-F238E27FC236}">
                  <a16:creationId xmlns:a16="http://schemas.microsoft.com/office/drawing/2014/main" id="{645CBB46-B0DD-4029-B970-B02DFE230F55}"/>
                </a:ext>
              </a:extLst>
            </p:cNvPr>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1" name="Google Shape;233;p25">
              <a:extLst>
                <a:ext uri="{FF2B5EF4-FFF2-40B4-BE49-F238E27FC236}">
                  <a16:creationId xmlns:a16="http://schemas.microsoft.com/office/drawing/2014/main" id="{53116F04-8D06-49D2-A9A7-498F4AFBAE52}"/>
                </a:ext>
              </a:extLst>
            </p:cNvPr>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2" name="Google Shape;234;p25">
              <a:extLst>
                <a:ext uri="{FF2B5EF4-FFF2-40B4-BE49-F238E27FC236}">
                  <a16:creationId xmlns:a16="http://schemas.microsoft.com/office/drawing/2014/main" id="{54076A15-EA51-42D2-8F6B-A284F2BE54C6}"/>
                </a:ext>
              </a:extLst>
            </p:cNvPr>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3" name="Google Shape;235;p25">
              <a:extLst>
                <a:ext uri="{FF2B5EF4-FFF2-40B4-BE49-F238E27FC236}">
                  <a16:creationId xmlns:a16="http://schemas.microsoft.com/office/drawing/2014/main" id="{49804723-9913-4186-ABFA-6B7D5EAE8B17}"/>
                </a:ext>
              </a:extLst>
            </p:cNvPr>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4" name="Google Shape;236;p25">
              <a:extLst>
                <a:ext uri="{FF2B5EF4-FFF2-40B4-BE49-F238E27FC236}">
                  <a16:creationId xmlns:a16="http://schemas.microsoft.com/office/drawing/2014/main" id="{9951AACC-2F6B-46D9-9F12-0967B4C4E19F}"/>
                </a:ext>
              </a:extLst>
            </p:cNvPr>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5" name="Google Shape;237;p25">
              <a:extLst>
                <a:ext uri="{FF2B5EF4-FFF2-40B4-BE49-F238E27FC236}">
                  <a16:creationId xmlns:a16="http://schemas.microsoft.com/office/drawing/2014/main" id="{EEEEAFDB-E14C-40E7-9D09-DE5111D14EBA}"/>
                </a:ext>
              </a:extLst>
            </p:cNvPr>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6" name="Google Shape;238;p25">
              <a:extLst>
                <a:ext uri="{FF2B5EF4-FFF2-40B4-BE49-F238E27FC236}">
                  <a16:creationId xmlns:a16="http://schemas.microsoft.com/office/drawing/2014/main" id="{EEAD6506-D649-4810-8297-E31CF3B343E8}"/>
                </a:ext>
              </a:extLst>
            </p:cNvPr>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7" name="Google Shape;239;p25">
              <a:extLst>
                <a:ext uri="{FF2B5EF4-FFF2-40B4-BE49-F238E27FC236}">
                  <a16:creationId xmlns:a16="http://schemas.microsoft.com/office/drawing/2014/main" id="{3F8DC857-F0B3-4CB6-B03D-5FD339576070}"/>
                </a:ext>
              </a:extLst>
            </p:cNvPr>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8" name="Google Shape;240;p25">
              <a:extLst>
                <a:ext uri="{FF2B5EF4-FFF2-40B4-BE49-F238E27FC236}">
                  <a16:creationId xmlns:a16="http://schemas.microsoft.com/office/drawing/2014/main" id="{6CC23D72-63E2-47F3-BA9B-B5D9C5BB516A}"/>
                </a:ext>
              </a:extLst>
            </p:cNvPr>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9" name="Google Shape;241;p25">
              <a:extLst>
                <a:ext uri="{FF2B5EF4-FFF2-40B4-BE49-F238E27FC236}">
                  <a16:creationId xmlns:a16="http://schemas.microsoft.com/office/drawing/2014/main" id="{2D678FA0-3273-4B30-869A-A45D6F72A9D6}"/>
                </a:ext>
              </a:extLst>
            </p:cNvPr>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0" name="Google Shape;242;p25">
              <a:extLst>
                <a:ext uri="{FF2B5EF4-FFF2-40B4-BE49-F238E27FC236}">
                  <a16:creationId xmlns:a16="http://schemas.microsoft.com/office/drawing/2014/main" id="{0A9315E1-81D3-412D-B6F4-C6C1B3367E56}"/>
                </a:ext>
              </a:extLst>
            </p:cNvPr>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1" name="Google Shape;243;p25">
              <a:extLst>
                <a:ext uri="{FF2B5EF4-FFF2-40B4-BE49-F238E27FC236}">
                  <a16:creationId xmlns:a16="http://schemas.microsoft.com/office/drawing/2014/main" id="{0A0E1DF6-7E3F-45EA-BFE9-7B7F556F767E}"/>
                </a:ext>
              </a:extLst>
            </p:cNvPr>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2" name="Google Shape;244;p25">
              <a:extLst>
                <a:ext uri="{FF2B5EF4-FFF2-40B4-BE49-F238E27FC236}">
                  <a16:creationId xmlns:a16="http://schemas.microsoft.com/office/drawing/2014/main" id="{B8C3C8DE-569C-4BEE-AD24-9FB3BCFAABA3}"/>
                </a:ext>
              </a:extLst>
            </p:cNvPr>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3" name="Google Shape;245;p25">
              <a:extLst>
                <a:ext uri="{FF2B5EF4-FFF2-40B4-BE49-F238E27FC236}">
                  <a16:creationId xmlns:a16="http://schemas.microsoft.com/office/drawing/2014/main" id="{DDEAB8E0-157C-47DB-8975-9BC50FCFD651}"/>
                </a:ext>
              </a:extLst>
            </p:cNvPr>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68" name="Google Shape;343;p28">
            <a:extLst>
              <a:ext uri="{FF2B5EF4-FFF2-40B4-BE49-F238E27FC236}">
                <a16:creationId xmlns:a16="http://schemas.microsoft.com/office/drawing/2014/main" id="{55E235F5-60E0-4955-BD27-455E2DA4DEEA}"/>
              </a:ext>
            </a:extLst>
          </p:cNvPr>
          <p:cNvGrpSpPr/>
          <p:nvPr/>
        </p:nvGrpSpPr>
        <p:grpSpPr>
          <a:xfrm>
            <a:off x="3654818" y="222074"/>
            <a:ext cx="790837" cy="1083272"/>
            <a:chOff x="1731150" y="1748550"/>
            <a:chExt cx="228625" cy="313175"/>
          </a:xfrm>
        </p:grpSpPr>
        <p:sp>
          <p:nvSpPr>
            <p:cNvPr id="169" name="Google Shape;344;p28">
              <a:extLst>
                <a:ext uri="{FF2B5EF4-FFF2-40B4-BE49-F238E27FC236}">
                  <a16:creationId xmlns:a16="http://schemas.microsoft.com/office/drawing/2014/main" id="{83BEFCDB-8895-4CCE-8855-A4A51D0A0F60}"/>
                </a:ext>
              </a:extLst>
            </p:cNvPr>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0" name="Google Shape;345;p28">
              <a:extLst>
                <a:ext uri="{FF2B5EF4-FFF2-40B4-BE49-F238E27FC236}">
                  <a16:creationId xmlns:a16="http://schemas.microsoft.com/office/drawing/2014/main" id="{9272C0A2-DEB5-4DD6-92A7-B8FD0E1DDE99}"/>
                </a:ext>
              </a:extLst>
            </p:cNvPr>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1" name="Google Shape;346;p28">
              <a:extLst>
                <a:ext uri="{FF2B5EF4-FFF2-40B4-BE49-F238E27FC236}">
                  <a16:creationId xmlns:a16="http://schemas.microsoft.com/office/drawing/2014/main" id="{CEEA817C-9454-4A44-BD87-F9881FF0FE57}"/>
                </a:ext>
              </a:extLst>
            </p:cNvPr>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172" name="Google Shape;347;p28">
              <a:extLst>
                <a:ext uri="{FF2B5EF4-FFF2-40B4-BE49-F238E27FC236}">
                  <a16:creationId xmlns:a16="http://schemas.microsoft.com/office/drawing/2014/main" id="{D4EB8EC6-AADC-4B9A-A4CA-F4FF872D9191}"/>
                </a:ext>
              </a:extLst>
            </p:cNvPr>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3" name="Google Shape;348;p28">
              <a:extLst>
                <a:ext uri="{FF2B5EF4-FFF2-40B4-BE49-F238E27FC236}">
                  <a16:creationId xmlns:a16="http://schemas.microsoft.com/office/drawing/2014/main" id="{4BD56BFC-EB68-42C9-AD0D-7E439C48EEB2}"/>
                </a:ext>
              </a:extLst>
            </p:cNvPr>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4" name="Google Shape;349;p28">
              <a:extLst>
                <a:ext uri="{FF2B5EF4-FFF2-40B4-BE49-F238E27FC236}">
                  <a16:creationId xmlns:a16="http://schemas.microsoft.com/office/drawing/2014/main" id="{70E71C29-C323-4C70-8409-9ACB3453C533}"/>
                </a:ext>
              </a:extLst>
            </p:cNvPr>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5" name="Google Shape;350;p28">
              <a:extLst>
                <a:ext uri="{FF2B5EF4-FFF2-40B4-BE49-F238E27FC236}">
                  <a16:creationId xmlns:a16="http://schemas.microsoft.com/office/drawing/2014/main" id="{CE67F3C6-AFF5-4679-B4C7-D84930B2C742}"/>
                </a:ext>
              </a:extLst>
            </p:cNvPr>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2" name="Cloud 1">
            <a:extLst>
              <a:ext uri="{FF2B5EF4-FFF2-40B4-BE49-F238E27FC236}">
                <a16:creationId xmlns:a16="http://schemas.microsoft.com/office/drawing/2014/main" id="{CFF076C3-9DD2-42F2-96BC-427CF92AEA3C}"/>
              </a:ext>
            </a:extLst>
          </p:cNvPr>
          <p:cNvSpPr/>
          <p:nvPr/>
        </p:nvSpPr>
        <p:spPr>
          <a:xfrm>
            <a:off x="6111999" y="1644474"/>
            <a:ext cx="5974590" cy="4384635"/>
          </a:xfrm>
          <a:prstGeom prst="cloud">
            <a:avLst/>
          </a:prstGeom>
          <a: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TH Sài Đồng">
            <a:extLst>
              <a:ext uri="{FF2B5EF4-FFF2-40B4-BE49-F238E27FC236}">
                <a16:creationId xmlns:a16="http://schemas.microsoft.com/office/drawing/2014/main" id="{72021930-CE38-5048-A289-7A0F4E850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7356" y="1"/>
            <a:ext cx="874643" cy="826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943924"/>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4B5ADC7-DF69-5645-AEDD-3D4368B90249}"/>
              </a:ext>
            </a:extLst>
          </p:cNvPr>
          <p:cNvSpPr/>
          <p:nvPr/>
        </p:nvSpPr>
        <p:spPr>
          <a:xfrm>
            <a:off x="781879" y="728871"/>
            <a:ext cx="10243931" cy="198782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ln w="0"/>
                <a:solidFill>
                  <a:schemeClr val="tx1"/>
                </a:solidFill>
                <a:effectLst>
                  <a:outerShdw blurRad="38100" dist="19050" dir="2700000" algn="tl" rotWithShape="0">
                    <a:schemeClr val="dk1">
                      <a:alpha val="40000"/>
                    </a:schemeClr>
                  </a:outerShdw>
                </a:effectLst>
              </a:rPr>
              <a:t>Việc làm có ảnh hưởng tốt : Tổ chức và tham gia dọn dẹp vệ sinh đường làng ngõ xóm vào cuối tuần, sử dụng các sản phẩm tốt cho môi trường có thể tái chế, không xả rác và nước thải bẩn ra đường, trồng nhiều cây xanh, …vv…..</a:t>
            </a:r>
          </a:p>
        </p:txBody>
      </p:sp>
      <p:sp>
        <p:nvSpPr>
          <p:cNvPr id="3" name="Rounded Rectangle 2">
            <a:extLst>
              <a:ext uri="{FF2B5EF4-FFF2-40B4-BE49-F238E27FC236}">
                <a16:creationId xmlns:a16="http://schemas.microsoft.com/office/drawing/2014/main" id="{877D9898-324B-C94F-AE0D-4BEA171A2904}"/>
              </a:ext>
            </a:extLst>
          </p:cNvPr>
          <p:cNvSpPr/>
          <p:nvPr/>
        </p:nvSpPr>
        <p:spPr>
          <a:xfrm>
            <a:off x="781879" y="3584713"/>
            <a:ext cx="10243931" cy="198782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ln w="0"/>
                <a:solidFill>
                  <a:schemeClr val="tx1"/>
                </a:solidFill>
                <a:effectLst>
                  <a:outerShdw blurRad="38100" dist="19050" dir="2700000" algn="tl" rotWithShape="0">
                    <a:schemeClr val="dk1">
                      <a:alpha val="40000"/>
                    </a:schemeClr>
                  </a:outerShdw>
                </a:effectLst>
              </a:rPr>
              <a:t>Việc làm có ảnh hưởng không  tốt : Vứt rác bừa bãi không đúng nơi quy định, đốt rơm rạ, sử dụng than tôt ong, sử dụng thuốc trừ sâu , chặt phá rừng, ….vv…….</a:t>
            </a:r>
          </a:p>
        </p:txBody>
      </p:sp>
      <p:pic>
        <p:nvPicPr>
          <p:cNvPr id="4" name="Picture 2" descr="TH Sài Đồng">
            <a:extLst>
              <a:ext uri="{FF2B5EF4-FFF2-40B4-BE49-F238E27FC236}">
                <a16:creationId xmlns:a16="http://schemas.microsoft.com/office/drawing/2014/main" id="{2DE52599-8E70-AD4B-A589-0189DEB31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4061" y="0"/>
            <a:ext cx="1037939" cy="1046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35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a:extLst>
              <a:ext uri="{FF2B5EF4-FFF2-40B4-BE49-F238E27FC236}">
                <a16:creationId xmlns:a16="http://schemas.microsoft.com/office/drawing/2014/main" id="{82E69D97-83E3-EB49-8EDD-39FEB0D630B6}"/>
              </a:ext>
            </a:extLst>
          </p:cNvPr>
          <p:cNvSpPr/>
          <p:nvPr/>
        </p:nvSpPr>
        <p:spPr>
          <a:xfrm>
            <a:off x="927651" y="100933"/>
            <a:ext cx="10336697" cy="781879"/>
          </a:xfrm>
          <a:prstGeom prst="wedgeRoundRectCallout">
            <a:avLst>
              <a:gd name="adj1" fmla="val 35480"/>
              <a:gd name="adj2" fmla="val 73138"/>
              <a:gd name="adj3" fmla="val 16667"/>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VN" sz="2400" b="1" dirty="0">
                <a:ln w="6600">
                  <a:solidFill>
                    <a:schemeClr val="accent2"/>
                  </a:solidFill>
                  <a:prstDash val="solid"/>
                </a:ln>
                <a:solidFill>
                  <a:srgbClr val="FFFFFF"/>
                </a:solidFill>
                <a:effectLst>
                  <a:outerShdw dist="38100" dir="2700000" algn="tl" rotWithShape="0">
                    <a:schemeClr val="accent2"/>
                  </a:outerShdw>
                </a:effectLst>
              </a:rPr>
              <a:t>Trò chơi củng cố :  Các con hãy nhanh tay nhanh mắt tìm môi trường sống của động vật, thực vật ?</a:t>
            </a:r>
          </a:p>
        </p:txBody>
      </p:sp>
      <p:pic>
        <p:nvPicPr>
          <p:cNvPr id="10242" name="Picture 2" descr="Cá ngựa là gì? Tác dụng ra sao? | Sim Sơn ® | Quà tặng tuyệt vời từ xứ đảo">
            <a:extLst>
              <a:ext uri="{FF2B5EF4-FFF2-40B4-BE49-F238E27FC236}">
                <a16:creationId xmlns:a16="http://schemas.microsoft.com/office/drawing/2014/main" id="{9ED5E7C9-0B8C-8E46-B0BF-689967E8C3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9026" y="1987008"/>
            <a:ext cx="2405224" cy="154705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ình tượng con hổ trong dòng chảy văn hoá Việt Nam | Thời sự">
            <a:extLst>
              <a:ext uri="{FF2B5EF4-FFF2-40B4-BE49-F238E27FC236}">
                <a16:creationId xmlns:a16="http://schemas.microsoft.com/office/drawing/2014/main" id="{A0674D8A-D97B-E444-A548-28097C78B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267" y="1046896"/>
            <a:ext cx="2527515" cy="139579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ủ Cà Rốt - Thực phẩm tốt nhất cung cấp nguồn vitamin A | Thực Phẩm">
            <a:extLst>
              <a:ext uri="{FF2B5EF4-FFF2-40B4-BE49-F238E27FC236}">
                <a16:creationId xmlns:a16="http://schemas.microsoft.com/office/drawing/2014/main" id="{1B03B284-2F69-E94D-A2C6-2BEDAD6D40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6146" y="2162515"/>
            <a:ext cx="1948071" cy="1948071"/>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Con Bò ♫♫ Con Cún Con ♥ Nhạc Thiếu Nhi Sôi Động Vui Nhộn Hay Nhất - YouTube">
            <a:extLst>
              <a:ext uri="{FF2B5EF4-FFF2-40B4-BE49-F238E27FC236}">
                <a16:creationId xmlns:a16="http://schemas.microsoft.com/office/drawing/2014/main" id="{3C45A64A-15BF-5448-A92B-E1F7971B15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4217" y="1046896"/>
            <a:ext cx="2448368" cy="139579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Tham Khảo Chi Tiết Cấu Tạo Hoa Sen Gồm Những Bộ Phận Nào">
            <a:extLst>
              <a:ext uri="{FF2B5EF4-FFF2-40B4-BE49-F238E27FC236}">
                <a16:creationId xmlns:a16="http://schemas.microsoft.com/office/drawing/2014/main" id="{5E3629FB-B8A6-5B47-B22C-EEFA0E0695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4605" y="2086883"/>
            <a:ext cx="2448369" cy="1547053"/>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Thuyết minh cây phượng vĩ - Theki.vn">
            <a:extLst>
              <a:ext uri="{FF2B5EF4-FFF2-40B4-BE49-F238E27FC236}">
                <a16:creationId xmlns:a16="http://schemas.microsoft.com/office/drawing/2014/main" id="{0252FADE-2C40-E045-A70F-7E34716371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540268" y="3259818"/>
            <a:ext cx="2527516" cy="1447178"/>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Nằm Mơ Thấy Cá Heo Đánh Con Gì? Giải Mã Giấc Mơ Thấy Cá Heo Đánh">
            <a:extLst>
              <a:ext uri="{FF2B5EF4-FFF2-40B4-BE49-F238E27FC236}">
                <a16:creationId xmlns:a16="http://schemas.microsoft.com/office/drawing/2014/main" id="{AC16E708-81C0-7243-BE88-5BE1D94774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23381" y="3259818"/>
            <a:ext cx="2448369" cy="1447178"/>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a:extLst>
              <a:ext uri="{FF2B5EF4-FFF2-40B4-BE49-F238E27FC236}">
                <a16:creationId xmlns:a16="http://schemas.microsoft.com/office/drawing/2014/main" id="{A89BE2B1-1DDE-3345-A2BA-1EF00A3D3E70}"/>
              </a:ext>
            </a:extLst>
          </p:cNvPr>
          <p:cNvSpPr/>
          <p:nvPr/>
        </p:nvSpPr>
        <p:spPr>
          <a:xfrm>
            <a:off x="7123381" y="5524128"/>
            <a:ext cx="4320209" cy="98728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VN" b="1" spc="50" dirty="0">
                <a:ln w="0"/>
                <a:solidFill>
                  <a:schemeClr val="tx1"/>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MÔI TRƯỜNG SỐNG DƯỚI NƯỚC</a:t>
            </a:r>
          </a:p>
        </p:txBody>
      </p:sp>
      <p:sp>
        <p:nvSpPr>
          <p:cNvPr id="16" name="Rounded Rectangle 15">
            <a:extLst>
              <a:ext uri="{FF2B5EF4-FFF2-40B4-BE49-F238E27FC236}">
                <a16:creationId xmlns:a16="http://schemas.microsoft.com/office/drawing/2014/main" id="{F9FF9C22-74FB-8642-B40E-4E7FBB39D10D}"/>
              </a:ext>
            </a:extLst>
          </p:cNvPr>
          <p:cNvSpPr/>
          <p:nvPr/>
        </p:nvSpPr>
        <p:spPr>
          <a:xfrm>
            <a:off x="490331" y="5535198"/>
            <a:ext cx="4577452" cy="98728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VN" b="1" spc="50" dirty="0">
                <a:ln w="0"/>
                <a:solidFill>
                  <a:schemeClr val="tx1"/>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MÔI TRƯỜNG SỐNG TRÊN CẠN</a:t>
            </a:r>
          </a:p>
        </p:txBody>
      </p:sp>
      <p:pic>
        <p:nvPicPr>
          <p:cNvPr id="17" name="Picture 2" descr="TH Sài Đồng">
            <a:extLst>
              <a:ext uri="{FF2B5EF4-FFF2-40B4-BE49-F238E27FC236}">
                <a16:creationId xmlns:a16="http://schemas.microsoft.com/office/drawing/2014/main" id="{AC74C8CE-94A0-864B-B263-D7B69DAD38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64348" y="0"/>
            <a:ext cx="927652" cy="882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60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42"/>
                                        </p:tgtEl>
                                        <p:attrNameLst>
                                          <p:attrName>style.visibility</p:attrName>
                                        </p:attrNameLst>
                                      </p:cBhvr>
                                      <p:to>
                                        <p:strVal val="visible"/>
                                      </p:to>
                                    </p:set>
                                    <p:anim calcmode="lin" valueType="num">
                                      <p:cBhvr additive="base">
                                        <p:cTn id="19" dur="500" fill="hold"/>
                                        <p:tgtEl>
                                          <p:spTgt spid="10242"/>
                                        </p:tgtEl>
                                        <p:attrNameLst>
                                          <p:attrName>ppt_x</p:attrName>
                                        </p:attrNameLst>
                                      </p:cBhvr>
                                      <p:tavLst>
                                        <p:tav tm="0">
                                          <p:val>
                                            <p:strVal val="#ppt_x"/>
                                          </p:val>
                                        </p:tav>
                                        <p:tav tm="100000">
                                          <p:val>
                                            <p:strVal val="#ppt_x"/>
                                          </p:val>
                                        </p:tav>
                                      </p:tavLst>
                                    </p:anim>
                                    <p:anim calcmode="lin" valueType="num">
                                      <p:cBhvr additive="base">
                                        <p:cTn id="20"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44"/>
                                        </p:tgtEl>
                                        <p:attrNameLst>
                                          <p:attrName>style.visibility</p:attrName>
                                        </p:attrNameLst>
                                      </p:cBhvr>
                                      <p:to>
                                        <p:strVal val="visible"/>
                                      </p:to>
                                    </p:set>
                                    <p:anim calcmode="lin" valueType="num">
                                      <p:cBhvr additive="base">
                                        <p:cTn id="25" dur="500" fill="hold"/>
                                        <p:tgtEl>
                                          <p:spTgt spid="10244"/>
                                        </p:tgtEl>
                                        <p:attrNameLst>
                                          <p:attrName>ppt_x</p:attrName>
                                        </p:attrNameLst>
                                      </p:cBhvr>
                                      <p:tavLst>
                                        <p:tav tm="0">
                                          <p:val>
                                            <p:strVal val="#ppt_x"/>
                                          </p:val>
                                        </p:tav>
                                        <p:tav tm="100000">
                                          <p:val>
                                            <p:strVal val="#ppt_x"/>
                                          </p:val>
                                        </p:tav>
                                      </p:tavLst>
                                    </p:anim>
                                    <p:anim calcmode="lin" valueType="num">
                                      <p:cBhvr additive="base">
                                        <p:cTn id="26"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52"/>
                                        </p:tgtEl>
                                        <p:attrNameLst>
                                          <p:attrName>style.visibility</p:attrName>
                                        </p:attrNameLst>
                                      </p:cBhvr>
                                      <p:to>
                                        <p:strVal val="visible"/>
                                      </p:to>
                                    </p:set>
                                    <p:anim calcmode="lin" valueType="num">
                                      <p:cBhvr additive="base">
                                        <p:cTn id="31" dur="500" fill="hold"/>
                                        <p:tgtEl>
                                          <p:spTgt spid="10252"/>
                                        </p:tgtEl>
                                        <p:attrNameLst>
                                          <p:attrName>ppt_x</p:attrName>
                                        </p:attrNameLst>
                                      </p:cBhvr>
                                      <p:tavLst>
                                        <p:tav tm="0">
                                          <p:val>
                                            <p:strVal val="#ppt_x"/>
                                          </p:val>
                                        </p:tav>
                                        <p:tav tm="100000">
                                          <p:val>
                                            <p:strVal val="#ppt_x"/>
                                          </p:val>
                                        </p:tav>
                                      </p:tavLst>
                                    </p:anim>
                                    <p:anim calcmode="lin" valueType="num">
                                      <p:cBhvr additive="base">
                                        <p:cTn id="32" dur="500" fill="hold"/>
                                        <p:tgtEl>
                                          <p:spTgt spid="1025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248"/>
                                        </p:tgtEl>
                                        <p:attrNameLst>
                                          <p:attrName>style.visibility</p:attrName>
                                        </p:attrNameLst>
                                      </p:cBhvr>
                                      <p:to>
                                        <p:strVal val="visible"/>
                                      </p:to>
                                    </p:set>
                                    <p:animEffect transition="in" filter="barn(inVertical)">
                                      <p:cBhvr>
                                        <p:cTn id="37" dur="500"/>
                                        <p:tgtEl>
                                          <p:spTgt spid="1024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254"/>
                                        </p:tgtEl>
                                        <p:attrNameLst>
                                          <p:attrName>style.visibility</p:attrName>
                                        </p:attrNameLst>
                                      </p:cBhvr>
                                      <p:to>
                                        <p:strVal val="visible"/>
                                      </p:to>
                                    </p:set>
                                    <p:animEffect transition="in" filter="barn(inVertical)">
                                      <p:cBhvr>
                                        <p:cTn id="42" dur="500"/>
                                        <p:tgtEl>
                                          <p:spTgt spid="1025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250"/>
                                        </p:tgtEl>
                                        <p:attrNameLst>
                                          <p:attrName>style.visibility</p:attrName>
                                        </p:attrNameLst>
                                      </p:cBhvr>
                                      <p:to>
                                        <p:strVal val="visible"/>
                                      </p:to>
                                    </p:set>
                                    <p:animEffect transition="in" filter="barn(inVertical)">
                                      <p:cBhvr>
                                        <p:cTn id="47" dur="500"/>
                                        <p:tgtEl>
                                          <p:spTgt spid="1025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0246"/>
                                        </p:tgtEl>
                                        <p:attrNameLst>
                                          <p:attrName>style.visibility</p:attrName>
                                        </p:attrNameLst>
                                      </p:cBhvr>
                                      <p:to>
                                        <p:strVal val="visible"/>
                                      </p:to>
                                    </p:set>
                                    <p:animEffect transition="in" filter="blinds(horizontal)">
                                      <p:cBhvr>
                                        <p:cTn id="52" dur="500"/>
                                        <p:tgtEl>
                                          <p:spTgt spid="10246"/>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8.33333E-7 1.85185E-6 L -0.06302 0.65185 " pathEditMode="fixed" rAng="0" ptsTypes="AA">
                                      <p:cBhvr>
                                        <p:cTn id="68" dur="2000" fill="hold"/>
                                        <p:tgtEl>
                                          <p:spTgt spid="10244"/>
                                        </p:tgtEl>
                                        <p:attrNameLst>
                                          <p:attrName>ppt_x</p:attrName>
                                          <p:attrName>ppt_y</p:attrName>
                                        </p:attrNameLst>
                                      </p:cBhvr>
                                      <p:rCtr x="-3151" y="32593"/>
                                    </p:animMotion>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0244"/>
                                        </p:tgtEl>
                                      </p:cBhvr>
                                    </p:animEffect>
                                    <p:set>
                                      <p:cBhvr>
                                        <p:cTn id="73" dur="1" fill="hold">
                                          <p:stCondLst>
                                            <p:cond delay="499"/>
                                          </p:stCondLst>
                                        </p:cTn>
                                        <p:tgtEl>
                                          <p:spTgt spid="1024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0" presetClass="path" presetSubtype="0" accel="50000" decel="50000" fill="hold" nodeType="clickEffect">
                                  <p:stCondLst>
                                    <p:cond delay="0"/>
                                  </p:stCondLst>
                                  <p:childTnLst>
                                    <p:animMotion origin="layout" path="M 0.0207 0.06088 L -0.44454 0.64028 " pathEditMode="relative" rAng="0" ptsTypes="AA">
                                      <p:cBhvr>
                                        <p:cTn id="77" dur="2000" fill="hold"/>
                                        <p:tgtEl>
                                          <p:spTgt spid="10248"/>
                                        </p:tgtEl>
                                        <p:attrNameLst>
                                          <p:attrName>ppt_x</p:attrName>
                                          <p:attrName>ppt_y</p:attrName>
                                        </p:attrNameLst>
                                      </p:cBhvr>
                                      <p:rCtr x="-23268" y="28958"/>
                                    </p:animMotion>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0248"/>
                                        </p:tgtEl>
                                      </p:cBhvr>
                                    </p:animEffect>
                                    <p:set>
                                      <p:cBhvr>
                                        <p:cTn id="82" dur="1" fill="hold">
                                          <p:stCondLst>
                                            <p:cond delay="499"/>
                                          </p:stCondLst>
                                        </p:cTn>
                                        <p:tgtEl>
                                          <p:spTgt spid="1024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nodeType="clickEffect">
                                  <p:stCondLst>
                                    <p:cond delay="0"/>
                                  </p:stCondLst>
                                  <p:childTnLst>
                                    <p:animMotion origin="layout" path="M 8.33333E-7 2.96296E-6 L -0.10365 0.31782 " pathEditMode="relative" rAng="0" ptsTypes="AA">
                                      <p:cBhvr>
                                        <p:cTn id="86" dur="2000" fill="hold"/>
                                        <p:tgtEl>
                                          <p:spTgt spid="10252"/>
                                        </p:tgtEl>
                                        <p:attrNameLst>
                                          <p:attrName>ppt_x</p:attrName>
                                          <p:attrName>ppt_y</p:attrName>
                                        </p:attrNameLst>
                                      </p:cBhvr>
                                      <p:rCtr x="-5182" y="15880"/>
                                    </p:animMotion>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10252"/>
                                        </p:tgtEl>
                                      </p:cBhvr>
                                    </p:animEffect>
                                    <p:set>
                                      <p:cBhvr>
                                        <p:cTn id="91" dur="1" fill="hold">
                                          <p:stCondLst>
                                            <p:cond delay="499"/>
                                          </p:stCondLst>
                                        </p:cTn>
                                        <p:tgtEl>
                                          <p:spTgt spid="10252"/>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2.91667E-6 4.07407E-6 L -0.28946 0.40648 " pathEditMode="relative" rAng="0" ptsTypes="AA">
                                      <p:cBhvr>
                                        <p:cTn id="95" dur="2000" fill="hold"/>
                                        <p:tgtEl>
                                          <p:spTgt spid="10246"/>
                                        </p:tgtEl>
                                        <p:attrNameLst>
                                          <p:attrName>ppt_x</p:attrName>
                                          <p:attrName>ppt_y</p:attrName>
                                        </p:attrNameLst>
                                      </p:cBhvr>
                                      <p:rCtr x="-14479" y="20324"/>
                                    </p:animMotion>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10246"/>
                                        </p:tgtEl>
                                      </p:cBhvr>
                                    </p:animEffect>
                                    <p:set>
                                      <p:cBhvr>
                                        <p:cTn id="100" dur="1" fill="hold">
                                          <p:stCondLst>
                                            <p:cond delay="499"/>
                                          </p:stCondLst>
                                        </p:cTn>
                                        <p:tgtEl>
                                          <p:spTgt spid="10246"/>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0" presetClass="path" presetSubtype="0" accel="50000" decel="50000" fill="hold" nodeType="clickEffect">
                                  <p:stCondLst>
                                    <p:cond delay="0"/>
                                  </p:stCondLst>
                                  <p:childTnLst>
                                    <p:animMotion origin="layout" path="M 0.00013 0.07268 L 0.67305 0.47245 " pathEditMode="relative" rAng="0" ptsTypes="AA">
                                      <p:cBhvr>
                                        <p:cTn id="104" dur="2000" fill="hold"/>
                                        <p:tgtEl>
                                          <p:spTgt spid="10242"/>
                                        </p:tgtEl>
                                        <p:attrNameLst>
                                          <p:attrName>ppt_x</p:attrName>
                                          <p:attrName>ppt_y</p:attrName>
                                        </p:attrNameLst>
                                      </p:cBhvr>
                                      <p:rCtr x="33646" y="19977"/>
                                    </p:animMotion>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10242"/>
                                        </p:tgtEl>
                                      </p:cBhvr>
                                    </p:animEffect>
                                    <p:set>
                                      <p:cBhvr>
                                        <p:cTn id="109" dur="1" fill="hold">
                                          <p:stCondLst>
                                            <p:cond delay="499"/>
                                          </p:stCondLst>
                                        </p:cTn>
                                        <p:tgtEl>
                                          <p:spTgt spid="10242"/>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0" presetClass="path" presetSubtype="0" accel="50000" decel="50000" fill="hold" nodeType="clickEffect">
                                  <p:stCondLst>
                                    <p:cond delay="0"/>
                                  </p:stCondLst>
                                  <p:childTnLst>
                                    <p:animMotion origin="layout" path="M 0.01106 0.05092 L 0.09036 0.31389 " pathEditMode="relative" rAng="0" ptsTypes="AA">
                                      <p:cBhvr>
                                        <p:cTn id="113" dur="2000" fill="hold"/>
                                        <p:tgtEl>
                                          <p:spTgt spid="10254"/>
                                        </p:tgtEl>
                                        <p:attrNameLst>
                                          <p:attrName>ppt_x</p:attrName>
                                          <p:attrName>ppt_y</p:attrName>
                                        </p:attrNameLst>
                                      </p:cBhvr>
                                      <p:rCtr x="3958" y="13148"/>
                                    </p:animMotion>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nodeType="clickEffect">
                                  <p:stCondLst>
                                    <p:cond delay="0"/>
                                  </p:stCondLst>
                                  <p:childTnLst>
                                    <p:animEffect transition="out" filter="fade">
                                      <p:cBhvr>
                                        <p:cTn id="117" dur="500"/>
                                        <p:tgtEl>
                                          <p:spTgt spid="10254"/>
                                        </p:tgtEl>
                                      </p:cBhvr>
                                    </p:animEffect>
                                    <p:set>
                                      <p:cBhvr>
                                        <p:cTn id="118" dur="1" fill="hold">
                                          <p:stCondLst>
                                            <p:cond delay="499"/>
                                          </p:stCondLst>
                                        </p:cTn>
                                        <p:tgtEl>
                                          <p:spTgt spid="10254"/>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42" presetClass="path" presetSubtype="0" accel="50000" decel="50000" fill="hold" nodeType="clickEffect">
                                  <p:stCondLst>
                                    <p:cond delay="0"/>
                                  </p:stCondLst>
                                  <p:childTnLst>
                                    <p:animMotion origin="layout" path="M 4.58333E-6 3.7037E-7 L -0.11993 0.45046 " pathEditMode="relative" rAng="0" ptsTypes="AA">
                                      <p:cBhvr>
                                        <p:cTn id="122" dur="2000" fill="hold"/>
                                        <p:tgtEl>
                                          <p:spTgt spid="10250"/>
                                        </p:tgtEl>
                                        <p:attrNameLst>
                                          <p:attrName>ppt_x</p:attrName>
                                          <p:attrName>ppt_y</p:attrName>
                                        </p:attrNameLst>
                                      </p:cBhvr>
                                      <p:rCtr x="-6003" y="22523"/>
                                    </p:animMotion>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0250"/>
                                        </p:tgtEl>
                                      </p:cBhvr>
                                    </p:animEffect>
                                    <p:set>
                                      <p:cBhvr>
                                        <p:cTn id="127" dur="1" fill="hold">
                                          <p:stCondLst>
                                            <p:cond delay="499"/>
                                          </p:stCondLst>
                                        </p:cTn>
                                        <p:tgtEl>
                                          <p:spTgt spid="102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 name="Group 5">
            <a:extLst>
              <a:ext uri="{FF2B5EF4-FFF2-40B4-BE49-F238E27FC236}">
                <a16:creationId xmlns:a16="http://schemas.microsoft.com/office/drawing/2014/main" id="{5D4E1D68-C160-4555-B7BC-94928AF1B3C4}"/>
              </a:ext>
            </a:extLst>
          </p:cNvPr>
          <p:cNvGrpSpPr/>
          <p:nvPr/>
        </p:nvGrpSpPr>
        <p:grpSpPr>
          <a:xfrm>
            <a:off x="1108212" y="367748"/>
            <a:ext cx="9785074" cy="6122504"/>
            <a:chOff x="1108212" y="367748"/>
            <a:chExt cx="9785074" cy="6122504"/>
          </a:xfrm>
        </p:grpSpPr>
        <p:pic>
          <p:nvPicPr>
            <p:cNvPr id="4" name="Picture 3">
              <a:extLst>
                <a:ext uri="{FF2B5EF4-FFF2-40B4-BE49-F238E27FC236}">
                  <a16:creationId xmlns:a16="http://schemas.microsoft.com/office/drawing/2014/main" id="{0C65D36F-FB17-438D-924A-73BFC6FDAB8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b="6896"/>
            <a:stretch/>
          </p:blipFill>
          <p:spPr>
            <a:xfrm>
              <a:off x="1108212" y="367748"/>
              <a:ext cx="9785074" cy="6122504"/>
            </a:xfrm>
            <a:prstGeom prst="rect">
              <a:avLst/>
            </a:prstGeom>
          </p:spPr>
        </p:pic>
        <p:sp>
          <p:nvSpPr>
            <p:cNvPr id="5" name="Speech Bubble: Rectangle with Corners Rounded 4">
              <a:extLst>
                <a:ext uri="{FF2B5EF4-FFF2-40B4-BE49-F238E27FC236}">
                  <a16:creationId xmlns:a16="http://schemas.microsoft.com/office/drawing/2014/main" id="{11619ACA-5C11-4F3E-9478-678ACAE200A0}"/>
                </a:ext>
              </a:extLst>
            </p:cNvPr>
            <p:cNvSpPr/>
            <p:nvPr/>
          </p:nvSpPr>
          <p:spPr>
            <a:xfrm>
              <a:off x="6374294" y="460513"/>
              <a:ext cx="2796209" cy="1093304"/>
            </a:xfrm>
            <a:prstGeom prst="wedgeRoundRectCallout">
              <a:avLst>
                <a:gd name="adj1" fmla="val -928"/>
                <a:gd name="adj2" fmla="val 71570"/>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i="1" dirty="0">
                  <a:solidFill>
                    <a:sysClr val="windowText" lastClr="000000"/>
                  </a:solidFill>
                </a:rPr>
                <a:t>Hãy chung tay bảo vệ môi trường sống của thực vật và động vật!</a:t>
              </a:r>
            </a:p>
          </p:txBody>
        </p:sp>
      </p:grpSp>
      <p:pic>
        <p:nvPicPr>
          <p:cNvPr id="7" name="Picture 2" descr="TH Sài Đồng">
            <a:extLst>
              <a:ext uri="{FF2B5EF4-FFF2-40B4-BE49-F238E27FC236}">
                <a16:creationId xmlns:a16="http://schemas.microsoft.com/office/drawing/2014/main" id="{FB0C03E4-8CE9-9745-B7DD-C9E9A5D47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600" y="0"/>
            <a:ext cx="914400" cy="927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46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CCA2DB-7E5B-364C-8889-BC5CDD624C7F}"/>
              </a:ext>
            </a:extLst>
          </p:cNvPr>
          <p:cNvPicPr>
            <a:picLocks noChangeAspect="1"/>
          </p:cNvPicPr>
          <p:nvPr/>
        </p:nvPicPr>
        <p:blipFill rotWithShape="1">
          <a:blip r:embed="rId2">
            <a:extLst>
              <a:ext uri="{28A0092B-C50C-407E-A947-70E740481C1C}">
                <a14:useLocalDpi xmlns:a14="http://schemas.microsoft.com/office/drawing/2010/main" val="0"/>
              </a:ext>
            </a:extLst>
          </a:blip>
          <a:srcRect l="6884" t="5218" r="844" b="5893"/>
          <a:stretch/>
        </p:blipFill>
        <p:spPr>
          <a:xfrm>
            <a:off x="0" y="0"/>
            <a:ext cx="12192000" cy="6858000"/>
          </a:xfrm>
          <a:prstGeom prst="rect">
            <a:avLst/>
          </a:prstGeom>
        </p:spPr>
      </p:pic>
      <p:pic>
        <p:nvPicPr>
          <p:cNvPr id="8" name="Picture 2" descr="TH Sài Đồng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cứu  ...">
            <a:extLst>
              <a:ext uri="{FF2B5EF4-FFF2-40B4-BE49-F238E27FC236}">
                <a16:creationId xmlns:a16="http://schemas.microsoft.com/office/drawing/2014/main" id="{70E6ACAA-1615-EC42-8BC2-E50204013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8273" y="0"/>
            <a:ext cx="973727"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9246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FCF269-C01C-9A4B-9D9D-BFB4121AC10D}"/>
              </a:ext>
            </a:extLst>
          </p:cNvPr>
          <p:cNvPicPr>
            <a:picLocks noChangeAspect="1"/>
          </p:cNvPicPr>
          <p:nvPr/>
        </p:nvPicPr>
        <p:blipFill>
          <a:blip r:embed="rId2"/>
          <a:stretch>
            <a:fillRect/>
          </a:stretch>
        </p:blipFill>
        <p:spPr>
          <a:xfrm>
            <a:off x="0" y="1"/>
            <a:ext cx="12192000" cy="6683828"/>
          </a:xfrm>
          <a:prstGeom prst="rect">
            <a:avLst/>
          </a:prstGeom>
        </p:spPr>
      </p:pic>
      <p:pic>
        <p:nvPicPr>
          <p:cNvPr id="6" name="Picture 2" descr="TH Sài Đồng">
            <a:extLst>
              <a:ext uri="{FF2B5EF4-FFF2-40B4-BE49-F238E27FC236}">
                <a16:creationId xmlns:a16="http://schemas.microsoft.com/office/drawing/2014/main" id="{A8337E22-E8CF-254F-8E8B-C1DBF5B04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4061" y="0"/>
            <a:ext cx="1037939" cy="1046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8594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Ảnh nền thiết kế bài giảng điện tử 2">
            <a:extLst>
              <a:ext uri="{FF2B5EF4-FFF2-40B4-BE49-F238E27FC236}">
                <a16:creationId xmlns:a16="http://schemas.microsoft.com/office/drawing/2014/main" id="{532D25BE-9E8C-E247-BA0A-AF369F132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267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46A9B0E-E399-7B4F-A329-EB842DB5D496}"/>
              </a:ext>
            </a:extLst>
          </p:cNvPr>
          <p:cNvSpPr txBox="1"/>
          <p:nvPr/>
        </p:nvSpPr>
        <p:spPr>
          <a:xfrm>
            <a:off x="3507567" y="1572749"/>
            <a:ext cx="6727372" cy="1446550"/>
          </a:xfrm>
          <a:prstGeom prst="rect">
            <a:avLst/>
          </a:prstGeom>
          <a:noFill/>
        </p:spPr>
        <p:txBody>
          <a:bodyPr wrap="square" rtlCol="0">
            <a:spAutoFit/>
          </a:bodyPr>
          <a:lstStyle/>
          <a:p>
            <a:r>
              <a:rPr lang="en-VN" sz="8800" b="1" i="1" dirty="0">
                <a:solidFill>
                  <a:schemeClr val="accent1"/>
                </a:solidFill>
                <a:latin typeface="+mj-lt"/>
                <a:cs typeface="APPLE CHANCERY" panose="03020702040506060504" pitchFamily="66" charset="-79"/>
              </a:rPr>
              <a:t>KHỞI ĐỘNG</a:t>
            </a:r>
          </a:p>
        </p:txBody>
      </p:sp>
      <p:pic>
        <p:nvPicPr>
          <p:cNvPr id="5" name="Picture 2" descr="TH Sài Đồng">
            <a:extLst>
              <a:ext uri="{FF2B5EF4-FFF2-40B4-BE49-F238E27FC236}">
                <a16:creationId xmlns:a16="http://schemas.microsoft.com/office/drawing/2014/main" id="{C6053D42-C06D-3243-A6BA-AA3942A9C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4061" y="0"/>
            <a:ext cx="1037939" cy="1046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5386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3474503"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3565" y="1305004"/>
            <a:ext cx="2714205" cy="1077218"/>
          </a:xfrm>
          <a:prstGeom prst="rect">
            <a:avLst/>
          </a:prstGeom>
          <a:noFill/>
        </p:spPr>
        <p:txBody>
          <a:bodyPr wrap="none" rtlCol="0">
            <a:spAutoFit/>
          </a:bodyPr>
          <a:lstStyle/>
          <a:p>
            <a:pPr algn="ctr" defTabSz="1219170"/>
            <a:r>
              <a:rPr lang="en-US" sz="3200" b="1" dirty="0">
                <a:solidFill>
                  <a:srgbClr val="008000"/>
                </a:solidFill>
                <a:latin typeface="Arial" panose="020B0604020202020204" pitchFamily="34" charset="0"/>
                <a:cs typeface="Arial" panose="020B0604020202020204" pitchFamily="34" charset="0"/>
              </a:rPr>
              <a:t>GIẢI CỨU</a:t>
            </a:r>
          </a:p>
          <a:p>
            <a:pPr algn="ctr" defTabSz="1219170"/>
            <a:r>
              <a:rPr lang="en-US" sz="3200" b="1" dirty="0">
                <a:solidFill>
                  <a:srgbClr val="008000"/>
                </a:solidFill>
                <a:latin typeface="Arial" panose="020B0604020202020204" pitchFamily="34"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1022" y="2746046"/>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311511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133600" y="1570435"/>
            <a:ext cx="8331200" cy="3046988"/>
          </a:xfrm>
          <a:prstGeom prst="rect">
            <a:avLst/>
          </a:prstGeom>
          <a:noFill/>
        </p:spPr>
        <p:txBody>
          <a:bodyPr wrap="square" rtlCol="0">
            <a:spAutoFit/>
          </a:bodyPr>
          <a:lstStyle/>
          <a:p>
            <a:pPr algn="ctr" defTabSz="1219170"/>
            <a:r>
              <a:rPr lang="en-US" sz="4800" b="1" dirty="0" err="1">
                <a:solidFill>
                  <a:srgbClr val="008000"/>
                </a:solidFill>
                <a:latin typeface="Arial" panose="020B0604020202020204" pitchFamily="34" charset="0"/>
                <a:cs typeface="Arial" panose="020B0604020202020204" pitchFamily="34" charset="0"/>
              </a:rPr>
              <a:t>Trả</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lời</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đúng</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các</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câu</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hỏi</a:t>
            </a:r>
            <a:r>
              <a:rPr lang="en-US" sz="4800" b="1" dirty="0">
                <a:solidFill>
                  <a:srgbClr val="008000"/>
                </a:solidFill>
                <a:latin typeface="Arial" panose="020B0604020202020204" pitchFamily="34" charset="0"/>
                <a:cs typeface="Arial" panose="020B0604020202020204" pitchFamily="34" charset="0"/>
              </a:rPr>
              <a:t> </a:t>
            </a:r>
          </a:p>
          <a:p>
            <a:pPr algn="ctr" defTabSz="1219170"/>
            <a:r>
              <a:rPr lang="en-US" sz="4800" b="1" dirty="0" err="1">
                <a:solidFill>
                  <a:srgbClr val="008000"/>
                </a:solidFill>
                <a:latin typeface="Arial" panose="020B0604020202020204" pitchFamily="34" charset="0"/>
                <a:cs typeface="Arial" panose="020B0604020202020204" pitchFamily="34" charset="0"/>
              </a:rPr>
              <a:t>để</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giúp</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các</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chú</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khỉ</a:t>
            </a:r>
            <a:r>
              <a:rPr lang="en-US" sz="4800" b="1">
                <a:solidFill>
                  <a:srgbClr val="008000"/>
                </a:solidFill>
                <a:latin typeface="Arial" panose="020B0604020202020204" pitchFamily="34" charset="0"/>
                <a:cs typeface="Arial" panose="020B0604020202020204" pitchFamily="34" charset="0"/>
              </a:rPr>
              <a:t> </a:t>
            </a:r>
          </a:p>
          <a:p>
            <a:pPr algn="ctr" defTabSz="1219170"/>
            <a:r>
              <a:rPr lang="en-US" sz="4800" b="1">
                <a:solidFill>
                  <a:srgbClr val="008000"/>
                </a:solidFill>
                <a:latin typeface="Arial" panose="020B0604020202020204" pitchFamily="34" charset="0"/>
                <a:cs typeface="Arial" panose="020B0604020202020204" pitchFamily="34" charset="0"/>
              </a:rPr>
              <a:t>ngăn</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chặn</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hành</a:t>
            </a:r>
            <a:r>
              <a:rPr lang="en-US" sz="4800" b="1" dirty="0">
                <a:solidFill>
                  <a:srgbClr val="008000"/>
                </a:solidFill>
                <a:latin typeface="Arial" panose="020B0604020202020204" pitchFamily="34" charset="0"/>
                <a:cs typeface="Arial" panose="020B0604020202020204" pitchFamily="34" charset="0"/>
              </a:rPr>
              <a:t> vi </a:t>
            </a:r>
          </a:p>
          <a:p>
            <a:pPr algn="ctr" defTabSz="1219170"/>
            <a:r>
              <a:rPr lang="en-US" sz="4800" b="1" dirty="0" err="1">
                <a:solidFill>
                  <a:srgbClr val="008000"/>
                </a:solidFill>
                <a:latin typeface="Arial" panose="020B0604020202020204" pitchFamily="34" charset="0"/>
                <a:cs typeface="Arial" panose="020B0604020202020204" pitchFamily="34" charset="0"/>
              </a:rPr>
              <a:t>phá</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rừng</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của</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nhóm</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lâm</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tặc</a:t>
            </a:r>
            <a:endParaRPr lang="en-US" sz="4800" b="1" dirty="0">
              <a:solidFill>
                <a:srgbClr val="008000"/>
              </a:solidFill>
              <a:latin typeface="Arial" panose="020B0604020202020204" pitchFamily="34" charset="0"/>
              <a:cs typeface="Arial" panose="020B0604020202020204" pitchFamily="34"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10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37" cstate="print">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1" cstate="print">
            <a:extLst>
              <a:ext uri="{BEBA8EAE-BF5A-486C-A8C5-ECC9F3942E4B}">
                <a14:imgProps xmlns:a14="http://schemas.microsoft.com/office/drawing/2010/main">
                  <a14:imgLayer r:embed="rId4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45" cstate="print">
            <a:extLst>
              <a:ext uri="{BEBA8EAE-BF5A-486C-A8C5-ECC9F3942E4B}">
                <a14:imgProps xmlns:a14="http://schemas.microsoft.com/office/drawing/2010/main">
                  <a14:imgLayer r:embed="rId46">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9668444" y="6053952"/>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21920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Calibri"/>
              </a:rPr>
              <a:t>1</a:t>
            </a:r>
          </a:p>
        </p:txBody>
      </p:sp>
      <p:sp>
        <p:nvSpPr>
          <p:cNvPr id="40" name="Oval 39"/>
          <p:cNvSpPr/>
          <p:nvPr/>
        </p:nvSpPr>
        <p:spPr>
          <a:xfrm>
            <a:off x="3376663"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Calibri"/>
              </a:rPr>
              <a:t>2</a:t>
            </a:r>
          </a:p>
        </p:txBody>
      </p:sp>
      <p:sp>
        <p:nvSpPr>
          <p:cNvPr id="41" name="Oval 40"/>
          <p:cNvSpPr/>
          <p:nvPr/>
        </p:nvSpPr>
        <p:spPr>
          <a:xfrm>
            <a:off x="6495117" y="3780971"/>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Calibri"/>
              </a:rPr>
              <a:t>3</a:t>
            </a:r>
          </a:p>
        </p:txBody>
      </p:sp>
      <p:sp>
        <p:nvSpPr>
          <p:cNvPr id="42" name="Oval 41"/>
          <p:cNvSpPr/>
          <p:nvPr/>
        </p:nvSpPr>
        <p:spPr>
          <a:xfrm>
            <a:off x="8229600" y="45593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Calibri"/>
              </a:rPr>
              <a:t>4</a:t>
            </a:r>
          </a:p>
        </p:txBody>
      </p:sp>
    </p:spTree>
    <p:extLst>
      <p:ext uri="{BB962C8B-B14F-4D97-AF65-F5344CB8AC3E}">
        <p14:creationId xmlns:p14="http://schemas.microsoft.com/office/powerpoint/2010/main" val="1123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par>
                                <p:cTn id="115" presetID="1" presetClass="exit" presetSubtype="0" fill="hold" nodeType="withEffect">
                                  <p:stCondLst>
                                    <p:cond delay="0"/>
                                  </p:stCondLst>
                                  <p:childTnLst>
                                    <p:set>
                                      <p:cBhvr>
                                        <p:cTn id="116" dur="1" fill="hold">
                                          <p:stCondLst>
                                            <p:cond delay="0"/>
                                          </p:stCondLst>
                                        </p:cTn>
                                        <p:tgtEl>
                                          <p:spTgt spid="24"/>
                                        </p:tgtEl>
                                        <p:attrNameLst>
                                          <p:attrName>style.visibility</p:attrName>
                                        </p:attrNameLst>
                                      </p:cBhvr>
                                      <p:to>
                                        <p:strVal val="hidden"/>
                                      </p:to>
                                    </p:set>
                                  </p:childTnLst>
                                </p:cTn>
                              </p:par>
                              <p:par>
                                <p:cTn id="117" presetID="1" presetClass="entr" presetSubtype="0" fill="hold" nodeType="withEffect">
                                  <p:stCondLst>
                                    <p:cond delay="1000"/>
                                  </p:stCondLst>
                                  <p:childTnLst>
                                    <p:set>
                                      <p:cBhvr>
                                        <p:cTn id="118"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19" restart="whenNotActive" fill="hold" evtFilter="cancelBubble" nodeType="interactiveSeq">
                <p:stCondLst>
                  <p:cond evt="onClick" delay="0">
                    <p:tgtEl>
                      <p:spTgt spid="21"/>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grpId="0" nodeType="clickEffect">
                                  <p:stCondLst>
                                    <p:cond delay="0"/>
                                  </p:stCondLst>
                                  <p:childTnLst>
                                    <p:set>
                                      <p:cBhvr>
                                        <p:cTn id="123"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24" restart="whenNotActive" fill="hold" evtFilter="cancelBubble" nodeType="interactiveSeq">
                <p:stCondLst>
                  <p:cond evt="onClick" delay="0">
                    <p:tgtEl>
                      <p:spTgt spid="27"/>
                    </p:tgtEl>
                  </p:cond>
                </p:stCondLst>
                <p:endSync evt="end" delay="0">
                  <p:rtn val="all"/>
                </p:endSync>
                <p:childTnLst>
                  <p:par>
                    <p:cTn id="125" fill="hold">
                      <p:stCondLst>
                        <p:cond delay="0"/>
                      </p:stCondLst>
                      <p:childTnLst>
                        <p:par>
                          <p:cTn id="126" fill="hold">
                            <p:stCondLst>
                              <p:cond delay="0"/>
                            </p:stCondLst>
                            <p:childTnLst>
                              <p:par>
                                <p:cTn id="127" presetID="1" presetClass="exit" presetSubtype="0" fill="hold" grpId="0" nodeType="clickEffect">
                                  <p:stCondLst>
                                    <p:cond delay="0"/>
                                  </p:stCondLst>
                                  <p:childTnLst>
                                    <p:set>
                                      <p:cBhvr>
                                        <p:cTn id="12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9" restart="whenNotActive" fill="hold" evtFilter="cancelBubble" nodeType="interactiveSeq">
                <p:stCondLst>
                  <p:cond evt="onClick" delay="0">
                    <p:tgtEl>
                      <p:spTgt spid="26"/>
                    </p:tgtEl>
                  </p:cond>
                </p:stCondLst>
                <p:endSync evt="end" delay="0">
                  <p:rtn val="all"/>
                </p:endSync>
                <p:childTnLst>
                  <p:par>
                    <p:cTn id="130" fill="hold">
                      <p:stCondLst>
                        <p:cond delay="0"/>
                      </p:stCondLst>
                      <p:childTnLst>
                        <p:par>
                          <p:cTn id="131" fill="hold">
                            <p:stCondLst>
                              <p:cond delay="0"/>
                            </p:stCondLst>
                            <p:childTnLst>
                              <p:par>
                                <p:cTn id="132" presetID="1" presetClass="exit" presetSubtype="0" fill="hold" grpId="0" nodeType="clickEffect">
                                  <p:stCondLst>
                                    <p:cond delay="0"/>
                                  </p:stCondLst>
                                  <p:childTnLst>
                                    <p:set>
                                      <p:cBhvr>
                                        <p:cTn id="1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34" restart="whenNotActive" fill="hold" evtFilter="cancelBubble" nodeType="interactiveSeq">
                <p:stCondLst>
                  <p:cond evt="onClick" delay="0">
                    <p:tgtEl>
                      <p:spTgt spid="28"/>
                    </p:tgtEl>
                  </p:cond>
                </p:stCondLst>
                <p:endSync evt="end" delay="0">
                  <p:rtn val="all"/>
                </p:endSync>
                <p:childTnLst>
                  <p:par>
                    <p:cTn id="135" fill="hold">
                      <p:stCondLst>
                        <p:cond delay="0"/>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3" grpId="0" animBg="1"/>
      <p:bldP spid="40"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149600" y="1391047"/>
            <a:ext cx="5892800" cy="584775"/>
          </a:xfrm>
          <a:prstGeom prst="rect">
            <a:avLst/>
          </a:prstGeom>
          <a:noFill/>
        </p:spPr>
        <p:txBody>
          <a:bodyPr wrap="square" rtlCol="0">
            <a:spAutoFit/>
          </a:bodyPr>
          <a:lstStyle/>
          <a:p>
            <a:pPr algn="ctr" defTabSz="1219170"/>
            <a:r>
              <a:rPr lang="en-US" sz="3200" dirty="0" err="1">
                <a:solidFill>
                  <a:srgbClr val="008000"/>
                </a:solidFill>
                <a:latin typeface="Arial" panose="020B0604020202020204" pitchFamily="34" charset="0"/>
                <a:cs typeface="Arial" panose="020B0604020202020204" pitchFamily="34" charset="0"/>
              </a:rPr>
              <a:t>Rùa</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sống</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ở</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đâu</a:t>
            </a:r>
            <a:r>
              <a:rPr lang="en-US" sz="3200" dirty="0">
                <a:solidFill>
                  <a:srgbClr val="008000"/>
                </a:solidFill>
                <a:latin typeface="Arial" panose="020B0604020202020204" pitchFamily="34" charset="0"/>
                <a:cs typeface="Arial" panose="020B0604020202020204" pitchFamily="34" charset="0"/>
              </a:rPr>
              <a:t> ?</a:t>
            </a:r>
          </a:p>
        </p:txBody>
      </p:sp>
      <p:sp>
        <p:nvSpPr>
          <p:cNvPr id="43" name="TextBox 42"/>
          <p:cNvSpPr txBox="1"/>
          <p:nvPr/>
        </p:nvSpPr>
        <p:spPr>
          <a:xfrm>
            <a:off x="3860800" y="4894416"/>
            <a:ext cx="4572000" cy="584775"/>
          </a:xfrm>
          <a:prstGeom prst="rect">
            <a:avLst/>
          </a:prstGeom>
          <a:noFill/>
        </p:spPr>
        <p:txBody>
          <a:bodyPr wrap="square" rtlCol="0">
            <a:spAutoFit/>
          </a:bodyPr>
          <a:lstStyle/>
          <a:p>
            <a:pPr algn="ctr" defTabSz="1219170"/>
            <a:r>
              <a:rPr lang="en-US" sz="3200" dirty="0" err="1">
                <a:solidFill>
                  <a:srgbClr val="008000"/>
                </a:solidFill>
                <a:latin typeface="Arial" panose="020B0604020202020204" pitchFamily="34" charset="0"/>
                <a:cs typeface="Arial" panose="020B0604020202020204" pitchFamily="34" charset="0"/>
              </a:rPr>
              <a:t>Trên</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cạn</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và</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dưới</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nước</a:t>
            </a:r>
            <a:endParaRPr lang="en-US" sz="3200" dirty="0">
              <a:solidFill>
                <a:srgbClr val="008000"/>
              </a:solidFill>
              <a:latin typeface="Arial" panose="020B0604020202020204" pitchFamily="34" charset="0"/>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946400" y="1492647"/>
            <a:ext cx="6096000" cy="584775"/>
          </a:xfrm>
          <a:prstGeom prst="rect">
            <a:avLst/>
          </a:prstGeom>
          <a:noFill/>
        </p:spPr>
        <p:txBody>
          <a:bodyPr wrap="square" rtlCol="0">
            <a:spAutoFit/>
          </a:bodyPr>
          <a:lstStyle/>
          <a:p>
            <a:pPr algn="ctr" defTabSz="1219170"/>
            <a:r>
              <a:rPr lang="en-US" sz="3200" dirty="0" err="1">
                <a:solidFill>
                  <a:srgbClr val="008000"/>
                </a:solidFill>
                <a:latin typeface="Arial" panose="020B0604020202020204" pitchFamily="34" charset="0"/>
                <a:cs typeface="Arial" panose="020B0604020202020204" pitchFamily="34" charset="0"/>
              </a:rPr>
              <a:t>Hoa</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súng</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sống</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ở</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đâu</a:t>
            </a:r>
            <a:r>
              <a:rPr lang="en-US" sz="3200" dirty="0">
                <a:solidFill>
                  <a:srgbClr val="008000"/>
                </a:solidFill>
                <a:latin typeface="Arial" panose="020B0604020202020204" pitchFamily="34" charset="0"/>
                <a:cs typeface="Arial" panose="020B0604020202020204" pitchFamily="34" charset="0"/>
              </a:rPr>
              <a:t> ?</a:t>
            </a:r>
          </a:p>
        </p:txBody>
      </p:sp>
      <p:sp>
        <p:nvSpPr>
          <p:cNvPr id="43" name="TextBox 42"/>
          <p:cNvSpPr txBox="1"/>
          <p:nvPr/>
        </p:nvSpPr>
        <p:spPr>
          <a:xfrm>
            <a:off x="3860800" y="4894416"/>
            <a:ext cx="4572000" cy="584775"/>
          </a:xfrm>
          <a:prstGeom prst="rect">
            <a:avLst/>
          </a:prstGeom>
          <a:noFill/>
        </p:spPr>
        <p:txBody>
          <a:bodyPr wrap="square" rtlCol="0">
            <a:spAutoFit/>
          </a:bodyPr>
          <a:lstStyle/>
          <a:p>
            <a:pPr algn="ctr" defTabSz="1219170"/>
            <a:r>
              <a:rPr lang="en-US" sz="3200" dirty="0" err="1">
                <a:solidFill>
                  <a:srgbClr val="008000"/>
                </a:solidFill>
                <a:latin typeface="Arial" panose="020B0604020202020204" pitchFamily="34" charset="0"/>
                <a:cs typeface="Arial" panose="020B0604020202020204" pitchFamily="34" charset="0"/>
              </a:rPr>
              <a:t>Dưới</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nước</a:t>
            </a:r>
            <a:endParaRPr lang="en-US" sz="3200" dirty="0">
              <a:solidFill>
                <a:srgbClr val="008000"/>
              </a:solidFill>
              <a:latin typeface="Arial" panose="020B0604020202020204" pitchFamily="34" charset="0"/>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1658</TotalTime>
  <Words>408</Words>
  <Application>Microsoft Macintosh PowerPoint</Application>
  <PresentationFormat>Widescreen</PresentationFormat>
  <Paragraphs>54</Paragraphs>
  <Slides>23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Times New Roman</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Microsoft Office User</cp:lastModifiedBy>
  <cp:revision>9</cp:revision>
  <dcterms:created xsi:type="dcterms:W3CDTF">2021-06-11T08:12:41Z</dcterms:created>
  <dcterms:modified xsi:type="dcterms:W3CDTF">2022-02-14T18:03:36Z</dcterms:modified>
</cp:coreProperties>
</file>