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1" r:id="rId2"/>
    <p:sldMasterId id="2147483713" r:id="rId3"/>
  </p:sldMasterIdLst>
  <p:notesMasterIdLst>
    <p:notesMasterId r:id="rId23"/>
  </p:notesMasterIdLst>
  <p:sldIdLst>
    <p:sldId id="332" r:id="rId4"/>
    <p:sldId id="330" r:id="rId5"/>
    <p:sldId id="317" r:id="rId6"/>
    <p:sldId id="318" r:id="rId7"/>
    <p:sldId id="329" r:id="rId8"/>
    <p:sldId id="314" r:id="rId9"/>
    <p:sldId id="300" r:id="rId10"/>
    <p:sldId id="320" r:id="rId11"/>
    <p:sldId id="321" r:id="rId12"/>
    <p:sldId id="322" r:id="rId13"/>
    <p:sldId id="323" r:id="rId14"/>
    <p:sldId id="305" r:id="rId15"/>
    <p:sldId id="296" r:id="rId16"/>
    <p:sldId id="324" r:id="rId17"/>
    <p:sldId id="326" r:id="rId18"/>
    <p:sldId id="327" r:id="rId19"/>
    <p:sldId id="328" r:id="rId20"/>
    <p:sldId id="263" r:id="rId21"/>
    <p:sldId id="262"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0000FF"/>
    <a:srgbClr val="0000CC"/>
    <a:srgbClr val="FFCCFF"/>
    <a:srgbClr val="CC99FF"/>
    <a:srgbClr val="FFFFFF"/>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4"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7DAF-2EE0-4148-B99A-6BBAE4838CC6}" type="datetimeFigureOut">
              <a:rPr lang="en-US" smtClean="0"/>
              <a:pPr/>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9DF7A-AE85-4E59-BD3C-CE8EEBEA274A}" type="slidenum">
              <a:rPr lang="en-US" smtClean="0"/>
              <a:pPr/>
              <a:t>‹#›</a:t>
            </a:fld>
            <a:endParaRPr lang="en-US"/>
          </a:p>
        </p:txBody>
      </p:sp>
    </p:spTree>
    <p:extLst>
      <p:ext uri="{BB962C8B-B14F-4D97-AF65-F5344CB8AC3E}">
        <p14:creationId xmlns:p14="http://schemas.microsoft.com/office/powerpoint/2010/main" val="395109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a:latin typeface="Arial" pitchFamily="34" charset="0"/>
              <a:cs typeface="Arial" pitchFamily="34" charset="0"/>
            </a:endParaRPr>
          </a:p>
        </p:txBody>
      </p:sp>
      <p:sp>
        <p:nvSpPr>
          <p:cNvPr id="22532"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89CD8E-68D3-4720-B56A-B4DE5925D0EB}" type="slidenum">
              <a:rPr kumimoji="0" lang="vi-VN"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vi-VN"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389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9DF7A-AE85-4E59-BD3C-CE8EEBEA274A}" type="slidenum">
              <a:rPr lang="en-US" smtClean="0"/>
              <a:pPr/>
              <a:t>4</a:t>
            </a:fld>
            <a:endParaRPr lang="en-US"/>
          </a:p>
        </p:txBody>
      </p:sp>
    </p:spTree>
    <p:extLst>
      <p:ext uri="{BB962C8B-B14F-4D97-AF65-F5344CB8AC3E}">
        <p14:creationId xmlns:p14="http://schemas.microsoft.com/office/powerpoint/2010/main" val="205746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a:latin typeface="Arial" pitchFamily="34" charset="0"/>
              <a:cs typeface="Arial" pitchFamily="34" charset="0"/>
            </a:endParaRPr>
          </a:p>
        </p:txBody>
      </p:sp>
      <p:sp>
        <p:nvSpPr>
          <p:cNvPr id="22532" name="Slide Number Placeholder 3"/>
          <p:cNvSpPr>
            <a:spLocks noGrp="1"/>
          </p:cNvSpPr>
          <p:nvPr>
            <p:ph type="sldNum" sz="quarter" idx="5"/>
          </p:nvPr>
        </p:nvSpPr>
        <p:spPr>
          <a:noFill/>
        </p:spPr>
        <p:txBody>
          <a:bodyPr/>
          <a:lstStyle/>
          <a:p>
            <a:fld id="{DF89CD8E-68D3-4720-B56A-B4DE5925D0EB}" type="slidenum">
              <a:rPr lang="vi-VN" altLang="en-US"/>
              <a:pPr/>
              <a:t>5</a:t>
            </a:fld>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AD03C0-EA92-4F76-83B6-788176D92230}" type="slidenum">
              <a:rPr lang="en-US" altLang="en-US"/>
              <a:pPr>
                <a:defRPr/>
              </a:pPr>
              <a:t>‹#›</a:t>
            </a:fld>
            <a:endParaRPr lang="en-US" altLang="en-US"/>
          </a:p>
        </p:txBody>
      </p:sp>
    </p:spTree>
    <p:extLst>
      <p:ext uri="{BB962C8B-B14F-4D97-AF65-F5344CB8AC3E}">
        <p14:creationId xmlns:p14="http://schemas.microsoft.com/office/powerpoint/2010/main" val="310900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C6A01E-D807-45BE-A8AE-30B3260E4C95}" type="slidenum">
              <a:rPr lang="en-US" altLang="en-US"/>
              <a:pPr>
                <a:defRPr/>
              </a:pPr>
              <a:t>‹#›</a:t>
            </a:fld>
            <a:endParaRPr lang="en-US" altLang="en-US"/>
          </a:p>
        </p:txBody>
      </p:sp>
    </p:spTree>
    <p:extLst>
      <p:ext uri="{BB962C8B-B14F-4D97-AF65-F5344CB8AC3E}">
        <p14:creationId xmlns:p14="http://schemas.microsoft.com/office/powerpoint/2010/main" val="221774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75EA4-CC4E-486B-9A8D-B6D1B3E938B7}" type="slidenum">
              <a:rPr lang="en-US" altLang="en-US"/>
              <a:pPr>
                <a:defRPr/>
              </a:pPr>
              <a:t>‹#›</a:t>
            </a:fld>
            <a:endParaRPr lang="en-US" altLang="en-US"/>
          </a:p>
        </p:txBody>
      </p:sp>
    </p:spTree>
    <p:extLst>
      <p:ext uri="{BB962C8B-B14F-4D97-AF65-F5344CB8AC3E}">
        <p14:creationId xmlns:p14="http://schemas.microsoft.com/office/powerpoint/2010/main" val="290709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142F0B-281B-4B25-B2FE-D50E73A91053}" type="slidenum">
              <a:rPr lang="en-US" altLang="en-US"/>
              <a:pPr>
                <a:defRPr/>
              </a:pPr>
              <a:t>‹#›</a:t>
            </a:fld>
            <a:endParaRPr lang="en-US" altLang="en-US"/>
          </a:p>
        </p:txBody>
      </p:sp>
    </p:spTree>
    <p:extLst>
      <p:ext uri="{BB962C8B-B14F-4D97-AF65-F5344CB8AC3E}">
        <p14:creationId xmlns:p14="http://schemas.microsoft.com/office/powerpoint/2010/main" val="2985284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02E8DDA-4CC6-4623-A2DF-C5A3F34277F2}" type="datetimeFigureOut">
              <a:rPr lang="en-US">
                <a:solidFill>
                  <a:prstClr val="black">
                    <a:tint val="75000"/>
                  </a:prstClr>
                </a:solidFill>
              </a:rPr>
              <a:pPr>
                <a:defRPr/>
              </a:pPr>
              <a:t>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A2D5D-2CD3-4C17-AECD-D6C3B8525D53}" type="slidenum">
              <a:rPr lang="en-US" altLang="en-US"/>
              <a:pPr>
                <a:defRPr/>
              </a:pPr>
              <a:t>‹#›</a:t>
            </a:fld>
            <a:endParaRPr lang="en-US" altLang="en-US"/>
          </a:p>
        </p:txBody>
      </p:sp>
    </p:spTree>
    <p:extLst>
      <p:ext uri="{BB962C8B-B14F-4D97-AF65-F5344CB8AC3E}">
        <p14:creationId xmlns:p14="http://schemas.microsoft.com/office/powerpoint/2010/main" val="2562964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DBF6C0-0376-49D3-9991-2BEBFC27B041}" type="datetimeFigureOut">
              <a:rPr lang="en-US">
                <a:solidFill>
                  <a:prstClr val="black">
                    <a:tint val="75000"/>
                  </a:prstClr>
                </a:solidFill>
              </a:rPr>
              <a:pPr>
                <a:defRPr/>
              </a:pPr>
              <a:t>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1D895-444F-4E11-AC9E-9E7C967BDE54}" type="slidenum">
              <a:rPr lang="en-US" altLang="en-US"/>
              <a:pPr>
                <a:defRPr/>
              </a:pPr>
              <a:t>‹#›</a:t>
            </a:fld>
            <a:endParaRPr lang="en-US" altLang="en-US"/>
          </a:p>
        </p:txBody>
      </p:sp>
    </p:spTree>
    <p:extLst>
      <p:ext uri="{BB962C8B-B14F-4D97-AF65-F5344CB8AC3E}">
        <p14:creationId xmlns:p14="http://schemas.microsoft.com/office/powerpoint/2010/main" val="2463255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D81CA45-BD14-4745-B72F-501144ED364E}" type="datetimeFigureOut">
              <a:rPr lang="en-US">
                <a:solidFill>
                  <a:prstClr val="black">
                    <a:tint val="75000"/>
                  </a:prstClr>
                </a:solidFill>
              </a:rPr>
              <a:pPr>
                <a:defRPr/>
              </a:pPr>
              <a:t>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EFC7AF-F020-4773-BC68-A74E2DCED05B}" type="slidenum">
              <a:rPr lang="en-US" altLang="en-US"/>
              <a:pPr>
                <a:defRPr/>
              </a:pPr>
              <a:t>‹#›</a:t>
            </a:fld>
            <a:endParaRPr lang="en-US" altLang="en-US"/>
          </a:p>
        </p:txBody>
      </p:sp>
    </p:spTree>
    <p:extLst>
      <p:ext uri="{BB962C8B-B14F-4D97-AF65-F5344CB8AC3E}">
        <p14:creationId xmlns:p14="http://schemas.microsoft.com/office/powerpoint/2010/main" val="46348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A88768-21DC-40BA-BDD7-298141B0399E}" type="datetimeFigureOut">
              <a:rPr lang="en-US">
                <a:solidFill>
                  <a:prstClr val="black">
                    <a:tint val="75000"/>
                  </a:prstClr>
                </a:solidFill>
              </a:rPr>
              <a:pPr>
                <a:defRPr/>
              </a:pPr>
              <a:t>1/19/2022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E24186-68E5-4051-9BF8-4AC8246919BC}" type="slidenum">
              <a:rPr lang="en-US" altLang="en-US"/>
              <a:pPr>
                <a:defRPr/>
              </a:pPr>
              <a:t>‹#›</a:t>
            </a:fld>
            <a:endParaRPr lang="en-US" altLang="en-US"/>
          </a:p>
        </p:txBody>
      </p:sp>
    </p:spTree>
    <p:extLst>
      <p:ext uri="{BB962C8B-B14F-4D97-AF65-F5344CB8AC3E}">
        <p14:creationId xmlns:p14="http://schemas.microsoft.com/office/powerpoint/2010/main" val="3535250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218BE29-7EC8-43B3-886B-D2EDB65D8E88}" type="datetimeFigureOut">
              <a:rPr lang="en-US">
                <a:solidFill>
                  <a:prstClr val="black">
                    <a:tint val="75000"/>
                  </a:prstClr>
                </a:solidFill>
              </a:rPr>
              <a:pPr>
                <a:defRPr/>
              </a:pPr>
              <a:t>1/19/2022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7C5A234-4583-4A6E-86F7-169393E71EA7}" type="slidenum">
              <a:rPr lang="en-US" altLang="en-US"/>
              <a:pPr>
                <a:defRPr/>
              </a:pPr>
              <a:t>‹#›</a:t>
            </a:fld>
            <a:endParaRPr lang="en-US" altLang="en-US"/>
          </a:p>
        </p:txBody>
      </p:sp>
    </p:spTree>
    <p:extLst>
      <p:ext uri="{BB962C8B-B14F-4D97-AF65-F5344CB8AC3E}">
        <p14:creationId xmlns:p14="http://schemas.microsoft.com/office/powerpoint/2010/main" val="463587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3FAC19-EB8D-416F-B2DA-9EB024FC8577}" type="datetimeFigureOut">
              <a:rPr lang="en-US">
                <a:solidFill>
                  <a:prstClr val="black">
                    <a:tint val="75000"/>
                  </a:prstClr>
                </a:solidFill>
              </a:rPr>
              <a:pPr>
                <a:defRPr/>
              </a:pPr>
              <a:t>1/19/2022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5B5F389-699D-4CFA-9490-083689B572B4}" type="slidenum">
              <a:rPr lang="en-US" altLang="en-US"/>
              <a:pPr>
                <a:defRPr/>
              </a:pPr>
              <a:t>‹#›</a:t>
            </a:fld>
            <a:endParaRPr lang="en-US" altLang="en-US"/>
          </a:p>
        </p:txBody>
      </p:sp>
    </p:spTree>
    <p:extLst>
      <p:ext uri="{BB962C8B-B14F-4D97-AF65-F5344CB8AC3E}">
        <p14:creationId xmlns:p14="http://schemas.microsoft.com/office/powerpoint/2010/main" val="3434439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617E51-D842-4A10-AAF6-756FEB9E202C}" type="datetimeFigureOut">
              <a:rPr lang="en-US">
                <a:solidFill>
                  <a:prstClr val="black">
                    <a:tint val="75000"/>
                  </a:prstClr>
                </a:solidFill>
              </a:rPr>
              <a:pPr>
                <a:defRPr/>
              </a:pPr>
              <a:t>1/19/2022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F35C49F-3090-4502-AE57-977C2E96B0CC}" type="slidenum">
              <a:rPr lang="en-US" altLang="en-US"/>
              <a:pPr>
                <a:defRPr/>
              </a:pPr>
              <a:t>‹#›</a:t>
            </a:fld>
            <a:endParaRPr lang="en-US" altLang="en-US"/>
          </a:p>
        </p:txBody>
      </p:sp>
    </p:spTree>
    <p:extLst>
      <p:ext uri="{BB962C8B-B14F-4D97-AF65-F5344CB8AC3E}">
        <p14:creationId xmlns:p14="http://schemas.microsoft.com/office/powerpoint/2010/main" val="153348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E2E03B-F912-4F66-8928-A0B967FF3C96}" type="slidenum">
              <a:rPr lang="en-US" altLang="en-US"/>
              <a:pPr>
                <a:defRPr/>
              </a:pPr>
              <a:t>‹#›</a:t>
            </a:fld>
            <a:endParaRPr lang="en-US" altLang="en-US"/>
          </a:p>
        </p:txBody>
      </p:sp>
    </p:spTree>
    <p:extLst>
      <p:ext uri="{BB962C8B-B14F-4D97-AF65-F5344CB8AC3E}">
        <p14:creationId xmlns:p14="http://schemas.microsoft.com/office/powerpoint/2010/main" val="3697645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546310C-E908-4A8C-AA93-437AAA772C17}" type="datetimeFigureOut">
              <a:rPr lang="en-US">
                <a:solidFill>
                  <a:prstClr val="black">
                    <a:tint val="75000"/>
                  </a:prstClr>
                </a:solidFill>
              </a:rPr>
              <a:pPr>
                <a:defRPr/>
              </a:pPr>
              <a:t>1/19/2022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76B761-441E-43DD-8DBE-FB257EC8C9D9}" type="slidenum">
              <a:rPr lang="en-US" altLang="en-US"/>
              <a:pPr>
                <a:defRPr/>
              </a:pPr>
              <a:t>‹#›</a:t>
            </a:fld>
            <a:endParaRPr lang="en-US" altLang="en-US"/>
          </a:p>
        </p:txBody>
      </p:sp>
    </p:spTree>
    <p:extLst>
      <p:ext uri="{BB962C8B-B14F-4D97-AF65-F5344CB8AC3E}">
        <p14:creationId xmlns:p14="http://schemas.microsoft.com/office/powerpoint/2010/main" val="339261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6E37BBA-21DA-423E-8C21-87E31BBC9CCC}" type="datetimeFigureOut">
              <a:rPr lang="en-US">
                <a:solidFill>
                  <a:prstClr val="black">
                    <a:tint val="75000"/>
                  </a:prstClr>
                </a:solidFill>
              </a:rPr>
              <a:pPr>
                <a:defRPr/>
              </a:pPr>
              <a:t>1/19/2022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AA446E-0634-41CA-89CA-68DF10CF8F12}" type="slidenum">
              <a:rPr lang="en-US" altLang="en-US"/>
              <a:pPr>
                <a:defRPr/>
              </a:pPr>
              <a:t>‹#›</a:t>
            </a:fld>
            <a:endParaRPr lang="en-US" altLang="en-US"/>
          </a:p>
        </p:txBody>
      </p:sp>
    </p:spTree>
    <p:extLst>
      <p:ext uri="{BB962C8B-B14F-4D97-AF65-F5344CB8AC3E}">
        <p14:creationId xmlns:p14="http://schemas.microsoft.com/office/powerpoint/2010/main" val="2195593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FCD070-43AC-4280-B52A-82B1EDB78C5D}" type="datetimeFigureOut">
              <a:rPr lang="en-US">
                <a:solidFill>
                  <a:prstClr val="black">
                    <a:tint val="75000"/>
                  </a:prstClr>
                </a:solidFill>
              </a:rPr>
              <a:pPr>
                <a:defRPr/>
              </a:pPr>
              <a:t>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D5FD97-4C97-4F04-A68A-E5B0E36A11F3}" type="slidenum">
              <a:rPr lang="en-US" altLang="en-US"/>
              <a:pPr>
                <a:defRPr/>
              </a:pPr>
              <a:t>‹#›</a:t>
            </a:fld>
            <a:endParaRPr lang="en-US" altLang="en-US"/>
          </a:p>
        </p:txBody>
      </p:sp>
    </p:spTree>
    <p:extLst>
      <p:ext uri="{BB962C8B-B14F-4D97-AF65-F5344CB8AC3E}">
        <p14:creationId xmlns:p14="http://schemas.microsoft.com/office/powerpoint/2010/main" val="2847067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F96B0C-C748-4952-8886-83C0E88FB746}" type="datetimeFigureOut">
              <a:rPr lang="en-US">
                <a:solidFill>
                  <a:prstClr val="black">
                    <a:tint val="75000"/>
                  </a:prstClr>
                </a:solidFill>
              </a:rPr>
              <a:pPr>
                <a:defRPr/>
              </a:pPr>
              <a:t>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4C7533-D773-4C64-AB9B-722B09C9FEBE}" type="slidenum">
              <a:rPr lang="en-US" altLang="en-US"/>
              <a:pPr>
                <a:defRPr/>
              </a:pPr>
              <a:t>‹#›</a:t>
            </a:fld>
            <a:endParaRPr lang="en-US" altLang="en-US"/>
          </a:p>
        </p:txBody>
      </p:sp>
    </p:spTree>
    <p:extLst>
      <p:ext uri="{BB962C8B-B14F-4D97-AF65-F5344CB8AC3E}">
        <p14:creationId xmlns:p14="http://schemas.microsoft.com/office/powerpoint/2010/main" val="155038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C502A6BF-D697-443D-B8B0-20E02BF015F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839302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FD8AAB2F-5C18-42A0-BCBE-80859D94570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21288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5791BBDA-4FA3-4355-86D1-10BF427A8FB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13959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3F283403-48F3-4892-96E2-3370740C132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685332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69BE451C-CA06-4AA5-BA26-A1F2B0FE874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03956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7875D991-2BF6-4A19-AF2C-C22937D69F7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05743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00964E-18E7-4330-8033-868FB8E9D8FD}" type="slidenum">
              <a:rPr lang="en-US" altLang="en-US"/>
              <a:pPr>
                <a:defRPr/>
              </a:pPr>
              <a:t>‹#›</a:t>
            </a:fld>
            <a:endParaRPr lang="en-US" altLang="en-US"/>
          </a:p>
        </p:txBody>
      </p:sp>
    </p:spTree>
    <p:extLst>
      <p:ext uri="{BB962C8B-B14F-4D97-AF65-F5344CB8AC3E}">
        <p14:creationId xmlns:p14="http://schemas.microsoft.com/office/powerpoint/2010/main" val="4145713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B8A14700-0947-48FF-B729-6F71671C455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81091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B596D82B-2481-44F7-AFB1-25F598369A0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63852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35F45EC6-8072-43B8-9B70-367EB95C0DA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716251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47B98D13-0D90-4D7F-9056-C18AC5EA941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17823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828563"/>
            <a:ext cx="10351752" cy="2736819"/>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73F9BC05-2AF7-47D8-88D8-16C943B0A85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763039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7"/>
          </p:nvPr>
        </p:nvSpPr>
        <p:spPr/>
        <p:txBody>
          <a:bodyPr/>
          <a:lstStyle>
            <a:lvl1pPr>
              <a:defRPr smtClean="0"/>
            </a:lvl1pPr>
          </a:lstStyle>
          <a:p>
            <a:pPr>
              <a:defRPr/>
            </a:pPr>
            <a:fld id="{6DEBF79E-D96D-43E1-80D8-2F74B5F22BA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59159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en-US">
              <a:solidFill>
                <a:prstClr val="black"/>
              </a:solidFill>
            </a:endParaRPr>
          </a:p>
        </p:txBody>
      </p:sp>
      <p:sp>
        <p:nvSpPr>
          <p:cNvPr id="9" name="Footer Placeholder 7"/>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10" name="Slide Number Placeholder 8"/>
          <p:cNvSpPr>
            <a:spLocks noGrp="1"/>
          </p:cNvSpPr>
          <p:nvPr>
            <p:ph type="sldNum" sz="quarter" idx="17"/>
          </p:nvPr>
        </p:nvSpPr>
        <p:spPr/>
        <p:txBody>
          <a:bodyPr/>
          <a:lstStyle>
            <a:lvl1pPr>
              <a:defRPr smtClean="0"/>
            </a:lvl1pPr>
          </a:lstStyle>
          <a:p>
            <a:pPr>
              <a:defRPr/>
            </a:pPr>
            <a:fld id="{CC9C52BA-12C8-4F3D-997B-29F0393C2BD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60470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997C79A5-5E3D-4633-88AD-E94F2D3DEDF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28508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CF21F8FC-DF37-4E6E-9567-61F97C84001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13703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B3E5B8C7-E6F1-4230-82E9-73D76DDB16E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2349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41AE8-F4C4-4624-86B5-8CF51D47F9B5}" type="slidenum">
              <a:rPr lang="en-US" altLang="en-US"/>
              <a:pPr>
                <a:defRPr/>
              </a:pPr>
              <a:t>‹#›</a:t>
            </a:fld>
            <a:endParaRPr lang="en-US" altLang="en-US"/>
          </a:p>
        </p:txBody>
      </p:sp>
    </p:spTree>
    <p:extLst>
      <p:ext uri="{BB962C8B-B14F-4D97-AF65-F5344CB8AC3E}">
        <p14:creationId xmlns:p14="http://schemas.microsoft.com/office/powerpoint/2010/main" val="187417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3AFD4690-996E-486C-9357-9BDC9F67441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084500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6"/>
          </p:nvPr>
        </p:nvSpPr>
        <p:spPr/>
        <p:txBody>
          <a:bodyPr/>
          <a:lstStyle>
            <a:lvl1pPr>
              <a:defRPr smtClean="0"/>
            </a:lvl1pPr>
          </a:lstStyle>
          <a:p>
            <a:pPr>
              <a:defRPr/>
            </a:pPr>
            <a:fld id="{6D505FA1-73AC-4D78-80FF-E25190F4582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93743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3F3D2A91-6FA0-4711-84ED-9A897997B15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47618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1151B5DC-7A91-49D3-815D-9A18E09D404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97488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599"/>
            <a:ext cx="10364452" cy="3427245"/>
          </a:xfrm>
        </p:spPr>
        <p:txBody>
          <a:bodyP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C5A66C6F-3524-4ACB-8745-CED70FCEFA1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43218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prstClr val="black"/>
                </a:solidFill>
                <a:effectLst/>
                <a:cs typeface="Arial" pitchFamily="34" charset="0"/>
              </a:rPr>
              <a:t>“</a:t>
            </a:r>
          </a:p>
        </p:txBody>
      </p:sp>
      <p:sp>
        <p:nvSpPr>
          <p:cNvPr id="7" name="TextBox 6"/>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prstClr val="black"/>
                </a:solidFill>
                <a:effectLst/>
                <a:cs typeface="Arial" pitchFamily="34" charset="0"/>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0" name="Slide Number Placeholder 6"/>
          <p:cNvSpPr>
            <a:spLocks noGrp="1"/>
          </p:cNvSpPr>
          <p:nvPr>
            <p:ph type="sldNum" sz="quarter" idx="16"/>
          </p:nvPr>
        </p:nvSpPr>
        <p:spPr/>
        <p:txBody>
          <a:bodyPr/>
          <a:lstStyle>
            <a:lvl1pPr>
              <a:defRPr smtClean="0"/>
            </a:lvl1pPr>
          </a:lstStyle>
          <a:p>
            <a:pPr>
              <a:defRPr/>
            </a:pPr>
            <a:fld id="{FC510CD0-F59B-45CF-8033-1E30D80180A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17778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AF1472F9-03A7-4472-8A15-A6444519808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625037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2"/>
          <p:cNvSpPr>
            <a:spLocks noGrp="1"/>
          </p:cNvSpPr>
          <p:nvPr>
            <p:ph type="dt" sz="half" idx="18"/>
          </p:nvPr>
        </p:nvSpPr>
        <p:spPr/>
        <p:txBody>
          <a:bodyPr/>
          <a:lstStyle>
            <a:lvl1pPr>
              <a:defRPr/>
            </a:lvl1pPr>
          </a:lstStyle>
          <a:p>
            <a:pPr>
              <a:defRPr/>
            </a:pPr>
            <a:endParaRPr lang="en-US">
              <a:solidFill>
                <a:prstClr val="black"/>
              </a:solidFill>
            </a:endParaRPr>
          </a:p>
        </p:txBody>
      </p:sp>
      <p:sp>
        <p:nvSpPr>
          <p:cNvPr id="16" name="Footer Placeholder 3"/>
          <p:cNvSpPr>
            <a:spLocks noGrp="1"/>
          </p:cNvSpPr>
          <p:nvPr>
            <p:ph type="ftr" sz="quarter" idx="19"/>
          </p:nvPr>
        </p:nvSpPr>
        <p:spPr/>
        <p:txBody>
          <a:bodyPr/>
          <a:lstStyle>
            <a:lvl1pPr>
              <a:defRPr/>
            </a:lvl1pPr>
          </a:lstStyle>
          <a:p>
            <a:pPr>
              <a:defRPr/>
            </a:pPr>
            <a:endParaRPr lang="en-US">
              <a:solidFill>
                <a:prstClr val="black"/>
              </a:solidFill>
            </a:endParaRPr>
          </a:p>
        </p:txBody>
      </p:sp>
      <p:sp>
        <p:nvSpPr>
          <p:cNvPr id="17" name="Slide Number Placeholder 4"/>
          <p:cNvSpPr>
            <a:spLocks noGrp="1"/>
          </p:cNvSpPr>
          <p:nvPr>
            <p:ph type="sldNum" sz="quarter" idx="20"/>
          </p:nvPr>
        </p:nvSpPr>
        <p:spPr/>
        <p:txBody>
          <a:bodyPr/>
          <a:lstStyle>
            <a:lvl1pPr>
              <a:defRPr smtClean="0"/>
            </a:lvl1pPr>
          </a:lstStyle>
          <a:p>
            <a:pPr>
              <a:defRPr/>
            </a:pPr>
            <a:fld id="{9536C32C-929C-4466-B101-667E8C385A0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1350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913774"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441348" y="4781080"/>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973173" y="4781078"/>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2"/>
          <p:cNvSpPr>
            <a:spLocks noGrp="1"/>
          </p:cNvSpPr>
          <p:nvPr>
            <p:ph type="dt" sz="half" idx="23"/>
          </p:nvPr>
        </p:nvSpPr>
        <p:spPr/>
        <p:txBody>
          <a:bodyPr/>
          <a:lstStyle>
            <a:lvl1pPr>
              <a:defRPr/>
            </a:lvl1pPr>
          </a:lstStyle>
          <a:p>
            <a:pPr>
              <a:defRPr/>
            </a:pPr>
            <a:endParaRPr lang="en-US">
              <a:solidFill>
                <a:prstClr val="black"/>
              </a:solidFill>
            </a:endParaRPr>
          </a:p>
        </p:txBody>
      </p:sp>
      <p:sp>
        <p:nvSpPr>
          <p:cNvPr id="14" name="Footer Placeholder 3"/>
          <p:cNvSpPr>
            <a:spLocks noGrp="1"/>
          </p:cNvSpPr>
          <p:nvPr>
            <p:ph type="ftr" sz="quarter" idx="24"/>
          </p:nvPr>
        </p:nvSpPr>
        <p:spPr/>
        <p:txBody>
          <a:bodyPr/>
          <a:lstStyle>
            <a:lvl1pPr>
              <a:defRPr/>
            </a:lvl1pPr>
          </a:lstStyle>
          <a:p>
            <a:pPr>
              <a:defRPr/>
            </a:pPr>
            <a:endParaRPr lang="en-US">
              <a:solidFill>
                <a:prstClr val="black"/>
              </a:solidFill>
            </a:endParaRPr>
          </a:p>
        </p:txBody>
      </p:sp>
      <p:sp>
        <p:nvSpPr>
          <p:cNvPr id="15" name="Slide Number Placeholder 4"/>
          <p:cNvSpPr>
            <a:spLocks noGrp="1"/>
          </p:cNvSpPr>
          <p:nvPr>
            <p:ph type="sldNum" sz="quarter" idx="25"/>
          </p:nvPr>
        </p:nvSpPr>
        <p:spPr/>
        <p:txBody>
          <a:bodyPr/>
          <a:lstStyle>
            <a:lvl1pPr>
              <a:defRPr smtClean="0"/>
            </a:lvl1pPr>
          </a:lstStyle>
          <a:p>
            <a:pPr>
              <a:defRPr/>
            </a:pPr>
            <a:fld id="{C18DFDC1-FB26-4E2E-BE8E-44F3B60741A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6929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96A860E1-F54E-49C6-BD99-5192C976DEC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74552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EF58B2-464A-4A9D-BD7F-081E22133FF0}" type="slidenum">
              <a:rPr lang="en-US" altLang="en-US"/>
              <a:pPr>
                <a:defRPr/>
              </a:pPr>
              <a:t>‹#›</a:t>
            </a:fld>
            <a:endParaRPr lang="en-US" altLang="en-US"/>
          </a:p>
        </p:txBody>
      </p:sp>
    </p:spTree>
    <p:extLst>
      <p:ext uri="{BB962C8B-B14F-4D97-AF65-F5344CB8AC3E}">
        <p14:creationId xmlns:p14="http://schemas.microsoft.com/office/powerpoint/2010/main" val="40625560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DB1D07A1-58B5-469A-94EF-644CA22983F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0451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1F3439EB-477B-4659-A8CB-C59E588E8F4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152391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173FBEE-142B-49C5-AA1D-EC4E10601CA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36610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81734C8-26E9-4717-BA37-F93B621F94F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533186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B895ED9-C60F-49D4-9D7B-945C05D1F66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916110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30BA55F-42F0-495F-92C4-AC9D8DE6F65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614645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9EA964B4-33FF-4545-A770-E6CD55A50B8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734756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EF16213-04C8-4E06-9058-44AA927D4C5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7329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DFE15B-5364-4D07-A976-7ADB3BF3F4C0}" type="slidenum">
              <a:rPr lang="en-US" altLang="en-US"/>
              <a:pPr>
                <a:defRPr/>
              </a:pPr>
              <a:t>‹#›</a:t>
            </a:fld>
            <a:endParaRPr lang="en-US" altLang="en-US"/>
          </a:p>
        </p:txBody>
      </p:sp>
    </p:spTree>
    <p:extLst>
      <p:ext uri="{BB962C8B-B14F-4D97-AF65-F5344CB8AC3E}">
        <p14:creationId xmlns:p14="http://schemas.microsoft.com/office/powerpoint/2010/main" val="412973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D79BB7-AEDE-40E3-9901-67C98AA8242C}" type="slidenum">
              <a:rPr lang="en-US" altLang="en-US"/>
              <a:pPr>
                <a:defRPr/>
              </a:pPr>
              <a:t>‹#›</a:t>
            </a:fld>
            <a:endParaRPr lang="en-US" altLang="en-US"/>
          </a:p>
        </p:txBody>
      </p:sp>
    </p:spTree>
    <p:extLst>
      <p:ext uri="{BB962C8B-B14F-4D97-AF65-F5344CB8AC3E}">
        <p14:creationId xmlns:p14="http://schemas.microsoft.com/office/powerpoint/2010/main" val="187865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B15C70-7A02-4AC4-8D35-5FDA2FF91682}" type="slidenum">
              <a:rPr lang="en-US" altLang="en-US"/>
              <a:pPr>
                <a:defRPr/>
              </a:pPr>
              <a:t>‹#›</a:t>
            </a:fld>
            <a:endParaRPr lang="en-US" altLang="en-US"/>
          </a:p>
        </p:txBody>
      </p:sp>
    </p:spTree>
    <p:extLst>
      <p:ext uri="{BB962C8B-B14F-4D97-AF65-F5344CB8AC3E}">
        <p14:creationId xmlns:p14="http://schemas.microsoft.com/office/powerpoint/2010/main" val="92746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348BEB-37E6-4203-96E4-0394211F7884}" type="slidenum">
              <a:rPr lang="en-US" altLang="en-US"/>
              <a:pPr>
                <a:defRPr/>
              </a:pPr>
              <a:t>‹#›</a:t>
            </a:fld>
            <a:endParaRPr lang="en-US" altLang="en-US"/>
          </a:p>
        </p:txBody>
      </p:sp>
    </p:spTree>
    <p:extLst>
      <p:ext uri="{BB962C8B-B14F-4D97-AF65-F5344CB8AC3E}">
        <p14:creationId xmlns:p14="http://schemas.microsoft.com/office/powerpoint/2010/main" val="416323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image" Target="../media/image1.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theme" Target="../theme/theme3.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4336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4336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4336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F9CFB0E-952F-42F8-8E34-8207E98CB7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08A044B3-BF4F-4BFE-B8A8-80F4948637E9}" type="datetimeFigureOut">
              <a:rPr lang="en-US">
                <a:solidFill>
                  <a:prstClr val="black">
                    <a:tint val="75000"/>
                  </a:prstClr>
                </a:solidFill>
              </a:rPr>
              <a:pPr>
                <a:defRPr/>
              </a:pPr>
              <a:t>1/19/2022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Arial" pitchFamily="34" charset="0"/>
                <a:cs typeface="Arial" pitchFamily="34" charset="0"/>
              </a:defRPr>
            </a:lvl1pPr>
          </a:lstStyle>
          <a:p>
            <a:pPr>
              <a:defRPr/>
            </a:pPr>
            <a:fld id="{C8F9BC67-2F95-4729-8520-620428F9D696}" type="slidenum">
              <a:rPr lang="en-US" altLang="en-US"/>
              <a:pPr>
                <a:defRPr/>
              </a:pPr>
              <a:t>‹#›</a:t>
            </a:fld>
            <a:endParaRPr lang="en-US" altLang="en-US"/>
          </a:p>
        </p:txBody>
      </p:sp>
    </p:spTree>
    <p:extLst>
      <p:ext uri="{BB962C8B-B14F-4D97-AF65-F5344CB8AC3E}">
        <p14:creationId xmlns:p14="http://schemas.microsoft.com/office/powerpoint/2010/main" val="19952395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366963"/>
            <a:ext cx="10363200" cy="3424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pPr>
              <a:defRPr/>
            </a:pPr>
            <a:endParaRPr lang="en-US">
              <a:solidFill>
                <a:prstClr val="black"/>
              </a:solidFill>
            </a:endParaRPr>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10514013" y="5883275"/>
            <a:ext cx="763587"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latin typeface="Arial" pitchFamily="34" charset="0"/>
                <a:cs typeface="Arial" pitchFamily="34" charset="0"/>
              </a:defRPr>
            </a:lvl1pPr>
          </a:lstStyle>
          <a:p>
            <a:pPr>
              <a:defRPr/>
            </a:pPr>
            <a:fld id="{481F7D88-7DE5-4100-9D14-F1F7B5CAF65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28364073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Lst>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Clr>
          <a:schemeClr val="tx1"/>
        </a:buClr>
        <a:buFont typeface="Arial"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audio" Target="file:///E:\MP3\Nhac%20thieu%20nhi\Thuong%20lam%20thay%20co%20oi%20-%20Jolie%20Quynh%20Anh.mp3" TargetMode="Externa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file:///D:\Documents%20and%20Settings\Administrator\My%20Documents\Chuy&#7879;n%20CTLN.wma"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audio" Target="file:///E:\MP3\Nhac%20thieu%20nhi\Thuong%20lam%20thay%20co%20oi%20-%20Jolie%20Quynh%20Anh.mp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2051" name="Rectangle 6"/>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2052" name="Rectangle 9"/>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2053" name="Rectangle 12"/>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2054" name="Rectangle 15"/>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2055" name="Rectangle 28"/>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6" name="Thuong lam thay co oi - Jolie Quynh Anh.mp3">
            <a:hlinkClick r:id="" action="ppaction://media"/>
          </p:cNvPr>
          <p:cNvSpPr>
            <a:spLocks noRot="1" noChangeAspect="1"/>
          </p:cNvSpPr>
          <p:nvPr>
            <a:audioFile r:link="rId1"/>
          </p:nvPr>
        </p:nvSpPr>
        <p:spPr bwMode="auto">
          <a:xfrm>
            <a:off x="-893763" y="6440488"/>
            <a:ext cx="812800" cy="609600"/>
          </a:xfrm>
          <a:prstGeom prst="rect">
            <a:avLst/>
          </a:prstGeom>
          <a:noFill/>
          <a:ln w="9525">
            <a:noFill/>
            <a:miter lim="800000"/>
            <a:headEnd/>
            <a:tailEnd/>
          </a:ln>
        </p:spPr>
        <p:txBody>
          <a:bodyPr lIns="121917" tIns="60958" rIns="121917" bIns="6095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58" name="WordArt 21"/>
          <p:cNvSpPr>
            <a:spLocks noChangeArrowheads="1" noChangeShapeType="1" noTextEdit="1"/>
          </p:cNvSpPr>
          <p:nvPr/>
        </p:nvSpPr>
        <p:spPr bwMode="auto">
          <a:xfrm>
            <a:off x="7112000" y="1295400"/>
            <a:ext cx="4483100" cy="17526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a:ea typeface="+mn-ea"/>
              <a:cs typeface="Times New Roman"/>
            </a:endParaRPr>
          </a:p>
        </p:txBody>
      </p:sp>
      <p:sp>
        <p:nvSpPr>
          <p:cNvPr id="2062" name="WordArt 24"/>
          <p:cNvSpPr>
            <a:spLocks noChangeArrowheads="1" noChangeShapeType="1" noTextEdit="1"/>
          </p:cNvSpPr>
          <p:nvPr/>
        </p:nvSpPr>
        <p:spPr bwMode="auto">
          <a:xfrm>
            <a:off x="839416" y="3789039"/>
            <a:ext cx="10755684" cy="1260665"/>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Luyện</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dựng</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mở</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miêu</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tả</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vật</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061" name="TextBox 23"/>
          <p:cNvSpPr txBox="1">
            <a:spLocks noChangeArrowheads="1"/>
          </p:cNvSpPr>
          <p:nvPr/>
        </p:nvSpPr>
        <p:spPr bwMode="auto">
          <a:xfrm>
            <a:off x="3785784" y="2743010"/>
            <a:ext cx="4575175" cy="738660"/>
          </a:xfrm>
          <a:prstGeom prst="rect">
            <a:avLst/>
          </a:prstGeom>
          <a:noFill/>
          <a:ln w="9525">
            <a:noFill/>
            <a:miter lim="800000"/>
            <a:headEnd/>
            <a:tailEnd/>
          </a:ln>
        </p:spPr>
        <p:txBody>
          <a:bodyPr lIns="121917" tIns="60958" rIns="121917" bIns="6095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Tập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làm</a:t>
            </a: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văn</a:t>
            </a: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2" name="TextBox 11">
            <a:extLst>
              <a:ext uri="{FF2B5EF4-FFF2-40B4-BE49-F238E27FC236}">
                <a16:creationId xmlns:a16="http://schemas.microsoft.com/office/drawing/2014/main" id="{5E75E755-1A3B-4902-A9D6-60C8AEB4987F}"/>
              </a:ext>
            </a:extLst>
          </p:cNvPr>
          <p:cNvSpPr txBox="1"/>
          <p:nvPr/>
        </p:nvSpPr>
        <p:spPr>
          <a:xfrm>
            <a:off x="3215680" y="2046832"/>
            <a:ext cx="7272808" cy="646331"/>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TRƯỜNG TIỂU HỌC </a:t>
            </a:r>
            <a:r>
              <a:rPr lang="en-US" sz="3600" b="1" dirty="0" smtClean="0">
                <a:solidFill>
                  <a:srgbClr val="0000FF"/>
                </a:solidFill>
                <a:latin typeface="Times New Roman" panose="02020603050405020304" pitchFamily="18" charset="0"/>
                <a:cs typeface="Times New Roman" panose="02020603050405020304" pitchFamily="18" charset="0"/>
              </a:rPr>
              <a:t>SÀI ĐỒNG</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3" name="TextBox 23"/>
          <p:cNvSpPr txBox="1">
            <a:spLocks noChangeArrowheads="1"/>
          </p:cNvSpPr>
          <p:nvPr/>
        </p:nvSpPr>
        <p:spPr bwMode="auto">
          <a:xfrm>
            <a:off x="4223792" y="5236747"/>
            <a:ext cx="5400600" cy="1107992"/>
          </a:xfrm>
          <a:prstGeom prst="rect">
            <a:avLst/>
          </a:prstGeom>
          <a:noFill/>
          <a:ln w="9525">
            <a:noFill/>
            <a:miter lim="800000"/>
            <a:headEnd/>
            <a:tailEnd/>
          </a:ln>
        </p:spPr>
        <p:txBody>
          <a:bodyPr wrap="square" lIns="121917" tIns="60958" rIns="121917" bIns="60958">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6600CC"/>
                </a:solidFill>
                <a:effectLst/>
                <a:uLnTx/>
                <a:uFillTx/>
                <a:latin typeface="Times New Roman" pitchFamily="18" charset="0"/>
                <a:cs typeface="Times New Roman" pitchFamily="18" charset="0"/>
              </a:rPr>
              <a:t>GV : </a:t>
            </a:r>
            <a:r>
              <a:rPr kumimoji="0" lang="en-US" sz="3200" b="1" i="0" u="none" strike="noStrike" kern="1200" cap="none" spc="0" normalizeH="0" baseline="0" noProof="0" dirty="0" err="1" smtClean="0">
                <a:ln>
                  <a:noFill/>
                </a:ln>
                <a:solidFill>
                  <a:srgbClr val="6600CC"/>
                </a:solidFill>
                <a:effectLst/>
                <a:uLnTx/>
                <a:uFillTx/>
                <a:latin typeface="Times New Roman" pitchFamily="18" charset="0"/>
                <a:cs typeface="Times New Roman" pitchFamily="18" charset="0"/>
              </a:rPr>
              <a:t>Trần</a:t>
            </a:r>
            <a:r>
              <a:rPr kumimoji="0" lang="en-US" sz="3200" b="1" i="0" u="none" strike="noStrike" kern="1200" cap="none" spc="0" normalizeH="0" noProof="0" dirty="0" smtClean="0">
                <a:ln>
                  <a:noFill/>
                </a:ln>
                <a:solidFill>
                  <a:srgbClr val="6600CC"/>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rgbClr val="6600CC"/>
                </a:solidFill>
                <a:effectLst/>
                <a:uLnTx/>
                <a:uFillTx/>
                <a:latin typeface="Times New Roman" pitchFamily="18" charset="0"/>
                <a:cs typeface="Times New Roman" pitchFamily="18" charset="0"/>
              </a:rPr>
              <a:t>Thị</a:t>
            </a:r>
            <a:r>
              <a:rPr kumimoji="0" lang="en-US" sz="3200" b="1" i="0" u="none" strike="noStrike" kern="1200" cap="none" spc="0" normalizeH="0" noProof="0" dirty="0" smtClean="0">
                <a:ln>
                  <a:noFill/>
                </a:ln>
                <a:solidFill>
                  <a:srgbClr val="6600CC"/>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rgbClr val="6600CC"/>
                </a:solidFill>
                <a:effectLst/>
                <a:uLnTx/>
                <a:uFillTx/>
                <a:latin typeface="Times New Roman" pitchFamily="18" charset="0"/>
                <a:cs typeface="Times New Roman" pitchFamily="18" charset="0"/>
              </a:rPr>
              <a:t>Hạnh</a:t>
            </a:r>
            <a:endParaRPr kumimoji="0" lang="en-US" sz="3200" b="1" i="0" u="none" strike="noStrike" kern="1200" cap="none" spc="0" normalizeH="0" noProof="0" dirty="0" smtClean="0">
              <a:ln>
                <a:noFill/>
              </a:ln>
              <a:solidFill>
                <a:srgbClr val="6600CC"/>
              </a:solidFill>
              <a:effectLst/>
              <a:uLnTx/>
              <a:uFillTx/>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lang="en-US" sz="3200" b="1" baseline="0" dirty="0" err="1" smtClean="0">
                <a:solidFill>
                  <a:srgbClr val="6600CC"/>
                </a:solidFill>
                <a:latin typeface="Times New Roman" pitchFamily="18" charset="0"/>
                <a:cs typeface="Times New Roman" pitchFamily="18" charset="0"/>
              </a:rPr>
              <a:t>Lớp</a:t>
            </a:r>
            <a:r>
              <a:rPr lang="en-US" sz="3200" b="1" baseline="0" dirty="0" smtClean="0">
                <a:solidFill>
                  <a:srgbClr val="6600CC"/>
                </a:solidFill>
                <a:latin typeface="Times New Roman" pitchFamily="18" charset="0"/>
                <a:cs typeface="Times New Roman" pitchFamily="18" charset="0"/>
              </a:rPr>
              <a:t>:</a:t>
            </a:r>
            <a:r>
              <a:rPr lang="en-US" sz="3200" b="1" dirty="0" smtClean="0">
                <a:solidFill>
                  <a:srgbClr val="6600CC"/>
                </a:solidFill>
                <a:latin typeface="Times New Roman" pitchFamily="18" charset="0"/>
                <a:cs typeface="Times New Roman" pitchFamily="18" charset="0"/>
              </a:rPr>
              <a:t> 4A2</a:t>
            </a:r>
            <a:endParaRPr kumimoji="0" lang="en-US" sz="3200" b="1" i="0" u="none" strike="noStrike" kern="1200" cap="none" spc="0" normalizeH="0" baseline="0" noProof="0" dirty="0">
              <a:ln>
                <a:noFill/>
              </a:ln>
              <a:solidFill>
                <a:srgbClr val="6600CC"/>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629457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062"/>
                                        </p:tgtEl>
                                        <p:attrNameLst>
                                          <p:attrName>style.visibility</p:attrName>
                                        </p:attrNameLst>
                                      </p:cBhvr>
                                      <p:to>
                                        <p:strVal val="visible"/>
                                      </p:to>
                                    </p:set>
                                    <p:animEffect transition="in" filter="wheel(1)">
                                      <p:cBhvr>
                                        <p:cTn id="11" dur="20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bldLst>
      <p:bldP spid="206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rot="1455899" flipV="1">
            <a:off x="2509690" y="3562376"/>
            <a:ext cx="563563" cy="25241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ight Arrow 18"/>
          <p:cNvSpPr/>
          <p:nvPr/>
        </p:nvSpPr>
        <p:spPr>
          <a:xfrm rot="19836130" flipV="1">
            <a:off x="2487465" y="2665438"/>
            <a:ext cx="563563" cy="2524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ounded Rectangle 8"/>
          <p:cNvSpPr/>
          <p:nvPr/>
        </p:nvSpPr>
        <p:spPr>
          <a:xfrm>
            <a:off x="1242864" y="2619400"/>
            <a:ext cx="1219200" cy="1143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4000" b="1" dirty="0" err="1">
                <a:solidFill>
                  <a:srgbClr val="FF0000"/>
                </a:solidFill>
                <a:latin typeface="Times New Roman" pitchFamily="18" charset="0"/>
                <a:cs typeface="Times New Roman" pitchFamily="18" charset="0"/>
              </a:rPr>
              <a:t>Mở</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endParaRPr lang="en-US" sz="4000" b="1" dirty="0">
              <a:solidFill>
                <a:srgbClr val="FF0000"/>
              </a:solidFill>
              <a:latin typeface="Times New Roman" pitchFamily="18" charset="0"/>
              <a:cs typeface="Times New Roman" pitchFamily="18" charset="0"/>
            </a:endParaRPr>
          </a:p>
        </p:txBody>
      </p:sp>
      <p:sp>
        <p:nvSpPr>
          <p:cNvPr id="16" name="Flowchart: Process 15"/>
          <p:cNvSpPr/>
          <p:nvPr/>
        </p:nvSpPr>
        <p:spPr>
          <a:xfrm>
            <a:off x="3071664" y="1628800"/>
            <a:ext cx="1219200" cy="12954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3600" b="1" dirty="0">
                <a:solidFill>
                  <a:srgbClr val="0000FF"/>
                </a:solidFill>
                <a:latin typeface="Times New Roman" pitchFamily="18" charset="0"/>
                <a:cs typeface="Times New Roman" pitchFamily="18" charset="0"/>
              </a:rPr>
              <a:t>Trực tiếp</a:t>
            </a:r>
            <a:endParaRPr lang="en-US" sz="3600" b="1" dirty="0">
              <a:solidFill>
                <a:srgbClr val="0000FF"/>
              </a:solidFill>
              <a:cs typeface="Arial" charset="0"/>
            </a:endParaRPr>
          </a:p>
        </p:txBody>
      </p:sp>
      <p:sp>
        <p:nvSpPr>
          <p:cNvPr id="17" name="Flowchart: Process 16"/>
          <p:cNvSpPr/>
          <p:nvPr/>
        </p:nvSpPr>
        <p:spPr>
          <a:xfrm>
            <a:off x="3071664" y="3457600"/>
            <a:ext cx="1219200" cy="13716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3600" b="1" dirty="0">
                <a:solidFill>
                  <a:srgbClr val="0000FF"/>
                </a:solidFill>
                <a:latin typeface="Times New Roman" pitchFamily="18" charset="0"/>
                <a:cs typeface="Times New Roman" pitchFamily="18" charset="0"/>
              </a:rPr>
              <a:t>Gián tiếp</a:t>
            </a:r>
            <a:endParaRPr lang="en-US" sz="3600" b="1" dirty="0">
              <a:solidFill>
                <a:srgbClr val="0000FF"/>
              </a:solidFill>
              <a:cs typeface="Arial" charset="0"/>
            </a:endParaRPr>
          </a:p>
        </p:txBody>
      </p:sp>
      <p:sp>
        <p:nvSpPr>
          <p:cNvPr id="20" name="Right Arrow 19"/>
          <p:cNvSpPr/>
          <p:nvPr/>
        </p:nvSpPr>
        <p:spPr>
          <a:xfrm flipV="1">
            <a:off x="4290865" y="21622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ight Arrow 20"/>
          <p:cNvSpPr/>
          <p:nvPr/>
        </p:nvSpPr>
        <p:spPr>
          <a:xfrm flipV="1">
            <a:off x="4290865" y="40672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ectangle 21"/>
          <p:cNvSpPr/>
          <p:nvPr/>
        </p:nvSpPr>
        <p:spPr>
          <a:xfrm>
            <a:off x="4976664" y="1628800"/>
            <a:ext cx="6447928" cy="1219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dirty="0">
                <a:solidFill>
                  <a:schemeClr val="tx1"/>
                </a:solidFill>
                <a:latin typeface="Times New Roman" pitchFamily="18" charset="0"/>
                <a:cs typeface="Times New Roman" pitchFamily="18" charset="0"/>
              </a:rPr>
              <a:t>Giới thiệu ngay đồ vật định tả.</a:t>
            </a:r>
          </a:p>
        </p:txBody>
      </p:sp>
      <p:sp>
        <p:nvSpPr>
          <p:cNvPr id="23" name="Rectangle 22"/>
          <p:cNvSpPr/>
          <p:nvPr/>
        </p:nvSpPr>
        <p:spPr>
          <a:xfrm>
            <a:off x="4976664" y="3381400"/>
            <a:ext cx="6447928" cy="17526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dirty="0">
                <a:solidFill>
                  <a:schemeClr val="tx1"/>
                </a:solidFill>
                <a:latin typeface="Times New Roman" pitchFamily="18" charset="0"/>
                <a:cs typeface="Times New Roman" pitchFamily="18" charset="0"/>
              </a:rPr>
              <a:t>Nói chuyện khác có liên quan rồi dẫn vào giới thiệu đồ vật định tả.</a:t>
            </a:r>
          </a:p>
        </p:txBody>
      </p:sp>
    </p:spTree>
    <p:extLst>
      <p:ext uri="{BB962C8B-B14F-4D97-AF65-F5344CB8AC3E}">
        <p14:creationId xmlns:p14="http://schemas.microsoft.com/office/powerpoint/2010/main" val="14617794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nodeType="afterGroup">
                            <p:stCondLst>
                              <p:cond delay="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9"/>
                                        </p:tgtEl>
                                        <p:attrNameLst>
                                          <p:attrName>style.visibility</p:attrName>
                                        </p:attrNameLst>
                                      </p:cBhvr>
                                      <p:to>
                                        <p:strVal val="visible"/>
                                      </p:to>
                                    </p:set>
                                    <p:anim calcmode="discrete" valueType="clr">
                                      <p:cBhvr override="childStyle">
                                        <p:cTn id="13"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
                                        </p:tgtEl>
                                        <p:attrNameLst>
                                          <p:attrName>fillcolor</p:attrName>
                                        </p:attrNameLst>
                                      </p:cBhvr>
                                      <p:tavLst>
                                        <p:tav tm="0">
                                          <p:val>
                                            <p:clrVal>
                                              <a:schemeClr val="accent2"/>
                                            </p:clrVal>
                                          </p:val>
                                        </p:tav>
                                        <p:tav tm="50000">
                                          <p:val>
                                            <p:clrVal>
                                              <a:schemeClr val="hlink"/>
                                            </p:clrVal>
                                          </p:val>
                                        </p:tav>
                                      </p:tavLst>
                                    </p:anim>
                                    <p:set>
                                      <p:cBhvr>
                                        <p:cTn id="15" dur="80"/>
                                        <p:tgtEl>
                                          <p:spTgt spid="19"/>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6"/>
                                        </p:tgtEl>
                                        <p:attrNameLst>
                                          <p:attrName>style.visibility</p:attrName>
                                        </p:attrNameLst>
                                      </p:cBhvr>
                                      <p:to>
                                        <p:strVal val="visible"/>
                                      </p:to>
                                    </p:set>
                                    <p:anim calcmode="discrete" valueType="clr">
                                      <p:cBhvr override="childStyle">
                                        <p:cTn id="2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6"/>
                                        </p:tgtEl>
                                        <p:attrNameLst>
                                          <p:attrName>fillcolor</p:attrName>
                                        </p:attrNameLst>
                                      </p:cBhvr>
                                      <p:tavLst>
                                        <p:tav tm="0">
                                          <p:val>
                                            <p:clrVal>
                                              <a:schemeClr val="accent2"/>
                                            </p:clrVal>
                                          </p:val>
                                        </p:tav>
                                        <p:tav tm="50000">
                                          <p:val>
                                            <p:clrVal>
                                              <a:schemeClr val="hlink"/>
                                            </p:clrVal>
                                          </p:val>
                                        </p:tav>
                                      </p:tavLst>
                                    </p:anim>
                                    <p:set>
                                      <p:cBhvr>
                                        <p:cTn id="22" dur="80"/>
                                        <p:tgtEl>
                                          <p:spTgt spid="16"/>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20"/>
                                        </p:tgtEl>
                                        <p:attrNameLst>
                                          <p:attrName>style.visibility</p:attrName>
                                        </p:attrNameLst>
                                      </p:cBhvr>
                                      <p:to>
                                        <p:strVal val="visible"/>
                                      </p:to>
                                    </p:set>
                                    <p:anim calcmode="discrete" valueType="clr">
                                      <p:cBhvr override="childStyle">
                                        <p:cTn id="2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0"/>
                                        </p:tgtEl>
                                        <p:attrNameLst>
                                          <p:attrName>fillcolor</p:attrName>
                                        </p:attrNameLst>
                                      </p:cBhvr>
                                      <p:tavLst>
                                        <p:tav tm="0">
                                          <p:val>
                                            <p:clrVal>
                                              <a:schemeClr val="accent2"/>
                                            </p:clrVal>
                                          </p:val>
                                        </p:tav>
                                        <p:tav tm="50000">
                                          <p:val>
                                            <p:clrVal>
                                              <a:schemeClr val="hlink"/>
                                            </p:clrVal>
                                          </p:val>
                                        </p:tav>
                                      </p:tavLst>
                                    </p:anim>
                                    <p:set>
                                      <p:cBhvr>
                                        <p:cTn id="29" dur="80"/>
                                        <p:tgtEl>
                                          <p:spTgt spid="20"/>
                                        </p:tgtEl>
                                        <p:attrNameLst>
                                          <p:attrName>fill.type</p:attrName>
                                        </p:attrNameLst>
                                      </p:cBhvr>
                                      <p:to>
                                        <p:strVal val="solid"/>
                                      </p:to>
                                    </p:set>
                                  </p:childTnLst>
                                </p:cTn>
                              </p:par>
                            </p:childTnLst>
                          </p:cTn>
                        </p:par>
                        <p:par>
                          <p:cTn id="30" fill="hold" nodeType="afterGroup">
                            <p:stCondLst>
                              <p:cond delay="4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22"/>
                                        </p:tgtEl>
                                        <p:attrNameLst>
                                          <p:attrName>style.visibility</p:attrName>
                                        </p:attrNameLst>
                                      </p:cBhvr>
                                      <p:to>
                                        <p:strVal val="visible"/>
                                      </p:to>
                                    </p:set>
                                    <p:anim calcmode="discrete" valueType="clr">
                                      <p:cBhvr override="childStyle">
                                        <p:cTn id="33"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2"/>
                                        </p:tgtEl>
                                        <p:attrNameLst>
                                          <p:attrName>fillcolor</p:attrName>
                                        </p:attrNameLst>
                                      </p:cBhvr>
                                      <p:tavLst>
                                        <p:tav tm="0">
                                          <p:val>
                                            <p:clrVal>
                                              <a:schemeClr val="accent2"/>
                                            </p:clrVal>
                                          </p:val>
                                        </p:tav>
                                        <p:tav tm="50000">
                                          <p:val>
                                            <p:clrVal>
                                              <a:schemeClr val="hlink"/>
                                            </p:clrVal>
                                          </p:val>
                                        </p:tav>
                                      </p:tavLst>
                                    </p:anim>
                                    <p:set>
                                      <p:cBhvr>
                                        <p:cTn id="35" dur="80"/>
                                        <p:tgtEl>
                                          <p:spTgt spid="22"/>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1"/>
                                        </p:tgtEl>
                                        <p:attrNameLst>
                                          <p:attrName>style.visibility</p:attrName>
                                        </p:attrNameLst>
                                      </p:cBhvr>
                                      <p:to>
                                        <p:strVal val="visible"/>
                                      </p:to>
                                    </p:set>
                                    <p:anim calcmode="discrete" valueType="clr">
                                      <p:cBhvr override="childStyle">
                                        <p:cTn id="4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1"/>
                                        </p:tgtEl>
                                        <p:attrNameLst>
                                          <p:attrName>fillcolor</p:attrName>
                                        </p:attrNameLst>
                                      </p:cBhvr>
                                      <p:tavLst>
                                        <p:tav tm="0">
                                          <p:val>
                                            <p:clrVal>
                                              <a:schemeClr val="accent2"/>
                                            </p:clrVal>
                                          </p:val>
                                        </p:tav>
                                        <p:tav tm="50000">
                                          <p:val>
                                            <p:clrVal>
                                              <a:schemeClr val="hlink"/>
                                            </p:clrVal>
                                          </p:val>
                                        </p:tav>
                                      </p:tavLst>
                                    </p:anim>
                                    <p:set>
                                      <p:cBhvr>
                                        <p:cTn id="42" dur="80"/>
                                        <p:tgtEl>
                                          <p:spTgt spid="11"/>
                                        </p:tgtEl>
                                        <p:attrNameLst>
                                          <p:attrName>fill.type</p:attrName>
                                        </p:attrNameLst>
                                      </p:cBhvr>
                                      <p:to>
                                        <p:strVal val="solid"/>
                                      </p:to>
                                    </p:set>
                                  </p:childTnLst>
                                </p:cTn>
                              </p:par>
                            </p:childTnLst>
                          </p:cTn>
                        </p:par>
                        <p:par>
                          <p:cTn id="43" fill="hold" nodeType="afterGroup">
                            <p:stCondLst>
                              <p:cond delay="4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17"/>
                                        </p:tgtEl>
                                        <p:attrNameLst>
                                          <p:attrName>style.visibility</p:attrName>
                                        </p:attrNameLst>
                                      </p:cBhvr>
                                      <p:to>
                                        <p:strVal val="visible"/>
                                      </p:to>
                                    </p:set>
                                    <p:anim calcmode="discrete" valueType="clr">
                                      <p:cBhvr override="childStyle">
                                        <p:cTn id="4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7"/>
                                        </p:tgtEl>
                                        <p:attrNameLst>
                                          <p:attrName>fillcolor</p:attrName>
                                        </p:attrNameLst>
                                      </p:cBhvr>
                                      <p:tavLst>
                                        <p:tav tm="0">
                                          <p:val>
                                            <p:clrVal>
                                              <a:schemeClr val="accent2"/>
                                            </p:clrVal>
                                          </p:val>
                                        </p:tav>
                                        <p:tav tm="50000">
                                          <p:val>
                                            <p:clrVal>
                                              <a:schemeClr val="hlink"/>
                                            </p:clrVal>
                                          </p:val>
                                        </p:tav>
                                      </p:tavLst>
                                    </p:anim>
                                    <p:set>
                                      <p:cBhvr>
                                        <p:cTn id="48" dur="80"/>
                                        <p:tgtEl>
                                          <p:spTgt spid="17"/>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1"/>
                                        </p:tgtEl>
                                        <p:attrNameLst>
                                          <p:attrName>style.visibility</p:attrName>
                                        </p:attrNameLst>
                                      </p:cBhvr>
                                      <p:to>
                                        <p:strVal val="visible"/>
                                      </p:to>
                                    </p:set>
                                    <p:anim calcmode="discrete" valueType="clr">
                                      <p:cBhvr override="childStyle">
                                        <p:cTn id="5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1"/>
                                        </p:tgtEl>
                                        <p:attrNameLst>
                                          <p:attrName>fillcolor</p:attrName>
                                        </p:attrNameLst>
                                      </p:cBhvr>
                                      <p:tavLst>
                                        <p:tav tm="0">
                                          <p:val>
                                            <p:clrVal>
                                              <a:schemeClr val="accent2"/>
                                            </p:clrVal>
                                          </p:val>
                                        </p:tav>
                                        <p:tav tm="50000">
                                          <p:val>
                                            <p:clrVal>
                                              <a:schemeClr val="hlink"/>
                                            </p:clrVal>
                                          </p:val>
                                        </p:tav>
                                      </p:tavLst>
                                    </p:anim>
                                    <p:set>
                                      <p:cBhvr>
                                        <p:cTn id="55" dur="80"/>
                                        <p:tgtEl>
                                          <p:spTgt spid="21"/>
                                        </p:tgtEl>
                                        <p:attrNameLst>
                                          <p:attrName>fill.type</p:attrName>
                                        </p:attrNameLst>
                                      </p:cBhvr>
                                      <p:to>
                                        <p:strVal val="solid"/>
                                      </p:to>
                                    </p:set>
                                  </p:childTnLst>
                                </p:cTn>
                              </p:par>
                            </p:childTnLst>
                          </p:cTn>
                        </p:par>
                        <p:par>
                          <p:cTn id="56" fill="hold" nodeType="afterGroup">
                            <p:stCondLst>
                              <p:cond delay="4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23"/>
                                        </p:tgtEl>
                                        <p:attrNameLst>
                                          <p:attrName>style.visibility</p:attrName>
                                        </p:attrNameLst>
                                      </p:cBhvr>
                                      <p:to>
                                        <p:strVal val="visible"/>
                                      </p:to>
                                    </p:set>
                                    <p:anim calcmode="discrete" valueType="clr">
                                      <p:cBhvr override="childStyle">
                                        <p:cTn id="59"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23"/>
                                        </p:tgtEl>
                                        <p:attrNameLst>
                                          <p:attrName>fillcolor</p:attrName>
                                        </p:attrNameLst>
                                      </p:cBhvr>
                                      <p:tavLst>
                                        <p:tav tm="0">
                                          <p:val>
                                            <p:clrVal>
                                              <a:schemeClr val="accent2"/>
                                            </p:clrVal>
                                          </p:val>
                                        </p:tav>
                                        <p:tav tm="50000">
                                          <p:val>
                                            <p:clrVal>
                                              <a:schemeClr val="hlink"/>
                                            </p:clrVal>
                                          </p:val>
                                        </p:tav>
                                      </p:tavLst>
                                    </p:anim>
                                    <p:set>
                                      <p:cBhvr>
                                        <p:cTn id="61"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9" grpId="0" animBg="1"/>
      <p:bldP spid="16" grpId="0" animBg="1"/>
      <p:bldP spid="17"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a:spLocks noChangeArrowheads="1"/>
          </p:cNvSpPr>
          <p:nvPr/>
        </p:nvSpPr>
        <p:spPr bwMode="auto">
          <a:xfrm rot="1455899" flipV="1">
            <a:off x="2597032" y="4469978"/>
            <a:ext cx="563563" cy="252413"/>
          </a:xfrm>
          <a:prstGeom prst="rightArrow">
            <a:avLst>
              <a:gd name="adj1" fmla="val 50000"/>
              <a:gd name="adj2" fmla="val 49998"/>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4" name="Right Arrow 13"/>
          <p:cNvSpPr>
            <a:spLocks noChangeArrowheads="1"/>
          </p:cNvSpPr>
          <p:nvPr/>
        </p:nvSpPr>
        <p:spPr bwMode="auto">
          <a:xfrm rot="19836130" flipV="1">
            <a:off x="2574807" y="3573040"/>
            <a:ext cx="563563" cy="252412"/>
          </a:xfrm>
          <a:prstGeom prst="rightArrow">
            <a:avLst>
              <a:gd name="adj1" fmla="val 50000"/>
              <a:gd name="adj2" fmla="val 49998"/>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5" name="Rounded Rectangle 14"/>
          <p:cNvSpPr/>
          <p:nvPr/>
        </p:nvSpPr>
        <p:spPr>
          <a:xfrm>
            <a:off x="1482606" y="3527002"/>
            <a:ext cx="1066800" cy="1143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Mở bài</a:t>
            </a:r>
          </a:p>
        </p:txBody>
      </p:sp>
      <p:sp>
        <p:nvSpPr>
          <p:cNvPr id="16" name="Flowchart: Process 15"/>
          <p:cNvSpPr/>
          <p:nvPr/>
        </p:nvSpPr>
        <p:spPr>
          <a:xfrm>
            <a:off x="3235206" y="2917402"/>
            <a:ext cx="1143000" cy="1295400"/>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200" b="1">
                <a:solidFill>
                  <a:srgbClr val="0000FF"/>
                </a:solidFill>
                <a:latin typeface="Times New Roman" pitchFamily="18" charset="0"/>
                <a:cs typeface="Times New Roman" pitchFamily="18" charset="0"/>
              </a:rPr>
              <a:t>Trực tiếp</a:t>
            </a:r>
            <a:endParaRPr lang="en-US" sz="3200" b="1">
              <a:solidFill>
                <a:srgbClr val="0000FF"/>
              </a:solidFill>
              <a:cs typeface="Arial" charset="0"/>
            </a:endParaRPr>
          </a:p>
        </p:txBody>
      </p:sp>
      <p:sp>
        <p:nvSpPr>
          <p:cNvPr id="17" name="Flowchart: Process 16"/>
          <p:cNvSpPr/>
          <p:nvPr/>
        </p:nvSpPr>
        <p:spPr>
          <a:xfrm>
            <a:off x="3159006" y="4517602"/>
            <a:ext cx="1143000" cy="1371600"/>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200" b="1">
                <a:solidFill>
                  <a:srgbClr val="0000FF"/>
                </a:solidFill>
                <a:latin typeface="Times New Roman" pitchFamily="18" charset="0"/>
                <a:cs typeface="Times New Roman" pitchFamily="18" charset="0"/>
              </a:rPr>
              <a:t>Gián tiếp</a:t>
            </a:r>
            <a:endParaRPr lang="en-US" sz="3200" b="1">
              <a:solidFill>
                <a:srgbClr val="0000FF"/>
              </a:solidFill>
              <a:cs typeface="Arial" charset="0"/>
            </a:endParaRPr>
          </a:p>
        </p:txBody>
      </p:sp>
      <p:sp>
        <p:nvSpPr>
          <p:cNvPr id="18" name="Right Arrow 17"/>
          <p:cNvSpPr>
            <a:spLocks noChangeArrowheads="1"/>
          </p:cNvSpPr>
          <p:nvPr/>
        </p:nvSpPr>
        <p:spPr bwMode="auto">
          <a:xfrm flipV="1">
            <a:off x="4454407" y="3222202"/>
            <a:ext cx="563563" cy="254000"/>
          </a:xfrm>
          <a:prstGeom prst="rightArrow">
            <a:avLst>
              <a:gd name="adj1" fmla="val 50000"/>
              <a:gd name="adj2" fmla="val 50004"/>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9" name="Right Arrow 18"/>
          <p:cNvSpPr>
            <a:spLocks noChangeArrowheads="1"/>
          </p:cNvSpPr>
          <p:nvPr/>
        </p:nvSpPr>
        <p:spPr bwMode="auto">
          <a:xfrm flipV="1">
            <a:off x="4302007" y="4974802"/>
            <a:ext cx="563563" cy="254000"/>
          </a:xfrm>
          <a:prstGeom prst="rightArrow">
            <a:avLst>
              <a:gd name="adj1" fmla="val 50000"/>
              <a:gd name="adj2" fmla="val 50004"/>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0" name="Rectangle 19"/>
          <p:cNvSpPr>
            <a:spLocks noChangeArrowheads="1"/>
          </p:cNvSpPr>
          <p:nvPr/>
        </p:nvSpPr>
        <p:spPr bwMode="auto">
          <a:xfrm>
            <a:off x="5015880" y="2841202"/>
            <a:ext cx="2895600" cy="1219200"/>
          </a:xfrm>
          <a:prstGeom prst="rect">
            <a:avLst/>
          </a:prstGeom>
          <a:solidFill>
            <a:schemeClr val="bg1"/>
          </a:solidFill>
          <a:ln w="38100" algn="ctr">
            <a:solidFill>
              <a:srgbClr val="0000FF"/>
            </a:solidFill>
            <a:miter lim="800000"/>
            <a:headEnd/>
            <a:tailEnd/>
          </a:ln>
          <a:effectLst>
            <a:outerShdw dist="50800" dir="5400000" rotWithShape="0">
              <a:srgbClr val="4E3B30">
                <a:alpha val="59998"/>
              </a:srgbClr>
            </a:outerShdw>
          </a:effectLst>
        </p:spPr>
        <p:txBody>
          <a:bodyPr anchor="ctr"/>
          <a:lstStyle/>
          <a:p>
            <a:pPr eaLnBrk="1" hangingPunct="1">
              <a:defRPr/>
            </a:pPr>
            <a:r>
              <a:rPr lang="en-US" sz="2800" b="1">
                <a:latin typeface="Times New Roman" pitchFamily="18" charset="0"/>
                <a:cs typeface="Times New Roman" pitchFamily="18" charset="0"/>
              </a:rPr>
              <a:t>Giới thiệu ngay cái bàn học định tả</a:t>
            </a:r>
          </a:p>
        </p:txBody>
      </p:sp>
      <p:sp>
        <p:nvSpPr>
          <p:cNvPr id="22" name="Right Arrow 21"/>
          <p:cNvSpPr>
            <a:spLocks noChangeArrowheads="1"/>
          </p:cNvSpPr>
          <p:nvPr/>
        </p:nvSpPr>
        <p:spPr bwMode="auto">
          <a:xfrm flipV="1">
            <a:off x="7959607" y="5051002"/>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3" name="Right Arrow 22"/>
          <p:cNvSpPr>
            <a:spLocks noChangeArrowheads="1"/>
          </p:cNvSpPr>
          <p:nvPr/>
        </p:nvSpPr>
        <p:spPr bwMode="auto">
          <a:xfrm flipV="1">
            <a:off x="7959607" y="5863802"/>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4" name="Right Arrow 23"/>
          <p:cNvSpPr>
            <a:spLocks noChangeArrowheads="1"/>
          </p:cNvSpPr>
          <p:nvPr/>
        </p:nvSpPr>
        <p:spPr bwMode="auto">
          <a:xfrm flipV="1">
            <a:off x="8035807" y="4289002"/>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5" name="Rectangle 24"/>
          <p:cNvSpPr/>
          <p:nvPr/>
        </p:nvSpPr>
        <p:spPr>
          <a:xfrm>
            <a:off x="8645406" y="4898602"/>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2800" b="1" dirty="0">
                <a:solidFill>
                  <a:srgbClr val="0000FF"/>
                </a:solidFill>
                <a:latin typeface="Times New Roman" pitchFamily="18" charset="0"/>
                <a:cs typeface="Times New Roman" pitchFamily="18" charset="0"/>
              </a:rPr>
              <a:t>Món quà</a:t>
            </a:r>
          </a:p>
        </p:txBody>
      </p:sp>
      <p:sp>
        <p:nvSpPr>
          <p:cNvPr id="26" name="Rectangle 25"/>
          <p:cNvSpPr/>
          <p:nvPr/>
        </p:nvSpPr>
        <p:spPr>
          <a:xfrm>
            <a:off x="8645406" y="5660602"/>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t>
            </a:r>
          </a:p>
        </p:txBody>
      </p:sp>
      <p:sp>
        <p:nvSpPr>
          <p:cNvPr id="27" name="Rectangle 26"/>
          <p:cNvSpPr/>
          <p:nvPr/>
        </p:nvSpPr>
        <p:spPr>
          <a:xfrm>
            <a:off x="8645406" y="4136602"/>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2800" b="1" dirty="0">
                <a:solidFill>
                  <a:srgbClr val="0000FF"/>
                </a:solidFill>
                <a:latin typeface="Times New Roman" pitchFamily="18" charset="0"/>
                <a:cs typeface="Times New Roman" pitchFamily="18" charset="0"/>
              </a:rPr>
              <a:t>Kỉ niệm</a:t>
            </a:r>
          </a:p>
        </p:txBody>
      </p:sp>
      <p:sp>
        <p:nvSpPr>
          <p:cNvPr id="8208" name="Text Box 28"/>
          <p:cNvSpPr txBox="1">
            <a:spLocks noChangeArrowheads="1"/>
          </p:cNvSpPr>
          <p:nvPr/>
        </p:nvSpPr>
        <p:spPr bwMode="auto">
          <a:xfrm>
            <a:off x="4863480" y="4365203"/>
            <a:ext cx="3170236" cy="181588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Nói chuyện khác có liên quan rồi dẫn vào giới thiệu cái bàn học định tả</a:t>
            </a:r>
          </a:p>
        </p:txBody>
      </p:sp>
      <p:sp>
        <p:nvSpPr>
          <p:cNvPr id="8209" name="Text Box 29"/>
          <p:cNvSpPr txBox="1">
            <a:spLocks noChangeArrowheads="1"/>
          </p:cNvSpPr>
          <p:nvPr/>
        </p:nvSpPr>
        <p:spPr bwMode="auto">
          <a:xfrm>
            <a:off x="266700" y="692696"/>
            <a:ext cx="1165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2. Viết một đoạn văn mở bài cho bài văn miêu tả cái bàn học của em:  - Theo cách mở bài trực tiếp.</a:t>
            </a:r>
          </a:p>
          <a:p>
            <a:pPr eaLnBrk="1" hangingPunct="1"/>
            <a:r>
              <a:rPr lang="en-US" altLang="en-US" sz="3600" b="1" dirty="0">
                <a:latin typeface="Times New Roman" panose="02020603050405020304" pitchFamily="18" charset="0"/>
                <a:cs typeface="Times New Roman" panose="02020603050405020304" pitchFamily="18" charset="0"/>
              </a:rPr>
              <a:t>                      - Theo cách mở bài gián tiếp.</a:t>
            </a:r>
          </a:p>
        </p:txBody>
      </p:sp>
    </p:spTree>
    <p:extLst>
      <p:ext uri="{BB962C8B-B14F-4D97-AF65-F5344CB8AC3E}">
        <p14:creationId xmlns:p14="http://schemas.microsoft.com/office/powerpoint/2010/main" val="3045173368"/>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upRight)">
                                      <p:cBhvr>
                                        <p:cTn id="10" dur="500"/>
                                        <p:tgtEl>
                                          <p:spTgt spid="14"/>
                                        </p:tgtEl>
                                      </p:cBhvr>
                                    </p:animEffect>
                                  </p:childTnLst>
                                </p:cTn>
                              </p:par>
                            </p:childTnLst>
                          </p:cTn>
                        </p:par>
                        <p:par>
                          <p:cTn id="11" fill="hold" nodeType="afterGroup">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ox(in)">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downRight)">
                                      <p:cBhvr>
                                        <p:cTn id="19" dur="500"/>
                                        <p:tgtEl>
                                          <p:spTgt spid="18"/>
                                        </p:tgtEl>
                                      </p:cBhvr>
                                    </p:animEffect>
                                  </p:childTnLst>
                                </p:cTn>
                              </p:par>
                            </p:childTnLst>
                          </p:cTn>
                        </p:par>
                        <p:par>
                          <p:cTn id="20" fill="hold" nodeType="afterGroup">
                            <p:stCondLst>
                              <p:cond delay="500"/>
                            </p:stCondLst>
                            <p:childTnLst>
                              <p:par>
                                <p:cTn id="21" presetID="18" presetClass="entr" presetSubtype="6"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downRight)">
                                      <p:cBhvr>
                                        <p:cTn id="23" dur="500"/>
                                        <p:tgtEl>
                                          <p:spTgt spid="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Right)">
                                      <p:cBhvr>
                                        <p:cTn id="28" dur="500"/>
                                        <p:tgtEl>
                                          <p:spTgt spid="13"/>
                                        </p:tgtEl>
                                      </p:cBhvr>
                                    </p:animEffect>
                                  </p:childTnLst>
                                </p:cTn>
                              </p:par>
                            </p:childTnLst>
                          </p:cTn>
                        </p:par>
                        <p:par>
                          <p:cTn id="29" fill="hold" nodeType="afterGroup">
                            <p:stCondLst>
                              <p:cond delay="500"/>
                            </p:stCondLst>
                            <p:childTnLst>
                              <p:par>
                                <p:cTn id="30" presetID="4"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8208"/>
                                        </p:tgtEl>
                                        <p:attrNameLst>
                                          <p:attrName>style.visibility</p:attrName>
                                        </p:attrNameLst>
                                      </p:cBhvr>
                                      <p:to>
                                        <p:strVal val="visible"/>
                                      </p:to>
                                    </p:set>
                                    <p:animEffect transition="in" filter="barn(inVertical)">
                                      <p:cBhvr>
                                        <p:cTn id="36" dur="500"/>
                                        <p:tgtEl>
                                          <p:spTgt spid="8208"/>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strips(downRight)">
                                      <p:cBhvr>
                                        <p:cTn id="39" dur="500"/>
                                        <p:tgtEl>
                                          <p:spTgt spid="19"/>
                                        </p:tgtEl>
                                      </p:cBhvr>
                                    </p:animEffect>
                                  </p:childTnLst>
                                </p:cTn>
                              </p:par>
                            </p:childTnLst>
                          </p:cTn>
                        </p:par>
                        <p:par>
                          <p:cTn id="40" fill="hold" nodeType="afterGroup">
                            <p:stCondLst>
                              <p:cond delay="1500"/>
                            </p:stCondLst>
                            <p:childTnLst>
                              <p:par>
                                <p:cTn id="41" presetID="18" presetClass="entr" presetSubtype="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trips(downRight)">
                                      <p:cBhvr>
                                        <p:cTn id="43" dur="500"/>
                                        <p:tgtEl>
                                          <p:spTgt spid="24"/>
                                        </p:tgtEl>
                                      </p:cBhvr>
                                    </p:animEffect>
                                  </p:childTnLst>
                                </p:cTn>
                              </p:par>
                            </p:childTnLst>
                          </p:cTn>
                        </p:par>
                        <p:par>
                          <p:cTn id="44" fill="hold" nodeType="afterGroup">
                            <p:stCondLst>
                              <p:cond delay="2000"/>
                            </p:stCondLst>
                            <p:childTnLst>
                              <p:par>
                                <p:cTn id="45" presetID="18" presetClass="entr" presetSubtype="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strips(downRight)">
                                      <p:cBhvr>
                                        <p:cTn id="47" dur="500"/>
                                        <p:tgtEl>
                                          <p:spTgt spid="2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trips(downRight)">
                                      <p:cBhvr>
                                        <p:cTn id="52" dur="500"/>
                                        <p:tgtEl>
                                          <p:spTgt spid="22"/>
                                        </p:tgtEl>
                                      </p:cBhvr>
                                    </p:animEffect>
                                  </p:childTnLst>
                                </p:cTn>
                              </p:par>
                            </p:childTnLst>
                          </p:cTn>
                        </p:par>
                        <p:par>
                          <p:cTn id="53" fill="hold" nodeType="afterGroup">
                            <p:stCondLst>
                              <p:cond delay="500"/>
                            </p:stCondLst>
                            <p:childTnLst>
                              <p:par>
                                <p:cTn id="54" presetID="18" presetClass="entr" presetSubtype="6"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strips(downRight)">
                                      <p:cBhvr>
                                        <p:cTn id="56" dur="500"/>
                                        <p:tgtEl>
                                          <p:spTgt spid="2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6"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Right)">
                                      <p:cBhvr>
                                        <p:cTn id="61" dur="500"/>
                                        <p:tgtEl>
                                          <p:spTgt spid="23"/>
                                        </p:tgtEl>
                                      </p:cBhvr>
                                    </p:animEffect>
                                  </p:childTnLst>
                                </p:cTn>
                              </p:par>
                            </p:childTnLst>
                          </p:cTn>
                        </p:par>
                        <p:par>
                          <p:cTn id="62" fill="hold" nodeType="afterGroup">
                            <p:stCondLst>
                              <p:cond delay="500"/>
                            </p:stCondLst>
                            <p:childTnLst>
                              <p:par>
                                <p:cTn id="63" presetID="18" presetClass="entr" presetSubtype="6"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strips(downRight)">
                                      <p:cBhvr>
                                        <p:cTn id="6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820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179388"/>
            <a:ext cx="33813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Explosion 1 1"/>
          <p:cNvSpPr>
            <a:spLocks noChangeArrowheads="1"/>
          </p:cNvSpPr>
          <p:nvPr/>
        </p:nvSpPr>
        <p:spPr bwMode="auto">
          <a:xfrm>
            <a:off x="-34568" y="0"/>
            <a:ext cx="3429000" cy="1190625"/>
          </a:xfrm>
          <a:prstGeom prst="irregularSeal1">
            <a:avLst/>
          </a:prstGeom>
          <a:solidFill>
            <a:schemeClr val="accent1">
              <a:alpha val="50195"/>
            </a:schemeClr>
          </a:solidFill>
          <a:ln w="3175" algn="ctr">
            <a:solidFill>
              <a:schemeClr val="tx1"/>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FF0000"/>
                </a:solidFill>
              </a:rPr>
              <a:t>Quan sát</a:t>
            </a:r>
          </a:p>
        </p:txBody>
      </p:sp>
      <p:pic>
        <p:nvPicPr>
          <p:cNvPr id="1026" name="Picture 2" descr="BBT101 | Bàn ghế học sinh bán trú | Bàn bán trú Hòa Phát">
            <a:extLst>
              <a:ext uri="{FF2B5EF4-FFF2-40B4-BE49-F238E27FC236}">
                <a16:creationId xmlns:a16="http://schemas.microsoft.com/office/drawing/2014/main" id="{F8EF45F7-9860-479A-A17C-915A54B20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176553"/>
            <a:ext cx="405536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EB6D518-3BF2-4DFF-BFE0-AD340B474577}"/>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Effect>
                      <a14:saturation sat="400000"/>
                    </a14:imgEffect>
                  </a14:imgLayer>
                </a14:imgProps>
              </a:ext>
            </a:extLst>
          </a:blip>
          <a:stretch>
            <a:fillRect/>
          </a:stretch>
        </p:blipFill>
        <p:spPr>
          <a:xfrm>
            <a:off x="2639616" y="3725479"/>
            <a:ext cx="3510358" cy="2847975"/>
          </a:xfrm>
          <a:prstGeom prst="rect">
            <a:avLst/>
          </a:prstGeom>
        </p:spPr>
      </p:pic>
      <p:pic>
        <p:nvPicPr>
          <p:cNvPr id="5" name="Picture 4">
            <a:extLst>
              <a:ext uri="{FF2B5EF4-FFF2-40B4-BE49-F238E27FC236}">
                <a16:creationId xmlns:a16="http://schemas.microsoft.com/office/drawing/2014/main" id="{192B9D08-B907-433B-BD95-0AFFFFD1699A}"/>
              </a:ext>
            </a:extLst>
          </p:cNvPr>
          <p:cNvPicPr>
            <a:picLocks noChangeAspect="1"/>
          </p:cNvPicPr>
          <p:nvPr/>
        </p:nvPicPr>
        <p:blipFill>
          <a:blip r:embed="rId6"/>
          <a:stretch>
            <a:fillRect/>
          </a:stretch>
        </p:blipFill>
        <p:spPr>
          <a:xfrm>
            <a:off x="6384032" y="3721937"/>
            <a:ext cx="4055368" cy="28515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2197100" y="38100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vi-VN" altLang="vi-VN" sz="2800"/>
          </a:p>
        </p:txBody>
      </p:sp>
      <p:sp>
        <p:nvSpPr>
          <p:cNvPr id="5" name="Text Box 8"/>
          <p:cNvSpPr txBox="1">
            <a:spLocks noChangeArrowheads="1"/>
          </p:cNvSpPr>
          <p:nvPr/>
        </p:nvSpPr>
        <p:spPr bwMode="auto">
          <a:xfrm>
            <a:off x="260968" y="2091240"/>
            <a:ext cx="1203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bố mua cho em một cái bàn học rất đẹp.</a:t>
            </a:r>
          </a:p>
        </p:txBody>
      </p:sp>
      <p:sp>
        <p:nvSpPr>
          <p:cNvPr id="6" name="Text Box 8"/>
          <p:cNvSpPr txBox="1">
            <a:spLocks noChangeArrowheads="1"/>
          </p:cNvSpPr>
          <p:nvPr/>
        </p:nvSpPr>
        <p:spPr bwMode="auto">
          <a:xfrm>
            <a:off x="260968" y="3074441"/>
            <a:ext cx="118029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mẹ dẫn em đến cửa hàng mua cho em một cái bàn học rất đẹp.</a:t>
            </a:r>
          </a:p>
        </p:txBody>
      </p:sp>
      <p:sp>
        <p:nvSpPr>
          <p:cNvPr id="8" name="Text Box 8"/>
          <p:cNvSpPr txBox="1">
            <a:spLocks noChangeArrowheads="1"/>
          </p:cNvSpPr>
          <p:nvPr/>
        </p:nvSpPr>
        <p:spPr bwMode="auto">
          <a:xfrm>
            <a:off x="260968" y="4653136"/>
            <a:ext cx="115623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bố dẫn em đến cửa hàng mua cho em rất nhiều đồ dùng học tập và một cái bàn học rất đẹp.</a:t>
            </a:r>
          </a:p>
        </p:txBody>
      </p:sp>
      <p:sp>
        <p:nvSpPr>
          <p:cNvPr id="6150" name="Text Box 8"/>
          <p:cNvSpPr txBox="1">
            <a:spLocks noChangeArrowheads="1"/>
          </p:cNvSpPr>
          <p:nvPr/>
        </p:nvSpPr>
        <p:spPr bwMode="auto">
          <a:xfrm>
            <a:off x="528045" y="609600"/>
            <a:ext cx="1082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solidFill>
                  <a:srgbClr val="C00000"/>
                </a:solidFill>
                <a:latin typeface="Times New Roman" panose="02020603050405020304" pitchFamily="18" charset="0"/>
                <a:cs typeface="Times New Roman" panose="02020603050405020304" pitchFamily="18" charset="0"/>
              </a:rPr>
              <a:t>1. Viết mở bài theo kiểu trực tiếp cho bài văn miêu tả cái bàn học ở lớp hoặc ở nhà của 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
                                        </p:tgtEl>
                                        <p:attrNameLst>
                                          <p:attrName>style.visibility</p:attrName>
                                        </p:attrNameLst>
                                      </p:cBhvr>
                                      <p:to>
                                        <p:strVal val="visible"/>
                                      </p:to>
                                    </p:set>
                                    <p:anim calcmode="discrete" valueType="clr">
                                      <p:cBhvr override="childStyle">
                                        <p:cTn id="2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gtEl>
                                        <p:attrNameLst>
                                          <p:attrName>fillcolor</p:attrName>
                                        </p:attrNameLst>
                                      </p:cBhvr>
                                      <p:tavLst>
                                        <p:tav tm="0">
                                          <p:val>
                                            <p:clrVal>
                                              <a:schemeClr val="accent2"/>
                                            </p:clrVal>
                                          </p:val>
                                        </p:tav>
                                        <p:tav tm="50000">
                                          <p:val>
                                            <p:clrVal>
                                              <a:schemeClr val="hlink"/>
                                            </p:clrVal>
                                          </p:val>
                                        </p:tav>
                                      </p:tavLst>
                                    </p:anim>
                                    <p:set>
                                      <p:cBhvr>
                                        <p:cTn id="23"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84784"/>
            <a:ext cx="12315347" cy="2400657"/>
          </a:xfrm>
          <a:prstGeom prst="rect">
            <a:avLst/>
          </a:prstGeom>
          <a:noFill/>
        </p:spPr>
        <p:txBody>
          <a:bodyPr wrap="square" rtlCol="0">
            <a:spAutoFit/>
          </a:bodyPr>
          <a:lstStyle/>
          <a:p>
            <a:r>
              <a:rPr lang="en-US" sz="3000" b="1">
                <a:latin typeface="Times New Roman" panose="02020603050405020304" pitchFamily="18" charset="0"/>
                <a:cs typeface="Times New Roman" panose="02020603050405020304" pitchFamily="18" charset="0"/>
              </a:rPr>
              <a:t>       </a:t>
            </a:r>
            <a:r>
              <a:rPr lang="vi-VN" sz="3000" b="1">
                <a:latin typeface="Times New Roman" panose="02020603050405020304" pitchFamily="18" charset="0"/>
                <a:cs typeface="Times New Roman" panose="02020603050405020304" pitchFamily="18" charset="0"/>
              </a:rPr>
              <a:t>* Bố </a:t>
            </a:r>
            <a:r>
              <a:rPr lang="vi-VN" sz="3000" b="1" dirty="0">
                <a:latin typeface="Times New Roman" panose="02020603050405020304" pitchFamily="18" charset="0"/>
                <a:cs typeface="Times New Roman" panose="02020603050405020304" pitchFamily="18" charset="0"/>
              </a:rPr>
              <a:t>của em là một thợ mộc rất giỏi. Hằng ngày, bố luôn bận rộn với những đơn hàng của rất nhiều người. Chiều hôm qua, sau khi nhìn thấy em ngồi học bài. Bố đã bảo là sẽ đóng lại một chiếc bàn mới cho em, vì em đã cao hơn nhiều rồi. Sau một </a:t>
            </a:r>
            <a:r>
              <a:rPr lang="en-US" sz="3000" b="1" dirty="0">
                <a:latin typeface="Times New Roman" panose="02020603050405020304" pitchFamily="18" charset="0"/>
                <a:cs typeface="Times New Roman" panose="02020603050405020304" pitchFamily="18" charset="0"/>
              </a:rPr>
              <a:t>buổi </a:t>
            </a:r>
            <a:r>
              <a:rPr lang="vi-VN" sz="3000" b="1" dirty="0">
                <a:latin typeface="Times New Roman" panose="02020603050405020304" pitchFamily="18" charset="0"/>
                <a:cs typeface="Times New Roman" panose="02020603050405020304" pitchFamily="18" charset="0"/>
              </a:rPr>
              <a:t>chiều vất vả, chiếc bàn học của em đã được ra lò. Nhìn chiếc bàn mới của mình, em cảm thấy nó đẹp vô cùng.</a:t>
            </a:r>
            <a:endParaRPr lang="en-US" sz="3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4172887"/>
            <a:ext cx="12192000" cy="2400657"/>
          </a:xfrm>
          <a:prstGeom prst="rect">
            <a:avLst/>
          </a:prstGeom>
          <a:noFill/>
        </p:spPr>
        <p:txBody>
          <a:bodyPr wrap="square" rtlCol="0">
            <a:spAutoFit/>
          </a:bodyPr>
          <a:lstStyle/>
          <a:p>
            <a:r>
              <a:rPr lang="vi-VN" sz="3000" b="1">
                <a:solidFill>
                  <a:srgbClr val="C00000"/>
                </a:solidFill>
                <a:latin typeface="Times New Roman" panose="02020603050405020304" pitchFamily="18" charset="0"/>
                <a:cs typeface="Times New Roman" panose="02020603050405020304" pitchFamily="18" charset="0"/>
              </a:rPr>
              <a:t>	* Mới </a:t>
            </a:r>
            <a:r>
              <a:rPr lang="vi-VN" sz="3000" b="1" dirty="0">
                <a:solidFill>
                  <a:srgbClr val="C00000"/>
                </a:solidFill>
                <a:latin typeface="Times New Roman" panose="02020603050405020304" pitchFamily="18" charset="0"/>
                <a:cs typeface="Times New Roman" panose="02020603050405020304" pitchFamily="18" charset="0"/>
              </a:rPr>
              <a:t>đó mà đã trôi qua một học kỳ, mọi thứ ở trong phòng </a:t>
            </a:r>
            <a:r>
              <a:rPr lang="vi-VN" sz="3000" b="1">
                <a:solidFill>
                  <a:srgbClr val="C00000"/>
                </a:solidFill>
                <a:latin typeface="Times New Roman" panose="02020603050405020304" pitchFamily="18" charset="0"/>
                <a:cs typeface="Times New Roman" panose="02020603050405020304" pitchFamily="18" charset="0"/>
              </a:rPr>
              <a:t>học 4I </a:t>
            </a:r>
            <a:r>
              <a:rPr lang="vi-VN" sz="3000" b="1" dirty="0">
                <a:solidFill>
                  <a:srgbClr val="C00000"/>
                </a:solidFill>
                <a:latin typeface="Times New Roman" panose="02020603050405020304" pitchFamily="18" charset="0"/>
                <a:cs typeface="Times New Roman" panose="02020603050405020304" pitchFamily="18" charset="0"/>
              </a:rPr>
              <a:t>quá đỗi thân thuộc đối với em. Nhưng có lẽ, thân thuộc nhất đó chính là chiếc bàn học em ngồi. Chỉ là một chiếc bàn nhỏ nhắn, có một ít mực dơ của các lớp trước để lại nhưng nó đã để lại cho em nhiều kỉ niệm đẹp thật khó quên.</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11" name="Text Box 8">
            <a:extLst>
              <a:ext uri="{FF2B5EF4-FFF2-40B4-BE49-F238E27FC236}">
                <a16:creationId xmlns:a16="http://schemas.microsoft.com/office/drawing/2014/main" id="{87F12D97-A144-4CA5-A7A2-44703E331342}"/>
              </a:ext>
            </a:extLst>
          </p:cNvPr>
          <p:cNvSpPr txBox="1">
            <a:spLocks noChangeArrowheads="1"/>
          </p:cNvSpPr>
          <p:nvPr/>
        </p:nvSpPr>
        <p:spPr bwMode="auto">
          <a:xfrm>
            <a:off x="119336" y="140911"/>
            <a:ext cx="1168266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a:solidFill>
                  <a:srgbClr val="006600"/>
                </a:solidFill>
                <a:latin typeface="Times New Roman" panose="02020603050405020304" pitchFamily="18" charset="0"/>
                <a:cs typeface="Times New Roman" panose="02020603050405020304" pitchFamily="18" charset="0"/>
              </a:rPr>
              <a:t>	2</a:t>
            </a:r>
            <a:r>
              <a:rPr lang="en-US" altLang="vi-VN" sz="3600" b="1" dirty="0">
                <a:solidFill>
                  <a:srgbClr val="006600"/>
                </a:solidFill>
                <a:latin typeface="Times New Roman" panose="02020603050405020304" pitchFamily="18" charset="0"/>
                <a:cs typeface="Times New Roman" panose="02020603050405020304" pitchFamily="18" charset="0"/>
              </a:rPr>
              <a:t>. Viết mở bài theo kiểu gián tiếp cho bài văn miêu tả cái bàn học ở lớp hoặc ở nhà của em.</a:t>
            </a:r>
          </a:p>
        </p:txBody>
      </p:sp>
    </p:spTree>
    <p:extLst>
      <p:ext uri="{BB962C8B-B14F-4D97-AF65-F5344CB8AC3E}">
        <p14:creationId xmlns:p14="http://schemas.microsoft.com/office/powerpoint/2010/main" val="337761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38" y="1166813"/>
            <a:ext cx="12039600" cy="4524375"/>
          </a:xfrm>
        </p:spPr>
        <p:txBody>
          <a:bodyPr>
            <a:normAutofit lnSpcReduction="10000"/>
          </a:bodyPr>
          <a:lstStyle/>
          <a:p>
            <a:pPr marL="0" indent="0" eaLnBrk="1" fontAlgn="auto" hangingPunct="1">
              <a:spcAft>
                <a:spcPts val="0"/>
              </a:spcAft>
              <a:buFont typeface="Wingdings 2" panose="05020102010507070707" pitchFamily="18" charset="2"/>
              <a:buNone/>
              <a:defRPr/>
            </a:pPr>
            <a:r>
              <a:rPr lang="en-US" altLang="en-US" sz="4400" cap="none">
                <a:latin typeface="Times New Roman" panose="02020603050405020304" pitchFamily="18" charset="0"/>
                <a:cs typeface="Times New Roman" panose="02020603050405020304" pitchFamily="18" charset="0"/>
              </a:rPr>
              <a:t>      </a:t>
            </a:r>
            <a:r>
              <a:rPr lang="en-US" altLang="en-US" sz="4400" b="1" cap="none">
                <a:solidFill>
                  <a:srgbClr val="0000FF"/>
                </a:solidFill>
                <a:latin typeface="Times New Roman" panose="02020603050405020304" pitchFamily="18" charset="0"/>
                <a:cs typeface="Times New Roman" panose="02020603050405020304" pitchFamily="18" charset="0"/>
              </a:rPr>
              <a:t>Cấu tạo bài văn miêu tả đồ vật gồm:</a:t>
            </a:r>
          </a:p>
          <a:p>
            <a:pPr marL="0" indent="0" eaLnBrk="1" fontAlgn="auto" hangingPunct="1">
              <a:spcAft>
                <a:spcPts val="0"/>
              </a:spcAft>
              <a:buFont typeface="Wingdings 2" panose="05020102010507070707" pitchFamily="18" charset="2"/>
              <a:buNone/>
              <a:defRPr/>
            </a:pPr>
            <a:r>
              <a:rPr lang="en-US" altLang="en-US" sz="4400" cap="none">
                <a:latin typeface="Times New Roman" panose="02020603050405020304" pitchFamily="18" charset="0"/>
                <a:cs typeface="Times New Roman" panose="02020603050405020304" pitchFamily="18" charset="0"/>
              </a:rPr>
              <a:t>   </a:t>
            </a:r>
            <a:r>
              <a:rPr lang="en-US" altLang="en-US" sz="4400" b="1" cap="none">
                <a:latin typeface="Times New Roman" panose="02020603050405020304" pitchFamily="18" charset="0"/>
                <a:cs typeface="Times New Roman" panose="02020603050405020304" pitchFamily="18" charset="0"/>
              </a:rPr>
              <a:t>A. 3 phần: mở bài, diễn biến, kết thúc.</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B. 4 phần: mở bài, thân bài, diễn biến, kết thúc.</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C. 3 phần: mở bài, thân bài, kết bài.</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D. 4 phần: mở đầu, diễn biến, thân bài, kết bài.</a:t>
            </a:r>
          </a:p>
        </p:txBody>
      </p:sp>
      <p:sp>
        <p:nvSpPr>
          <p:cNvPr id="4" name="Oval 3"/>
          <p:cNvSpPr/>
          <p:nvPr/>
        </p:nvSpPr>
        <p:spPr>
          <a:xfrm>
            <a:off x="609600" y="3733800"/>
            <a:ext cx="914400" cy="914400"/>
          </a:xfrm>
          <a:prstGeom prst="ellipse">
            <a:avLst/>
          </a:prstGeom>
          <a:noFill/>
          <a:ln w="825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Tree>
    <p:extLst>
      <p:ext uri="{BB962C8B-B14F-4D97-AF65-F5344CB8AC3E}">
        <p14:creationId xmlns:p14="http://schemas.microsoft.com/office/powerpoint/2010/main" val="1332341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noChangeArrowheads="1"/>
          </p:cNvSpPr>
          <p:nvPr>
            <p:ph idx="1"/>
          </p:nvPr>
        </p:nvSpPr>
        <p:spPr bwMode="auto">
          <a:xfrm>
            <a:off x="406400" y="228600"/>
            <a:ext cx="11582400" cy="4525963"/>
          </a:xfrm>
        </p:spPr>
        <p:txBody>
          <a:bodyPr wrap="square" numCol="1" anchor="t" anchorCtr="0" compatLnSpc="1">
            <a:prstTxWarp prst="textNoShape">
              <a:avLst/>
            </a:prstTxWarp>
          </a:bodyPr>
          <a:lstStyle/>
          <a:p>
            <a:pPr marL="0" indent="0" algn="ctr" eaLnBrk="1" hangingPunct="1">
              <a:buFont typeface="Wingdings 2" pitchFamily="18" charset="2"/>
              <a:buNone/>
            </a:pPr>
            <a:r>
              <a:rPr lang="en-US" altLang="en-US" sz="4800" b="1" cap="none">
                <a:solidFill>
                  <a:srgbClr val="0000FF"/>
                </a:solidFill>
                <a:latin typeface="Times New Roman" pitchFamily="18" charset="0"/>
                <a:cs typeface="Times New Roman" pitchFamily="18" charset="0"/>
              </a:rPr>
              <a:t>Đúng chọn Đ, sai chọn S</a:t>
            </a:r>
          </a:p>
          <a:p>
            <a:pPr marL="0" indent="0" eaLnBrk="1" hangingPunct="1">
              <a:buFont typeface="Wingdings 2" pitchFamily="18" charset="2"/>
              <a:buNone/>
            </a:pPr>
            <a:r>
              <a:rPr lang="en-US" altLang="en-US" sz="4800" b="1" cap="none">
                <a:latin typeface="Times New Roman" pitchFamily="18" charset="0"/>
                <a:cs typeface="Times New Roman" pitchFamily="18" charset="0"/>
              </a:rPr>
              <a:t>Mỗi đoạn văn miêu tả đồ vật có một nội dung nhất định. Khi viết, hết một đoạn văn cần xuống dòng.</a:t>
            </a:r>
          </a:p>
        </p:txBody>
      </p:sp>
      <p:sp>
        <p:nvSpPr>
          <p:cNvPr id="4" name="Rectangle 3"/>
          <p:cNvSpPr>
            <a:spLocks noChangeArrowheads="1"/>
          </p:cNvSpPr>
          <p:nvPr/>
        </p:nvSpPr>
        <p:spPr bwMode="auto">
          <a:xfrm>
            <a:off x="5241925" y="3581400"/>
            <a:ext cx="9255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000" b="1">
                <a:solidFill>
                  <a:srgbClr val="FF0000"/>
                </a:solidFill>
                <a:latin typeface="Times New Roman" pitchFamily="18" charset="0"/>
                <a:cs typeface="Times New Roman" pitchFamily="18" charset="0"/>
              </a:rPr>
              <a:t>Đ</a:t>
            </a:r>
            <a:endParaRPr lang="en-US" altLang="en-US" sz="8000">
              <a:solidFill>
                <a:srgbClr val="FF0000"/>
              </a:solidFill>
              <a:latin typeface="Arial" charset="0"/>
              <a:cs typeface="Arial" charset="0"/>
            </a:endParaRPr>
          </a:p>
        </p:txBody>
      </p:sp>
    </p:spTree>
    <p:extLst>
      <p:ext uri="{BB962C8B-B14F-4D97-AF65-F5344CB8AC3E}">
        <p14:creationId xmlns:p14="http://schemas.microsoft.com/office/powerpoint/2010/main" val="4121775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noChangeArrowheads="1"/>
          </p:cNvSpPr>
          <p:nvPr>
            <p:ph idx="1"/>
          </p:nvPr>
        </p:nvSpPr>
        <p:spPr bwMode="auto"/>
        <p:txBody>
          <a:bodyPr wrap="square" numCol="1" anchor="t" anchorCtr="0" compatLnSpc="1">
            <a:prstTxWarp prst="textNoShape">
              <a:avLst/>
            </a:prstTxWarp>
          </a:bodyPr>
          <a:lstStyle/>
          <a:p>
            <a:pPr marL="0" indent="0" eaLnBrk="1" hangingPunct="1">
              <a:buFont typeface="Wingdings 2" pitchFamily="18" charset="2"/>
              <a:buNone/>
            </a:pPr>
            <a:r>
              <a:rPr lang="en-US" altLang="en-US" sz="5400" b="1" cap="none">
                <a:solidFill>
                  <a:srgbClr val="0000FF"/>
                </a:solidFill>
                <a:latin typeface="Times New Roman" pitchFamily="18" charset="0"/>
                <a:cs typeface="Times New Roman" pitchFamily="18" charset="0"/>
              </a:rPr>
              <a:t>Có mấy cách mở bài trong bài văn miêu tả đồ vật? Đó là những cách nào?</a:t>
            </a:r>
          </a:p>
          <a:p>
            <a:pPr marL="0" indent="0" eaLnBrk="1" hangingPunct="1">
              <a:buFont typeface="Wingdings 2" pitchFamily="18" charset="2"/>
              <a:buNone/>
            </a:pPr>
            <a:endParaRPr lang="en-US" altLang="en-US" sz="2800" cap="none">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83046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earts_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4343400" y="1828800"/>
            <a:ext cx="2743200" cy="259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3316" name="Rectangle 5"/>
          <p:cNvSpPr>
            <a:spLocks noChangeArrowheads="1"/>
          </p:cNvSpPr>
          <p:nvPr/>
        </p:nvSpPr>
        <p:spPr bwMode="auto">
          <a:xfrm>
            <a:off x="4914900" y="1531203"/>
            <a:ext cx="2895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a:solidFill>
                  <a:srgbClr val="FF0000"/>
                </a:solidFill>
                <a:cs typeface="Arial" panose="020B0604020202020204" pitchFamily="34" charset="0"/>
              </a:rPr>
              <a:t>* </a:t>
            </a:r>
            <a:r>
              <a:rPr lang="en-US" altLang="vi-VN" b="1" u="sng" dirty="0">
                <a:solidFill>
                  <a:srgbClr val="FF0000"/>
                </a:solidFill>
                <a:cs typeface="Arial" panose="020B0604020202020204" pitchFamily="34" charset="0"/>
              </a:rPr>
              <a:t>Dặn dò:</a:t>
            </a:r>
            <a:endParaRPr lang="en-US" altLang="vi-VN" b="1" dirty="0">
              <a:solidFill>
                <a:srgbClr val="FF0000"/>
              </a:solidFill>
              <a:cs typeface="Arial" panose="020B0604020202020204" pitchFamily="34" charset="0"/>
            </a:endParaRPr>
          </a:p>
        </p:txBody>
      </p:sp>
      <p:sp>
        <p:nvSpPr>
          <p:cNvPr id="13317" name="TextBox 1"/>
          <p:cNvSpPr txBox="1">
            <a:spLocks noChangeArrowheads="1"/>
          </p:cNvSpPr>
          <p:nvPr/>
        </p:nvSpPr>
        <p:spPr bwMode="auto">
          <a:xfrm>
            <a:off x="2781300" y="2237244"/>
            <a:ext cx="6629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b="1" dirty="0"/>
              <a:t>Hoàn thành bài văn.</a:t>
            </a:r>
          </a:p>
          <a:p>
            <a:pPr marL="0" indent="0" eaLnBrk="1" hangingPunct="1">
              <a:spcBef>
                <a:spcPct val="0"/>
              </a:spcBef>
              <a:buNone/>
            </a:pPr>
            <a:r>
              <a:rPr lang="en-US" altLang="en-US" b="1" dirty="0"/>
              <a:t>- Xem lại cách viết mở bài.           - </a:t>
            </a:r>
            <a:r>
              <a:rPr lang="en-US" altLang="en-US" b="1"/>
              <a:t>Xem trước bài: "Luyện tập xây dựng kết </a:t>
            </a:r>
            <a:r>
              <a:rPr lang="en-US" altLang="en-US" b="1" dirty="0"/>
              <a:t>bài cho bài văn miêu tả </a:t>
            </a:r>
            <a:r>
              <a:rPr lang="en-US" altLang="en-US" b="1"/>
              <a:t>đồ vật"</a:t>
            </a:r>
            <a:r>
              <a:rPr lang="en-US" altLang="en-US" b="1"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lowers_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6324600" y="1752600"/>
            <a:ext cx="25146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solidFill>
                <a:schemeClr val="bg1"/>
              </a:solidFill>
              <a:cs typeface="Arial" panose="020B0604020202020204" pitchFamily="34" charset="0"/>
            </a:endParaRPr>
          </a:p>
        </p:txBody>
      </p:sp>
      <p:pic>
        <p:nvPicPr>
          <p:cNvPr id="18" name="Picture 17" descr="42-15212624.jpg"/>
          <p:cNvPicPr>
            <a:picLocks noChangeAspect="1"/>
          </p:cNvPicPr>
          <p:nvPr/>
        </p:nvPicPr>
        <p:blipFill>
          <a:blip r:embed="rId4"/>
          <a:stretch>
            <a:fillRect/>
          </a:stretch>
        </p:blipFill>
        <p:spPr>
          <a:xfrm>
            <a:off x="5797550" y="1301751"/>
            <a:ext cx="3810000" cy="3180521"/>
          </a:xfrm>
          <a:prstGeom prst="ellipse">
            <a:avLst/>
          </a:prstGeom>
          <a:ln>
            <a:noFill/>
          </a:ln>
          <a:effectLst>
            <a:softEdge rad="112500"/>
          </a:effectLst>
        </p:spPr>
      </p:pic>
      <p:pic>
        <p:nvPicPr>
          <p:cNvPr id="152595" name="Chuyện CTLN.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296400" y="55626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WordArt 21"/>
          <p:cNvSpPr>
            <a:spLocks noChangeArrowheads="1" noChangeShapeType="1" noTextEdit="1"/>
          </p:cNvSpPr>
          <p:nvPr/>
        </p:nvSpPr>
        <p:spPr bwMode="auto">
          <a:xfrm>
            <a:off x="1797050" y="1371600"/>
            <a:ext cx="8001000" cy="3962400"/>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cs typeface="Arial" panose="020B0604020202020204" pitchFamily="34" charset="0"/>
              </a:rPr>
              <a:t>CHÀO CÁC 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89964" fill="hold"/>
                                        <p:tgtEl>
                                          <p:spTgt spid="152595"/>
                                        </p:tgtEl>
                                      </p:cBhvr>
                                    </p:cmd>
                                  </p:childTnLst>
                                </p:cTn>
                              </p:par>
                              <p:par>
                                <p:cTn id="7" presetID="1" presetClass="mediacall" presetSubtype="0" fill="hold" nodeType="withEffect">
                                  <p:stCondLst>
                                    <p:cond delay="0"/>
                                  </p:stCondLst>
                                  <p:childTnLst>
                                    <p:cmd type="call" cmd="playFrom(0.0)">
                                      <p:cBhvr>
                                        <p:cTn id="8" dur="189964" fill="hold"/>
                                        <p:tgtEl>
                                          <p:spTgt spid="152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15259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ECE2D2-5851-4B3E-9300-7325D12ED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24"/>
            <a:ext cx="12192000" cy="6858000"/>
          </a:xfrm>
          <a:prstGeom prst="rect">
            <a:avLst/>
          </a:prstGeom>
        </p:spPr>
      </p:pic>
      <p:sp>
        <p:nvSpPr>
          <p:cNvPr id="5" name="TextBox 4">
            <a:extLst>
              <a:ext uri="{FF2B5EF4-FFF2-40B4-BE49-F238E27FC236}">
                <a16:creationId xmlns:a16="http://schemas.microsoft.com/office/drawing/2014/main" id="{5E75E755-1A3B-4902-A9D6-60C8AEB4987F}"/>
              </a:ext>
            </a:extLst>
          </p:cNvPr>
          <p:cNvSpPr txBox="1"/>
          <p:nvPr/>
        </p:nvSpPr>
        <p:spPr>
          <a:xfrm>
            <a:off x="3791744" y="332656"/>
            <a:ext cx="6552728"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TRƯỜNG TIỂU HỌC </a:t>
            </a:r>
            <a:r>
              <a:rPr lang="en-US" sz="2400" b="1" dirty="0" smtClean="0">
                <a:solidFill>
                  <a:srgbClr val="0000FF"/>
                </a:solidFill>
                <a:latin typeface="Times New Roman" panose="02020603050405020304" pitchFamily="18" charset="0"/>
                <a:cs typeface="Times New Roman" panose="02020603050405020304" pitchFamily="18" charset="0"/>
              </a:rPr>
              <a:t>SÀI ĐỒNG</a:t>
            </a:r>
            <a:endParaRPr lang="vi-VN"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910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1" descr="Frames PPT 014"/>
          <p:cNvPicPr>
            <a:picLocks noChangeAspect="1" noChangeArrowheads="1"/>
          </p:cNvPicPr>
          <p:nvPr/>
        </p:nvPicPr>
        <p:blipFill>
          <a:blip r:embed="rId2"/>
          <a:srcRect/>
          <a:stretch>
            <a:fillRect/>
          </a:stretch>
        </p:blipFill>
        <p:spPr bwMode="auto">
          <a:xfrm>
            <a:off x="-48126" y="-152400"/>
            <a:ext cx="12300284" cy="7086600"/>
          </a:xfrm>
          <a:prstGeom prst="rect">
            <a:avLst/>
          </a:prstGeom>
          <a:noFill/>
          <a:ln w="9525">
            <a:noFill/>
            <a:miter lim="800000"/>
            <a:headEnd/>
            <a:tailEnd/>
          </a:ln>
        </p:spPr>
      </p:pic>
      <p:sp>
        <p:nvSpPr>
          <p:cNvPr id="16" name="Text Box 6"/>
          <p:cNvSpPr txBox="1">
            <a:spLocks noChangeArrowheads="1"/>
          </p:cNvSpPr>
          <p:nvPr/>
        </p:nvSpPr>
        <p:spPr bwMode="auto">
          <a:xfrm>
            <a:off x="3396588" y="511314"/>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C00000"/>
                </a:solidFill>
              </a:rPr>
              <a:t>KHỞI ĐỘNG</a:t>
            </a:r>
          </a:p>
        </p:txBody>
      </p:sp>
      <p:sp>
        <p:nvSpPr>
          <p:cNvPr id="17" name="Text Box 7"/>
          <p:cNvSpPr txBox="1">
            <a:spLocks noChangeArrowheads="1"/>
          </p:cNvSpPr>
          <p:nvPr/>
        </p:nvSpPr>
        <p:spPr bwMode="auto">
          <a:xfrm>
            <a:off x="1371600" y="1143000"/>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17525">
              <a:defRPr sz="2600">
                <a:solidFill>
                  <a:schemeClr val="tx1"/>
                </a:solidFill>
                <a:latin typeface=".VnTime" panose="020B7200000000000000" pitchFamily="34" charset="0"/>
              </a:defRPr>
            </a:lvl1pPr>
            <a:lvl2pPr marL="742950" indent="-285750">
              <a:defRPr sz="2600">
                <a:solidFill>
                  <a:schemeClr val="tx1"/>
                </a:solidFill>
                <a:latin typeface=".VnTime" panose="020B7200000000000000" pitchFamily="34" charset="0"/>
              </a:defRPr>
            </a:lvl2pPr>
            <a:lvl3pPr marL="1143000" indent="-228600">
              <a:defRPr sz="2600">
                <a:solidFill>
                  <a:schemeClr val="tx1"/>
                </a:solidFill>
                <a:latin typeface=".VnTime" panose="020B7200000000000000" pitchFamily="34" charset="0"/>
              </a:defRPr>
            </a:lvl3pPr>
            <a:lvl4pPr marL="1600200" indent="-228600">
              <a:defRPr sz="2600">
                <a:solidFill>
                  <a:schemeClr val="tx1"/>
                </a:solidFill>
                <a:latin typeface=".VnTime" panose="020B7200000000000000" pitchFamily="34" charset="0"/>
              </a:defRPr>
            </a:lvl4pPr>
            <a:lvl5pPr marL="2057400" indent="-22860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en-US" altLang="en-US" sz="3200" b="1" i="1" dirty="0">
                <a:solidFill>
                  <a:srgbClr val="C00000"/>
                </a:solidFill>
                <a:latin typeface="Times New Roman" panose="02020603050405020304" pitchFamily="18" charset="0"/>
                <a:cs typeface="Times New Roman" panose="02020603050405020304" pitchFamily="18" charset="0"/>
              </a:rPr>
              <a:t>Một bài văn miêu tả đồ vật gồm có mấy phần? Nêu cụ thể từng phần?</a:t>
            </a:r>
          </a:p>
        </p:txBody>
      </p:sp>
      <p:sp>
        <p:nvSpPr>
          <p:cNvPr id="18" name="Text Box 8"/>
          <p:cNvSpPr txBox="1">
            <a:spLocks noChangeArrowheads="1"/>
          </p:cNvSpPr>
          <p:nvPr/>
        </p:nvSpPr>
        <p:spPr bwMode="auto">
          <a:xfrm>
            <a:off x="1371600" y="2185582"/>
            <a:ext cx="89916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600">
                <a:solidFill>
                  <a:schemeClr val="tx1"/>
                </a:solidFill>
                <a:latin typeface=".VnTime" panose="020B7200000000000000" pitchFamily="34" charset="0"/>
              </a:defRPr>
            </a:lvl1pPr>
            <a:lvl2pPr marL="742950" indent="-285750">
              <a:defRPr sz="2600">
                <a:solidFill>
                  <a:schemeClr val="tx1"/>
                </a:solidFill>
                <a:latin typeface=".VnTime" panose="020B7200000000000000" pitchFamily="34" charset="0"/>
              </a:defRPr>
            </a:lvl2pPr>
            <a:lvl3pPr marL="1143000" indent="-228600">
              <a:defRPr sz="2600">
                <a:solidFill>
                  <a:schemeClr val="tx1"/>
                </a:solidFill>
                <a:latin typeface=".VnTime" panose="020B7200000000000000" pitchFamily="34" charset="0"/>
              </a:defRPr>
            </a:lvl3pPr>
            <a:lvl4pPr marL="1600200" indent="-228600">
              <a:defRPr sz="2600">
                <a:solidFill>
                  <a:schemeClr val="tx1"/>
                </a:solidFill>
                <a:latin typeface=".VnTime" panose="020B7200000000000000" pitchFamily="34" charset="0"/>
              </a:defRPr>
            </a:lvl4pPr>
            <a:lvl5pPr marL="2057400" indent="-22860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Bài văn miêu tả đồ vật thường gồm có ba phần:   1. Mở bài: Giới thiệu đồ vật mình sẽ tả                   2. Thân bài:                                                               - Tả bao quát đồ vật.                                                    - </a:t>
            </a:r>
            <a:r>
              <a:rPr lang="en-US" sz="3200" b="1" i="0" dirty="0">
                <a:solidFill>
                  <a:schemeClr val="tx1">
                    <a:lumMod val="95000"/>
                    <a:lumOff val="5000"/>
                  </a:schemeClr>
                </a:solidFill>
                <a:effectLst/>
                <a:latin typeface="Times New Roman" panose="02020603050405020304" pitchFamily="18" charset="0"/>
                <a:cs typeface="Times New Roman" panose="02020603050405020304" pitchFamily="18" charset="0"/>
              </a:rPr>
              <a:t>Tả những bộ phận có đặc điểm nổi bật.              - Tả cách dùng và công dụng của đồ vật.</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3. Kết bài: Tình cảm của em với chiếc áo </a:t>
            </a:r>
          </a:p>
          <a:p>
            <a:pPr eaLnBrk="1" hangingPunct="1">
              <a:spcBef>
                <a:spcPct val="50000"/>
              </a:spcBef>
            </a:pPr>
            <a:endPar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4"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a:t>Tập làm văn:</a:t>
            </a:r>
          </a:p>
        </p:txBody>
      </p:sp>
    </p:spTree>
    <p:extLst>
      <p:ext uri="{BB962C8B-B14F-4D97-AF65-F5344CB8AC3E}">
        <p14:creationId xmlns:p14="http://schemas.microsoft.com/office/powerpoint/2010/main" val="399009796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3396588" y="824134"/>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C00000"/>
                </a:solidFill>
              </a:rPr>
              <a:t>KHỞI ĐỘNG</a:t>
            </a:r>
          </a:p>
        </p:txBody>
      </p:sp>
      <p:sp>
        <p:nvSpPr>
          <p:cNvPr id="8" name="Text Box 13"/>
          <p:cNvSpPr txBox="1">
            <a:spLocks noChangeArrowheads="1"/>
          </p:cNvSpPr>
          <p:nvPr/>
        </p:nvSpPr>
        <p:spPr bwMode="auto">
          <a:xfrm>
            <a:off x="1752600" y="16002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C00000"/>
                </a:solidFill>
                <a:latin typeface="Times New Roman" panose="02020603050405020304" pitchFamily="18" charset="0"/>
                <a:cs typeface="Times New Roman" panose="02020603050405020304" pitchFamily="18" charset="0"/>
              </a:rPr>
              <a:t>- Có mấy cách mở bài trong bài văn miêu tả đồ vật? Đó là những cách nào?</a:t>
            </a:r>
          </a:p>
        </p:txBody>
      </p:sp>
      <p:sp>
        <p:nvSpPr>
          <p:cNvPr id="9" name="Text Box 14"/>
          <p:cNvSpPr txBox="1">
            <a:spLocks noChangeArrowheads="1"/>
          </p:cNvSpPr>
          <p:nvPr/>
        </p:nvSpPr>
        <p:spPr bwMode="auto">
          <a:xfrm>
            <a:off x="1752600" y="2874815"/>
            <a:ext cx="784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dirty="0">
                <a:latin typeface="Times New Roman" panose="02020603050405020304" pitchFamily="18" charset="0"/>
                <a:cs typeface="Times New Roman" panose="02020603050405020304" pitchFamily="18" charset="0"/>
              </a:rPr>
              <a:t>* Có 2 cách mở bài trong bài văn miêu tả đồ vật: </a:t>
            </a:r>
            <a:r>
              <a:rPr lang="en-US" altLang="en-US" sz="4000" b="1" dirty="0">
                <a:solidFill>
                  <a:srgbClr val="FF0000"/>
                </a:solidFill>
                <a:latin typeface="Times New Roman" panose="02020603050405020304" pitchFamily="18" charset="0"/>
                <a:cs typeface="Times New Roman" panose="02020603050405020304" pitchFamily="18" charset="0"/>
              </a:rPr>
              <a:t>Mở bài trực tiếp </a:t>
            </a:r>
            <a:r>
              <a:rPr lang="en-US" altLang="en-US" sz="4000" b="1" dirty="0">
                <a:latin typeface="Times New Roman" panose="02020603050405020304" pitchFamily="18" charset="0"/>
                <a:cs typeface="Times New Roman" panose="02020603050405020304" pitchFamily="18" charset="0"/>
              </a:rPr>
              <a:t>và </a:t>
            </a:r>
            <a:r>
              <a:rPr lang="en-US" altLang="en-US" sz="4000" b="1" dirty="0">
                <a:solidFill>
                  <a:srgbClr val="FF0000"/>
                </a:solidFill>
                <a:latin typeface="Times New Roman" panose="02020603050405020304" pitchFamily="18" charset="0"/>
                <a:cs typeface="Times New Roman" panose="02020603050405020304" pitchFamily="18" charset="0"/>
              </a:rPr>
              <a:t>mở bài gián tiếp.</a:t>
            </a:r>
          </a:p>
        </p:txBody>
      </p:sp>
      <p:sp>
        <p:nvSpPr>
          <p:cNvPr id="12" name="Text Box 17"/>
          <p:cNvSpPr txBox="1">
            <a:spLocks noChangeArrowheads="1"/>
          </p:cNvSpPr>
          <p:nvPr/>
        </p:nvSpPr>
        <p:spPr bwMode="auto">
          <a:xfrm>
            <a:off x="817418" y="779826"/>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a:t>Tập làm văn:</a:t>
            </a:r>
          </a:p>
        </p:txBody>
      </p:sp>
      <p:pic>
        <p:nvPicPr>
          <p:cNvPr id="13" name="Picture 11" descr="Frames PPT 014"/>
          <p:cNvPicPr>
            <a:picLocks noChangeAspect="1" noChangeArrowheads="1"/>
          </p:cNvPicPr>
          <p:nvPr/>
        </p:nvPicPr>
        <p:blipFill>
          <a:blip r:embed="rId3"/>
          <a:srcRect/>
          <a:stretch>
            <a:fillRect/>
          </a:stretch>
        </p:blipFill>
        <p:spPr bwMode="auto">
          <a:xfrm>
            <a:off x="-76200" y="-76200"/>
            <a:ext cx="12344400" cy="7086600"/>
          </a:xfrm>
          <a:prstGeom prst="rect">
            <a:avLst/>
          </a:prstGeom>
          <a:noFill/>
          <a:ln w="9525">
            <a:noFill/>
            <a:miter lim="800000"/>
            <a:headEnd/>
            <a:tailEnd/>
          </a:ln>
        </p:spPr>
      </p:pic>
    </p:spTree>
    <p:extLst>
      <p:ext uri="{BB962C8B-B14F-4D97-AF65-F5344CB8AC3E}">
        <p14:creationId xmlns:p14="http://schemas.microsoft.com/office/powerpoint/2010/main" val="1493333727"/>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1" name="Rectangle 6"/>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2" name="Rectangle 9"/>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3" name="Rectangle 12"/>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4" name="Rectangle 15"/>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5" name="Rectangle 28"/>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6" name="Thuong lam thay co oi - Jolie Quynh Anh.mp3">
            <a:hlinkClick r:id="" action="ppaction://media"/>
          </p:cNvPr>
          <p:cNvSpPr>
            <a:spLocks noRot="1" noChangeAspect="1"/>
          </p:cNvSpPr>
          <p:nvPr>
            <a:audioFile r:link="rId1"/>
          </p:nvPr>
        </p:nvSpPr>
        <p:spPr bwMode="auto">
          <a:xfrm>
            <a:off x="-893763" y="6440488"/>
            <a:ext cx="812800" cy="609600"/>
          </a:xfrm>
          <a:prstGeom prst="rect">
            <a:avLst/>
          </a:prstGeom>
          <a:noFill/>
          <a:ln w="9525">
            <a:noFill/>
            <a:miter lim="800000"/>
            <a:headEnd/>
            <a:tailEnd/>
          </a:ln>
        </p:spPr>
        <p:txBody>
          <a:bodyPr lIns="121917" tIns="60958" rIns="121917" bIns="60958"/>
          <a:lstStyle/>
          <a:p>
            <a:endParaRPr lang="en-US"/>
          </a:p>
        </p:txBody>
      </p:sp>
      <p:sp>
        <p:nvSpPr>
          <p:cNvPr id="2058" name="WordArt 21"/>
          <p:cNvSpPr>
            <a:spLocks noChangeArrowheads="1" noChangeShapeType="1" noTextEdit="1"/>
          </p:cNvSpPr>
          <p:nvPr/>
        </p:nvSpPr>
        <p:spPr bwMode="auto">
          <a:xfrm>
            <a:off x="7112000" y="1295400"/>
            <a:ext cx="4483100" cy="1752600"/>
          </a:xfrm>
          <a:prstGeom prst="rect">
            <a:avLst/>
          </a:prstGeom>
        </p:spPr>
        <p:txBody>
          <a:bodyPr wrap="none" fromWordArt="1">
            <a:prstTxWarp prst="textPlain">
              <a:avLst>
                <a:gd name="adj" fmla="val 50000"/>
              </a:avLst>
            </a:prstTxWarp>
          </a:bodyPr>
          <a:lstStyle/>
          <a:p>
            <a:pPr algn="ctr"/>
            <a:endParaRPr lang="en-US" sz="48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62" name="WordArt 24"/>
          <p:cNvSpPr>
            <a:spLocks noChangeArrowheads="1" noChangeShapeType="1" noTextEdit="1"/>
          </p:cNvSpPr>
          <p:nvPr/>
        </p:nvSpPr>
        <p:spPr bwMode="auto">
          <a:xfrm>
            <a:off x="479376" y="2564904"/>
            <a:ext cx="11369716" cy="2714644"/>
          </a:xfrm>
          <a:prstGeom prst="rect">
            <a:avLst/>
          </a:prstGeom>
        </p:spPr>
        <p:txBody>
          <a:bodyPr wrap="none" fromWordArt="1">
            <a:prstTxWarp prst="textPlain">
              <a:avLst>
                <a:gd name="adj" fmla="val 50000"/>
              </a:avLst>
            </a:prstTxWarp>
          </a:bodyPr>
          <a:lstStyle/>
          <a:p>
            <a:r>
              <a:rPr lang="en-US" sz="4800" b="1" dirty="0" err="1">
                <a:solidFill>
                  <a:srgbClr val="FF0000"/>
                </a:solidFill>
                <a:latin typeface="Times New Roman" panose="02020603050405020304" pitchFamily="18" charset="0"/>
                <a:cs typeface="Times New Roman" panose="02020603050405020304" pitchFamily="18" charset="0"/>
              </a:rPr>
              <a:t>Luyện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err="1">
                <a:solidFill>
                  <a:srgbClr val="FF0000"/>
                </a:solidFill>
                <a:latin typeface="Times New Roman" panose="02020603050405020304" pitchFamily="18" charset="0"/>
                <a:cs typeface="Times New Roman" panose="02020603050405020304" pitchFamily="18" charset="0"/>
              </a:rPr>
              <a:t>tập</a:t>
            </a:r>
            <a:r>
              <a:rPr lang="en-US" sz="4800" b="1">
                <a:solidFill>
                  <a:srgbClr val="FF0000"/>
                </a:solidFill>
                <a:latin typeface="Times New Roman" panose="02020603050405020304" pitchFamily="18" charset="0"/>
                <a:cs typeface="Times New Roman" panose="02020603050405020304" pitchFamily="18" charset="0"/>
              </a:rPr>
              <a:t> xây </a:t>
            </a:r>
            <a:r>
              <a:rPr lang="en-US" sz="4800" b="1" dirty="0" err="1">
                <a:solidFill>
                  <a:srgbClr val="FF0000"/>
                </a:solidFill>
                <a:latin typeface="Times New Roman" panose="02020603050405020304" pitchFamily="18" charset="0"/>
                <a:cs typeface="Times New Roman" panose="02020603050405020304" pitchFamily="18" charset="0"/>
              </a:rPr>
              <a:t>dựng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mở</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bài</a:t>
            </a:r>
            <a:endParaRPr lang="en-US" sz="4800" b="1" dirty="0">
              <a:solidFill>
                <a:srgbClr val="FF0000"/>
              </a:solidFill>
              <a:latin typeface="Times New Roman" panose="02020603050405020304" pitchFamily="18" charset="0"/>
              <a:cs typeface="Times New Roman" panose="02020603050405020304" pitchFamily="18" charset="0"/>
            </a:endParaRPr>
          </a:p>
          <a:p>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trong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bài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miêu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tả</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đồ</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vật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061" name="TextBox 23"/>
          <p:cNvSpPr txBox="1">
            <a:spLocks noChangeArrowheads="1"/>
          </p:cNvSpPr>
          <p:nvPr/>
        </p:nvSpPr>
        <p:spPr bwMode="auto">
          <a:xfrm>
            <a:off x="3575720" y="908720"/>
            <a:ext cx="4575175" cy="938714"/>
          </a:xfrm>
          <a:prstGeom prst="rect">
            <a:avLst/>
          </a:prstGeom>
          <a:noFill/>
          <a:ln w="9525">
            <a:noFill/>
            <a:miter lim="800000"/>
            <a:headEnd/>
            <a:tailEnd/>
          </a:ln>
        </p:spPr>
        <p:txBody>
          <a:bodyPr lIns="121917" tIns="60958" rIns="121917" bIns="60958">
            <a:spAutoFit/>
          </a:bodyPr>
          <a:lstStyle/>
          <a:p>
            <a:pPr algn="ctr"/>
            <a:r>
              <a:rPr lang="en-US" sz="5300" b="1" dirty="0">
                <a:solidFill>
                  <a:srgbClr val="FF0000"/>
                </a:solidFill>
                <a:latin typeface="Times New Roman" pitchFamily="18" charset="0"/>
                <a:cs typeface="Times New Roman" pitchFamily="18" charset="0"/>
              </a:rPr>
              <a:t>Tập </a:t>
            </a:r>
            <a:r>
              <a:rPr lang="en-US" sz="5300" b="1">
                <a:solidFill>
                  <a:srgbClr val="FF0000"/>
                </a:solidFill>
                <a:latin typeface="Times New Roman" pitchFamily="18" charset="0"/>
                <a:cs typeface="Times New Roman" pitchFamily="18" charset="0"/>
              </a:rPr>
              <a:t>làm văn</a:t>
            </a:r>
            <a:endParaRPr lang="en-US" sz="53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062"/>
                                        </p:tgtEl>
                                        <p:attrNameLst>
                                          <p:attrName>style.visibility</p:attrName>
                                        </p:attrNameLst>
                                      </p:cBhvr>
                                      <p:to>
                                        <p:strVal val="visible"/>
                                      </p:to>
                                    </p:set>
                                    <p:animEffect transition="in" filter="wheel(1)">
                                      <p:cBhvr>
                                        <p:cTn id="11" dur="20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bldLst>
      <p:bldP spid="20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4"/>
          <p:cNvSpPr txBox="1">
            <a:spLocks noChangeArrowheads="1"/>
          </p:cNvSpPr>
          <p:nvPr/>
        </p:nvSpPr>
        <p:spPr bwMode="auto">
          <a:xfrm>
            <a:off x="3810000" y="863025"/>
            <a:ext cx="5029200" cy="58477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a:solidFill>
                  <a:srgbClr val="C00000"/>
                </a:solidFill>
                <a:latin typeface="Times New Roman" panose="02020603050405020304" pitchFamily="18" charset="0"/>
                <a:cs typeface="Times New Roman" panose="02020603050405020304" pitchFamily="18" charset="0"/>
              </a:rPr>
              <a:t>YÊU CẦU CẦN ĐẠT</a:t>
            </a:r>
          </a:p>
        </p:txBody>
      </p:sp>
      <p:sp>
        <p:nvSpPr>
          <p:cNvPr id="3076" name="TextBox 5"/>
          <p:cNvSpPr txBox="1">
            <a:spLocks noChangeArrowheads="1"/>
          </p:cNvSpPr>
          <p:nvPr/>
        </p:nvSpPr>
        <p:spPr bwMode="auto">
          <a:xfrm>
            <a:off x="457200" y="1673802"/>
            <a:ext cx="11125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sz="3200" b="1" dirty="0">
                <a:latin typeface="Times New Roman" panose="02020603050405020304" pitchFamily="18" charset="0"/>
                <a:cs typeface="Times New Roman" panose="02020603050405020304" pitchFamily="18" charset="0"/>
              </a:rPr>
              <a:t>		- Củng cố nhận thức về 2 cách mở bài (trực tiếp, gián tiếp) trong bài văn miêu tả đồ vật.</a:t>
            </a:r>
            <a:endParaRPr lang="en-US" sz="3200" b="1" dirty="0">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 Thực hành viết đoạn mở bài cho một bài văn miêu tả đồ vật theo 2 cách trên.</a:t>
            </a:r>
            <a:endParaRPr lang="en-US" sz="3200" b="1" dirty="0">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 Giáo dục HS lòng say mê học văn và biết thể hiện tình cảm đối với đồ vật mà mình miêu tả.</a:t>
            </a:r>
            <a:r>
              <a:rPr lang="en-US" sz="3200" b="1" dirty="0">
                <a:latin typeface="Times New Roman" panose="02020603050405020304" pitchFamily="18" charset="0"/>
                <a:cs typeface="Times New Roman" panose="02020603050405020304" pitchFamily="18" charset="0"/>
              </a:rPr>
              <a:t>                                          	- </a:t>
            </a:r>
            <a:r>
              <a:rPr lang="nl-NL" sz="3200" b="1" dirty="0">
                <a:latin typeface="Times New Roman" panose="02020603050405020304" pitchFamily="18" charset="0"/>
                <a:cs typeface="Times New Roman" panose="02020603050405020304" pitchFamily="18" charset="0"/>
              </a:rPr>
              <a:t>Góp phần hình thành và phát triển các năng lực: tự chủ và tự học, giao tiếp, giải quyết vấn đề và sáng tạo. </a:t>
            </a:r>
            <a:endParaRPr lang="en-US" sz="3200" b="1" dirty="0">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512618" y="619406"/>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a:t>Tập làm văn:</a:t>
            </a:r>
          </a:p>
        </p:txBody>
      </p:sp>
      <p:pic>
        <p:nvPicPr>
          <p:cNvPr id="7" name="Picture 11" descr="Frames PPT 014"/>
          <p:cNvPicPr>
            <a:picLocks noChangeAspect="1" noChangeArrowheads="1"/>
          </p:cNvPicPr>
          <p:nvPr/>
        </p:nvPicPr>
        <p:blipFill>
          <a:blip r:embed="rId2"/>
          <a:srcRect/>
          <a:stretch>
            <a:fillRect/>
          </a:stretch>
        </p:blipFill>
        <p:spPr bwMode="auto">
          <a:xfrm>
            <a:off x="-76200" y="-212052"/>
            <a:ext cx="12448310" cy="714625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407368" y="260648"/>
            <a:ext cx="1155603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u="sng" dirty="0">
                <a:latin typeface="Times New Roman" panose="02020603050405020304" pitchFamily="18" charset="0"/>
                <a:cs typeface="Times New Roman" panose="02020603050405020304" pitchFamily="18" charset="0"/>
              </a:rPr>
              <a:t>Bài 1</a:t>
            </a:r>
            <a:r>
              <a:rPr lang="en-US" altLang="en-US" sz="3600" b="1" dirty="0">
                <a:latin typeface="Times New Roman" panose="02020603050405020304" pitchFamily="18" charset="0"/>
                <a:cs typeface="Times New Roman" panose="02020603050405020304" pitchFamily="18" charset="0"/>
              </a:rPr>
              <a:t>: Dưới đây là một số đoạn mở bài cho bài văn miêu tả cái cặp sách. Các đoạn ấy có gì giống nhau và có gì khác nhau?</a:t>
            </a:r>
            <a:endParaRPr lang="en-US" altLang="en-US" sz="3600" dirty="0">
              <a:latin typeface="Times New Roman" panose="02020603050405020304" pitchFamily="18" charset="0"/>
              <a:cs typeface="Times New Roman" panose="02020603050405020304" pitchFamily="18" charset="0"/>
            </a:endParaRPr>
          </a:p>
        </p:txBody>
      </p:sp>
      <p:pic>
        <p:nvPicPr>
          <p:cNvPr id="13" name="Picture 15" descr="A-T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07768" y="1772816"/>
            <a:ext cx="5737058" cy="498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2"/>
                                        </p:tgtEl>
                                        <p:attrNameLst>
                                          <p:attrName>style.visibility</p:attrName>
                                        </p:attrNameLst>
                                      </p:cBhvr>
                                      <p:to>
                                        <p:strVal val="visible"/>
                                      </p:to>
                                    </p:set>
                                    <p:anim calcmode="discrete" valueType="clr">
                                      <p:cBhvr override="childStyle">
                                        <p:cTn id="1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
                                        </p:tgtEl>
                                        <p:attrNameLst>
                                          <p:attrName>fillcolor</p:attrName>
                                        </p:attrNameLst>
                                      </p:cBhvr>
                                      <p:tavLst>
                                        <p:tav tm="0">
                                          <p:val>
                                            <p:clrVal>
                                              <a:schemeClr val="accent2"/>
                                            </p:clrVal>
                                          </p:val>
                                        </p:tav>
                                        <p:tav tm="50000">
                                          <p:val>
                                            <p:clrVal>
                                              <a:schemeClr val="hlink"/>
                                            </p:clrVal>
                                          </p:val>
                                        </p:tav>
                                      </p:tavLst>
                                    </p:anim>
                                    <p:set>
                                      <p:cBhvr>
                                        <p:cTn id="15"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7"/>
          <p:cNvSpPr txBox="1">
            <a:spLocks noChangeArrowheads="1"/>
          </p:cNvSpPr>
          <p:nvPr/>
        </p:nvSpPr>
        <p:spPr bwMode="auto">
          <a:xfrm>
            <a:off x="1596189" y="2181621"/>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0000FF"/>
              </a:solidFill>
              <a:latin typeface="Times New Roman" panose="02020603050405020304" pitchFamily="18" charset="0"/>
              <a:cs typeface="Times New Roman" panose="02020603050405020304" pitchFamily="18" charset="0"/>
            </a:endParaRPr>
          </a:p>
          <a:p>
            <a:pPr eaLnBrk="1" hangingPunct="1"/>
            <a:r>
              <a:rPr lang="en-US" altLang="en-US" sz="3600" b="1">
                <a:solidFill>
                  <a:srgbClr val="0000FF"/>
                </a:solidFill>
                <a:latin typeface="Times New Roman" panose="02020603050405020304" pitchFamily="18" charset="0"/>
                <a:cs typeface="Times New Roman" panose="02020603050405020304" pitchFamily="18" charset="0"/>
              </a:rPr>
              <a:t>   </a:t>
            </a:r>
          </a:p>
        </p:txBody>
      </p:sp>
      <p:sp>
        <p:nvSpPr>
          <p:cNvPr id="5123" name="Text Box 11"/>
          <p:cNvSpPr txBox="1">
            <a:spLocks noChangeArrowheads="1"/>
          </p:cNvSpPr>
          <p:nvPr/>
        </p:nvSpPr>
        <p:spPr bwMode="auto">
          <a:xfrm>
            <a:off x="442394" y="-23663"/>
            <a:ext cx="117267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u="sng" dirty="0">
                <a:latin typeface="Times New Roman" panose="02020603050405020304" pitchFamily="18" charset="0"/>
                <a:cs typeface="Times New Roman" panose="02020603050405020304" pitchFamily="18" charset="0"/>
              </a:rPr>
              <a:t>Bài 1</a:t>
            </a:r>
            <a:r>
              <a:rPr lang="en-US" altLang="en-US" sz="3200" b="1" dirty="0">
                <a:latin typeface="Times New Roman" panose="02020603050405020304" pitchFamily="18" charset="0"/>
                <a:cs typeface="Times New Roman" panose="02020603050405020304" pitchFamily="18" charset="0"/>
              </a:rPr>
              <a:t>: Dưới đây là một số đoạn mở bài cho bài văn miêu tả cái cặp sách. Các đoạn ấy có gì giống và có gì khác nhau?</a:t>
            </a:r>
            <a:endParaRPr lang="en-US" altLang="en-US" sz="3200" dirty="0">
              <a:latin typeface="Times New Roman" panose="02020603050405020304" pitchFamily="18" charset="0"/>
              <a:cs typeface="Times New Roman" panose="02020603050405020304" pitchFamily="18" charset="0"/>
            </a:endParaRPr>
          </a:p>
        </p:txBody>
      </p:sp>
      <p:sp>
        <p:nvSpPr>
          <p:cNvPr id="11276" name="Text Box 12"/>
          <p:cNvSpPr txBox="1">
            <a:spLocks noChangeArrowheads="1"/>
          </p:cNvSpPr>
          <p:nvPr/>
        </p:nvSpPr>
        <p:spPr bwMode="auto">
          <a:xfrm>
            <a:off x="695400" y="1340768"/>
            <a:ext cx="113297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7030A0"/>
                </a:solidFill>
                <a:latin typeface="Times New Roman" panose="02020603050405020304" pitchFamily="18" charset="0"/>
                <a:cs typeface="Times New Roman" panose="02020603050405020304" pitchFamily="18" charset="0"/>
              </a:rPr>
              <a:t>a. Vào ngày khai trường, bố em mua cho em một cái cặp sách rất đẹp.</a:t>
            </a:r>
          </a:p>
        </p:txBody>
      </p:sp>
      <p:sp>
        <p:nvSpPr>
          <p:cNvPr id="11277" name="Text Box 13"/>
          <p:cNvSpPr txBox="1">
            <a:spLocks noChangeArrowheads="1"/>
          </p:cNvSpPr>
          <p:nvPr/>
        </p:nvSpPr>
        <p:spPr bwMode="auto">
          <a:xfrm>
            <a:off x="695400" y="2726850"/>
            <a:ext cx="1088928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b. Ai là học sinh mà chẳng có cặp sách! Thế mà suốt mấy năm nay em chỉ có một chiếc túi vải đơn sơ mang đến trường.</a:t>
            </a:r>
          </a:p>
        </p:txBody>
      </p:sp>
      <p:sp>
        <p:nvSpPr>
          <p:cNvPr id="11278" name="Text Box 14"/>
          <p:cNvSpPr txBox="1">
            <a:spLocks noChangeArrowheads="1"/>
          </p:cNvSpPr>
          <p:nvPr/>
        </p:nvSpPr>
        <p:spPr bwMode="auto">
          <a:xfrm>
            <a:off x="695401" y="4185893"/>
            <a:ext cx="1132975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a:solidFill>
                  <a:srgbClr val="008000"/>
                </a:solidFill>
                <a:latin typeface="Times New Roman" panose="02020603050405020304" pitchFamily="18" charset="0"/>
                <a:cs typeface="Times New Roman" panose="02020603050405020304" pitchFamily="18" charset="0"/>
              </a:rPr>
              <a:t>c. Chủ nhật vừa qua mưa nặng hạt, em không đi thăm bà ngoại được, ba bảo em giúp ba sắp xếp lại cái tủ ở trong buồng. Giữa đống đồ đạc cũ ba dỡ từ trên nóc tủ xuống, chợt em gặp lại chiếc cặp nhỏ đã theo em đi học suốt hai năm lớp 1, lớp 2.</a:t>
            </a:r>
          </a:p>
        </p:txBody>
      </p:sp>
    </p:spTree>
    <p:extLst>
      <p:ext uri="{BB962C8B-B14F-4D97-AF65-F5344CB8AC3E}">
        <p14:creationId xmlns:p14="http://schemas.microsoft.com/office/powerpoint/2010/main" val="42735394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wipe(down)">
                                      <p:cBhvr>
                                        <p:cTn id="12" dur="500"/>
                                        <p:tgtEl>
                                          <p:spTgt spid="112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77"/>
                                        </p:tgtEl>
                                        <p:attrNameLst>
                                          <p:attrName>style.visibility</p:attrName>
                                        </p:attrNameLst>
                                      </p:cBhvr>
                                      <p:to>
                                        <p:strVal val="visible"/>
                                      </p:to>
                                    </p:set>
                                    <p:animEffect transition="in" filter="wipe(down)">
                                      <p:cBhvr>
                                        <p:cTn id="17" dur="500"/>
                                        <p:tgtEl>
                                          <p:spTgt spid="112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78"/>
                                        </p:tgtEl>
                                        <p:attrNameLst>
                                          <p:attrName>style.visibility</p:attrName>
                                        </p:attrNameLst>
                                      </p:cBhvr>
                                      <p:to>
                                        <p:strVal val="visible"/>
                                      </p:to>
                                    </p:set>
                                    <p:animEffect transition="in" filter="wipe(down)">
                                      <p:cBhvr>
                                        <p:cTn id="22" dur="5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11276" grpId="0"/>
      <p:bldP spid="11277" grpId="0"/>
      <p:bldP spid="112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47700" y="1463340"/>
            <a:ext cx="11064924" cy="5062004"/>
            <a:chOff x="1524000" y="2387778"/>
            <a:chExt cx="9144000" cy="4317821"/>
          </a:xfrm>
        </p:grpSpPr>
        <p:sp>
          <p:nvSpPr>
            <p:cNvPr id="17" name="Rounded Rectangle 16"/>
            <p:cNvSpPr/>
            <p:nvPr/>
          </p:nvSpPr>
          <p:spPr>
            <a:xfrm>
              <a:off x="1524000" y="2387778"/>
              <a:ext cx="9144000" cy="4317821"/>
            </a:xfrm>
            <a:prstGeom prst="roundRect">
              <a:avLst>
                <a:gd name="adj" fmla="val 1123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1" name="Straight Connector 20"/>
            <p:cNvCxnSpPr/>
            <p:nvPr/>
          </p:nvCxnSpPr>
          <p:spPr>
            <a:xfrm>
              <a:off x="1524000" y="3043988"/>
              <a:ext cx="914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5257800" y="2419684"/>
              <a:ext cx="0" cy="42859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420" name="TextBox 27"/>
          <p:cNvSpPr txBox="1">
            <a:spLocks noChangeArrowheads="1"/>
          </p:cNvSpPr>
          <p:nvPr/>
        </p:nvSpPr>
        <p:spPr bwMode="auto">
          <a:xfrm>
            <a:off x="1526645" y="1510753"/>
            <a:ext cx="2762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Giống nhau</a:t>
            </a:r>
          </a:p>
        </p:txBody>
      </p:sp>
      <p:sp>
        <p:nvSpPr>
          <p:cNvPr id="17421" name="TextBox 28"/>
          <p:cNvSpPr txBox="1">
            <a:spLocks noChangeArrowheads="1"/>
          </p:cNvSpPr>
          <p:nvPr/>
        </p:nvSpPr>
        <p:spPr bwMode="auto">
          <a:xfrm>
            <a:off x="7350674" y="1463339"/>
            <a:ext cx="2762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Khác nhau</a:t>
            </a:r>
          </a:p>
        </p:txBody>
      </p:sp>
      <p:sp>
        <p:nvSpPr>
          <p:cNvPr id="17413" name="TextBox 29"/>
          <p:cNvSpPr txBox="1">
            <a:spLocks noChangeArrowheads="1"/>
          </p:cNvSpPr>
          <p:nvPr/>
        </p:nvSpPr>
        <p:spPr bwMode="auto">
          <a:xfrm>
            <a:off x="932334" y="2348880"/>
            <a:ext cx="3810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 Các đoạn mở bài trên đều có mục đích giới thiệu đồ vật cần tả là chiếc cặp sách.</a:t>
            </a:r>
          </a:p>
        </p:txBody>
      </p:sp>
      <p:sp>
        <p:nvSpPr>
          <p:cNvPr id="32" name="TextBox 31"/>
          <p:cNvSpPr txBox="1">
            <a:spLocks noChangeArrowheads="1"/>
          </p:cNvSpPr>
          <p:nvPr/>
        </p:nvSpPr>
        <p:spPr bwMode="auto">
          <a:xfrm>
            <a:off x="5589420" y="2346531"/>
            <a:ext cx="605119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 Đoạn a, b: Giới thiệu ngay đồ vật cần tả. </a:t>
            </a:r>
          </a:p>
        </p:txBody>
      </p:sp>
      <p:sp>
        <p:nvSpPr>
          <p:cNvPr id="6153" name="Text Box 18"/>
          <p:cNvSpPr txBox="1">
            <a:spLocks noChangeArrowheads="1"/>
          </p:cNvSpPr>
          <p:nvPr/>
        </p:nvSpPr>
        <p:spPr bwMode="auto">
          <a:xfrm>
            <a:off x="647700" y="149138"/>
            <a:ext cx="11544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1. Dưới đây là một số đoạn mở bài cho bài văn miêu tả cái cặp sách. Các đoạn ấy có gì giống và có gì khác nhau?</a:t>
            </a:r>
            <a:endParaRPr lang="en-US" altLang="en-US" sz="3200" dirty="0">
              <a:latin typeface="Times New Roman" panose="02020603050405020304" pitchFamily="18" charset="0"/>
              <a:cs typeface="Times New Roman" panose="02020603050405020304" pitchFamily="18" charset="0"/>
            </a:endParaRPr>
          </a:p>
        </p:txBody>
      </p:sp>
      <p:sp>
        <p:nvSpPr>
          <p:cNvPr id="17427" name="Text Box 19"/>
          <p:cNvSpPr txBox="1">
            <a:spLocks noChangeArrowheads="1"/>
          </p:cNvSpPr>
          <p:nvPr/>
        </p:nvSpPr>
        <p:spPr bwMode="auto">
          <a:xfrm>
            <a:off x="5589420" y="4160670"/>
            <a:ext cx="605119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latin typeface="Times New Roman" panose="02020603050405020304" pitchFamily="18" charset="0"/>
                <a:cs typeface="Times New Roman" panose="02020603050405020304" pitchFamily="18" charset="0"/>
              </a:rPr>
              <a:t>- Đoạn c: nói chuyện khác để dẫn vào giới thiệu đồ vật định tả.</a:t>
            </a:r>
          </a:p>
        </p:txBody>
      </p:sp>
      <p:sp>
        <p:nvSpPr>
          <p:cNvPr id="17428" name="Text Box 20"/>
          <p:cNvSpPr txBox="1">
            <a:spLocks noChangeArrowheads="1"/>
          </p:cNvSpPr>
          <p:nvPr/>
        </p:nvSpPr>
        <p:spPr bwMode="auto">
          <a:xfrm>
            <a:off x="6477000" y="5730776"/>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FF"/>
                </a:solidFill>
                <a:latin typeface="Times New Roman" panose="02020603050405020304" pitchFamily="18" charset="0"/>
                <a:cs typeface="Times New Roman" panose="02020603050405020304" pitchFamily="18" charset="0"/>
              </a:rPr>
              <a:t>=&gt; mở bài gián tiếp</a:t>
            </a:r>
            <a:endParaRPr lang="en-US" altLang="en-US" sz="3600">
              <a:solidFill>
                <a:srgbClr val="0000FF"/>
              </a:solidFill>
              <a:latin typeface="Times New Roman" panose="02020603050405020304" pitchFamily="18" charset="0"/>
              <a:cs typeface="Times New Roman" panose="02020603050405020304" pitchFamily="18" charset="0"/>
            </a:endParaRPr>
          </a:p>
        </p:txBody>
      </p:sp>
      <p:sp>
        <p:nvSpPr>
          <p:cNvPr id="17429" name="Text Box 21"/>
          <p:cNvSpPr txBox="1">
            <a:spLocks noChangeArrowheads="1"/>
          </p:cNvSpPr>
          <p:nvPr/>
        </p:nvSpPr>
        <p:spPr bwMode="auto">
          <a:xfrm>
            <a:off x="6414630" y="3570369"/>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FF"/>
                </a:solidFill>
                <a:latin typeface="Times New Roman" panose="02020603050405020304" pitchFamily="18" charset="0"/>
                <a:cs typeface="Times New Roman" panose="02020603050405020304" pitchFamily="18" charset="0"/>
              </a:rPr>
              <a:t>=&gt; mở bài trực tiếp  </a:t>
            </a:r>
            <a:endParaRPr lang="en-US" altLang="en-US" sz="36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578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anim calcmode="lin" valueType="num">
                                      <p:cBhvr additive="base">
                                        <p:cTn id="7" dur="500" fill="hold"/>
                                        <p:tgtEl>
                                          <p:spTgt spid="17420"/>
                                        </p:tgtEl>
                                        <p:attrNameLst>
                                          <p:attrName>ppt_x</p:attrName>
                                        </p:attrNameLst>
                                      </p:cBhvr>
                                      <p:tavLst>
                                        <p:tav tm="0">
                                          <p:val>
                                            <p:strVal val="#ppt_x"/>
                                          </p:val>
                                        </p:tav>
                                        <p:tav tm="100000">
                                          <p:val>
                                            <p:strVal val="#ppt_x"/>
                                          </p:val>
                                        </p:tav>
                                      </p:tavLst>
                                    </p:anim>
                                    <p:anim calcmode="lin" valueType="num">
                                      <p:cBhvr additive="base">
                                        <p:cTn id="8" dur="500" fill="hold"/>
                                        <p:tgtEl>
                                          <p:spTgt spid="174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7413"/>
                                        </p:tgtEl>
                                        <p:attrNameLst>
                                          <p:attrName>style.visibility</p:attrName>
                                        </p:attrNameLst>
                                      </p:cBhvr>
                                      <p:to>
                                        <p:strVal val="visible"/>
                                      </p:to>
                                    </p:set>
                                    <p:anim calcmode="discrete" valueType="clr">
                                      <p:cBhvr override="childStyle">
                                        <p:cTn id="13" dur="80"/>
                                        <p:tgtEl>
                                          <p:spTgt spid="1741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7413"/>
                                        </p:tgtEl>
                                        <p:attrNameLst>
                                          <p:attrName>fillcolor</p:attrName>
                                        </p:attrNameLst>
                                      </p:cBhvr>
                                      <p:tavLst>
                                        <p:tav tm="0">
                                          <p:val>
                                            <p:clrVal>
                                              <a:schemeClr val="accent2"/>
                                            </p:clrVal>
                                          </p:val>
                                        </p:tav>
                                        <p:tav tm="50000">
                                          <p:val>
                                            <p:clrVal>
                                              <a:schemeClr val="hlink"/>
                                            </p:clrVal>
                                          </p:val>
                                        </p:tav>
                                      </p:tavLst>
                                    </p:anim>
                                    <p:set>
                                      <p:cBhvr>
                                        <p:cTn id="15" dur="80"/>
                                        <p:tgtEl>
                                          <p:spTgt spid="17413"/>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7421"/>
                                        </p:tgtEl>
                                        <p:attrNameLst>
                                          <p:attrName>style.visibility</p:attrName>
                                        </p:attrNameLst>
                                      </p:cBhvr>
                                      <p:to>
                                        <p:strVal val="visible"/>
                                      </p:to>
                                    </p:set>
                                    <p:anim calcmode="discrete" valueType="clr">
                                      <p:cBhvr override="childStyle">
                                        <p:cTn id="20" dur="80"/>
                                        <p:tgtEl>
                                          <p:spTgt spid="17421"/>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7421"/>
                                        </p:tgtEl>
                                        <p:attrNameLst>
                                          <p:attrName>fillcolor</p:attrName>
                                        </p:attrNameLst>
                                      </p:cBhvr>
                                      <p:tavLst>
                                        <p:tav tm="0">
                                          <p:val>
                                            <p:clrVal>
                                              <a:schemeClr val="accent2"/>
                                            </p:clrVal>
                                          </p:val>
                                        </p:tav>
                                        <p:tav tm="50000">
                                          <p:val>
                                            <p:clrVal>
                                              <a:schemeClr val="hlink"/>
                                            </p:clrVal>
                                          </p:val>
                                        </p:tav>
                                      </p:tavLst>
                                    </p:anim>
                                    <p:set>
                                      <p:cBhvr>
                                        <p:cTn id="22" dur="80"/>
                                        <p:tgtEl>
                                          <p:spTgt spid="17421"/>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32"/>
                                        </p:tgtEl>
                                        <p:attrNameLst>
                                          <p:attrName>style.visibility</p:attrName>
                                        </p:attrNameLst>
                                      </p:cBhvr>
                                      <p:to>
                                        <p:strVal val="visible"/>
                                      </p:to>
                                    </p:set>
                                    <p:anim calcmode="discrete" valueType="clr">
                                      <p:cBhvr override="childStyle">
                                        <p:cTn id="27"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2"/>
                                        </p:tgtEl>
                                        <p:attrNameLst>
                                          <p:attrName>fillcolor</p:attrName>
                                        </p:attrNameLst>
                                      </p:cBhvr>
                                      <p:tavLst>
                                        <p:tav tm="0">
                                          <p:val>
                                            <p:clrVal>
                                              <a:schemeClr val="accent2"/>
                                            </p:clrVal>
                                          </p:val>
                                        </p:tav>
                                        <p:tav tm="50000">
                                          <p:val>
                                            <p:clrVal>
                                              <a:schemeClr val="hlink"/>
                                            </p:clrVal>
                                          </p:val>
                                        </p:tav>
                                      </p:tavLst>
                                    </p:anim>
                                    <p:set>
                                      <p:cBhvr>
                                        <p:cTn id="29" dur="80"/>
                                        <p:tgtEl>
                                          <p:spTgt spid="32"/>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7429"/>
                                        </p:tgtEl>
                                        <p:attrNameLst>
                                          <p:attrName>style.visibility</p:attrName>
                                        </p:attrNameLst>
                                      </p:cBhvr>
                                      <p:to>
                                        <p:strVal val="visible"/>
                                      </p:to>
                                    </p:set>
                                    <p:anim calcmode="discrete" valueType="clr">
                                      <p:cBhvr override="childStyle">
                                        <p:cTn id="34" dur="80"/>
                                        <p:tgtEl>
                                          <p:spTgt spid="17429"/>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7429"/>
                                        </p:tgtEl>
                                        <p:attrNameLst>
                                          <p:attrName>fillcolor</p:attrName>
                                        </p:attrNameLst>
                                      </p:cBhvr>
                                      <p:tavLst>
                                        <p:tav tm="0">
                                          <p:val>
                                            <p:clrVal>
                                              <a:schemeClr val="accent2"/>
                                            </p:clrVal>
                                          </p:val>
                                        </p:tav>
                                        <p:tav tm="50000">
                                          <p:val>
                                            <p:clrVal>
                                              <a:schemeClr val="hlink"/>
                                            </p:clrVal>
                                          </p:val>
                                        </p:tav>
                                      </p:tavLst>
                                    </p:anim>
                                    <p:set>
                                      <p:cBhvr>
                                        <p:cTn id="36" dur="80"/>
                                        <p:tgtEl>
                                          <p:spTgt spid="17429"/>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7427"/>
                                        </p:tgtEl>
                                        <p:attrNameLst>
                                          <p:attrName>style.visibility</p:attrName>
                                        </p:attrNameLst>
                                      </p:cBhvr>
                                      <p:to>
                                        <p:strVal val="visible"/>
                                      </p:to>
                                    </p:set>
                                    <p:anim calcmode="discrete" valueType="clr">
                                      <p:cBhvr override="childStyle">
                                        <p:cTn id="41" dur="80"/>
                                        <p:tgtEl>
                                          <p:spTgt spid="1742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7427"/>
                                        </p:tgtEl>
                                        <p:attrNameLst>
                                          <p:attrName>fillcolor</p:attrName>
                                        </p:attrNameLst>
                                      </p:cBhvr>
                                      <p:tavLst>
                                        <p:tav tm="0">
                                          <p:val>
                                            <p:clrVal>
                                              <a:schemeClr val="accent2"/>
                                            </p:clrVal>
                                          </p:val>
                                        </p:tav>
                                        <p:tav tm="50000">
                                          <p:val>
                                            <p:clrVal>
                                              <a:schemeClr val="hlink"/>
                                            </p:clrVal>
                                          </p:val>
                                        </p:tav>
                                      </p:tavLst>
                                    </p:anim>
                                    <p:set>
                                      <p:cBhvr>
                                        <p:cTn id="43" dur="80"/>
                                        <p:tgtEl>
                                          <p:spTgt spid="17427"/>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7428"/>
                                        </p:tgtEl>
                                        <p:attrNameLst>
                                          <p:attrName>style.visibility</p:attrName>
                                        </p:attrNameLst>
                                      </p:cBhvr>
                                      <p:to>
                                        <p:strVal val="visible"/>
                                      </p:to>
                                    </p:set>
                                    <p:anim calcmode="discrete" valueType="clr">
                                      <p:cBhvr override="childStyle">
                                        <p:cTn id="48" dur="80"/>
                                        <p:tgtEl>
                                          <p:spTgt spid="17428"/>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7428"/>
                                        </p:tgtEl>
                                        <p:attrNameLst>
                                          <p:attrName>fillcolor</p:attrName>
                                        </p:attrNameLst>
                                      </p:cBhvr>
                                      <p:tavLst>
                                        <p:tav tm="0">
                                          <p:val>
                                            <p:clrVal>
                                              <a:schemeClr val="accent2"/>
                                            </p:clrVal>
                                          </p:val>
                                        </p:tav>
                                        <p:tav tm="50000">
                                          <p:val>
                                            <p:clrVal>
                                              <a:schemeClr val="hlink"/>
                                            </p:clrVal>
                                          </p:val>
                                        </p:tav>
                                      </p:tavLst>
                                    </p:anim>
                                    <p:set>
                                      <p:cBhvr>
                                        <p:cTn id="50" dur="80"/>
                                        <p:tgtEl>
                                          <p:spTgt spid="174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P spid="17421" grpId="0"/>
      <p:bldP spid="17413" grpId="0"/>
      <p:bldP spid="32" grpId="0"/>
      <p:bldP spid="17427" grpId="0"/>
      <p:bldP spid="17428" grpId="0"/>
      <p:bldP spid="1742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1563</TotalTime>
  <Words>947</Words>
  <Application>Microsoft Office PowerPoint</Application>
  <PresentationFormat>Widescreen</PresentationFormat>
  <Paragraphs>77</Paragraphs>
  <Slides>19</Slides>
  <Notes>3</Notes>
  <HiddenSlides>0</HiddenSlides>
  <MMClips>3</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Calibri Light</vt:lpstr>
      <vt:lpstr>Times New Roman</vt:lpstr>
      <vt:lpstr>Tw Cen MT</vt:lpstr>
      <vt:lpstr>Wingdings 2</vt:lpstr>
      <vt:lpstr>Default Design</vt:lpstr>
      <vt:lpstr>2_Office Theme</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DELL</cp:lastModifiedBy>
  <cp:revision>144</cp:revision>
  <cp:lastPrinted>1601-01-01T00:00:00Z</cp:lastPrinted>
  <dcterms:created xsi:type="dcterms:W3CDTF">1601-01-01T00:00:00Z</dcterms:created>
  <dcterms:modified xsi:type="dcterms:W3CDTF">2022-01-19T13:55:12Z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