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B59"/>
    <a:srgbClr val="F83496"/>
    <a:srgbClr val="F95FAD"/>
    <a:srgbClr val="FA6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1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54BD4-4921-4ED1-B20A-DBFF954AB556}"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C4389-FA90-47F9-BF0A-5D8C8B67E246}" type="slidenum">
              <a:rPr lang="en-US" smtClean="0"/>
              <a:t>‹#›</a:t>
            </a:fld>
            <a:endParaRPr lang="en-US"/>
          </a:p>
        </p:txBody>
      </p:sp>
    </p:spTree>
    <p:extLst>
      <p:ext uri="{BB962C8B-B14F-4D97-AF65-F5344CB8AC3E}">
        <p14:creationId xmlns:p14="http://schemas.microsoft.com/office/powerpoint/2010/main" val="400632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41042D-E5F5-4FA5-A128-12FDC062DC52}"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201770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55F86-A356-4BE3-9B5F-11D447FFE859}"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318713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5BDA0-F0E9-4192-8763-7B743FFDF631}"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100140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CA77C-CF44-47D3-9FBE-8E749EA2392D}"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397223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A02DEE-EB8C-45FE-BE90-53B10AE2C4A5}"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131679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34A40-E824-4652-8CC9-B0891EA81EDA}"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225585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F11C5-E8C0-468C-B35C-DFA931C472B4}"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241116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18FAA-E882-4BE4-AE8D-A8F0E841D053}"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388599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1FE2D-0592-4949-9006-19B7FA9881B6}" type="datetime1">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229864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74304E-72B9-4929-AD47-4C5FCBDA3D37}"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6840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58D96-88FB-421A-B05F-024570034CD7}"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919C9-EE6E-4818-87C2-AEB84C23280F}" type="slidenum">
              <a:rPr lang="en-US" smtClean="0"/>
              <a:t>‹#›</a:t>
            </a:fld>
            <a:endParaRPr lang="en-US"/>
          </a:p>
        </p:txBody>
      </p:sp>
    </p:spTree>
    <p:extLst>
      <p:ext uri="{BB962C8B-B14F-4D97-AF65-F5344CB8AC3E}">
        <p14:creationId xmlns:p14="http://schemas.microsoft.com/office/powerpoint/2010/main" val="356904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CD99B-A32F-4482-9B17-86806BD80C7C}" type="datetime1">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919C9-EE6E-4818-87C2-AEB84C23280F}" type="slidenum">
              <a:rPr lang="en-US" smtClean="0"/>
              <a:t>‹#›</a:t>
            </a:fld>
            <a:endParaRPr lang="en-US"/>
          </a:p>
        </p:txBody>
      </p:sp>
    </p:spTree>
    <p:extLst>
      <p:ext uri="{BB962C8B-B14F-4D97-AF65-F5344CB8AC3E}">
        <p14:creationId xmlns:p14="http://schemas.microsoft.com/office/powerpoint/2010/main" val="281895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s://vi.wikipedia.org/wiki/T%E1%BB%AB_S%C6%A1n" TargetMode="External"/><Relationship Id="rId18" Type="http://schemas.openxmlformats.org/officeDocument/2006/relationships/hyperlink" Target="https://vi.wikipedia.org/wiki/Y%C3%AAn_Vi%C3%AAn_(x%C3%A3)" TargetMode="External"/><Relationship Id="rId26" Type="http://schemas.openxmlformats.org/officeDocument/2006/relationships/hyperlink" Target="https://vi.wikipedia.org/wiki/%C4%90%E1%BA%B7ng_X%C3%A1" TargetMode="External"/><Relationship Id="rId39" Type="http://schemas.openxmlformats.org/officeDocument/2006/relationships/image" Target="../media/image6.png"/><Relationship Id="rId21" Type="http://schemas.openxmlformats.org/officeDocument/2006/relationships/hyperlink" Target="https://vi.wikipedia.org/wiki/Ninh_Hi%E1%BB%87p_(x%C3%A3)" TargetMode="External"/><Relationship Id="rId34" Type="http://schemas.openxmlformats.org/officeDocument/2006/relationships/hyperlink" Target="https://vi.wikipedia.org/wiki/Kim_Lan" TargetMode="External"/><Relationship Id="rId7" Type="http://schemas.openxmlformats.org/officeDocument/2006/relationships/hyperlink" Target="https://vi.wikipedia.org/wiki/Long_Bi%C3%AAn" TargetMode="External"/><Relationship Id="rId12" Type="http://schemas.openxmlformats.org/officeDocument/2006/relationships/hyperlink" Target="https://vi.wikipedia.org/wiki/%C4%90%C3%B4ng_Anh" TargetMode="External"/><Relationship Id="rId17" Type="http://schemas.openxmlformats.org/officeDocument/2006/relationships/hyperlink" Target="https://vi.wikipedia.org/wiki/Y%C3%AAn_Vi%C3%AAn_(th%E1%BB%8B_tr%E1%BA%A5n)" TargetMode="External"/><Relationship Id="rId25" Type="http://schemas.openxmlformats.org/officeDocument/2006/relationships/hyperlink" Target="https://vi.wikipedia.org/wiki/C%E1%BB%95_Bi" TargetMode="External"/><Relationship Id="rId33" Type="http://schemas.openxmlformats.org/officeDocument/2006/relationships/hyperlink" Target="https://vi.wikipedia.org/wiki/B%C3%A1t_Tr%C3%A0ng" TargetMode="External"/><Relationship Id="rId38" Type="http://schemas.openxmlformats.org/officeDocument/2006/relationships/image" Target="../media/image5.png"/><Relationship Id="rId2" Type="http://schemas.openxmlformats.org/officeDocument/2006/relationships/image" Target="../media/image4.png"/><Relationship Id="rId16" Type="http://schemas.openxmlformats.org/officeDocument/2006/relationships/hyperlink" Target="https://vi.wikipedia.org/wiki/S%C3%B4ng_%C4%90u%E1%BB%91ng" TargetMode="External"/><Relationship Id="rId20" Type="http://schemas.openxmlformats.org/officeDocument/2006/relationships/hyperlink" Target="https://vi.wikipedia.org/wiki/D%C6%B0%C6%A1ng_H%C3%A0" TargetMode="External"/><Relationship Id="rId29" Type="http://schemas.openxmlformats.org/officeDocument/2006/relationships/hyperlink" Target="https://vi.wikipedia.org/wiki/D%C6%B0%C6%A1ng_Quang,_Gia_L%C3%A2m" TargetMode="External"/><Relationship Id="rId1" Type="http://schemas.openxmlformats.org/officeDocument/2006/relationships/slideLayout" Target="../slideLayouts/slideLayout7.xml"/><Relationship Id="rId6" Type="http://schemas.openxmlformats.org/officeDocument/2006/relationships/hyperlink" Target="https://vi.wikipedia.org/wiki/H%C6%B0ng_Y%C3%AAn" TargetMode="External"/><Relationship Id="rId11" Type="http://schemas.openxmlformats.org/officeDocument/2006/relationships/hyperlink" Target="https://vi.wikipedia.org/wiki/V%C4%83n_Giang" TargetMode="External"/><Relationship Id="rId24" Type="http://schemas.openxmlformats.org/officeDocument/2006/relationships/hyperlink" Target="https://vi.wikipedia.org/wiki/Trung_M%E1%BA%A7u" TargetMode="External"/><Relationship Id="rId32" Type="http://schemas.openxmlformats.org/officeDocument/2006/relationships/hyperlink" Target="https://vi.wikipedia.org/wiki/%C4%90%C3%B4ng_D%C6%B0" TargetMode="External"/><Relationship Id="rId37" Type="http://schemas.openxmlformats.org/officeDocument/2006/relationships/hyperlink" Target="https://vi.wikipedia.org/wiki/Ki%C3%AAu_K%E1%BB%B5" TargetMode="External"/><Relationship Id="rId5" Type="http://schemas.openxmlformats.org/officeDocument/2006/relationships/hyperlink" Target="https://vi.wikipedia.org/wiki/V%C4%83n_L%C3%A2m" TargetMode="External"/><Relationship Id="rId15" Type="http://schemas.openxmlformats.org/officeDocument/2006/relationships/hyperlink" Target="https://vi.wikipedia.org/wiki/Tr%C3%A2u_Qu%E1%BB%B3" TargetMode="External"/><Relationship Id="rId23" Type="http://schemas.openxmlformats.org/officeDocument/2006/relationships/hyperlink" Target="https://vi.wikipedia.org/wiki/Ph%C3%B9_%C4%90%E1%BB%95ng_(x%C3%A3)" TargetMode="External"/><Relationship Id="rId28" Type="http://schemas.openxmlformats.org/officeDocument/2006/relationships/hyperlink" Target="https://vi.wikipedia.org/wiki/Ph%C3%BA_Th%E1%BB%8B" TargetMode="External"/><Relationship Id="rId36" Type="http://schemas.openxmlformats.org/officeDocument/2006/relationships/hyperlink" Target="https://vi.wikipedia.org/wiki/%C4%90a_T%E1%BB%91n" TargetMode="External"/><Relationship Id="rId10" Type="http://schemas.openxmlformats.org/officeDocument/2006/relationships/hyperlink" Target="https://vi.wikipedia.org/wiki/S%C3%B4ng_H%E1%BB%93ng" TargetMode="External"/><Relationship Id="rId19" Type="http://schemas.openxmlformats.org/officeDocument/2006/relationships/hyperlink" Target="https://vi.wikipedia.org/wiki/Y%C3%AAn_Th%C6%B0%E1%BB%9Dng" TargetMode="External"/><Relationship Id="rId31" Type="http://schemas.openxmlformats.org/officeDocument/2006/relationships/hyperlink" Target="https://vi.wikipedia.org/wiki/L%E1%BB%87_Chi" TargetMode="External"/><Relationship Id="rId4" Type="http://schemas.openxmlformats.org/officeDocument/2006/relationships/hyperlink" Target="https://vi.wikipedia.org/wiki/B%E1%BA%AFc_Ninh" TargetMode="External"/><Relationship Id="rId9" Type="http://schemas.openxmlformats.org/officeDocument/2006/relationships/hyperlink" Target="https://vi.wikipedia.org/wiki/Thanh_Tr%C3%AC" TargetMode="External"/><Relationship Id="rId14" Type="http://schemas.openxmlformats.org/officeDocument/2006/relationships/hyperlink" Target="https://vi.wikipedia.org/wiki/Ti%C3%AAn_Du" TargetMode="External"/><Relationship Id="rId22" Type="http://schemas.openxmlformats.org/officeDocument/2006/relationships/hyperlink" Target="https://vi.wikipedia.org/wiki/%C4%90%C3%ACnh_Xuy%C3%AAn" TargetMode="External"/><Relationship Id="rId27" Type="http://schemas.openxmlformats.org/officeDocument/2006/relationships/hyperlink" Target="https://vi.wikipedia.org/wiki/D%C6%B0%C6%A1ng_X%C3%A1" TargetMode="External"/><Relationship Id="rId30" Type="http://schemas.openxmlformats.org/officeDocument/2006/relationships/hyperlink" Target="https://vi.wikipedia.org/wiki/Kim_S%C6%A1n,_Gia_L%C3%A2m" TargetMode="External"/><Relationship Id="rId35" Type="http://schemas.openxmlformats.org/officeDocument/2006/relationships/hyperlink" Target="https://vi.wikipedia.org/wiki/V%C4%83n_%C4%90%E1%BB%A9c_(x%C3%A3)" TargetMode="External"/><Relationship Id="rId8" Type="http://schemas.openxmlformats.org/officeDocument/2006/relationships/hyperlink" Target="https://vi.wikipedia.org/wiki/Ho%C3%A0ng_Mai_(qu%E1%BA%ADn)" TargetMode="External"/><Relationship Id="rId3" Type="http://schemas.openxmlformats.org/officeDocument/2006/relationships/hyperlink" Target="https://vi.wikipedia.org/wiki/Thu%E1%BA%ADn_Th%C3%A0nh"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vi.wikipedia.org/wiki/Th%C3%A1nh_Gi%C3%B3ng" TargetMode="External"/><Relationship Id="rId7"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vi.wikipedia.org/wiki/V%C4%83n_%C4%90%E1%BB%A9c_(x%C3%A3)" TargetMode="External"/><Relationship Id="rId5" Type="http://schemas.openxmlformats.org/officeDocument/2006/relationships/hyperlink" Target="https://vi.wikipedia.org/wiki/Ch%E1%BB%AD_%C4%90%E1%BB%93ng_T%E1%BB%AD" TargetMode="External"/><Relationship Id="rId4" Type="http://schemas.openxmlformats.org/officeDocument/2006/relationships/hyperlink" Target="https://vi.wikipedia.org/wiki/Ph%C3%B9_%C4%90%E1%BB%95ng_(x%C3%A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latin typeface="Arial" panose="020B0604020202020204" pitchFamily="34" charset="0"/>
                <a:cs typeface="Arial" panose="020B0604020202020204" pitchFamily="34" charset="0"/>
              </a:rPr>
              <a:t>Quê</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hương</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em</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err="1" smtClean="0">
                <a:latin typeface="Arial" panose="020B0604020202020204" pitchFamily="34" charset="0"/>
                <a:cs typeface="Arial" panose="020B0604020202020204" pitchFamily="34" charset="0"/>
              </a:rPr>
              <a:t>Tên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Nguyễn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Linh</a:t>
            </a:r>
            <a:endParaRPr lang="en-US" dirty="0" smtClean="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Lớp</a:t>
            </a:r>
            <a:r>
              <a:rPr lang="en-US" dirty="0" smtClean="0">
                <a:latin typeface="Arial" panose="020B0604020202020204" pitchFamily="34" charset="0"/>
                <a:cs typeface="Arial" panose="020B0604020202020204" pitchFamily="34" charset="0"/>
              </a:rPr>
              <a:t>: 5A3</a:t>
            </a:r>
          </a:p>
          <a:p>
            <a:r>
              <a:rPr lang="en-US" dirty="0" err="1" smtClean="0">
                <a:latin typeface="Arial" panose="020B0604020202020204" pitchFamily="34" charset="0"/>
                <a:cs typeface="Arial" panose="020B0604020202020204" pitchFamily="34" charset="0"/>
              </a:rPr>
              <a:t>Trường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Tiểu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học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Sài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Đồng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E3919C9-EE6E-4818-87C2-AEB84C23280F}" type="slidenum">
              <a:rPr lang="en-US" sz="2000" b="1" smtClean="0">
                <a:solidFill>
                  <a:schemeClr val="tx1"/>
                </a:solidFill>
                <a:latin typeface="Arial" panose="020B0604020202020204" pitchFamily="34" charset="0"/>
                <a:cs typeface="Arial" panose="020B0604020202020204" pitchFamily="34" charset="0"/>
              </a:rPr>
              <a:t>1</a:t>
            </a:fld>
            <a:endParaRPr lang="en-US" sz="2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5372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Arial" panose="020B0604020202020204" pitchFamily="34" charset="0"/>
                <a:cs typeface="Arial" panose="020B0604020202020204" pitchFamily="34" charset="0"/>
              </a:rPr>
              <a:t>Nội</a:t>
            </a:r>
            <a:r>
              <a:rPr lang="en-US" b="1" dirty="0" smtClean="0">
                <a:latin typeface="Arial" panose="020B0604020202020204" pitchFamily="34" charset="0"/>
                <a:cs typeface="Arial" panose="020B0604020202020204" pitchFamily="34" charset="0"/>
              </a:rPr>
              <a:t> dung</a:t>
            </a:r>
            <a:endParaRPr lang="en-US" b="1" dirty="0">
              <a:latin typeface="Arial" panose="020B0604020202020204" pitchFamily="34" charset="0"/>
              <a:cs typeface="Arial" panose="020B0604020202020204" pitchFamily="34" charset="0"/>
            </a:endParaRPr>
          </a:p>
        </p:txBody>
      </p:sp>
      <p:sp>
        <p:nvSpPr>
          <p:cNvPr id="4" name="Up Ribbon 3"/>
          <p:cNvSpPr/>
          <p:nvPr/>
        </p:nvSpPr>
        <p:spPr>
          <a:xfrm>
            <a:off x="1619250" y="1809750"/>
            <a:ext cx="3535765" cy="1781175"/>
          </a:xfrm>
          <a:prstGeom prst="ribbon2">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1. </a:t>
            </a:r>
            <a:r>
              <a:rPr lang="en-US" sz="2400" dirty="0" err="1" smtClean="0">
                <a:latin typeface="Arial" panose="020B0604020202020204" pitchFamily="34" charset="0"/>
                <a:cs typeface="Arial" panose="020B0604020202020204" pitchFamily="34" charset="0"/>
              </a:rPr>
              <a:t>Giới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thiệu</a:t>
            </a:r>
            <a:endParaRPr lang="en-US" sz="2400" dirty="0">
              <a:latin typeface="Arial" panose="020B0604020202020204" pitchFamily="34" charset="0"/>
              <a:cs typeface="Arial" panose="020B0604020202020204" pitchFamily="34" charset="0"/>
            </a:endParaRPr>
          </a:p>
        </p:txBody>
      </p:sp>
      <p:sp>
        <p:nvSpPr>
          <p:cNvPr id="5" name="Up Ribbon 4"/>
          <p:cNvSpPr/>
          <p:nvPr/>
        </p:nvSpPr>
        <p:spPr>
          <a:xfrm>
            <a:off x="6686550" y="1809749"/>
            <a:ext cx="3535765" cy="1781175"/>
          </a:xfrm>
          <a:prstGeom prst="ribbon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Vị</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trí</a:t>
            </a:r>
            <a:endParaRPr lang="en-US" sz="2400" dirty="0">
              <a:latin typeface="Arial" panose="020B0604020202020204" pitchFamily="34" charset="0"/>
              <a:cs typeface="Arial" panose="020B0604020202020204" pitchFamily="34" charset="0"/>
            </a:endParaRPr>
          </a:p>
        </p:txBody>
      </p:sp>
      <p:sp>
        <p:nvSpPr>
          <p:cNvPr id="6" name="Up Ribbon 5"/>
          <p:cNvSpPr/>
          <p:nvPr/>
        </p:nvSpPr>
        <p:spPr>
          <a:xfrm>
            <a:off x="1619249" y="4305300"/>
            <a:ext cx="3535765" cy="1781175"/>
          </a:xfrm>
          <a:prstGeom prst="ribbon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3. Di </a:t>
            </a:r>
            <a:r>
              <a:rPr lang="en-US" sz="2400" dirty="0" err="1" smtClean="0">
                <a:latin typeface="Arial" panose="020B0604020202020204" pitchFamily="34" charset="0"/>
                <a:cs typeface="Arial" panose="020B0604020202020204" pitchFamily="34" charset="0"/>
              </a:rPr>
              <a:t>tích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lịch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sử</a:t>
            </a:r>
            <a:endParaRPr lang="en-US" sz="2400" dirty="0">
              <a:latin typeface="Arial" panose="020B0604020202020204" pitchFamily="34" charset="0"/>
              <a:cs typeface="Arial" panose="020B0604020202020204" pitchFamily="34" charset="0"/>
            </a:endParaRPr>
          </a:p>
        </p:txBody>
      </p:sp>
      <p:sp>
        <p:nvSpPr>
          <p:cNvPr id="7" name="Up Ribbon 6"/>
          <p:cNvSpPr/>
          <p:nvPr/>
        </p:nvSpPr>
        <p:spPr>
          <a:xfrm>
            <a:off x="6686549" y="4305299"/>
            <a:ext cx="3535765" cy="1781175"/>
          </a:xfrm>
          <a:prstGeom prst="ribbon2">
            <a:avLst/>
          </a:prstGeom>
          <a:solidFill>
            <a:srgbClr val="FA6EB4"/>
          </a:solidFill>
          <a:ln>
            <a:solidFill>
              <a:srgbClr val="F83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4. </a:t>
            </a:r>
            <a:r>
              <a:rPr lang="en-US" sz="2400" dirty="0" err="1" smtClean="0">
                <a:latin typeface="Arial" panose="020B0604020202020204" pitchFamily="34" charset="0"/>
                <a:cs typeface="Arial" panose="020B0604020202020204" pitchFamily="34" charset="0"/>
              </a:rPr>
              <a:t>Kết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luận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cảm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ơn</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E3919C9-EE6E-4818-87C2-AEB84C23280F}" type="slidenum">
              <a:rPr lang="en-US" sz="2000" b="1" smtClean="0">
                <a:solidFill>
                  <a:schemeClr val="tx1"/>
                </a:solidFill>
                <a:latin typeface="Arial" panose="020B0604020202020204" pitchFamily="34" charset="0"/>
                <a:cs typeface="Arial" panose="020B0604020202020204" pitchFamily="34" charset="0"/>
              </a:rPr>
              <a:t>2</a:t>
            </a:fld>
            <a:endParaRPr lang="en-US" sz="2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530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par>
                                <p:cTn id="13" presetID="21"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2000"/>
                                        <p:tgtEl>
                                          <p:spTgt spid="5"/>
                                        </p:tgtEl>
                                      </p:cBhvr>
                                    </p:animEffect>
                                  </p:childTnLst>
                                </p:cTn>
                              </p:par>
                              <p:par>
                                <p:cTn id="16" presetID="21"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8)">
                                      <p:cBhvr>
                                        <p:cTn id="18" dur="2000"/>
                                        <p:tgtEl>
                                          <p:spTgt spid="6"/>
                                        </p:tgtEl>
                                      </p:cBhvr>
                                    </p:animEffect>
                                  </p:childTnLst>
                                </p:cTn>
                              </p:par>
                              <p:par>
                                <p:cTn id="19" presetID="21"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1. </a:t>
            </a:r>
            <a:r>
              <a:rPr lang="en-US" dirty="0" err="1" smtClean="0">
                <a:latin typeface="Arial" panose="020B0604020202020204" pitchFamily="34" charset="0"/>
                <a:cs typeface="Arial" panose="020B0604020202020204" pitchFamily="34" charset="0"/>
              </a:rPr>
              <a:t>Giới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thiệu</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6275" y="1314451"/>
            <a:ext cx="11639549" cy="5657849"/>
          </a:xfrm>
        </p:spPr>
        <p:txBody>
          <a:bodyPr>
            <a:noAutofit/>
          </a:bodyPr>
          <a:lstStyle/>
          <a:p>
            <a:r>
              <a:rPr lang="vi-VN" sz="1700" dirty="0">
                <a:latin typeface="Arial" panose="020B0604020202020204" pitchFamily="34" charset="0"/>
                <a:cs typeface="Arial" panose="020B0604020202020204" pitchFamily="34" charset="0"/>
              </a:rPr>
              <a:t>Huyện Gia Lâm là quê hương của những danh nhân, danh tướng nổi tiếng như:</a:t>
            </a:r>
          </a:p>
          <a:p>
            <a:r>
              <a:rPr lang="vi-VN" sz="1700" dirty="0">
                <a:latin typeface="Arial" panose="020B0604020202020204" pitchFamily="34" charset="0"/>
                <a:cs typeface="Arial" panose="020B0604020202020204" pitchFamily="34" charset="0"/>
              </a:rPr>
              <a:t>Nguyên phi </a:t>
            </a:r>
            <a:r>
              <a:rPr lang="en-US" sz="1700" dirty="0" smtClean="0">
                <a:latin typeface="Arial" panose="020B0604020202020204" pitchFamily="34" charset="0"/>
                <a:cs typeface="Arial" panose="020B0604020202020204" pitchFamily="34" charset="0"/>
              </a:rPr>
              <a:t>Ỷ Lan</a:t>
            </a:r>
            <a:r>
              <a:rPr lang="vi-VN" sz="1700" dirty="0">
                <a:latin typeface="Arial" panose="020B0604020202020204" pitchFamily="34" charset="0"/>
                <a:cs typeface="Arial" panose="020B0604020202020204" pitchFamily="34" charset="0"/>
              </a:rPr>
              <a:t> hay còn gọi là Bà Tấm (người xã </a:t>
            </a:r>
            <a:r>
              <a:rPr lang="en-US" sz="1700" dirty="0" err="1" smtClean="0">
                <a:latin typeface="Arial" panose="020B0604020202020204" pitchFamily="34" charset="0"/>
                <a:cs typeface="Arial" panose="020B0604020202020204" pitchFamily="34" charset="0"/>
              </a:rPr>
              <a:t>Dương</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Xá</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huyện Gia Lâm)</a:t>
            </a:r>
          </a:p>
          <a:p>
            <a:r>
              <a:rPr lang="vi-VN" sz="1700" dirty="0">
                <a:latin typeface="Arial" panose="020B0604020202020204" pitchFamily="34" charset="0"/>
                <a:cs typeface="Arial" panose="020B0604020202020204" pitchFamily="34" charset="0"/>
              </a:rPr>
              <a:t>Công chúa </a:t>
            </a:r>
            <a:r>
              <a:rPr lang="en-US" sz="1700" dirty="0" err="1" smtClean="0">
                <a:latin typeface="Arial" panose="020B0604020202020204" pitchFamily="34" charset="0"/>
                <a:cs typeface="Arial" panose="020B0604020202020204" pitchFamily="34" charset="0"/>
              </a:rPr>
              <a:t>Lê</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Ngọc</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Hân</a:t>
            </a:r>
            <a:r>
              <a:rPr lang="vi-VN" sz="1700" dirty="0">
                <a:latin typeface="Arial" panose="020B0604020202020204" pitchFamily="34" charset="0"/>
                <a:cs typeface="Arial" panose="020B0604020202020204" pitchFamily="34" charset="0"/>
              </a:rPr>
              <a:t> còn gọi là Ngọc Hân công chúa hay Bắc Cung Hoàng hậu vợ của vua Quang Trung (Nguyễn Huệ), là người xã </a:t>
            </a:r>
            <a:r>
              <a:rPr lang="en-US" sz="1700" dirty="0" err="1" smtClean="0">
                <a:latin typeface="Arial" panose="020B0604020202020204" pitchFamily="34" charset="0"/>
                <a:cs typeface="Arial" panose="020B0604020202020204" pitchFamily="34" charset="0"/>
              </a:rPr>
              <a:t>Ninh</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Hiệp</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huyện Gia Lâm)</a:t>
            </a:r>
          </a:p>
          <a:p>
            <a:r>
              <a:rPr lang="en-US" sz="1700" dirty="0" err="1" smtClean="0">
                <a:latin typeface="Arial" panose="020B0604020202020204" pitchFamily="34" charset="0"/>
                <a:cs typeface="Arial" panose="020B0604020202020204" pitchFamily="34" charset="0"/>
              </a:rPr>
              <a:t>Lý</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Thường</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Kiệt</a:t>
            </a:r>
            <a:r>
              <a:rPr lang="vi-VN" sz="1700" dirty="0">
                <a:latin typeface="Arial" panose="020B0604020202020204" pitchFamily="34" charset="0"/>
                <a:cs typeface="Arial" panose="020B0604020202020204" pitchFamily="34" charset="0"/>
              </a:rPr>
              <a:t> - Theo Phả hệ họ Ngô Việt Nam, ông tên thật là Ngô Tuấn (</a:t>
            </a:r>
            <a:r>
              <a:rPr lang="ja-JP" altLang="en-US" sz="1700" dirty="0">
                <a:latin typeface="Arial" panose="020B0604020202020204" pitchFamily="34" charset="0"/>
                <a:cs typeface="Arial" panose="020B0604020202020204" pitchFamily="34" charset="0"/>
              </a:rPr>
              <a:t>吳俊</a:t>
            </a:r>
            <a:r>
              <a:rPr lang="en-US" altLang="ja-JP" sz="1700" dirty="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là con của Sùng Tiết tướng quân Ngô An Ngữ, cháu của Ngô Ích Vệ, chắt của Sứ quân Ngô Xương Xí và cháu 5 đời của Thiên Sách Vương </a:t>
            </a:r>
            <a:r>
              <a:rPr lang="en-US" sz="1700" dirty="0" err="1" smtClean="0">
                <a:latin typeface="Arial" panose="020B0604020202020204" pitchFamily="34" charset="0"/>
                <a:cs typeface="Arial" panose="020B0604020202020204" pitchFamily="34" charset="0"/>
              </a:rPr>
              <a:t>Ngô</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Xương</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Ngập</a:t>
            </a:r>
            <a:r>
              <a:rPr lang="en-US" sz="1700" dirty="0">
                <a:latin typeface="Arial" panose="020B0604020202020204" pitchFamily="34" charset="0"/>
                <a:cs typeface="Arial" panose="020B0604020202020204" pitchFamily="34" charset="0"/>
              </a:rPr>
              <a:t> </a:t>
            </a:r>
            <a:r>
              <a:rPr lang="vi-VN"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 </a:t>
            </a:r>
            <a:r>
              <a:rPr lang="vi-VN" sz="1700" dirty="0" smtClean="0">
                <a:latin typeface="Arial" panose="020B0604020202020204" pitchFamily="34" charset="0"/>
                <a:cs typeface="Arial" panose="020B0604020202020204" pitchFamily="34" charset="0"/>
              </a:rPr>
              <a:t>hoàng </a:t>
            </a:r>
            <a:r>
              <a:rPr lang="vi-VN" sz="1700" dirty="0">
                <a:latin typeface="Arial" panose="020B0604020202020204" pitchFamily="34" charset="0"/>
                <a:cs typeface="Arial" panose="020B0604020202020204" pitchFamily="34" charset="0"/>
              </a:rPr>
              <a:t>tử trưởng của Ngô </a:t>
            </a:r>
            <a:r>
              <a:rPr lang="vi-VN" sz="1700" dirty="0" smtClean="0">
                <a:latin typeface="Arial" panose="020B0604020202020204" pitchFamily="34" charset="0"/>
                <a:cs typeface="Arial" panose="020B0604020202020204" pitchFamily="34" charset="0"/>
              </a:rPr>
              <a:t>Quyền</a:t>
            </a:r>
            <a:r>
              <a:rPr lang="en-US" sz="1700" dirty="0" smtClean="0">
                <a:latin typeface="Arial" panose="020B0604020202020204" pitchFamily="34" charset="0"/>
                <a:cs typeface="Arial" panose="020B0604020202020204" pitchFamily="34" charset="0"/>
              </a:rPr>
              <a:t>,</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người phường Thái Hòa, thành Thăng Long (Hà Nội ngày nay). Có tài liệu lại nói quê ông là làng An Xá, huyện Quảng Đức (Cơ Xá, huyện Gia Lâm ngày nay). Tuy nhiên, theo văn bia Đỗ Anh Vũ (được cho là soạn vào năm 1159) thì ông vốn họ Quách, tổ tiên là người ở Lũng Tây </a:t>
            </a:r>
            <a:r>
              <a:rPr lang="vi-VN"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Cam </a:t>
            </a:r>
            <a:r>
              <a:rPr lang="en-US" sz="1700" dirty="0" err="1" smtClean="0">
                <a:latin typeface="Arial" panose="020B0604020202020204" pitchFamily="34" charset="0"/>
                <a:cs typeface="Arial" panose="020B0604020202020204" pitchFamily="34" charset="0"/>
              </a:rPr>
              <a:t>Túc</a:t>
            </a:r>
            <a:r>
              <a:rPr lang="vi-VN" sz="1700" dirty="0" smtClean="0">
                <a:latin typeface="Arial" panose="020B0604020202020204" pitchFamily="34" charset="0"/>
                <a:cs typeface="Arial" panose="020B0604020202020204" pitchFamily="34" charset="0"/>
              </a:rPr>
              <a:t>,</a:t>
            </a:r>
            <a:r>
              <a:rPr lang="vi-VN" sz="1700" dirty="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Trung</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Quốc</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Cha ông làm Thái úy đời </a:t>
            </a:r>
            <a:r>
              <a:rPr lang="en-US" sz="1700" dirty="0" err="1" smtClean="0">
                <a:latin typeface="Arial" panose="020B0604020202020204" pitchFamily="34" charset="0"/>
                <a:cs typeface="Arial" panose="020B0604020202020204" pitchFamily="34" charset="0"/>
              </a:rPr>
              <a:t>Lý</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Thái</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Tông</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quê ở huyện Câu Lậu, Tế Giang (nay thuộc huyện Mỹ Văn, Hưng Yên), được vua ban quốc tính, </a:t>
            </a:r>
            <a:r>
              <a:rPr lang="vi-VN" sz="1700" dirty="0" smtClean="0">
                <a:latin typeface="Arial" panose="020B0604020202020204" pitchFamily="34" charset="0"/>
                <a:cs typeface="Arial" panose="020B0604020202020204" pitchFamily="34" charset="0"/>
              </a:rPr>
              <a:t>vì mới </a:t>
            </a:r>
            <a:r>
              <a:rPr lang="vi-VN" sz="1700" dirty="0">
                <a:latin typeface="Arial" panose="020B0604020202020204" pitchFamily="34" charset="0"/>
                <a:cs typeface="Arial" panose="020B0604020202020204" pitchFamily="34" charset="0"/>
              </a:rPr>
              <a:t>có tên là Lý Thường Kiệt. Cha của Đỗ Anh Vũ gọi Lý Thường Kiệt là cậu ruột. Sử sách Trung Quốc chép tên ông là Lý Thường Cát hoặc Lý Thượng Cát.</a:t>
            </a:r>
          </a:p>
          <a:p>
            <a:r>
              <a:rPr lang="en-US" sz="1700" dirty="0" err="1" smtClean="0">
                <a:latin typeface="Arial" panose="020B0604020202020204" pitchFamily="34" charset="0"/>
                <a:cs typeface="Arial" panose="020B0604020202020204" pitchFamily="34" charset="0"/>
              </a:rPr>
              <a:t>Đặng</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Thị</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Huệ</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là một cung tần của chúa </a:t>
            </a:r>
            <a:r>
              <a:rPr lang="en-US" sz="1700" dirty="0" err="1" smtClean="0">
                <a:latin typeface="Arial" panose="020B0604020202020204" pitchFamily="34" charset="0"/>
                <a:cs typeface="Arial" panose="020B0604020202020204" pitchFamily="34" charset="0"/>
              </a:rPr>
              <a:t>Trịnh</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Sâm</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và là mẹ của vị chúa tiếp theo </a:t>
            </a:r>
            <a:r>
              <a:rPr lang="en-US" sz="1700" dirty="0" err="1" smtClean="0">
                <a:latin typeface="Arial" panose="020B0604020202020204" pitchFamily="34" charset="0"/>
                <a:cs typeface="Arial" panose="020B0604020202020204" pitchFamily="34" charset="0"/>
              </a:rPr>
              <a:t>Trịnh</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Cán</a:t>
            </a:r>
            <a:r>
              <a:rPr lang="vi-VN" sz="1700" dirty="0">
                <a:latin typeface="Arial" panose="020B0604020202020204" pitchFamily="34" charset="0"/>
                <a:cs typeface="Arial" panose="020B0604020202020204" pitchFamily="34" charset="0"/>
              </a:rPr>
              <a:t> (người xã </a:t>
            </a:r>
            <a:r>
              <a:rPr lang="en-US" sz="1700" dirty="0" err="1" smtClean="0">
                <a:latin typeface="Arial" panose="020B0604020202020204" pitchFamily="34" charset="0"/>
                <a:cs typeface="Arial" panose="020B0604020202020204" pitchFamily="34" charset="0"/>
              </a:rPr>
              <a:t>Phù</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Đổng</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huyện Gia Lâm).</a:t>
            </a:r>
          </a:p>
          <a:p>
            <a:r>
              <a:rPr lang="vi-VN" sz="1700" dirty="0">
                <a:latin typeface="Arial" panose="020B0604020202020204" pitchFamily="34" charset="0"/>
                <a:cs typeface="Arial" panose="020B0604020202020204" pitchFamily="34" charset="0"/>
              </a:rPr>
              <a:t>Dưới thời phong kiến, huyện Gia Lâm có nhiều danh nhân, khoa bảng nổi tiếng như: </a:t>
            </a:r>
            <a:r>
              <a:rPr lang="en-US" sz="1700" dirty="0" smtClean="0">
                <a:latin typeface="Arial" panose="020B0604020202020204" pitchFamily="34" charset="0"/>
                <a:cs typeface="Arial" panose="020B0604020202020204" pitchFamily="34" charset="0"/>
              </a:rPr>
              <a:t>Cao </a:t>
            </a:r>
            <a:r>
              <a:rPr lang="en-US" sz="1700" dirty="0" err="1" smtClean="0">
                <a:latin typeface="Arial" panose="020B0604020202020204" pitchFamily="34" charset="0"/>
                <a:cs typeface="Arial" panose="020B0604020202020204" pitchFamily="34" charset="0"/>
              </a:rPr>
              <a:t>Bá</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Quát</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Giáp</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Hải</a:t>
            </a:r>
            <a:r>
              <a:rPr lang="vi-VN" sz="1700" dirty="0" smtClean="0">
                <a:latin typeface="Arial" panose="020B0604020202020204" pitchFamily="34" charset="0"/>
                <a:cs typeface="Arial" panose="020B0604020202020204" pitchFamily="34" charset="0"/>
              </a:rPr>
              <a:t>...</a:t>
            </a:r>
            <a:endParaRPr lang="vi-VN" sz="1700" dirty="0">
              <a:latin typeface="Arial" panose="020B0604020202020204" pitchFamily="34" charset="0"/>
              <a:cs typeface="Arial" panose="020B0604020202020204" pitchFamily="34" charset="0"/>
            </a:endParaRPr>
          </a:p>
          <a:p>
            <a:r>
              <a:rPr lang="vi-VN" sz="1700" dirty="0">
                <a:latin typeface="Arial" panose="020B0604020202020204" pitchFamily="34" charset="0"/>
                <a:cs typeface="Arial" panose="020B0604020202020204" pitchFamily="34" charset="0"/>
              </a:rPr>
              <a:t>Tới thời đại Hồ Chí Minh, trong sự nghiệp đấu tranh giải phóng dân tộc khỏi ách thống trị của chế độ thực dân phong kiến, đã xuất hiện nhiều danh nhân, danh tướng có công với nước như: </a:t>
            </a:r>
            <a:r>
              <a:rPr lang="en-US" sz="1700" dirty="0" err="1" smtClean="0">
                <a:latin typeface="Arial" panose="020B0604020202020204" pitchFamily="34" charset="0"/>
                <a:cs typeface="Arial" panose="020B0604020202020204" pitchFamily="34" charset="0"/>
              </a:rPr>
              <a:t>Đặng</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Phúc</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Thông</a:t>
            </a:r>
            <a:r>
              <a:rPr lang="vi-VN" sz="1700" dirty="0" smtClean="0">
                <a:latin typeface="Arial" panose="020B0604020202020204" pitchFamily="34" charset="0"/>
                <a:cs typeface="Arial" panose="020B0604020202020204" pitchFamily="34" charset="0"/>
              </a:rPr>
              <a:t>, </a:t>
            </a:r>
            <a:r>
              <a:rPr lang="vi-VN" sz="1700" dirty="0">
                <a:latin typeface="Arial" panose="020B0604020202020204" pitchFamily="34" charset="0"/>
                <a:cs typeface="Arial" panose="020B0604020202020204" pitchFamily="34" charset="0"/>
              </a:rPr>
              <a:t>Lưỡng quốc tướng quân </a:t>
            </a:r>
            <a:r>
              <a:rPr lang="en-US" sz="1700" dirty="0" err="1" smtClean="0">
                <a:latin typeface="Arial" panose="020B0604020202020204" pitchFamily="34" charset="0"/>
                <a:cs typeface="Arial" panose="020B0604020202020204" pitchFamily="34" charset="0"/>
              </a:rPr>
              <a:t>Nguyễn</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Sơn</a:t>
            </a:r>
            <a:r>
              <a:rPr lang="vi-VN" sz="1700" dirty="0" smtClean="0">
                <a:latin typeface="Arial" panose="020B0604020202020204" pitchFamily="34" charset="0"/>
                <a:cs typeface="Arial" panose="020B0604020202020204" pitchFamily="34" charset="0"/>
              </a:rPr>
              <a:t>...</a:t>
            </a:r>
            <a:endParaRPr lang="vi-VN" sz="17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2"/>
          </p:nvPr>
        </p:nvSpPr>
        <p:spPr/>
        <p:txBody>
          <a:bodyPr/>
          <a:lstStyle/>
          <a:p>
            <a:fld id="{2E3919C9-EE6E-4818-87C2-AEB84C23280F}" type="slidenum">
              <a:rPr lang="en-US" sz="2000" b="1" smtClean="0">
                <a:solidFill>
                  <a:schemeClr val="tx1"/>
                </a:solidFill>
                <a:latin typeface="Arial" panose="020B0604020202020204" pitchFamily="34" charset="0"/>
                <a:cs typeface="Arial" panose="020B0604020202020204" pitchFamily="34" charset="0"/>
              </a:rPr>
              <a:t>3</a:t>
            </a:fld>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344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2. </a:t>
            </a:r>
            <a:r>
              <a:rPr lang="en-US" dirty="0" err="1" smtClean="0">
                <a:latin typeface="Arial" panose="020B0604020202020204" pitchFamily="34" charset="0"/>
                <a:cs typeface="Arial" panose="020B0604020202020204" pitchFamily="34" charset="0"/>
              </a:rPr>
              <a:t>Vị</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trí</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838200" y="948690"/>
            <a:ext cx="5667375" cy="5909310"/>
          </a:xfrm>
          <a:prstGeom prst="rect">
            <a:avLst/>
          </a:prstGeom>
        </p:spPr>
        <p:txBody>
          <a:bodyPr wrap="square">
            <a:spAutoFit/>
          </a:bodyPr>
          <a:lstStyle/>
          <a:p>
            <a:r>
              <a:rPr lang="vi-VN" dirty="0">
                <a:solidFill>
                  <a:srgbClr val="202122"/>
                </a:solidFill>
              </a:rPr>
              <a:t>Huyện Gia Lâm nằm ở phía đông thủ đô Hà Nội, có vị trí địa lý:</a:t>
            </a:r>
          </a:p>
          <a:p>
            <a:pPr>
              <a:buFont typeface="Arial" panose="020B0604020202020204" pitchFamily="34" charset="0"/>
              <a:buChar char="•"/>
            </a:pPr>
            <a:r>
              <a:rPr lang="vi-VN" dirty="0">
                <a:solidFill>
                  <a:srgbClr val="202122"/>
                </a:solidFill>
              </a:rPr>
              <a:t>Phía đông giáp </a:t>
            </a:r>
            <a:r>
              <a:rPr lang="vi-VN" dirty="0" smtClean="0">
                <a:solidFill>
                  <a:srgbClr val="202122"/>
                </a:solidFill>
              </a:rPr>
              <a:t>huyện </a:t>
            </a:r>
            <a:r>
              <a:rPr lang="vi-VN" dirty="0" smtClean="0">
                <a:solidFill>
                  <a:srgbClr val="0645AD"/>
                </a:solidFill>
                <a:hlinkClick r:id="rId3" tooltip="Thuận Thành"/>
              </a:rPr>
              <a:t>Thuận Thành</a:t>
            </a:r>
            <a:r>
              <a:rPr lang="vi-VN" dirty="0" smtClean="0">
                <a:solidFill>
                  <a:srgbClr val="202122"/>
                </a:solidFill>
              </a:rPr>
              <a:t>, </a:t>
            </a:r>
            <a:r>
              <a:rPr lang="vi-VN" dirty="0">
                <a:solidFill>
                  <a:srgbClr val="202122"/>
                </a:solidFill>
              </a:rPr>
              <a:t>tỉnh </a:t>
            </a:r>
            <a:r>
              <a:rPr lang="vi-VN" dirty="0">
                <a:solidFill>
                  <a:srgbClr val="0645AD"/>
                </a:solidFill>
                <a:hlinkClick r:id="rId4" tooltip="Bắc Ninh"/>
              </a:rPr>
              <a:t>Bắc Ninh</a:t>
            </a:r>
            <a:r>
              <a:rPr lang="vi-VN" dirty="0">
                <a:solidFill>
                  <a:srgbClr val="202122"/>
                </a:solidFill>
              </a:rPr>
              <a:t> và huyện </a:t>
            </a:r>
            <a:r>
              <a:rPr lang="vi-VN" dirty="0">
                <a:solidFill>
                  <a:srgbClr val="0645AD"/>
                </a:solidFill>
                <a:hlinkClick r:id="rId5" tooltip="Văn Lâm"/>
              </a:rPr>
              <a:t>Văn Lâm</a:t>
            </a:r>
            <a:r>
              <a:rPr lang="vi-VN" dirty="0">
                <a:solidFill>
                  <a:srgbClr val="202122"/>
                </a:solidFill>
              </a:rPr>
              <a:t>, tỉnh </a:t>
            </a:r>
            <a:r>
              <a:rPr lang="vi-VN" dirty="0">
                <a:solidFill>
                  <a:srgbClr val="0645AD"/>
                </a:solidFill>
                <a:hlinkClick r:id="rId6" tooltip="Hưng Yên"/>
              </a:rPr>
              <a:t>Hưng Yên</a:t>
            </a:r>
            <a:endParaRPr lang="vi-VN" dirty="0">
              <a:solidFill>
                <a:srgbClr val="202122"/>
              </a:solidFill>
            </a:endParaRPr>
          </a:p>
          <a:p>
            <a:pPr>
              <a:buFont typeface="Arial" panose="020B0604020202020204" pitchFamily="34" charset="0"/>
              <a:buChar char="•"/>
            </a:pPr>
            <a:r>
              <a:rPr lang="vi-VN" dirty="0">
                <a:solidFill>
                  <a:srgbClr val="202122"/>
                </a:solidFill>
              </a:rPr>
              <a:t>Phía tây giáp quận </a:t>
            </a:r>
            <a:r>
              <a:rPr lang="vi-VN" dirty="0">
                <a:solidFill>
                  <a:srgbClr val="0645AD"/>
                </a:solidFill>
                <a:hlinkClick r:id="rId7" tooltip="Long Biên"/>
              </a:rPr>
              <a:t>Long Biên</a:t>
            </a:r>
            <a:r>
              <a:rPr lang="vi-VN" dirty="0">
                <a:solidFill>
                  <a:srgbClr val="202122"/>
                </a:solidFill>
              </a:rPr>
              <a:t> và quận </a:t>
            </a:r>
            <a:r>
              <a:rPr lang="vi-VN" dirty="0">
                <a:solidFill>
                  <a:srgbClr val="0645AD"/>
                </a:solidFill>
                <a:hlinkClick r:id="rId8" tooltip="Hoàng Mai (quận)"/>
              </a:rPr>
              <a:t>Hoàng Mai</a:t>
            </a:r>
            <a:endParaRPr lang="vi-VN" dirty="0">
              <a:solidFill>
                <a:srgbClr val="202122"/>
              </a:solidFill>
            </a:endParaRPr>
          </a:p>
          <a:p>
            <a:pPr>
              <a:buFont typeface="Arial" panose="020B0604020202020204" pitchFamily="34" charset="0"/>
              <a:buChar char="•"/>
            </a:pPr>
            <a:r>
              <a:rPr lang="vi-VN" dirty="0">
                <a:solidFill>
                  <a:srgbClr val="202122"/>
                </a:solidFill>
              </a:rPr>
              <a:t>Phía nam giáp huyện </a:t>
            </a:r>
            <a:r>
              <a:rPr lang="vi-VN" dirty="0">
                <a:solidFill>
                  <a:srgbClr val="0645AD"/>
                </a:solidFill>
                <a:hlinkClick r:id="rId9" tooltip="Thanh Trì"/>
              </a:rPr>
              <a:t>Thanh Trì</a:t>
            </a:r>
            <a:r>
              <a:rPr lang="vi-VN" dirty="0">
                <a:solidFill>
                  <a:srgbClr val="202122"/>
                </a:solidFill>
              </a:rPr>
              <a:t> (qua </a:t>
            </a:r>
            <a:r>
              <a:rPr lang="vi-VN" dirty="0">
                <a:solidFill>
                  <a:srgbClr val="0645AD"/>
                </a:solidFill>
                <a:hlinkClick r:id="rId10" tooltip="Sông Hồng"/>
              </a:rPr>
              <a:t>sông Hồng</a:t>
            </a:r>
            <a:r>
              <a:rPr lang="vi-VN" dirty="0">
                <a:solidFill>
                  <a:srgbClr val="202122"/>
                </a:solidFill>
              </a:rPr>
              <a:t>) và giáp huyện </a:t>
            </a:r>
            <a:r>
              <a:rPr lang="vi-VN" dirty="0">
                <a:solidFill>
                  <a:srgbClr val="0645AD"/>
                </a:solidFill>
                <a:hlinkClick r:id="rId11" tooltip="Văn Giang"/>
              </a:rPr>
              <a:t>Văn Giang</a:t>
            </a:r>
            <a:r>
              <a:rPr lang="vi-VN" dirty="0">
                <a:solidFill>
                  <a:srgbClr val="202122"/>
                </a:solidFill>
              </a:rPr>
              <a:t>, tỉnh </a:t>
            </a:r>
            <a:r>
              <a:rPr lang="vi-VN" dirty="0">
                <a:solidFill>
                  <a:srgbClr val="0645AD"/>
                </a:solidFill>
                <a:hlinkClick r:id="rId6" tooltip="Hưng Yên"/>
              </a:rPr>
              <a:t>Hưng Yên</a:t>
            </a:r>
            <a:endParaRPr lang="vi-VN" dirty="0">
              <a:solidFill>
                <a:srgbClr val="202122"/>
              </a:solidFill>
            </a:endParaRPr>
          </a:p>
          <a:p>
            <a:pPr>
              <a:buFont typeface="Arial" panose="020B0604020202020204" pitchFamily="34" charset="0"/>
              <a:buChar char="•"/>
            </a:pPr>
            <a:r>
              <a:rPr lang="vi-VN" dirty="0">
                <a:solidFill>
                  <a:srgbClr val="202122"/>
                </a:solidFill>
              </a:rPr>
              <a:t>Phía bắc giáp huyện </a:t>
            </a:r>
            <a:r>
              <a:rPr lang="vi-VN" dirty="0">
                <a:solidFill>
                  <a:srgbClr val="0645AD"/>
                </a:solidFill>
                <a:hlinkClick r:id="rId12" tooltip="Đông Anh"/>
              </a:rPr>
              <a:t>Đông Anh</a:t>
            </a:r>
            <a:r>
              <a:rPr lang="vi-VN" dirty="0">
                <a:solidFill>
                  <a:srgbClr val="202122"/>
                </a:solidFill>
              </a:rPr>
              <a:t> và giáp thành phố </a:t>
            </a:r>
            <a:r>
              <a:rPr lang="vi-VN" dirty="0">
                <a:solidFill>
                  <a:srgbClr val="0645AD"/>
                </a:solidFill>
                <a:hlinkClick r:id="rId13" tooltip="Từ Sơn"/>
              </a:rPr>
              <a:t>Từ Sơn</a:t>
            </a:r>
            <a:r>
              <a:rPr lang="vi-VN" dirty="0">
                <a:solidFill>
                  <a:srgbClr val="202122"/>
                </a:solidFill>
              </a:rPr>
              <a:t>, huyện </a:t>
            </a:r>
            <a:r>
              <a:rPr lang="vi-VN" dirty="0">
                <a:solidFill>
                  <a:srgbClr val="0645AD"/>
                </a:solidFill>
                <a:hlinkClick r:id="rId14" tooltip="Tiên Du"/>
              </a:rPr>
              <a:t>Tiên Du</a:t>
            </a:r>
            <a:r>
              <a:rPr lang="vi-VN" dirty="0">
                <a:solidFill>
                  <a:srgbClr val="202122"/>
                </a:solidFill>
              </a:rPr>
              <a:t> thuộc tỉnh </a:t>
            </a:r>
            <a:r>
              <a:rPr lang="vi-VN" dirty="0">
                <a:solidFill>
                  <a:srgbClr val="0645AD"/>
                </a:solidFill>
                <a:hlinkClick r:id="rId4" tooltip="Bắc Ninh"/>
              </a:rPr>
              <a:t>Bắc Ninh</a:t>
            </a:r>
            <a:r>
              <a:rPr lang="vi-VN" dirty="0" smtClean="0">
                <a:solidFill>
                  <a:srgbClr val="202122"/>
                </a:solidFill>
              </a:rPr>
              <a:t>.</a:t>
            </a:r>
            <a:r>
              <a:rPr lang="vi-VN" baseline="30000" dirty="0" smtClean="0">
                <a:solidFill>
                  <a:srgbClr val="0645AD"/>
                </a:solidFill>
              </a:rPr>
              <a:t> </a:t>
            </a:r>
            <a:r>
              <a:rPr lang="vi-VN" dirty="0" smtClean="0">
                <a:solidFill>
                  <a:srgbClr val="202122"/>
                </a:solidFill>
              </a:rPr>
              <a:t>Huyện </a:t>
            </a:r>
            <a:r>
              <a:rPr lang="vi-VN" dirty="0">
                <a:solidFill>
                  <a:srgbClr val="202122"/>
                </a:solidFill>
              </a:rPr>
              <a:t>lỵ của huyện là thị trấn </a:t>
            </a:r>
            <a:r>
              <a:rPr lang="vi-VN" dirty="0">
                <a:solidFill>
                  <a:srgbClr val="0645AD"/>
                </a:solidFill>
                <a:hlinkClick r:id="rId15" tooltip="Trâu Quỳ"/>
              </a:rPr>
              <a:t>Trâu Quỳ</a:t>
            </a:r>
            <a:r>
              <a:rPr lang="vi-VN" dirty="0">
                <a:solidFill>
                  <a:srgbClr val="202122"/>
                </a:solidFill>
              </a:rPr>
              <a:t>, cách trung tâm thành phố Hà Nội 12 km.</a:t>
            </a:r>
          </a:p>
          <a:p>
            <a:r>
              <a:rPr lang="vi-VN" dirty="0">
                <a:solidFill>
                  <a:srgbClr val="202122"/>
                </a:solidFill>
              </a:rPr>
              <a:t>Về mặt địa lý, huyện Gia Lâm được phân ra làm ba khu vực, ngăn cách bởi dòng </a:t>
            </a:r>
            <a:r>
              <a:rPr lang="vi-VN" dirty="0">
                <a:solidFill>
                  <a:srgbClr val="0645AD"/>
                </a:solidFill>
                <a:hlinkClick r:id="rId16" tooltip="Sông Đuống"/>
              </a:rPr>
              <a:t>sông Đuống</a:t>
            </a:r>
            <a:r>
              <a:rPr lang="vi-VN" dirty="0">
                <a:solidFill>
                  <a:srgbClr val="202122"/>
                </a:solidFill>
              </a:rPr>
              <a:t> gồm:</a:t>
            </a:r>
          </a:p>
          <a:p>
            <a:pPr>
              <a:buFont typeface="Arial" panose="020B0604020202020204" pitchFamily="34" charset="0"/>
              <a:buChar char="•"/>
            </a:pPr>
            <a:r>
              <a:rPr lang="vi-VN" dirty="0">
                <a:solidFill>
                  <a:srgbClr val="202122"/>
                </a:solidFill>
              </a:rPr>
              <a:t>Cụm Bắc Đuống: </a:t>
            </a:r>
            <a:r>
              <a:rPr lang="vi-VN" dirty="0">
                <a:solidFill>
                  <a:srgbClr val="0645AD"/>
                </a:solidFill>
                <a:hlinkClick r:id="rId17" tooltip="Yên Viên (thị trấn)"/>
              </a:rPr>
              <a:t>thị trấn Yên Viên</a:t>
            </a:r>
            <a:r>
              <a:rPr lang="vi-VN" dirty="0">
                <a:solidFill>
                  <a:srgbClr val="202122"/>
                </a:solidFill>
              </a:rPr>
              <a:t> và các xã: </a:t>
            </a:r>
            <a:r>
              <a:rPr lang="vi-VN" dirty="0">
                <a:solidFill>
                  <a:srgbClr val="0645AD"/>
                </a:solidFill>
                <a:hlinkClick r:id="rId18" tooltip="Yên Viên (xã)"/>
              </a:rPr>
              <a:t>Yên Viên</a:t>
            </a:r>
            <a:r>
              <a:rPr lang="vi-VN" dirty="0">
                <a:solidFill>
                  <a:srgbClr val="202122"/>
                </a:solidFill>
              </a:rPr>
              <a:t>, </a:t>
            </a:r>
            <a:r>
              <a:rPr lang="vi-VN" dirty="0">
                <a:solidFill>
                  <a:srgbClr val="0645AD"/>
                </a:solidFill>
                <a:hlinkClick r:id="rId19" tooltip="Yên Thường"/>
              </a:rPr>
              <a:t>Yên Thường</a:t>
            </a:r>
            <a:r>
              <a:rPr lang="vi-VN" dirty="0">
                <a:solidFill>
                  <a:srgbClr val="202122"/>
                </a:solidFill>
              </a:rPr>
              <a:t>, </a:t>
            </a:r>
            <a:r>
              <a:rPr lang="vi-VN" dirty="0">
                <a:solidFill>
                  <a:srgbClr val="0645AD"/>
                </a:solidFill>
                <a:hlinkClick r:id="rId20" tooltip="Dương Hà"/>
              </a:rPr>
              <a:t>Dương Hà</a:t>
            </a:r>
            <a:r>
              <a:rPr lang="vi-VN" dirty="0">
                <a:solidFill>
                  <a:srgbClr val="202122"/>
                </a:solidFill>
              </a:rPr>
              <a:t>, </a:t>
            </a:r>
            <a:r>
              <a:rPr lang="vi-VN" dirty="0">
                <a:solidFill>
                  <a:srgbClr val="0645AD"/>
                </a:solidFill>
                <a:hlinkClick r:id="rId21" tooltip="Ninh Hiệp (xã)"/>
              </a:rPr>
              <a:t>Ninh Hiệp</a:t>
            </a:r>
            <a:r>
              <a:rPr lang="vi-VN" dirty="0">
                <a:solidFill>
                  <a:srgbClr val="202122"/>
                </a:solidFill>
              </a:rPr>
              <a:t>, </a:t>
            </a:r>
            <a:r>
              <a:rPr lang="vi-VN" dirty="0">
                <a:solidFill>
                  <a:srgbClr val="0645AD"/>
                </a:solidFill>
                <a:hlinkClick r:id="rId22" tooltip="Đình Xuyên"/>
              </a:rPr>
              <a:t>Đình Xuyên</a:t>
            </a:r>
            <a:r>
              <a:rPr lang="vi-VN" dirty="0">
                <a:solidFill>
                  <a:srgbClr val="202122"/>
                </a:solidFill>
              </a:rPr>
              <a:t>, </a:t>
            </a:r>
            <a:r>
              <a:rPr lang="vi-VN" dirty="0">
                <a:solidFill>
                  <a:srgbClr val="0645AD"/>
                </a:solidFill>
                <a:hlinkClick r:id="rId23" tooltip="Phù Đổng (xã)"/>
              </a:rPr>
              <a:t>Phù Đổng</a:t>
            </a:r>
            <a:r>
              <a:rPr lang="vi-VN" dirty="0">
                <a:solidFill>
                  <a:srgbClr val="202122"/>
                </a:solidFill>
              </a:rPr>
              <a:t>, </a:t>
            </a:r>
            <a:r>
              <a:rPr lang="vi-VN" dirty="0">
                <a:solidFill>
                  <a:srgbClr val="0645AD"/>
                </a:solidFill>
                <a:hlinkClick r:id="rId24" tooltip="Trung Mầu"/>
              </a:rPr>
              <a:t>Trung Mầu</a:t>
            </a:r>
            <a:r>
              <a:rPr lang="vi-VN" dirty="0">
                <a:solidFill>
                  <a:srgbClr val="202122"/>
                </a:solidFill>
              </a:rPr>
              <a:t>.</a:t>
            </a:r>
          </a:p>
          <a:p>
            <a:pPr>
              <a:buFont typeface="Arial" panose="020B0604020202020204" pitchFamily="34" charset="0"/>
              <a:buChar char="•"/>
            </a:pPr>
            <a:r>
              <a:rPr lang="vi-VN" dirty="0">
                <a:solidFill>
                  <a:srgbClr val="202122"/>
                </a:solidFill>
              </a:rPr>
              <a:t>Cụm Nam Đuống: </a:t>
            </a:r>
            <a:r>
              <a:rPr lang="vi-VN" dirty="0">
                <a:solidFill>
                  <a:srgbClr val="0645AD"/>
                </a:solidFill>
                <a:hlinkClick r:id="rId15" tooltip="Trâu Quỳ"/>
              </a:rPr>
              <a:t>thị trấn Trâu Quỳ</a:t>
            </a:r>
            <a:r>
              <a:rPr lang="vi-VN" dirty="0">
                <a:solidFill>
                  <a:srgbClr val="202122"/>
                </a:solidFill>
              </a:rPr>
              <a:t> (huyện lỵ) và các xã: </a:t>
            </a:r>
            <a:r>
              <a:rPr lang="vi-VN" dirty="0">
                <a:solidFill>
                  <a:srgbClr val="0645AD"/>
                </a:solidFill>
                <a:hlinkClick r:id="rId25" tooltip="Cổ Bi"/>
              </a:rPr>
              <a:t>Cổ Bi</a:t>
            </a:r>
            <a:r>
              <a:rPr lang="vi-VN" dirty="0">
                <a:solidFill>
                  <a:srgbClr val="202122"/>
                </a:solidFill>
              </a:rPr>
              <a:t>, </a:t>
            </a:r>
            <a:r>
              <a:rPr lang="vi-VN" dirty="0">
                <a:solidFill>
                  <a:srgbClr val="0645AD"/>
                </a:solidFill>
                <a:hlinkClick r:id="rId26" tooltip="Đặng Xá"/>
              </a:rPr>
              <a:t>Đặng Xá</a:t>
            </a:r>
            <a:r>
              <a:rPr lang="vi-VN" dirty="0">
                <a:solidFill>
                  <a:srgbClr val="202122"/>
                </a:solidFill>
              </a:rPr>
              <a:t>, </a:t>
            </a:r>
            <a:r>
              <a:rPr lang="vi-VN" dirty="0">
                <a:solidFill>
                  <a:srgbClr val="0645AD"/>
                </a:solidFill>
                <a:hlinkClick r:id="rId27" tooltip="Dương Xá"/>
              </a:rPr>
              <a:t>Dương Xá</a:t>
            </a:r>
            <a:r>
              <a:rPr lang="vi-VN" dirty="0">
                <a:solidFill>
                  <a:srgbClr val="202122"/>
                </a:solidFill>
              </a:rPr>
              <a:t>, </a:t>
            </a:r>
            <a:r>
              <a:rPr lang="vi-VN" dirty="0">
                <a:solidFill>
                  <a:srgbClr val="0645AD"/>
                </a:solidFill>
                <a:hlinkClick r:id="rId28" tooltip="Phú Thị"/>
              </a:rPr>
              <a:t>Phú Thị</a:t>
            </a:r>
            <a:r>
              <a:rPr lang="vi-VN" dirty="0">
                <a:solidFill>
                  <a:srgbClr val="202122"/>
                </a:solidFill>
              </a:rPr>
              <a:t>, </a:t>
            </a:r>
            <a:r>
              <a:rPr lang="vi-VN" dirty="0">
                <a:solidFill>
                  <a:srgbClr val="0645AD"/>
                </a:solidFill>
                <a:hlinkClick r:id="rId29" tooltip="Dương Quang, Gia Lâm"/>
              </a:rPr>
              <a:t>Dương Quang</a:t>
            </a:r>
            <a:r>
              <a:rPr lang="vi-VN" dirty="0">
                <a:solidFill>
                  <a:srgbClr val="202122"/>
                </a:solidFill>
              </a:rPr>
              <a:t>, </a:t>
            </a:r>
            <a:r>
              <a:rPr lang="vi-VN" dirty="0">
                <a:solidFill>
                  <a:srgbClr val="0645AD"/>
                </a:solidFill>
                <a:hlinkClick r:id="rId30" tooltip="Kim Sơn, Gia Lâm"/>
              </a:rPr>
              <a:t>Kim Sơn</a:t>
            </a:r>
            <a:r>
              <a:rPr lang="vi-VN" dirty="0">
                <a:solidFill>
                  <a:srgbClr val="202122"/>
                </a:solidFill>
              </a:rPr>
              <a:t>, </a:t>
            </a:r>
            <a:r>
              <a:rPr lang="vi-VN" dirty="0">
                <a:solidFill>
                  <a:srgbClr val="0645AD"/>
                </a:solidFill>
                <a:hlinkClick r:id="rId31" tooltip="Lệ Chi"/>
              </a:rPr>
              <a:t>Lệ Chi</a:t>
            </a:r>
            <a:r>
              <a:rPr lang="vi-VN" dirty="0">
                <a:solidFill>
                  <a:srgbClr val="202122"/>
                </a:solidFill>
              </a:rPr>
              <a:t>.</a:t>
            </a:r>
          </a:p>
          <a:p>
            <a:pPr>
              <a:buFont typeface="Arial" panose="020B0604020202020204" pitchFamily="34" charset="0"/>
              <a:buChar char="•"/>
            </a:pPr>
            <a:r>
              <a:rPr lang="vi-VN" dirty="0">
                <a:solidFill>
                  <a:srgbClr val="202122"/>
                </a:solidFill>
              </a:rPr>
              <a:t>Cụm Sông Hồng: </a:t>
            </a:r>
            <a:r>
              <a:rPr lang="vi-VN" dirty="0">
                <a:solidFill>
                  <a:srgbClr val="0645AD"/>
                </a:solidFill>
                <a:hlinkClick r:id="rId32" tooltip="Đông Dư"/>
              </a:rPr>
              <a:t>Đông Dư</a:t>
            </a:r>
            <a:r>
              <a:rPr lang="vi-VN" dirty="0">
                <a:solidFill>
                  <a:srgbClr val="202122"/>
                </a:solidFill>
              </a:rPr>
              <a:t>, </a:t>
            </a:r>
            <a:r>
              <a:rPr lang="vi-VN" dirty="0">
                <a:solidFill>
                  <a:srgbClr val="0645AD"/>
                </a:solidFill>
                <a:hlinkClick r:id="rId33" tooltip="Bát Tràng"/>
              </a:rPr>
              <a:t>Bát Tràng</a:t>
            </a:r>
            <a:r>
              <a:rPr lang="vi-VN" dirty="0">
                <a:solidFill>
                  <a:srgbClr val="202122"/>
                </a:solidFill>
              </a:rPr>
              <a:t>, </a:t>
            </a:r>
            <a:r>
              <a:rPr lang="vi-VN" dirty="0">
                <a:solidFill>
                  <a:srgbClr val="0645AD"/>
                </a:solidFill>
                <a:hlinkClick r:id="rId34" tooltip="Kim Lan"/>
              </a:rPr>
              <a:t>Kim Lan</a:t>
            </a:r>
            <a:r>
              <a:rPr lang="vi-VN" dirty="0">
                <a:solidFill>
                  <a:srgbClr val="202122"/>
                </a:solidFill>
              </a:rPr>
              <a:t>, </a:t>
            </a:r>
            <a:r>
              <a:rPr lang="vi-VN" dirty="0">
                <a:solidFill>
                  <a:srgbClr val="0645AD"/>
                </a:solidFill>
                <a:hlinkClick r:id="rId35" tooltip="Văn Đức (xã)"/>
              </a:rPr>
              <a:t>Văn Đức</a:t>
            </a:r>
            <a:r>
              <a:rPr lang="vi-VN" dirty="0">
                <a:solidFill>
                  <a:srgbClr val="202122"/>
                </a:solidFill>
              </a:rPr>
              <a:t>, </a:t>
            </a:r>
            <a:r>
              <a:rPr lang="vi-VN" dirty="0">
                <a:solidFill>
                  <a:srgbClr val="0645AD"/>
                </a:solidFill>
                <a:hlinkClick r:id="rId36" tooltip="Đa Tốn"/>
              </a:rPr>
              <a:t>Đa Tốn</a:t>
            </a:r>
            <a:r>
              <a:rPr lang="vi-VN" dirty="0">
                <a:solidFill>
                  <a:srgbClr val="202122"/>
                </a:solidFill>
              </a:rPr>
              <a:t>, </a:t>
            </a:r>
            <a:r>
              <a:rPr lang="vi-VN" dirty="0">
                <a:solidFill>
                  <a:srgbClr val="0645AD"/>
                </a:solidFill>
                <a:hlinkClick r:id="rId37" tooltip="Kiêu Kỵ"/>
              </a:rPr>
              <a:t>Kiêu Kỵ</a:t>
            </a:r>
            <a:r>
              <a:rPr lang="vi-VN" dirty="0">
                <a:solidFill>
                  <a:srgbClr val="202122"/>
                </a:solidFill>
              </a:rPr>
              <a:t>.</a:t>
            </a:r>
          </a:p>
        </p:txBody>
      </p:sp>
      <p:pic>
        <p:nvPicPr>
          <p:cNvPr id="6" name="Picture 5"/>
          <p:cNvPicPr>
            <a:picLocks noChangeAspect="1"/>
          </p:cNvPicPr>
          <p:nvPr/>
        </p:nvPicPr>
        <p:blipFill>
          <a:blip r:embed="rId38"/>
          <a:stretch>
            <a:fillRect/>
          </a:stretch>
        </p:blipFill>
        <p:spPr>
          <a:xfrm>
            <a:off x="8253119" y="240405"/>
            <a:ext cx="2714448" cy="3245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9"/>
          <a:stretch>
            <a:fillRect/>
          </a:stretch>
        </p:blipFill>
        <p:spPr>
          <a:xfrm>
            <a:off x="8253118" y="3797136"/>
            <a:ext cx="2714449" cy="29070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Slide Number Placeholder 1"/>
          <p:cNvSpPr>
            <a:spLocks noGrp="1"/>
          </p:cNvSpPr>
          <p:nvPr>
            <p:ph type="sldNum" sz="quarter" idx="12"/>
          </p:nvPr>
        </p:nvSpPr>
        <p:spPr/>
        <p:txBody>
          <a:bodyPr/>
          <a:lstStyle/>
          <a:p>
            <a:fld id="{2E3919C9-EE6E-4818-87C2-AEB84C23280F}" type="slidenum">
              <a:rPr lang="en-US" sz="2000" b="1" smtClean="0">
                <a:solidFill>
                  <a:schemeClr val="tx1"/>
                </a:solidFill>
                <a:latin typeface="Arial" panose="020B0604020202020204" pitchFamily="34" charset="0"/>
                <a:cs typeface="Arial" panose="020B0604020202020204" pitchFamily="34" charset="0"/>
              </a:rPr>
              <a:t>4</a:t>
            </a:fld>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209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3. Di </a:t>
            </a:r>
            <a:r>
              <a:rPr lang="en-US" dirty="0" err="1" smtClean="0">
                <a:latin typeface="Arial" panose="020B0604020202020204" pitchFamily="34" charset="0"/>
                <a:cs typeface="Arial" panose="020B0604020202020204" pitchFamily="34" charset="0"/>
              </a:rPr>
              <a:t>tích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lịch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endParaRPr lang="en-US"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676275" y="1314451"/>
            <a:ext cx="11639549" cy="927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1800" dirty="0"/>
              <a:t>Gia Lâm là vùng đất với bề dày lịch sử gắn liền với quá trình dựng nước, giữ nước của dân tộc. Là vùng đất gắn liền với truyền thuyết lịch sử như </a:t>
            </a:r>
            <a:r>
              <a:rPr lang="vi-VN" sz="1800" dirty="0">
                <a:hlinkClick r:id="rId3" tooltip="Thánh Gióng"/>
              </a:rPr>
              <a:t>Thánh Gióng</a:t>
            </a:r>
            <a:r>
              <a:rPr lang="vi-VN" sz="1800" dirty="0"/>
              <a:t> (xã </a:t>
            </a:r>
            <a:r>
              <a:rPr lang="vi-VN" sz="1800" dirty="0">
                <a:hlinkClick r:id="rId4" tooltip="Phù Đổng (xã)"/>
              </a:rPr>
              <a:t>Phù Đổng</a:t>
            </a:r>
            <a:r>
              <a:rPr lang="vi-VN" sz="1800" dirty="0"/>
              <a:t>) hay sự tích về </a:t>
            </a:r>
            <a:r>
              <a:rPr lang="vi-VN" sz="1800" dirty="0">
                <a:hlinkClick r:id="rId5" tooltip="Chử Đồng Tử"/>
              </a:rPr>
              <a:t>Chử Đồng Tử</a:t>
            </a:r>
            <a:r>
              <a:rPr lang="vi-VN" sz="1800" dirty="0"/>
              <a:t> (xã </a:t>
            </a:r>
            <a:r>
              <a:rPr lang="vi-VN" sz="1800" dirty="0">
                <a:hlinkClick r:id="rId6" tooltip="Văn Đức (xã)"/>
              </a:rPr>
              <a:t>Văn Đức</a:t>
            </a:r>
            <a:r>
              <a:rPr lang="vi-VN" sz="1800" dirty="0"/>
              <a:t>) một trong số Tứ bất tử được thờ phụng tại nhiều đền phủ.</a:t>
            </a:r>
            <a:endParaRPr lang="en-US" sz="1050" dirty="0"/>
          </a:p>
        </p:txBody>
      </p:sp>
      <p:sp>
        <p:nvSpPr>
          <p:cNvPr id="6" name="Rectangle 5"/>
          <p:cNvSpPr/>
          <p:nvPr/>
        </p:nvSpPr>
        <p:spPr>
          <a:xfrm rot="21233160">
            <a:off x="1912989" y="2847683"/>
            <a:ext cx="1518364" cy="646331"/>
          </a:xfrm>
          <a:prstGeom prst="rect">
            <a:avLst/>
          </a:prstGeom>
        </p:spPr>
        <p:txBody>
          <a:bodyPr wrap="none">
            <a:spAutoFit/>
          </a:bodyPr>
          <a:lstStyle/>
          <a:p>
            <a:r>
              <a:rPr lang="vi-VN" dirty="0">
                <a:hlinkClick r:id="rId3" tooltip="Thánh Gióng"/>
              </a:rPr>
              <a:t>Thánh </a:t>
            </a:r>
            <a:r>
              <a:rPr lang="vi-VN" dirty="0" smtClean="0">
                <a:hlinkClick r:id="rId3" tooltip="Thánh Gióng"/>
              </a:rPr>
              <a:t>Gióng</a:t>
            </a:r>
            <a:endParaRPr lang="en-US" dirty="0" smtClean="0"/>
          </a:p>
          <a:p>
            <a:endParaRPr lang="en-US" dirty="0" smtClean="0"/>
          </a:p>
        </p:txBody>
      </p:sp>
      <p:sp>
        <p:nvSpPr>
          <p:cNvPr id="7" name="Rectangle 6"/>
          <p:cNvSpPr/>
          <p:nvPr/>
        </p:nvSpPr>
        <p:spPr>
          <a:xfrm rot="389747">
            <a:off x="8751720" y="2724993"/>
            <a:ext cx="1603965" cy="369332"/>
          </a:xfrm>
          <a:prstGeom prst="rect">
            <a:avLst/>
          </a:prstGeom>
        </p:spPr>
        <p:txBody>
          <a:bodyPr wrap="none">
            <a:spAutoFit/>
          </a:bodyPr>
          <a:lstStyle/>
          <a:p>
            <a:r>
              <a:rPr lang="vi-VN" dirty="0">
                <a:hlinkClick r:id="rId5" tooltip="Chử Đồng Tử"/>
              </a:rPr>
              <a:t>Chử Đồng Tử</a:t>
            </a:r>
            <a:endParaRPr lang="en-US" dirty="0"/>
          </a:p>
        </p:txBody>
      </p:sp>
      <p:pic>
        <p:nvPicPr>
          <p:cNvPr id="1028" name="Picture 4" descr="https://upload.wikimedia.org/wikipedia/commons/thumb/e/e0/Phu_Dong_Thien_Vuong_01.jpg/300px-Phu_Dong_Thien_Vuong_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945" y="3320129"/>
            <a:ext cx="4711471" cy="3140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6/6e/T%C6%B0%E1%BB%A3ng_Ch%E1%BB%AD_%C4%90%E1%BB%93ng_T%E1%BB%AD_t%E1%BA%A1i_%C4%90%E1%BB%81n_D%E1%BA%A1_Tr%E1%BA%A1ch.jpg/220px-T%C6%B0%E1%BB%A3ng_Ch%E1%BB%AD_%C4%90%E1%BB%93ng_T%E1%BB%AD_t%E1%BA%A1i_%C4%90%E1%BB%81n_D%E1%BA%A1_Tr%E1%BA%A1ch.jpg"/>
          <p:cNvPicPr>
            <a:picLocks noChangeAspect="1" noChangeArrowheads="1"/>
          </p:cNvPicPr>
          <p:nvPr/>
        </p:nvPicPr>
        <p:blipFill rotWithShape="1">
          <a:blip r:embed="rId8">
            <a:extLst>
              <a:ext uri="{28A0092B-C50C-407E-A947-70E740481C1C}">
                <a14:useLocalDpi xmlns:a14="http://schemas.microsoft.com/office/drawing/2010/main" val="0"/>
              </a:ext>
            </a:extLst>
          </a:blip>
          <a:srcRect b="5125"/>
          <a:stretch/>
        </p:blipFill>
        <p:spPr bwMode="auto">
          <a:xfrm rot="706172">
            <a:off x="8062995" y="3218407"/>
            <a:ext cx="2601173" cy="34101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E3919C9-EE6E-4818-87C2-AEB84C23280F}" type="slidenum">
              <a:rPr lang="en-US" sz="2000" b="1" smtClean="0">
                <a:solidFill>
                  <a:schemeClr val="tx1"/>
                </a:solidFill>
                <a:latin typeface="Arial" panose="020B0604020202020204" pitchFamily="34" charset="0"/>
                <a:cs typeface="Arial" panose="020B0604020202020204" pitchFamily="34" charset="0"/>
              </a:rPr>
              <a:t>5</a:t>
            </a:fld>
            <a:endParaRPr lang="en-US" sz="2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354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1000"/>
                                        <p:tgtEl>
                                          <p:spTgt spid="1030"/>
                                        </p:tgtEl>
                                      </p:cBhvr>
                                    </p:animEffect>
                                    <p:anim calcmode="lin" valueType="num">
                                      <p:cBhvr>
                                        <p:cTn id="35" dur="1000" fill="hold"/>
                                        <p:tgtEl>
                                          <p:spTgt spid="1030"/>
                                        </p:tgtEl>
                                        <p:attrNameLst>
                                          <p:attrName>ppt_x</p:attrName>
                                        </p:attrNameLst>
                                      </p:cBhvr>
                                      <p:tavLst>
                                        <p:tav tm="0">
                                          <p:val>
                                            <p:strVal val="#ppt_x"/>
                                          </p:val>
                                        </p:tav>
                                        <p:tav tm="100000">
                                          <p:val>
                                            <p:strVal val="#ppt_x"/>
                                          </p:val>
                                        </p:tav>
                                      </p:tavLst>
                                    </p:anim>
                                    <p:anim calcmode="lin" valueType="num">
                                      <p:cBhvr>
                                        <p:cTn id="3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4. </a:t>
            </a:r>
            <a:r>
              <a:rPr lang="en-US" dirty="0" err="1" smtClean="0">
                <a:latin typeface="Arial" panose="020B0604020202020204" pitchFamily="34" charset="0"/>
                <a:cs typeface="Arial" panose="020B0604020202020204" pitchFamily="34" charset="0"/>
              </a:rPr>
              <a:t>Kết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luận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cảm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ơn</a:t>
            </a:r>
            <a:endParaRPr lang="en-US" dirty="0">
              <a:latin typeface="Arial" panose="020B0604020202020204" pitchFamily="34" charset="0"/>
              <a:cs typeface="Arial" panose="020B0604020202020204" pitchFamily="34" charset="0"/>
            </a:endParaRPr>
          </a:p>
        </p:txBody>
      </p:sp>
      <p:sp>
        <p:nvSpPr>
          <p:cNvPr id="4" name="Vertical Scroll 3"/>
          <p:cNvSpPr/>
          <p:nvPr/>
        </p:nvSpPr>
        <p:spPr>
          <a:xfrm>
            <a:off x="447675" y="1433513"/>
            <a:ext cx="4505325" cy="4983767"/>
          </a:xfrm>
          <a:prstGeom prst="verticalScroll">
            <a:avLst/>
          </a:prstGeom>
          <a:solidFill>
            <a:srgbClr val="7030A0"/>
          </a:solidFill>
          <a:ln>
            <a:solidFill>
              <a:srgbClr val="3E1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 panose="020B0604020202020204" pitchFamily="34" charset="0"/>
                <a:cs typeface="Arial" panose="020B0604020202020204" pitchFamily="34" charset="0"/>
              </a:rPr>
              <a:t>Gia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Lâm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quê</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hương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nhiều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nhân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tướng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tài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giỏi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giúp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ích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đời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Vị</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địa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nằm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trong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vực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ngoại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thành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Nội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đây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cũng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có</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nhiều</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tích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lịch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nổi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tiếng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Lăng</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Chử</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Xá</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Đền</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Gióng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2052" name="Picture 4" descr="Giá trị của lời cảm ơn trong cuộc sống bạn nên trân trọng -  GiaTriCuocSong.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2257425"/>
            <a:ext cx="6096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E3919C9-EE6E-4818-87C2-AEB84C23280F}" type="slidenum">
              <a:rPr lang="en-US" sz="2000" b="1" smtClean="0">
                <a:solidFill>
                  <a:schemeClr val="tx1"/>
                </a:solidFill>
                <a:latin typeface="Arial" panose="020B0604020202020204" pitchFamily="34" charset="0"/>
                <a:cs typeface="Arial" panose="020B0604020202020204" pitchFamily="34" charset="0"/>
              </a:rPr>
              <a:t>6</a:t>
            </a:fld>
            <a:endParaRPr lang="en-US" sz="2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407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4" presetClass="entr" presetSubtype="1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randombar(horizont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203</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游ゴシック</vt:lpstr>
      <vt:lpstr>Arial</vt:lpstr>
      <vt:lpstr>Calibri</vt:lpstr>
      <vt:lpstr>Calibri Light</vt:lpstr>
      <vt:lpstr>Office Theme</vt:lpstr>
      <vt:lpstr>Quê hương em</vt:lpstr>
      <vt:lpstr>Nội dung</vt:lpstr>
      <vt:lpstr>1. Giới thiệu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Quê hương em</dc:title>
  <dc:creator>Nam</dc:creator>
  <cp:lastModifiedBy>Nam</cp:lastModifiedBy>
  <cp:revision>7</cp:revision>
  <dcterms:created xsi:type="dcterms:W3CDTF">2021-12-09T11:14:16Z</dcterms:created>
  <dcterms:modified xsi:type="dcterms:W3CDTF">2021-12-09T13:02:34Z</dcterms:modified>
</cp:coreProperties>
</file>