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80" r:id="rId2"/>
    <p:sldId id="324" r:id="rId3"/>
    <p:sldId id="325" r:id="rId4"/>
    <p:sldId id="326" r:id="rId5"/>
    <p:sldId id="332" r:id="rId6"/>
    <p:sldId id="333" r:id="rId7"/>
    <p:sldId id="334" r:id="rId8"/>
    <p:sldId id="327" r:id="rId9"/>
    <p:sldId id="323" r:id="rId10"/>
    <p:sldId id="330" r:id="rId11"/>
    <p:sldId id="331" r:id="rId12"/>
    <p:sldId id="32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96" autoAdjust="0"/>
    <p:restoredTop sz="97691" autoAdjust="0"/>
  </p:normalViewPr>
  <p:slideViewPr>
    <p:cSldViewPr snapToGrid="0">
      <p:cViewPr varScale="1">
        <p:scale>
          <a:sx n="66" d="100"/>
          <a:sy n="66" d="100"/>
        </p:scale>
        <p:origin x="390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794A46-C361-4976-8C31-F67C521657BB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DA2D2D-9BBB-4508-A88F-DA72A7697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231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44ECD0-D379-44A2-9EDB-F6028B8A480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8725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80795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00831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A2D2D-9BBB-4508-A88F-DA72A7697DA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8852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0155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469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401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24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370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547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664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214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973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751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403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103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8F2A3-D581-48CC-BEE3-0982EB8DB330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01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4.png"/><Relationship Id="rId7" Type="http://schemas.openxmlformats.org/officeDocument/2006/relationships/image" Target="../media/image27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emf"/><Relationship Id="rId11" Type="http://schemas.openxmlformats.org/officeDocument/2006/relationships/image" Target="../media/image30.jpeg"/><Relationship Id="rId5" Type="http://schemas.openxmlformats.org/officeDocument/2006/relationships/image" Target="../media/image15.emf"/><Relationship Id="rId10" Type="http://schemas.openxmlformats.org/officeDocument/2006/relationships/image" Target="../media/image29.jpg"/><Relationship Id="rId4" Type="http://schemas.openxmlformats.org/officeDocument/2006/relationships/image" Target="../media/image12.png"/><Relationship Id="rId9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14.png"/><Relationship Id="rId7" Type="http://schemas.openxmlformats.org/officeDocument/2006/relationships/image" Target="../media/image3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emf"/><Relationship Id="rId5" Type="http://schemas.openxmlformats.org/officeDocument/2006/relationships/image" Target="../media/image15.emf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emf"/><Relationship Id="rId5" Type="http://schemas.openxmlformats.org/officeDocument/2006/relationships/image" Target="../media/image14.png"/><Relationship Id="rId4" Type="http://schemas.openxmlformats.org/officeDocument/2006/relationships/image" Target="../media/image13.emf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22.png"/><Relationship Id="rId3" Type="http://schemas.openxmlformats.org/officeDocument/2006/relationships/image" Target="../media/image4.jpg"/><Relationship Id="rId7" Type="http://schemas.openxmlformats.org/officeDocument/2006/relationships/image" Target="../media/image18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emf"/><Relationship Id="rId11" Type="http://schemas.openxmlformats.org/officeDocument/2006/relationships/image" Target="../media/image20.png"/><Relationship Id="rId5" Type="http://schemas.openxmlformats.org/officeDocument/2006/relationships/image" Target="../media/image12.png"/><Relationship Id="rId10" Type="http://schemas.openxmlformats.org/officeDocument/2006/relationships/image" Target="../media/image19.png"/><Relationship Id="rId4" Type="http://schemas.openxmlformats.org/officeDocument/2006/relationships/image" Target="../media/image14.png"/><Relationship Id="rId9" Type="http://schemas.openxmlformats.org/officeDocument/2006/relationships/image" Target="../media/image13.emf"/><Relationship Id="rId1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13" Type="http://schemas.openxmlformats.org/officeDocument/2006/relationships/image" Target="../media/image23.png"/><Relationship Id="rId3" Type="http://schemas.openxmlformats.org/officeDocument/2006/relationships/image" Target="../media/image14.png"/><Relationship Id="rId7" Type="http://schemas.microsoft.com/office/2007/relationships/hdphoto" Target="../media/hdphoto2.wdp"/><Relationship Id="rId12" Type="http://schemas.openxmlformats.org/officeDocument/2006/relationships/image" Target="../media/image2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11" Type="http://schemas.openxmlformats.org/officeDocument/2006/relationships/image" Target="../media/image21.png"/><Relationship Id="rId5" Type="http://schemas.openxmlformats.org/officeDocument/2006/relationships/image" Target="../media/image15.emf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4" Type="http://schemas.openxmlformats.org/officeDocument/2006/relationships/image" Target="../media/image12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13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emf"/><Relationship Id="rId5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emf"/><Relationship Id="rId5" Type="http://schemas.openxmlformats.org/officeDocument/2006/relationships/image" Target="../media/image15.emf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52" y="3740649"/>
            <a:ext cx="4906376" cy="2705181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8F58572F-605C-4BF7-8237-AF417250364C}"/>
              </a:ext>
            </a:extLst>
          </p:cNvPr>
          <p:cNvSpPr txBox="1"/>
          <p:nvPr/>
        </p:nvSpPr>
        <p:spPr>
          <a:xfrm>
            <a:off x="2947501" y="26390"/>
            <a:ext cx="65072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</a:p>
          <a:p>
            <a:pPr algn="ctr"/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SÀI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endParaRPr lang="vi-VN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104543D-D875-44B9-94CC-DD252AD7364C}"/>
              </a:ext>
            </a:extLst>
          </p:cNvPr>
          <p:cNvSpPr/>
          <p:nvPr/>
        </p:nvSpPr>
        <p:spPr>
          <a:xfrm>
            <a:off x="2368056" y="2606930"/>
            <a:ext cx="7455887" cy="258532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0865585"/>
              </a:avLst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9600" b="1" i="0" u="none" strike="noStrike" kern="1200" cap="none" spc="0" normalizeH="0" baseline="0" noProof="0" dirty="0">
                <a:ln w="13462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rgbClr val="D17D92"/>
                  </a:outerShdw>
                </a:effectLst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CHÀO MỪNG CÁC EM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9600" b="1" i="0" u="none" strike="noStrike" kern="1200" cap="none" spc="0" normalizeH="0" baseline="0" noProof="0" dirty="0">
                <a:ln w="13462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rgbClr val="D17D92"/>
                  </a:outerShdw>
                </a:effectLst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ĐẾN VỚI TIẾT TIẾNG VIỆT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598B297-71C8-4B1F-9660-8DD6A54F9C18}"/>
              </a:ext>
            </a:extLst>
          </p:cNvPr>
          <p:cNvSpPr txBox="1"/>
          <p:nvPr/>
        </p:nvSpPr>
        <p:spPr>
          <a:xfrm>
            <a:off x="3083044" y="4236520"/>
            <a:ext cx="6236208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800" b="1" i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Giáo</a:t>
            </a:r>
            <a:r>
              <a:rPr lang="en-US" sz="3800" b="1" i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800" b="1" i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viên</a:t>
            </a:r>
            <a:r>
              <a:rPr lang="en-US" sz="3800" b="1" i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vi-VN" sz="3800" b="1" i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Nguyễn Lê Hà</a:t>
            </a:r>
            <a:endParaRPr lang="en-US" sz="3800" b="1" i="1" dirty="0">
              <a:solidFill>
                <a:srgbClr val="00206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6539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3415" y="265342"/>
            <a:ext cx="8303319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Chọn a hoặc b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1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51" y="4851918"/>
            <a:ext cx="1508265" cy="196949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5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6" name="五角星 35"/>
          <p:cNvSpPr/>
          <p:nvPr/>
        </p:nvSpPr>
        <p:spPr>
          <a:xfrm rot="19384917">
            <a:off x="10646270" y="-9740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7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77082" y="820005"/>
            <a:ext cx="8303319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Chọn </a:t>
            </a:r>
            <a:r>
              <a:rPr lang="en-US" sz="3200" b="1" i="1" u="sng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hoặc </a:t>
            </a:r>
            <a:r>
              <a:rPr lang="en-US" sz="3200" b="1" i="1" u="sng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thay cho ô vuông.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32183" y="4108108"/>
            <a:ext cx="1798066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ung thu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550433" y="4109682"/>
            <a:ext cx="2531533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ung sức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617869" y="4109681"/>
            <a:ext cx="2531533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ong xanh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548868" y="4109682"/>
            <a:ext cx="2531533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ong 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óng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15" y="2003759"/>
            <a:ext cx="2934856" cy="194767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30500" r="69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710" t="24616" r="31880" b="24923"/>
          <a:stretch/>
        </p:blipFill>
        <p:spPr>
          <a:xfrm>
            <a:off x="7026956" y="1836042"/>
            <a:ext cx="1301117" cy="225404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2134" y="1974696"/>
            <a:ext cx="2788130" cy="1976740"/>
          </a:xfrm>
          <a:prstGeom prst="rect">
            <a:avLst/>
          </a:prstGeom>
        </p:spPr>
      </p:pic>
      <p:sp>
        <p:nvSpPr>
          <p:cNvPr id="5" name="AutoShape 2" descr="Nền Studio chụp ảnh Bầu Trời Đẹp Và Biển 180x300 cm Ảnh Cưới Nền Nghề Chụp  Ảnh Vinyl|studio background|photography studio backgroundsstudio backdrop -  AliExpres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913" y="2003759"/>
            <a:ext cx="2946275" cy="1964183"/>
          </a:xfrm>
          <a:prstGeom prst="rect">
            <a:avLst/>
          </a:prstGeom>
        </p:spPr>
      </p:pic>
      <p:sp>
        <p:nvSpPr>
          <p:cNvPr id="27" name="Rounded Rectangle 26"/>
          <p:cNvSpPr/>
          <p:nvPr/>
        </p:nvSpPr>
        <p:spPr>
          <a:xfrm>
            <a:off x="544966" y="4257926"/>
            <a:ext cx="464234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3648909" y="4245294"/>
            <a:ext cx="464234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6636634" y="4245294"/>
            <a:ext cx="464234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>
            <a:off x="7786498" y="4238253"/>
            <a:ext cx="464234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>
            <a:off x="9521130" y="4238254"/>
            <a:ext cx="464234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611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8" grpId="0"/>
      <p:bldP spid="19" grpId="0"/>
      <p:bldP spid="20" grpId="0"/>
      <p:bldP spid="24" grpId="0"/>
      <p:bldP spid="25" grpId="0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3415" y="265342"/>
            <a:ext cx="8303319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Chọn a hoặc b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1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51" y="4851918"/>
            <a:ext cx="1508265" cy="196949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5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6" name="五角星 35"/>
          <p:cNvSpPr/>
          <p:nvPr/>
        </p:nvSpPr>
        <p:spPr>
          <a:xfrm rot="19384917">
            <a:off x="10646270" y="-9740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7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1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77082" y="820005"/>
            <a:ext cx="8303319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Chọn </a:t>
            </a:r>
            <a:r>
              <a:rPr lang="en-US" sz="3200" b="1" i="1" u="sng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uôn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hoặc </a:t>
            </a:r>
            <a:r>
              <a:rPr lang="en-US" sz="3200" b="1" i="1" u="sng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uông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thay cho ô vuông.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1" t="38077" r="61952" b="26346"/>
          <a:stretch/>
        </p:blipFill>
        <p:spPr bwMode="auto">
          <a:xfrm>
            <a:off x="1191357" y="1507158"/>
            <a:ext cx="1735375" cy="2602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69" t="35922" r="22996" b="28156"/>
          <a:stretch/>
        </p:blipFill>
        <p:spPr bwMode="auto">
          <a:xfrm>
            <a:off x="4552477" y="1844073"/>
            <a:ext cx="3029891" cy="2176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16" t="40817" r="22344" b="30549"/>
          <a:stretch/>
        </p:blipFill>
        <p:spPr bwMode="auto">
          <a:xfrm>
            <a:off x="8888307" y="2015032"/>
            <a:ext cx="1702190" cy="209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253920" y="4206720"/>
            <a:ext cx="2531533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uông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gió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801655" y="4260118"/>
            <a:ext cx="2531533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uồn 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uồn</a:t>
            </a:r>
            <a:endParaRPr lang="en-US" sz="32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859789" y="4260118"/>
            <a:ext cx="2531533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uộn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chỉ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1855330" y="4307149"/>
            <a:ext cx="1071401" cy="481065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5396439" y="4310482"/>
            <a:ext cx="844704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5368349" y="4788214"/>
            <a:ext cx="844704" cy="438701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9211086" y="4414246"/>
            <a:ext cx="745714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212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8" grpId="0"/>
      <p:bldP spid="19" grpId="0"/>
      <p:bldP spid="20" grpId="0"/>
      <p:bldP spid="22" grpId="0"/>
      <p:bldP spid="23" grpId="0" animBg="1"/>
      <p:bldP spid="23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431AFA33-AE91-4A61-A807-3A28EC7602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5559" t="6591" b="4038"/>
          <a:stretch/>
        </p:blipFill>
        <p:spPr>
          <a:xfrm>
            <a:off x="-821841" y="0"/>
            <a:ext cx="5668841" cy="6858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6AFA1B4-2960-4D3C-8A16-63FD261FE6C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4941" r="81278" b="5687"/>
          <a:stretch/>
        </p:blipFill>
        <p:spPr>
          <a:xfrm>
            <a:off x="10242499" y="0"/>
            <a:ext cx="1949501" cy="6858000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id="{B084D209-23B3-4351-8DDB-9DF7E55EAE1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84418" y="4887918"/>
            <a:ext cx="1056732" cy="1007960"/>
          </a:xfrm>
          <a:prstGeom prst="rect">
            <a:avLst/>
          </a:prstGeom>
        </p:spPr>
      </p:pic>
      <p:pic>
        <p:nvPicPr>
          <p:cNvPr id="55" name="图片 54">
            <a:extLst>
              <a:ext uri="{FF2B5EF4-FFF2-40B4-BE49-F238E27FC236}">
                <a16:creationId xmlns:a16="http://schemas.microsoft.com/office/drawing/2014/main" id="{8A48957D-0930-4CC6-BD89-09BECFA4F11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50054" y="5573456"/>
            <a:ext cx="1056732" cy="1007960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BAAF0A8D-9072-4A02-BB48-6BA11C62A6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06840" y="4887918"/>
            <a:ext cx="1056732" cy="1007960"/>
          </a:xfrm>
          <a:prstGeom prst="rect">
            <a:avLst/>
          </a:prstGeom>
        </p:spPr>
      </p:pic>
      <p:pic>
        <p:nvPicPr>
          <p:cNvPr id="57" name="图片 56">
            <a:extLst>
              <a:ext uri="{FF2B5EF4-FFF2-40B4-BE49-F238E27FC236}">
                <a16:creationId xmlns:a16="http://schemas.microsoft.com/office/drawing/2014/main" id="{63F67BE8-5F60-4FEB-87D0-52974DE89F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9078" y="5391898"/>
            <a:ext cx="1056732" cy="1007960"/>
          </a:xfrm>
          <a:prstGeom prst="rect">
            <a:avLst/>
          </a:prstGeom>
        </p:spPr>
      </p:pic>
      <p:sp>
        <p:nvSpPr>
          <p:cNvPr id="8" name="文本框 22">
            <a:extLst>
              <a:ext uri="{FF2B5EF4-FFF2-40B4-BE49-F238E27FC236}">
                <a16:creationId xmlns:a16="http://schemas.microsoft.com/office/drawing/2014/main" id="{0C9928D3-15CE-463A-8DD4-D2BDB8DB2C15}"/>
              </a:ext>
            </a:extLst>
          </p:cNvPr>
          <p:cNvSpPr txBox="1"/>
          <p:nvPr/>
        </p:nvSpPr>
        <p:spPr>
          <a:xfrm>
            <a:off x="1704108" y="2415571"/>
            <a:ext cx="89181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Tạm biệt và hẹn gặp lại các con </a:t>
            </a:r>
          </a:p>
          <a:p>
            <a:pPr algn="ctr"/>
            <a:r>
              <a:rPr lang="en-US" altLang="zh-CN" sz="48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trong các tiết học sau!</a:t>
            </a:r>
            <a:endParaRPr lang="zh-CN" altLang="en-US" sz="48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37647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7600">
        <p14:ripple/>
      </p:transition>
    </mc:Choice>
    <mc:Fallback xmlns="">
      <p:transition spd="slow" advTm="76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466D3825-4332-4B7D-8C1A-56B25B40C2D9}"/>
              </a:ext>
            </a:extLst>
          </p:cNvPr>
          <p:cNvGrpSpPr/>
          <p:nvPr/>
        </p:nvGrpSpPr>
        <p:grpSpPr>
          <a:xfrm>
            <a:off x="0" y="0"/>
            <a:ext cx="12192000" cy="2067871"/>
            <a:chOff x="0" y="-127504"/>
            <a:chExt cx="12192000" cy="1361807"/>
          </a:xfrm>
        </p:grpSpPr>
        <p:sp>
          <p:nvSpPr>
            <p:cNvPr id="6" name="Rectangle: Top Corners Rounded 5">
              <a:extLst>
                <a:ext uri="{FF2B5EF4-FFF2-40B4-BE49-F238E27FC236}">
                  <a16:creationId xmlns:a16="http://schemas.microsoft.com/office/drawing/2014/main" id="{71214D57-23E5-48C7-A3A5-78A36B9CEB16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: Top Corners Rounded 6">
              <a:extLst>
                <a:ext uri="{FF2B5EF4-FFF2-40B4-BE49-F238E27FC236}">
                  <a16:creationId xmlns:a16="http://schemas.microsoft.com/office/drawing/2014/main" id="{7E3EEB88-F142-4A0F-845C-8237F84C4BEA}"/>
                </a:ext>
              </a:extLst>
            </p:cNvPr>
            <p:cNvSpPr/>
            <p:nvPr/>
          </p:nvSpPr>
          <p:spPr>
            <a:xfrm rot="10800000">
              <a:off x="0" y="-127504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F158C314-3395-49B5-91FF-98CEF0A66F4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119" t="21925" b="23627"/>
          <a:stretch/>
        </p:blipFill>
        <p:spPr>
          <a:xfrm>
            <a:off x="2640038" y="640394"/>
            <a:ext cx="8841358" cy="2122581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6972E46D-801C-478B-84E2-279D597810AE}"/>
              </a:ext>
            </a:extLst>
          </p:cNvPr>
          <p:cNvGrpSpPr/>
          <p:nvPr/>
        </p:nvGrpSpPr>
        <p:grpSpPr>
          <a:xfrm>
            <a:off x="404014" y="588766"/>
            <a:ext cx="2236024" cy="3156219"/>
            <a:chOff x="299812" y="247841"/>
            <a:chExt cx="2236024" cy="2204862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C413320-9252-47B5-B9DD-5B55D64D5F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32937"/>
            <a:stretch/>
          </p:blipFill>
          <p:spPr>
            <a:xfrm>
              <a:off x="299812" y="361594"/>
              <a:ext cx="2150557" cy="2091109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E789AD6-AB81-402D-941C-26F77BF1A4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r="34344"/>
            <a:stretch/>
          </p:blipFill>
          <p:spPr>
            <a:xfrm>
              <a:off x="518441" y="247841"/>
              <a:ext cx="2017395" cy="2091109"/>
            </a:xfrm>
            <a:prstGeom prst="rect">
              <a:avLst/>
            </a:prstGeom>
          </p:spPr>
        </p:pic>
      </p:grpSp>
      <p:sp>
        <p:nvSpPr>
          <p:cNvPr id="14" name="Oval 13">
            <a:extLst>
              <a:ext uri="{FF2B5EF4-FFF2-40B4-BE49-F238E27FC236}">
                <a16:creationId xmlns:a16="http://schemas.microsoft.com/office/drawing/2014/main" id="{6EFF4F86-F9EB-41FA-B349-4013F6285245}"/>
              </a:ext>
            </a:extLst>
          </p:cNvPr>
          <p:cNvSpPr/>
          <p:nvPr/>
        </p:nvSpPr>
        <p:spPr>
          <a:xfrm>
            <a:off x="1688466" y="650863"/>
            <a:ext cx="2017395" cy="2017395"/>
          </a:xfrm>
          <a:prstGeom prst="ellipse">
            <a:avLst/>
          </a:prstGeom>
          <a:solidFill>
            <a:srgbClr val="29A8FF"/>
          </a:solidFill>
          <a:ln>
            <a:noFill/>
          </a:ln>
          <a:effectLst>
            <a:outerShdw blurRad="165100" dist="304800" dir="7920000" sx="99000" sy="99000" algn="ctr">
              <a:srgbClr val="29A8FF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文本框 22">
            <a:extLst>
              <a:ext uri="{FF2B5EF4-FFF2-40B4-BE49-F238E27FC236}">
                <a16:creationId xmlns:a16="http://schemas.microsoft.com/office/drawing/2014/main" id="{ADEBE5D5-D1F2-40FA-BDBF-9BDF6D13E5E5}"/>
              </a:ext>
            </a:extLst>
          </p:cNvPr>
          <p:cNvSpPr txBox="1"/>
          <p:nvPr/>
        </p:nvSpPr>
        <p:spPr>
          <a:xfrm>
            <a:off x="1918145" y="881999"/>
            <a:ext cx="16611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>
                <a:solidFill>
                  <a:schemeClr val="bg1"/>
                </a:solidFill>
                <a:latin typeface="Arial Rounded MT Bold" panose="020F070403050403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Tuần </a:t>
            </a:r>
          </a:p>
          <a:p>
            <a:pPr algn="ctr"/>
            <a:r>
              <a:rPr lang="en-US" altLang="zh-CN" sz="4800" b="1" dirty="0">
                <a:solidFill>
                  <a:schemeClr val="bg1"/>
                </a:solidFill>
                <a:effectLst/>
                <a:latin typeface="Arial Rounded MT Bold" panose="020F070403050403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12</a:t>
            </a:r>
            <a:endParaRPr lang="zh-CN" altLang="en-US" sz="4800" b="1" dirty="0">
              <a:solidFill>
                <a:schemeClr val="bg1"/>
              </a:solidFill>
              <a:effectLst/>
              <a:latin typeface="Arial Rounded MT Bold" panose="020F070403050403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文本框 22">
            <a:extLst>
              <a:ext uri="{FF2B5EF4-FFF2-40B4-BE49-F238E27FC236}">
                <a16:creationId xmlns:a16="http://schemas.microsoft.com/office/drawing/2014/main" id="{0C9928D3-15CE-463A-8DD4-D2BDB8DB2C15}"/>
              </a:ext>
            </a:extLst>
          </p:cNvPr>
          <p:cNvSpPr txBox="1"/>
          <p:nvPr/>
        </p:nvSpPr>
        <p:spPr>
          <a:xfrm>
            <a:off x="5536387" y="1365944"/>
            <a:ext cx="16914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VIẾT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sp>
        <p:nvSpPr>
          <p:cNvPr id="17" name="文本框 22">
            <a:extLst>
              <a:ext uri="{FF2B5EF4-FFF2-40B4-BE49-F238E27FC236}">
                <a16:creationId xmlns:a16="http://schemas.microsoft.com/office/drawing/2014/main" id="{EEC9C8C1-0C79-413E-BAA9-97ED57DE33F1}"/>
              </a:ext>
            </a:extLst>
          </p:cNvPr>
          <p:cNvSpPr txBox="1"/>
          <p:nvPr/>
        </p:nvSpPr>
        <p:spPr>
          <a:xfrm>
            <a:off x="2200939" y="3488525"/>
            <a:ext cx="81764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CHÍNH TẢ: </a:t>
            </a:r>
          </a:p>
          <a:p>
            <a:pPr algn="ctr"/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Đồ chơi yêu thích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270BCF1-6167-44FF-9DE8-E1F136F334B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13436" r="12967"/>
          <a:stretch/>
        </p:blipFill>
        <p:spPr>
          <a:xfrm>
            <a:off x="0" y="6124685"/>
            <a:ext cx="12249151" cy="80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859886"/>
      </p:ext>
    </p:extLst>
  </p:cSld>
  <p:clrMapOvr>
    <a:masterClrMapping/>
  </p:clrMapOvr>
  <p:transition spd="slow" advTm="65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431AFA33-AE91-4A61-A807-3A28EC7602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5559" t="6591" b="4038"/>
          <a:stretch/>
        </p:blipFill>
        <p:spPr>
          <a:xfrm>
            <a:off x="-821841" y="0"/>
            <a:ext cx="5668841" cy="6858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6AFA1B4-2960-4D3C-8A16-63FD261FE6C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4941" r="81278" b="5687"/>
          <a:stretch/>
        </p:blipFill>
        <p:spPr>
          <a:xfrm>
            <a:off x="10242499" y="0"/>
            <a:ext cx="1949501" cy="6858000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id="{B084D209-23B3-4351-8DDB-9DF7E55EAE1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05237" y="1101927"/>
            <a:ext cx="1056732" cy="1007960"/>
          </a:xfrm>
          <a:prstGeom prst="rect">
            <a:avLst/>
          </a:prstGeom>
        </p:spPr>
      </p:pic>
      <p:pic>
        <p:nvPicPr>
          <p:cNvPr id="55" name="图片 54">
            <a:extLst>
              <a:ext uri="{FF2B5EF4-FFF2-40B4-BE49-F238E27FC236}">
                <a16:creationId xmlns:a16="http://schemas.microsoft.com/office/drawing/2014/main" id="{8A48957D-0930-4CC6-BD89-09BECFA4F11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05237" y="2607863"/>
            <a:ext cx="1056732" cy="1007960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BAAF0A8D-9072-4A02-BB48-6BA11C62A6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95173" y="4024323"/>
            <a:ext cx="1056732" cy="10079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921352" y="1001956"/>
            <a:ext cx="7189414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vi-VN" sz="3200" dirty="0">
                <a:solidFill>
                  <a:srgbClr val="002060"/>
                </a:solidFill>
                <a:latin typeface="+mj-lt"/>
              </a:rPr>
              <a:t>Nghe – viết đúng chính tả một đoạn văn ngắn (Đồ chơi yêu thích)</a:t>
            </a:r>
            <a:endParaRPr lang="en-US" sz="4800" b="1" dirty="0">
              <a:solidFill>
                <a:srgbClr val="002060"/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01271" y="2732665"/>
            <a:ext cx="7189414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vi-VN" sz="3200" dirty="0">
                <a:solidFill>
                  <a:srgbClr val="002060"/>
                </a:solidFill>
                <a:latin typeface="+mj-lt"/>
              </a:rPr>
              <a:t>Biết viết hoa các chữcái đầu câu</a:t>
            </a:r>
            <a:endParaRPr lang="en-US" sz="4800" b="1" dirty="0">
              <a:solidFill>
                <a:srgbClr val="002060"/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06545" y="3970932"/>
            <a:ext cx="7189414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vi-VN" sz="3200" dirty="0">
                <a:solidFill>
                  <a:srgbClr val="002060"/>
                </a:solidFill>
                <a:latin typeface="+mj-lt"/>
              </a:rPr>
              <a:t>Làm đúng các bài tập chính tả phân biệt ng| ngh, chỉ tr, uôn/ uông. </a:t>
            </a:r>
            <a:endParaRPr lang="en-US" sz="32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687717E-1CA1-DFF1-E747-CEB581CE3F6F}"/>
              </a:ext>
            </a:extLst>
          </p:cNvPr>
          <p:cNvSpPr txBox="1"/>
          <p:nvPr/>
        </p:nvSpPr>
        <p:spPr>
          <a:xfrm>
            <a:off x="5201271" y="217714"/>
            <a:ext cx="37925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C00000"/>
                </a:solidFill>
              </a:rPr>
              <a:t>YÊU CẦU CẦN ĐẠT:</a:t>
            </a:r>
            <a:endParaRPr lang="en-US" sz="2800" dirty="0">
              <a:solidFill>
                <a:srgbClr val="C00000"/>
              </a:solidFill>
              <a:latin typeface=".VnBodoniH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5964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7600">
        <p14:ripple/>
      </p:transition>
    </mc:Choice>
    <mc:Fallback xmlns="">
      <p:transition spd="slow" advTm="76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6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86464" y="4869492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l="13436" t="84985" r="12967" b="6114"/>
          <a:stretch/>
        </p:blipFill>
        <p:spPr>
          <a:xfrm>
            <a:off x="-57151" y="23540"/>
            <a:ext cx="12249151" cy="31247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951" y="4724166"/>
            <a:ext cx="1508265" cy="196949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241288" y="329570"/>
            <a:ext cx="309907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Nghe – viết</a:t>
            </a:r>
          </a:p>
        </p:txBody>
      </p:sp>
      <p:pic>
        <p:nvPicPr>
          <p:cNvPr id="11" name="图片 4">
            <a:extLst>
              <a:ext uri="{FF2B5EF4-FFF2-40B4-BE49-F238E27FC236}">
                <a16:creationId xmlns:a16="http://schemas.microsoft.com/office/drawing/2014/main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725" y="1553798"/>
            <a:ext cx="10612055" cy="3127084"/>
          </a:xfrm>
          <a:prstGeom prst="rect">
            <a:avLst/>
          </a:prstGeom>
        </p:spPr>
      </p:pic>
      <p:pic>
        <p:nvPicPr>
          <p:cNvPr id="12" name="图片 6">
            <a:extLst>
              <a:ext uri="{FF2B5EF4-FFF2-40B4-BE49-F238E27FC236}">
                <a16:creationId xmlns:a16="http://schemas.microsoft.com/office/drawing/2014/main" id="{5B0CAB89-445F-470E-840C-54C5DA35E9D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5024" y="476423"/>
            <a:ext cx="2160588" cy="215474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839426" y="1981722"/>
            <a:ext cx="5286892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Đồ </a:t>
            </a:r>
            <a:r>
              <a:rPr lang="el-GR" sz="40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εΠ ΐ</a:t>
            </a:r>
            <a:r>
              <a:rPr lang="en-US" sz="40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łu </a:t>
            </a:r>
            <a:r>
              <a:rPr lang="el-GR" sz="40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κ</a:t>
            </a:r>
            <a:r>
              <a:rPr lang="en-US" sz="40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í</a:t>
            </a:r>
            <a:r>
              <a:rPr lang="el-GR" sz="40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</a:t>
            </a:r>
            <a:endParaRPr lang="en-US" sz="4000" b="1" dirty="0">
              <a:solidFill>
                <a:srgbClr val="FF0000"/>
              </a:solidFill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409328" y="2618779"/>
            <a:ext cx="1010033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/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 ǟất κíε các đồ εΠ </a:t>
            </a:r>
            <a:r>
              <a:rPr lang="en-US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uΐϛn κūg ηư dΗϛu, εΪg εŗg, Α˝n Ūg sao</a:t>
            </a:r>
            <a:r>
              <a:rPr lang="en-US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Tớ cũng κíε các đồ εΠ hΗİn đại ηư Δ-gô, ô Ǉô đΗϛu δΗϜn Ǉừ xa, ǧμłu ηân. Đồ εΠ wào Ǉớ cũng giữ gìn cẩn κận. </a:t>
            </a:r>
            <a:endParaRPr lang="en-US" sz="32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936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4"/>
          <a:srcRect l="13436" r="12967"/>
          <a:stretch/>
        </p:blipFill>
        <p:spPr>
          <a:xfrm>
            <a:off x="0" y="6092786"/>
            <a:ext cx="16370573" cy="8047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4"/>
          <a:srcRect l="13436" t="84985" r="12967" b="6114"/>
          <a:stretch/>
        </p:blipFill>
        <p:spPr>
          <a:xfrm>
            <a:off x="-57151" y="0"/>
            <a:ext cx="16370573" cy="31247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76005" y="1919298"/>
            <a:ext cx="1104736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 tên đồ chơi truyền thống mà bé thích?</a:t>
            </a:r>
          </a:p>
        </p:txBody>
      </p:sp>
      <p:sp>
        <p:nvSpPr>
          <p:cNvPr id="12" name="五角星 32"/>
          <p:cNvSpPr/>
          <p:nvPr/>
        </p:nvSpPr>
        <p:spPr>
          <a:xfrm rot="2121297">
            <a:off x="1178577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3" name="五角星 36"/>
          <p:cNvSpPr/>
          <p:nvPr/>
        </p:nvSpPr>
        <p:spPr>
          <a:xfrm rot="2755789">
            <a:off x="998133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4" name="五角星 35"/>
          <p:cNvSpPr/>
          <p:nvPr/>
        </p:nvSpPr>
        <p:spPr>
          <a:xfrm rot="19384917">
            <a:off x="10701549" y="66256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5" name="五角星 34"/>
          <p:cNvSpPr/>
          <p:nvPr/>
        </p:nvSpPr>
        <p:spPr>
          <a:xfrm rot="337835">
            <a:off x="1157321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6" name="五角星 36"/>
          <p:cNvSpPr/>
          <p:nvPr/>
        </p:nvSpPr>
        <p:spPr>
          <a:xfrm rot="20248740">
            <a:off x="1167095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443" y="4908842"/>
            <a:ext cx="1522959" cy="198868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" name="Text Box 1"/>
          <p:cNvSpPr txBox="1"/>
          <p:nvPr/>
        </p:nvSpPr>
        <p:spPr>
          <a:xfrm>
            <a:off x="2926732" y="6452084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Bản</a:t>
            </a:r>
            <a:r>
              <a:rPr lang="en-US" b="1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b="1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quyền</a:t>
            </a:r>
            <a:r>
              <a:rPr lang="en-US" b="1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: FB </a:t>
            </a:r>
            <a:r>
              <a:rPr lang="en-US" b="1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Đặng</a:t>
            </a:r>
            <a:r>
              <a:rPr lang="en-US" b="1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b="1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Nhật</a:t>
            </a:r>
            <a:r>
              <a:rPr lang="en-US" b="1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b="1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Linh</a:t>
            </a:r>
            <a:r>
              <a:rPr lang="en-US" b="1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- https://www.facebook.com/nhat.linh.3557440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/>
        </p:blipFill>
        <p:spPr>
          <a:xfrm>
            <a:off x="90491" y="71418"/>
            <a:ext cx="977643" cy="1232391"/>
          </a:xfrm>
          <a:prstGeom prst="rect">
            <a:avLst/>
          </a:prstGeom>
        </p:spPr>
      </p:pic>
      <p:pic>
        <p:nvPicPr>
          <p:cNvPr id="21" name="图片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3" name="Group 22"/>
          <p:cNvGrpSpPr/>
          <p:nvPr/>
        </p:nvGrpSpPr>
        <p:grpSpPr>
          <a:xfrm>
            <a:off x="579312" y="1917100"/>
            <a:ext cx="857619" cy="614181"/>
            <a:chOff x="2485459" y="1975436"/>
            <a:chExt cx="1772914" cy="1393004"/>
          </a:xfrm>
        </p:grpSpPr>
        <p:pic>
          <p:nvPicPr>
            <p:cNvPr id="25" name="图片 6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5459" y="1975436"/>
              <a:ext cx="1772914" cy="1393004"/>
            </a:xfrm>
            <a:prstGeom prst="rect">
              <a:avLst/>
            </a:prstGeom>
          </p:spPr>
        </p:pic>
        <p:pic>
          <p:nvPicPr>
            <p:cNvPr id="27" name="图片 2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44" y="2576026"/>
              <a:ext cx="341348" cy="792414"/>
            </a:xfrm>
            <a:prstGeom prst="rect">
              <a:avLst/>
            </a:prstGeom>
          </p:spPr>
        </p:pic>
        <p:pic>
          <p:nvPicPr>
            <p:cNvPr id="29" name="图片 9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9695" y="2331298"/>
              <a:ext cx="596041" cy="841269"/>
            </a:xfrm>
            <a:prstGeom prst="rect">
              <a:avLst/>
            </a:prstGeom>
          </p:spPr>
        </p:pic>
      </p:grpSp>
      <p:sp>
        <p:nvSpPr>
          <p:cNvPr id="36" name="TextBox 35"/>
          <p:cNvSpPr txBox="1"/>
          <p:nvPr/>
        </p:nvSpPr>
        <p:spPr>
          <a:xfrm>
            <a:off x="2606045" y="2545348"/>
            <a:ext cx="6857269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Diều, chong chóng, đèn ông sao.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870265" y="711073"/>
            <a:ext cx="4443881" cy="967261"/>
            <a:chOff x="3870265" y="711073"/>
            <a:chExt cx="4443881" cy="967261"/>
          </a:xfrm>
        </p:grpSpPr>
        <p:sp>
          <p:nvSpPr>
            <p:cNvPr id="2" name="Cloud Callout 1"/>
            <p:cNvSpPr/>
            <p:nvPr/>
          </p:nvSpPr>
          <p:spPr>
            <a:xfrm>
              <a:off x="3870265" y="711073"/>
              <a:ext cx="4443881" cy="967261"/>
            </a:xfrm>
            <a:prstGeom prst="cloud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4421402" y="886958"/>
              <a:ext cx="3892744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Nội dung bài viết</a:t>
              </a: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1398138" y="3494500"/>
            <a:ext cx="961382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 tên những đồ chơi hiện đại mà bé thích?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601443" y="3395317"/>
            <a:ext cx="847302" cy="587251"/>
            <a:chOff x="5056546" y="1975436"/>
            <a:chExt cx="1772914" cy="1393004"/>
          </a:xfrm>
        </p:grpSpPr>
        <p:pic>
          <p:nvPicPr>
            <p:cNvPr id="30" name="图片 11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6546" y="1975436"/>
              <a:ext cx="1772914" cy="1393004"/>
            </a:xfrm>
            <a:prstGeom prst="rect">
              <a:avLst/>
            </a:prstGeom>
          </p:spPr>
        </p:pic>
        <p:pic>
          <p:nvPicPr>
            <p:cNvPr id="31" name="图片 3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9550" y="2383789"/>
              <a:ext cx="455161" cy="736288"/>
            </a:xfrm>
            <a:prstGeom prst="rect">
              <a:avLst/>
            </a:prstGeom>
          </p:spPr>
        </p:pic>
        <p:pic>
          <p:nvPicPr>
            <p:cNvPr id="32" name="图片 5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2409" y="2576026"/>
              <a:ext cx="469353" cy="792414"/>
            </a:xfrm>
            <a:prstGeom prst="rect">
              <a:avLst/>
            </a:prstGeom>
          </p:spPr>
        </p:pic>
      </p:grpSp>
      <p:sp>
        <p:nvSpPr>
          <p:cNvPr id="33" name="TextBox 32"/>
          <p:cNvSpPr txBox="1"/>
          <p:nvPr/>
        </p:nvSpPr>
        <p:spPr>
          <a:xfrm>
            <a:off x="2214159" y="4293352"/>
            <a:ext cx="8991179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Lê-gô, ô-tô điều khiển từ xa, siêu nhân.</a:t>
            </a:r>
          </a:p>
        </p:txBody>
      </p:sp>
    </p:spTree>
    <p:extLst>
      <p:ext uri="{BB962C8B-B14F-4D97-AF65-F5344CB8AC3E}">
        <p14:creationId xmlns:p14="http://schemas.microsoft.com/office/powerpoint/2010/main" val="349586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6" grpId="0"/>
      <p:bldP spid="22" grpId="0"/>
      <p:bldP spid="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/>
          <a:srcRect l="13436" r="12967"/>
          <a:stretch/>
        </p:blipFill>
        <p:spPr>
          <a:xfrm>
            <a:off x="0" y="6092786"/>
            <a:ext cx="16370573" cy="8047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3"/>
          <a:srcRect l="13436" t="84985" r="12967" b="6114"/>
          <a:stretch/>
        </p:blipFill>
        <p:spPr>
          <a:xfrm>
            <a:off x="-57151" y="0"/>
            <a:ext cx="16370573" cy="3124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81975" y="2653153"/>
            <a:ext cx="961382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 viết đoạn thơ cần chú ý điều gì?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06002" y="1230308"/>
            <a:ext cx="1104736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 văn gồm mấy câu?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06002" y="4151860"/>
            <a:ext cx="9613827" cy="160037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 từ dễ viết sai trong bài:</a:t>
            </a:r>
          </a:p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chong chóng, lê-gô, siêu nhân, giữ gìn,... </a:t>
            </a:r>
            <a:endParaRPr lang="en-US" sz="3200" b="1" dirty="0">
              <a:solidFill>
                <a:srgbClr val="FF0000"/>
              </a:solidFill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五角星 32"/>
          <p:cNvSpPr/>
          <p:nvPr/>
        </p:nvSpPr>
        <p:spPr>
          <a:xfrm rot="2121297">
            <a:off x="1178577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3" name="五角星 36"/>
          <p:cNvSpPr/>
          <p:nvPr/>
        </p:nvSpPr>
        <p:spPr>
          <a:xfrm rot="2755789">
            <a:off x="998133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4" name="五角星 35"/>
          <p:cNvSpPr/>
          <p:nvPr/>
        </p:nvSpPr>
        <p:spPr>
          <a:xfrm rot="19384917">
            <a:off x="10701549" y="66256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5" name="五角星 34"/>
          <p:cNvSpPr/>
          <p:nvPr/>
        </p:nvSpPr>
        <p:spPr>
          <a:xfrm rot="337835">
            <a:off x="1157321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6" name="五角星 36"/>
          <p:cNvSpPr/>
          <p:nvPr/>
        </p:nvSpPr>
        <p:spPr>
          <a:xfrm rot="20248740">
            <a:off x="1167095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43" y="4715624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/>
        </p:blipFill>
        <p:spPr>
          <a:xfrm>
            <a:off x="53443" y="-37687"/>
            <a:ext cx="977643" cy="1232391"/>
          </a:xfrm>
          <a:prstGeom prst="rect">
            <a:avLst/>
          </a:prstGeom>
        </p:spPr>
      </p:pic>
      <p:pic>
        <p:nvPicPr>
          <p:cNvPr id="21" name="图片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3" name="Group 22"/>
          <p:cNvGrpSpPr/>
          <p:nvPr/>
        </p:nvGrpSpPr>
        <p:grpSpPr>
          <a:xfrm>
            <a:off x="709309" y="1228110"/>
            <a:ext cx="857619" cy="614181"/>
            <a:chOff x="2485459" y="1975436"/>
            <a:chExt cx="1772914" cy="1393004"/>
          </a:xfrm>
        </p:grpSpPr>
        <p:pic>
          <p:nvPicPr>
            <p:cNvPr id="25" name="图片 6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5459" y="1975436"/>
              <a:ext cx="1772914" cy="1393004"/>
            </a:xfrm>
            <a:prstGeom prst="rect">
              <a:avLst/>
            </a:prstGeom>
          </p:spPr>
        </p:pic>
        <p:pic>
          <p:nvPicPr>
            <p:cNvPr id="27" name="图片 2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44" y="2576026"/>
              <a:ext cx="341348" cy="792414"/>
            </a:xfrm>
            <a:prstGeom prst="rect">
              <a:avLst/>
            </a:prstGeom>
          </p:spPr>
        </p:pic>
        <p:pic>
          <p:nvPicPr>
            <p:cNvPr id="29" name="图片 9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9695" y="2331298"/>
              <a:ext cx="596041" cy="841269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685280" y="2553970"/>
            <a:ext cx="847302" cy="587251"/>
            <a:chOff x="5056546" y="1975436"/>
            <a:chExt cx="1772914" cy="1393004"/>
          </a:xfrm>
        </p:grpSpPr>
        <p:pic>
          <p:nvPicPr>
            <p:cNvPr id="33" name="图片 11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6546" y="1975436"/>
              <a:ext cx="1772914" cy="1393004"/>
            </a:xfrm>
            <a:prstGeom prst="rect">
              <a:avLst/>
            </a:prstGeom>
          </p:spPr>
        </p:pic>
        <p:pic>
          <p:nvPicPr>
            <p:cNvPr id="34" name="图片 3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9550" y="2383789"/>
              <a:ext cx="455161" cy="736288"/>
            </a:xfrm>
            <a:prstGeom prst="rect">
              <a:avLst/>
            </a:prstGeom>
          </p:spPr>
        </p:pic>
        <p:pic>
          <p:nvPicPr>
            <p:cNvPr id="35" name="图片 5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2409" y="2576026"/>
              <a:ext cx="469353" cy="792414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685280" y="4102353"/>
            <a:ext cx="906987" cy="569344"/>
            <a:chOff x="8317164" y="2100522"/>
            <a:chExt cx="1772914" cy="1393004"/>
          </a:xfrm>
        </p:grpSpPr>
        <p:pic>
          <p:nvPicPr>
            <p:cNvPr id="40" name="图片 12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7164" y="2100522"/>
              <a:ext cx="1772914" cy="1393004"/>
            </a:xfrm>
            <a:prstGeom prst="rect">
              <a:avLst/>
            </a:prstGeom>
          </p:spPr>
        </p:pic>
        <p:pic>
          <p:nvPicPr>
            <p:cNvPr id="41" name="图片 10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9363" y="2383789"/>
              <a:ext cx="560164" cy="826471"/>
            </a:xfrm>
            <a:prstGeom prst="rect">
              <a:avLst/>
            </a:prstGeom>
          </p:spPr>
        </p:pic>
        <p:pic>
          <p:nvPicPr>
            <p:cNvPr id="42" name="图片 13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2645" y="2582875"/>
              <a:ext cx="560786" cy="865560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/>
        </p:nvGrpSpPr>
        <p:grpSpPr>
          <a:xfrm>
            <a:off x="3889236" y="207166"/>
            <a:ext cx="3494976" cy="967261"/>
            <a:chOff x="3889236" y="207166"/>
            <a:chExt cx="3494976" cy="967261"/>
          </a:xfrm>
        </p:grpSpPr>
        <p:sp>
          <p:nvSpPr>
            <p:cNvPr id="36" name="Cloud Callout 35"/>
            <p:cNvSpPr/>
            <p:nvPr/>
          </p:nvSpPr>
          <p:spPr>
            <a:xfrm>
              <a:off x="3889236" y="207166"/>
              <a:ext cx="3494976" cy="967261"/>
            </a:xfrm>
            <a:prstGeom prst="cloud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327048" y="373839"/>
              <a:ext cx="2708274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Lưu ý khi viết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506002" y="1924252"/>
            <a:ext cx="1104736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Đoạn văn gồm 3 câu.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493786" y="3282679"/>
            <a:ext cx="10429913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Khi viết chú ý viết hoa chữ cái đầu câu, chú ý các dấu câu.</a:t>
            </a:r>
          </a:p>
        </p:txBody>
      </p:sp>
    </p:spTree>
    <p:extLst>
      <p:ext uri="{BB962C8B-B14F-4D97-AF65-F5344CB8AC3E}">
        <p14:creationId xmlns:p14="http://schemas.microsoft.com/office/powerpoint/2010/main" val="216486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32" grpId="0"/>
      <p:bldP spid="3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566" y="1546989"/>
            <a:ext cx="3284120" cy="34799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951" y="4851918"/>
            <a:ext cx="1508265" cy="196949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Text Box 1"/>
          <p:cNvSpPr txBox="1"/>
          <p:nvPr/>
        </p:nvSpPr>
        <p:spPr>
          <a:xfrm>
            <a:off x="2926732" y="6452084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Bản</a:t>
            </a:r>
            <a:r>
              <a:rPr lang="en-US" b="1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b="1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quyền</a:t>
            </a:r>
            <a:r>
              <a:rPr lang="en-US" b="1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: FB </a:t>
            </a:r>
            <a:r>
              <a:rPr lang="en-US" b="1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Đặng</a:t>
            </a:r>
            <a:r>
              <a:rPr lang="en-US" b="1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b="1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Nhật</a:t>
            </a:r>
            <a:r>
              <a:rPr lang="en-US" b="1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b="1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Linh</a:t>
            </a:r>
            <a:r>
              <a:rPr lang="en-US" b="1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- https://www.facebook.com/nhat.linh.3557440</a:t>
            </a:r>
          </a:p>
        </p:txBody>
      </p:sp>
      <p:pic>
        <p:nvPicPr>
          <p:cNvPr id="10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2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3" name="五角星 35"/>
          <p:cNvSpPr/>
          <p:nvPr/>
        </p:nvSpPr>
        <p:spPr>
          <a:xfrm rot="19384917">
            <a:off x="10646270" y="-9740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4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5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1899234" y="489789"/>
            <a:ext cx="5398965" cy="768270"/>
            <a:chOff x="693241" y="945059"/>
            <a:chExt cx="5398965" cy="768270"/>
          </a:xfrm>
        </p:grpSpPr>
        <p:sp>
          <p:nvSpPr>
            <p:cNvPr id="29" name="Rounded Rectangle 28"/>
            <p:cNvSpPr/>
            <p:nvPr/>
          </p:nvSpPr>
          <p:spPr>
            <a:xfrm>
              <a:off x="693241" y="945059"/>
              <a:ext cx="3220853" cy="768270"/>
            </a:xfrm>
            <a:prstGeom prst="roundRect">
              <a:avLst/>
            </a:prstGeom>
            <a:noFill/>
            <a:ln w="28575">
              <a:solidFill>
                <a:schemeClr val="accent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93241" y="958427"/>
              <a:ext cx="5398965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Tư thế ngồi viết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250924" y="1281502"/>
            <a:ext cx="6421642" cy="455502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Lưng thẳng.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 tì ngực xuống bàn.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 hơi cúi.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Mắt cách vở khoảng 25-30cm.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 phải cầm bút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 trái tì nhẹ lên mép vở để giữ.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 chân để song song thoải mái.</a:t>
            </a:r>
          </a:p>
          <a:p>
            <a:endParaRPr lang="en-US" sz="32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5334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39358" y="2282910"/>
            <a:ext cx="1088628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>
              <a:lnSpc>
                <a:spcPct val="200000"/>
              </a:lnSpc>
            </a:pPr>
            <a:r>
              <a:rPr lang="en-US" sz="34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 ǟất κíε các đồ εΠ </a:t>
            </a:r>
            <a:r>
              <a:rPr lang="en-US" sz="36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</a:t>
            </a:r>
            <a:r>
              <a:rPr lang="vi-VN" sz="36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uΐϛn κūg ηư dΗϛu,</a:t>
            </a:r>
            <a:endParaRPr lang="en-US" sz="34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38548" y="2960082"/>
            <a:ext cx="12044222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>
              <a:lnSpc>
                <a:spcPct val="200000"/>
              </a:lnSpc>
            </a:pPr>
            <a:r>
              <a:rPr lang="vi-VN" sz="36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εΪg εŗg, Α˝n Ūg sao</a:t>
            </a:r>
            <a:r>
              <a:rPr lang="en-US" sz="36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r>
              <a:rPr lang="vi-VN" sz="36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Tớ cũng κíε</a:t>
            </a:r>
            <a:r>
              <a:rPr lang="en-US" sz="36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 đồ εΠ</a:t>
            </a:r>
            <a:endParaRPr lang="en-US" sz="34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36983" y="3629304"/>
            <a:ext cx="124712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>
              <a:lnSpc>
                <a:spcPct val="200000"/>
              </a:lnSpc>
            </a:pPr>
            <a:r>
              <a:rPr lang="en-US" sz="34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hΗİn đại ηư Δ-gô, ô Ǉô đΗϛu δΗϜn Ǉừ xa,</a:t>
            </a:r>
            <a:r>
              <a:rPr lang="en-US" sz="36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ǧμłu ηân. </a:t>
            </a:r>
            <a:endParaRPr lang="en-US" sz="34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92014" y="4725304"/>
            <a:ext cx="112018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/>
            <a:r>
              <a:rPr lang="vi-VN" sz="36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 εΠ wào Ǉớ cũng giữ gìn cẩn κận. </a:t>
            </a:r>
            <a:endParaRPr lang="en-US" sz="36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26548" y="1326641"/>
            <a:ext cx="5134082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4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 </a:t>
            </a:r>
            <a:r>
              <a:rPr lang="el-GR" sz="36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εΠ ΐ</a:t>
            </a:r>
            <a:r>
              <a:rPr lang="en-US" sz="36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łu </a:t>
            </a:r>
            <a:r>
              <a:rPr lang="el-GR" sz="36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κ</a:t>
            </a:r>
            <a:r>
              <a:rPr lang="en-US" sz="36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í</a:t>
            </a:r>
            <a:r>
              <a:rPr lang="el-GR" sz="36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</a:t>
            </a:r>
            <a:endParaRPr lang="en-US" sz="3600" b="1" dirty="0">
              <a:solidFill>
                <a:srgbClr val="FF0000"/>
              </a:solidFill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77912" y="643545"/>
            <a:ext cx="3378632" cy="64626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4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Chính tả</a:t>
            </a:r>
          </a:p>
        </p:txBody>
      </p:sp>
    </p:spTree>
    <p:extLst>
      <p:ext uri="{BB962C8B-B14F-4D97-AF65-F5344CB8AC3E}">
        <p14:creationId xmlns:p14="http://schemas.microsoft.com/office/powerpoint/2010/main" val="4189915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3415" y="265342"/>
            <a:ext cx="8303319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Chọn </a:t>
            </a:r>
            <a:r>
              <a:rPr lang="en-US" sz="3200" b="1" i="1" u="sng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hoặc </a:t>
            </a:r>
            <a:r>
              <a:rPr lang="en-US" sz="3200" b="1" i="1" u="sng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thay cho ô vuông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1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51" y="4851918"/>
            <a:ext cx="1508265" cy="196949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5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6" name="五角星 35"/>
          <p:cNvSpPr/>
          <p:nvPr/>
        </p:nvSpPr>
        <p:spPr>
          <a:xfrm rot="19384917">
            <a:off x="10646270" y="-9740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7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1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24629" y="1094532"/>
            <a:ext cx="7607262" cy="160037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514350" indent="-514350">
              <a:lnSpc>
                <a:spcPct val="150000"/>
              </a:lnSpc>
              <a:buAutoNum type="alphaLcPeriod"/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Dù ai nói 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ả nói  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iêng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Lòng ta vẫn vững như kiềng ba chân.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24629" y="2853044"/>
            <a:ext cx="11536713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Vào những 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ày 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ỉ, chúng tôi thường chơi đá bóng.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24629" y="3842396"/>
            <a:ext cx="11536713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c. Mấy cậu bạn đang 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ó 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iêng tìm chỗ chơi đá cầu.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2666479" y="1392034"/>
            <a:ext cx="464234" cy="407963"/>
          </a:xfrm>
          <a:prstGeom prst="roundRect">
            <a:avLst/>
          </a:prstGeom>
          <a:solidFill>
            <a:srgbClr val="FF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3896750" y="3001508"/>
            <a:ext cx="676533" cy="452781"/>
          </a:xfrm>
          <a:prstGeom prst="roundRect">
            <a:avLst/>
          </a:prstGeom>
          <a:solidFill>
            <a:srgbClr val="FF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4027334" y="1325445"/>
            <a:ext cx="796481" cy="452781"/>
          </a:xfrm>
          <a:prstGeom prst="roundRect">
            <a:avLst/>
          </a:prstGeom>
          <a:solidFill>
            <a:srgbClr val="FF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2940146" y="3060394"/>
            <a:ext cx="464234" cy="407963"/>
          </a:xfrm>
          <a:prstGeom prst="roundRect">
            <a:avLst/>
          </a:prstGeom>
          <a:solidFill>
            <a:srgbClr val="FF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5037695" y="3980599"/>
            <a:ext cx="647855" cy="452781"/>
          </a:xfrm>
          <a:prstGeom prst="roundRect">
            <a:avLst/>
          </a:prstGeom>
          <a:solidFill>
            <a:srgbClr val="FF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4249730" y="3966798"/>
            <a:ext cx="464234" cy="407963"/>
          </a:xfrm>
          <a:prstGeom prst="roundRect">
            <a:avLst/>
          </a:prstGeom>
          <a:solidFill>
            <a:srgbClr val="FF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744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2" grpId="0"/>
      <p:bldP spid="23" grpId="0"/>
      <p:bldP spid="26" grpId="0"/>
      <p:bldP spid="2" grpId="0" animBg="1"/>
      <p:bldP spid="2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4" grpId="0" animBg="1"/>
      <p:bldP spid="24" grpId="1" animBg="1"/>
      <p:bldP spid="25" grpId="0" animBg="1"/>
      <p:bldP spid="25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859</TotalTime>
  <Words>536</Words>
  <Application>Microsoft Office PowerPoint</Application>
  <PresentationFormat>Widescreen</PresentationFormat>
  <Paragraphs>68</Paragraphs>
  <Slides>12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.VnBodoniH</vt:lpstr>
      <vt:lpstr>Arial</vt:lpstr>
      <vt:lpstr>Arial Rounded MT Bold</vt:lpstr>
      <vt:lpstr>Arial-Rounded</vt:lpstr>
      <vt:lpstr>Calibri</vt:lpstr>
      <vt:lpstr>Calibri Light</vt:lpstr>
      <vt:lpstr>HP001 4 hàng</vt:lpstr>
      <vt:lpstr>iCiel Cadena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Dao Thuy</cp:lastModifiedBy>
  <cp:revision>160</cp:revision>
  <dcterms:created xsi:type="dcterms:W3CDTF">2021-06-02T14:23:54Z</dcterms:created>
  <dcterms:modified xsi:type="dcterms:W3CDTF">2022-11-09T10:44:52Z</dcterms:modified>
</cp:coreProperties>
</file>