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6.xml" ContentType="application/vnd.openxmlformats-officedocument.presentationml.tags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ags/tag7.xml" ContentType="application/vnd.openxmlformats-officedocument.presentationml.tags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ags/tag8.xml" ContentType="application/vnd.openxmlformats-officedocument.presentationml.tags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ags/tag9.xml" ContentType="application/vnd.openxmlformats-officedocument.presentationml.tags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ags/tag10.xml" ContentType="application/vnd.openxmlformats-officedocument.presentationml.tags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ags/tag11.xml" ContentType="application/vnd.openxmlformats-officedocument.presentationml.tags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ags/tag12.xml" ContentType="application/vnd.openxmlformats-officedocument.presentationml.tags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ags/tag13.xml" ContentType="application/vnd.openxmlformats-officedocument.presentationml.tags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tags/tag14.xml" ContentType="application/vnd.openxmlformats-officedocument.presentationml.tags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tags/tag15.xml" ContentType="application/vnd.openxmlformats-officedocument.presentationml.tags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tags/tag16.xml" ContentType="application/vnd.openxmlformats-officedocument.presentationml.tags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tags/tag17.xml" ContentType="application/vnd.openxmlformats-officedocument.presentationml.tags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tags/tag18.xml" ContentType="application/vnd.openxmlformats-officedocument.presentationml.tags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tags/tag19.xml" ContentType="application/vnd.openxmlformats-officedocument.presentationml.tags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tags/tag20.xml" ContentType="application/vnd.openxmlformats-officedocument.presentationml.tags+xml"/>
  <Override PartName="/ppt/theme/theme22.xml" ContentType="application/vnd.openxmlformats-officedocument.them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  <p:sldMasterId id="2147483804" r:id="rId14"/>
    <p:sldMasterId id="2147483816" r:id="rId15"/>
    <p:sldMasterId id="2147483828" r:id="rId16"/>
    <p:sldMasterId id="2147483840" r:id="rId17"/>
    <p:sldMasterId id="2147483852" r:id="rId18"/>
    <p:sldMasterId id="2147483864" r:id="rId19"/>
    <p:sldMasterId id="2147483876" r:id="rId20"/>
    <p:sldMasterId id="2147483888" r:id="rId21"/>
  </p:sldMasterIdLst>
  <p:notesMasterIdLst>
    <p:notesMasterId r:id="rId54"/>
  </p:notesMasterIdLst>
  <p:sldIdLst>
    <p:sldId id="327" r:id="rId22"/>
    <p:sldId id="262" r:id="rId23"/>
    <p:sldId id="257" r:id="rId24"/>
    <p:sldId id="297" r:id="rId25"/>
    <p:sldId id="256" r:id="rId26"/>
    <p:sldId id="270" r:id="rId27"/>
    <p:sldId id="271" r:id="rId28"/>
    <p:sldId id="258" r:id="rId29"/>
    <p:sldId id="277" r:id="rId30"/>
    <p:sldId id="278" r:id="rId31"/>
    <p:sldId id="285" r:id="rId32"/>
    <p:sldId id="279" r:id="rId33"/>
    <p:sldId id="283" r:id="rId34"/>
    <p:sldId id="282" r:id="rId35"/>
    <p:sldId id="288" r:id="rId36"/>
    <p:sldId id="290" r:id="rId37"/>
    <p:sldId id="292" r:id="rId38"/>
    <p:sldId id="291" r:id="rId39"/>
    <p:sldId id="293" r:id="rId40"/>
    <p:sldId id="294" r:id="rId41"/>
    <p:sldId id="295" r:id="rId42"/>
    <p:sldId id="296" r:id="rId43"/>
    <p:sldId id="280" r:id="rId44"/>
    <p:sldId id="298" r:id="rId45"/>
    <p:sldId id="299" r:id="rId46"/>
    <p:sldId id="302" r:id="rId47"/>
    <p:sldId id="306" r:id="rId48"/>
    <p:sldId id="307" r:id="rId49"/>
    <p:sldId id="300" r:id="rId50"/>
    <p:sldId id="261" r:id="rId51"/>
    <p:sldId id="303" r:id="rId52"/>
    <p:sldId id="326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86" d="100"/>
          <a:sy n="86" d="100"/>
        </p:scale>
        <p:origin x="-3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slide" Target="slides/slide29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Master" Target="slideMasters/slideMaster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850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GB" altLang="en-US"/>
              <a:t>Thầy giáo Cú Mèo đặt câu hỏi cho 2 bạn Vẹt Xanh và Vẹt Đỏ</a:t>
            </a:r>
          </a:p>
        </p:txBody>
      </p:sp>
    </p:spTree>
    <p:extLst>
      <p:ext uri="{BB962C8B-B14F-4D97-AF65-F5344CB8AC3E}">
        <p14:creationId xmlns:p14="http://schemas.microsoft.com/office/powerpoint/2010/main" val="3199440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sv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13.svg"/><Relationship Id="rId4" Type="http://schemas.openxmlformats.org/officeDocument/2006/relationships/image" Target="../media/image8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6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7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8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9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2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sv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9.png"/><Relationship Id="rId5" Type="http://schemas.openxmlformats.org/officeDocument/2006/relationships/image" Target="../media/image13.svg"/><Relationship Id="rId4" Type="http://schemas.openxmlformats.org/officeDocument/2006/relationships/image" Target="../media/image8.png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1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sv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png"/><Relationship Id="rId5" Type="http://schemas.openxmlformats.org/officeDocument/2006/relationships/image" Target="../media/image13.svg"/><Relationship Id="rId4" Type="http://schemas.openxmlformats.org/officeDocument/2006/relationships/image" Target="../media/image8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sv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9.png"/><Relationship Id="rId5" Type="http://schemas.openxmlformats.org/officeDocument/2006/relationships/image" Target="../media/image13.svg"/><Relationship Id="rId4" Type="http://schemas.openxmlformats.org/officeDocument/2006/relationships/image" Target="../media/image8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175385" y="-1456055"/>
            <a:ext cx="3332480" cy="3303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175385" y="-1456055"/>
            <a:ext cx="3332480" cy="3303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175385" y="-1456055"/>
            <a:ext cx="3332480" cy="3303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175385" y="-1456055"/>
            <a:ext cx="3332480" cy="3303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image" Target="../media/image4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svg"/><Relationship Id="rId20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01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2.sv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12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2.sv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tags" Target="../tags/tag11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2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31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image" Target="../media/image1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ags" Target="../tags/tag12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3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42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image" Target="../media/image1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tags" Target="../tags/tag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4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53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image" Target="../media/image1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tags" Target="../tags/tag14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5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64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image" Target="../media/image1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tags" Target="../tags/tag15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6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75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image" Target="../media/image1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tags" Target="../tags/tag16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7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86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image" Target="../media/image1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tags" Target="../tags/tag17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8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97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Relationship Id="rId14" Type="http://schemas.openxmlformats.org/officeDocument/2006/relationships/image" Target="../media/image1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tags" Target="../tags/tag18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20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208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tags" Target="../tags/tag19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211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219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Relationship Id="rId14" Type="http://schemas.openxmlformats.org/officeDocument/2006/relationships/image" Target="../media/image1.pn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tags" Target="../tags/tag20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22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230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4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ags" Target="../tags/tag5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ags" Target="../tags/tag6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ags" Target="../tags/tag7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65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ags" Target="../tags/tag8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ags" Target="../tags/tag9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7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87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ags" Target="../tags/tag10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9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98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xmlns="" id="{0C5D1C2B-27D4-484F-B0D1-89E78BF7CD6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9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D3BA7517-063C-4E09-AB66-63AA2FA83B33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20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EAC8F653-5B26-4ABC-9296-E2C0547C1245}"/>
              </a:ext>
            </a:extLst>
          </p:cNvPr>
          <p:cNvSpPr>
            <a:spLocks noChangeAspect="1"/>
          </p:cNvSpPr>
          <p:nvPr userDrawn="1">
            <p:custDataLst>
              <p:tags r:id="rId14"/>
            </p:custDataLst>
          </p:nvPr>
        </p:nvSpPr>
        <p:spPr>
          <a:xfrm>
            <a:off x="-1084082" y="1841500"/>
            <a:ext cx="914400" cy="914400"/>
          </a:xfrm>
          <a:prstGeom prst="ellipse">
            <a:avLst/>
          </a:prstGeom>
          <a:blipFill dpi="0" rotWithShape="0">
            <a:blip r:embed="rId20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BE2F78CA-A763-49B7-B0FC-03A126C69B8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A16E65D0-C10C-474A-973D-40E16D11119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09041A5F-0EBE-4790-A975-CDE7F94DAEC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C95FBBD7-6419-4B05-B89A-F7ECE086ED14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A9AAF917-5E15-414F-B74F-EAA2EFF3078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833E5A6F-4518-4DF0-B91B-2FC8D11AEF01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E78AE097-184C-4944-A641-87290CBCEAC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2D383DD4-AD59-4534-822E-4C84894251C5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0FD596A9-5286-46C2-B4F8-75758B3C1E3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1C4B10C7-2941-4D88-B3B6-BFA9D4AD8524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5949418F-EDC2-4932-A568-18F7BCE888C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1FA503A7-6FA5-4542-B53B-395637B630CC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2454F4FF-80B3-4A50-A875-1D25009FE33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02704605-A222-47EF-BC98-8F16A382369A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6961D3FE-E173-4504-B1C3-74E1214076E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4ECF336F-9875-4E2F-AF6D-37C993C5D0B2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38A3D146-5F94-4C64-99DB-43A90FD637C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B996898B-49D9-4701-B620-74A730C6A57D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1D5B56AD-CCD0-4CD6-A96B-7EB4501DDE4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273685" y="1658620"/>
            <a:ext cx="12616180" cy="519938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3ED8CC7A-C3AA-43EF-B0FC-BD144B4F654D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2A3444C1-306E-4578-80ED-FCDF11E695A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273685" y="1658620"/>
            <a:ext cx="12616180" cy="519938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14A177F9-E993-4AF4-90C7-C6E62EFB9CF0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FA22F5E6-5A22-4D7E-A56B-0009F3FF59A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3A0F4E0D-89D7-4B64-AD0C-4DACCF123086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4418B497-B0DC-47A3-8534-C9501BF003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0397A5FF-03C8-4710-9A93-14677090759A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A5950B46-39CD-4EE0-AE58-410F5BDC5E4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5089F643-37CF-4E22-BDEC-BEBE2F7D1A98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DD67602C-F40F-48BE-BA13-33A6073AA81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A6DB894B-87C6-4EFE-8D46-0C786859872E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0055B415-55B3-400E-8DA2-50666F9E93E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273685" y="1658620"/>
            <a:ext cx="12616180" cy="519938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5B3E93F1-F957-459E-88B6-1C64F7614FBD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165DBAA7-7B2E-44D3-B33A-D329DBAB28E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273685" y="1658620"/>
            <a:ext cx="12616180" cy="519938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B5356779-5DCF-499C-B86D-2FBCF38FED8F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C57A5E65-AD46-4188-9152-1B9B37A54D8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EB683D3F-99AC-4FA1-972A-349F07339E0C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F37E92B3-4EB1-4A9E-92D7-9FB509AA53C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6A77C5D3-C617-42A1-B2EF-F0214C223B64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2.wdp"/><Relationship Id="rId3" Type="http://schemas.openxmlformats.org/officeDocument/2006/relationships/tags" Target="../tags/tag2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5.png"/><Relationship Id="rId17" Type="http://schemas.openxmlformats.org/officeDocument/2006/relationships/image" Target="../media/image36.svg"/><Relationship Id="rId2" Type="http://schemas.openxmlformats.org/officeDocument/2006/relationships/tags" Target="../tags/tag22.xml"/><Relationship Id="rId16" Type="http://schemas.openxmlformats.org/officeDocument/2006/relationships/image" Target="../media/image17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microsoft.com/office/2007/relationships/hdphoto" Target="../media/hdphoto1.wdp"/><Relationship Id="rId5" Type="http://schemas.openxmlformats.org/officeDocument/2006/relationships/tags" Target="../tags/tag25.xml"/><Relationship Id="rId15" Type="http://schemas.microsoft.com/office/2007/relationships/hdphoto" Target="../media/hdphoto3.wdp"/><Relationship Id="rId10" Type="http://schemas.openxmlformats.org/officeDocument/2006/relationships/image" Target="../media/image14.png"/><Relationship Id="rId4" Type="http://schemas.openxmlformats.org/officeDocument/2006/relationships/tags" Target="../tags/tag24.xml"/><Relationship Id="rId9" Type="http://schemas.openxmlformats.org/officeDocument/2006/relationships/image" Target="../media/image31.sv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42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33.xml"/><Relationship Id="rId6" Type="http://schemas.openxmlformats.org/officeDocument/2006/relationships/image" Target="../media/image66.svg"/><Relationship Id="rId11" Type="http://schemas.openxmlformats.org/officeDocument/2006/relationships/image" Target="../media/image45.png"/><Relationship Id="rId5" Type="http://schemas.openxmlformats.org/officeDocument/2006/relationships/image" Target="../media/image43.png"/><Relationship Id="rId10" Type="http://schemas.openxmlformats.org/officeDocument/2006/relationships/image" Target="../media/image4.svg"/><Relationship Id="rId4" Type="http://schemas.openxmlformats.org/officeDocument/2006/relationships/image" Target="../media/image64.sv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48.jpeg"/><Relationship Id="rId5" Type="http://schemas.openxmlformats.org/officeDocument/2006/relationships/image" Target="../media/image79.sv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9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79.svg"/><Relationship Id="rId5" Type="http://schemas.openxmlformats.org/officeDocument/2006/relationships/image" Target="../media/image54.png"/><Relationship Id="rId4" Type="http://schemas.openxmlformats.org/officeDocument/2006/relationships/image" Target="../media/image7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23.png"/><Relationship Id="rId3" Type="http://schemas.openxmlformats.org/officeDocument/2006/relationships/image" Target="../media/image20.svg"/><Relationship Id="rId7" Type="http://schemas.openxmlformats.org/officeDocument/2006/relationships/image" Target="../media/image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8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9.png"/><Relationship Id="rId5" Type="http://schemas.openxmlformats.org/officeDocument/2006/relationships/image" Target="../media/image22.svg"/><Relationship Id="rId15" Type="http://schemas.openxmlformats.org/officeDocument/2006/relationships/image" Target="../media/image25.png"/><Relationship Id="rId10" Type="http://schemas.openxmlformats.org/officeDocument/2006/relationships/image" Target="../media/image13.svg"/><Relationship Id="rId4" Type="http://schemas.openxmlformats.org/officeDocument/2006/relationships/image" Target="../media/image19.png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5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57.jpeg"/><Relationship Id="rId5" Type="http://schemas.openxmlformats.org/officeDocument/2006/relationships/image" Target="../media/image79.sv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5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0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229.xml"/><Relationship Id="rId1" Type="http://schemas.openxmlformats.org/officeDocument/2006/relationships/tags" Target="../tags/tag34.xml"/><Relationship Id="rId5" Type="http://schemas.openxmlformats.org/officeDocument/2006/relationships/image" Target="../media/image92.sv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94.svg"/><Relationship Id="rId7" Type="http://schemas.openxmlformats.org/officeDocument/2006/relationships/image" Target="../media/image79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54.png"/><Relationship Id="rId5" Type="http://schemas.openxmlformats.org/officeDocument/2006/relationships/image" Target="../media/image43.pn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2.wdp"/><Relationship Id="rId3" Type="http://schemas.openxmlformats.org/officeDocument/2006/relationships/tags" Target="../tags/tag29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5.png"/><Relationship Id="rId17" Type="http://schemas.openxmlformats.org/officeDocument/2006/relationships/image" Target="../media/image36.svg"/><Relationship Id="rId2" Type="http://schemas.openxmlformats.org/officeDocument/2006/relationships/tags" Target="../tags/tag28.xml"/><Relationship Id="rId16" Type="http://schemas.openxmlformats.org/officeDocument/2006/relationships/image" Target="../media/image17.png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microsoft.com/office/2007/relationships/hdphoto" Target="../media/hdphoto1.wdp"/><Relationship Id="rId5" Type="http://schemas.openxmlformats.org/officeDocument/2006/relationships/tags" Target="../tags/tag31.xml"/><Relationship Id="rId15" Type="http://schemas.microsoft.com/office/2007/relationships/hdphoto" Target="../media/hdphoto3.wdp"/><Relationship Id="rId10" Type="http://schemas.openxmlformats.org/officeDocument/2006/relationships/image" Target="../media/image14.png"/><Relationship Id="rId4" Type="http://schemas.openxmlformats.org/officeDocument/2006/relationships/tags" Target="../tags/tag30.xml"/><Relationship Id="rId9" Type="http://schemas.openxmlformats.org/officeDocument/2006/relationships/image" Target="../media/image31.svg"/><Relationship Id="rId1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9.svg"/><Relationship Id="rId7" Type="http://schemas.openxmlformats.org/officeDocument/2006/relationships/image" Target="../media/image101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9.xml"/><Relationship Id="rId6" Type="http://schemas.openxmlformats.org/officeDocument/2006/relationships/image" Target="../media/image72.png"/><Relationship Id="rId5" Type="http://schemas.openxmlformats.org/officeDocument/2006/relationships/image" Target="../media/image13.svg"/><Relationship Id="rId10" Type="http://schemas.openxmlformats.org/officeDocument/2006/relationships/image" Target="../media/image73.png"/><Relationship Id="rId4" Type="http://schemas.openxmlformats.org/officeDocument/2006/relationships/image" Target="../media/image21.png"/><Relationship Id="rId9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31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1.xml"/><Relationship Id="rId6" Type="http://schemas.openxmlformats.org/officeDocument/2006/relationships/image" Target="../media/image38.svg"/><Relationship Id="rId11" Type="http://schemas.openxmlformats.org/officeDocument/2006/relationships/image" Target="../media/image40.svg"/><Relationship Id="rId5" Type="http://schemas.openxmlformats.org/officeDocument/2006/relationships/image" Target="../media/image28.png"/><Relationship Id="rId10" Type="http://schemas.openxmlformats.org/officeDocument/2006/relationships/image" Target="../media/image29.png"/><Relationship Id="rId4" Type="http://schemas.openxmlformats.org/officeDocument/2006/relationships/image" Target="../media/image11.svg"/><Relationship Id="rId9" Type="http://schemas.openxmlformats.org/officeDocument/2006/relationships/image" Target="../media/image9.png"/><Relationship Id="rId14" Type="http://schemas.openxmlformats.org/officeDocument/2006/relationships/image" Target="../media/image4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47.svg"/><Relationship Id="rId4" Type="http://schemas.openxmlformats.org/officeDocument/2006/relationships/image" Target="../media/image33.png"/><Relationship Id="rId9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5.sv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svg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png"/><Relationship Id="rId5" Type="http://schemas.openxmlformats.org/officeDocument/2006/relationships/image" Target="../media/image59.sv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87124" y="69534"/>
            <a:ext cx="1563370" cy="1475740"/>
          </a:xfrm>
          <a:prstGeom prst="rect">
            <a:avLst/>
          </a:prstGeom>
        </p:spPr>
      </p:pic>
      <p:sp>
        <p:nvSpPr>
          <p:cNvPr id="3" name="Line 13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2571342" y="2299970"/>
            <a:ext cx="709612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dirty="0">
              <a:ea typeface="Montserrat" panose="02000505000000020004" charset="0"/>
              <a:cs typeface="Montserrat" panose="02000505000000020004" charset="0"/>
            </a:endParaRPr>
          </a:p>
        </p:txBody>
      </p:sp>
      <p:sp>
        <p:nvSpPr>
          <p:cNvPr id="4" name="AutoShape 1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280411" y="1957705"/>
            <a:ext cx="4914356" cy="685165"/>
          </a:xfrm>
          <a:prstGeom prst="homePlate">
            <a:avLst>
              <a:gd name="adj" fmla="val 137778"/>
            </a:avLst>
          </a:prstGeom>
          <a:noFill/>
          <a:ln w="38100" cap="rnd">
            <a:solidFill>
              <a:schemeClr val="accent1"/>
            </a:solidFill>
            <a:prstDash val="dash"/>
            <a:miter lim="800000"/>
          </a:ln>
          <a:effectLst/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defRPr/>
            </a:pPr>
            <a:r>
              <a:rPr lang="en-US" altLang="zh-CN" sz="3600" dirty="0" err="1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Môn</a:t>
            </a:r>
            <a:r>
              <a:rPr lang="en-US" altLang="zh-CN" sz="3600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: </a:t>
            </a:r>
            <a:r>
              <a:rPr lang="en-US" altLang="zh-CN" sz="3600" dirty="0" err="1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Luyện</a:t>
            </a:r>
            <a:r>
              <a:rPr lang="en-US" altLang="zh-CN" sz="3600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 </a:t>
            </a:r>
            <a:r>
              <a:rPr lang="en-US" altLang="zh-CN" sz="3600" dirty="0" err="1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từ</a:t>
            </a:r>
            <a:r>
              <a:rPr lang="en-US" altLang="zh-CN" sz="3600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 </a:t>
            </a:r>
            <a:r>
              <a:rPr lang="en-US" altLang="zh-CN" sz="3600" dirty="0" err="1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và</a:t>
            </a:r>
            <a:r>
              <a:rPr lang="en-US" altLang="zh-CN" sz="3600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 </a:t>
            </a:r>
            <a:r>
              <a:rPr lang="en-US" altLang="zh-CN" sz="3600" dirty="0" err="1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câu</a:t>
            </a:r>
            <a:endParaRPr lang="en-GB" altLang="zh-CN" sz="3600" dirty="0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Shintia Script" panose="02000804000000020003" charset="0"/>
              <a:ea typeface="Montserrat" panose="02000505000000020004" charset="0"/>
              <a:cs typeface="SVN-Shintia Script" panose="02000804000000020003" charset="0"/>
            </a:endParaRPr>
          </a:p>
        </p:txBody>
      </p:sp>
      <p:sp>
        <p:nvSpPr>
          <p:cNvPr id="5" name="Line 13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2448470" y="3453765"/>
            <a:ext cx="709613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dirty="0">
              <a:latin typeface="Montserrat" panose="02000505000000020004" charset="0"/>
              <a:ea typeface="Montserrat" panose="02000505000000020004" charset="0"/>
              <a:cs typeface="Montserrat" panose="02000505000000020004" charset="0"/>
            </a:endParaRPr>
          </a:p>
        </p:txBody>
      </p:sp>
      <p:sp>
        <p:nvSpPr>
          <p:cNvPr id="6" name="AutoShape 1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477895" y="2920365"/>
            <a:ext cx="5004254" cy="861935"/>
          </a:xfrm>
          <a:prstGeom prst="homePlate">
            <a:avLst>
              <a:gd name="adj" fmla="val 116086"/>
            </a:avLst>
          </a:prstGeom>
          <a:noFill/>
          <a:ln w="38100" cap="rnd">
            <a:solidFill>
              <a:schemeClr val="accent1"/>
            </a:solidFill>
            <a:prstDash val="dash"/>
            <a:miter lim="800000"/>
          </a:ln>
          <a:effectLst/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lvl="0" algn="l" eaLnBrk="1" hangingPunct="1">
              <a:defRPr/>
            </a:pPr>
            <a:endParaRPr lang="en-GB" altLang="zh-CN" sz="3600" dirty="0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Shintia Script" panose="02000804000000020003" charset="0"/>
              <a:ea typeface="Montserrat" panose="02000505000000020004" charset="0"/>
              <a:cs typeface="SVN-Shintia Script" panose="02000804000000020003" charset="0"/>
            </a:endParaRPr>
          </a:p>
        </p:txBody>
      </p:sp>
      <p:sp>
        <p:nvSpPr>
          <p:cNvPr id="7" name="Line 13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2647950" y="4871720"/>
            <a:ext cx="968375" cy="635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2000" dirty="0">
              <a:latin typeface="Montserrat" panose="02000505000000020004" charset="0"/>
              <a:ea typeface="Montserrat" panose="02000505000000020004" charset="0"/>
              <a:cs typeface="Montserrat" panose="02000505000000020004" charset="0"/>
            </a:endParaRPr>
          </a:p>
        </p:txBody>
      </p:sp>
      <p:sp>
        <p:nvSpPr>
          <p:cNvPr id="8" name="AutoShape 1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616326" y="4307205"/>
            <a:ext cx="5388338" cy="874332"/>
          </a:xfrm>
          <a:prstGeom prst="homePlate">
            <a:avLst>
              <a:gd name="adj" fmla="val 111351"/>
            </a:avLst>
          </a:prstGeom>
          <a:noFill/>
          <a:ln w="38100" cap="rnd">
            <a:solidFill>
              <a:schemeClr val="accent1"/>
            </a:solidFill>
            <a:prstDash val="dash"/>
            <a:miter lim="800000"/>
          </a:ln>
          <a:effectLst/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lvl="0" eaLnBrk="1" hangingPunct="1">
              <a:defRPr/>
            </a:pPr>
            <a:r>
              <a:rPr lang="en-GB" altLang="zh-CN" sz="36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Bài</a:t>
            </a:r>
            <a:r>
              <a:rPr lang="en-GB" altLang="zh-CN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: </a:t>
            </a:r>
            <a:r>
              <a:rPr lang="en-GB" altLang="zh-CN" sz="36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Từ</a:t>
            </a:r>
            <a:r>
              <a:rPr lang="en-GB" altLang="zh-CN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 </a:t>
            </a:r>
            <a:r>
              <a:rPr lang="en-GB" altLang="zh-CN" sz="36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đồng</a:t>
            </a:r>
            <a:r>
              <a:rPr lang="en-GB" altLang="zh-CN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 </a:t>
            </a:r>
            <a:r>
              <a:rPr lang="en-GB" altLang="zh-CN" sz="36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âm</a:t>
            </a:r>
            <a:endParaRPr lang="en-GB" altLang="zh-CN" sz="3600" dirty="0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Shintia Script" panose="02000804000000020003" charset="0"/>
              <a:ea typeface="Montserrat" panose="02000505000000020004" charset="0"/>
              <a:cs typeface="SVN-Shintia Script" panose="02000804000000020003" charset="0"/>
            </a:endParaRPr>
          </a:p>
        </p:txBody>
      </p:sp>
      <p:pic>
        <p:nvPicPr>
          <p:cNvPr id="9" name="图片 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encilGrayscale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6917" y="1957770"/>
            <a:ext cx="731583" cy="713294"/>
          </a:xfrm>
          <a:prstGeom prst="rect">
            <a:avLst/>
          </a:prstGeom>
        </p:spPr>
      </p:pic>
      <p:pic>
        <p:nvPicPr>
          <p:cNvPr id="10" name="图片 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encilGrayscale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3095" y="3083560"/>
            <a:ext cx="545465" cy="740410"/>
          </a:xfrm>
          <a:prstGeom prst="rect">
            <a:avLst/>
          </a:prstGeom>
        </p:spPr>
      </p:pic>
      <p:pic>
        <p:nvPicPr>
          <p:cNvPr id="11" name="图片 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encilGrayscale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9513" y="4468242"/>
            <a:ext cx="548688" cy="713294"/>
          </a:xfrm>
          <a:prstGeom prst="rect">
            <a:avLst/>
          </a:prstGeom>
        </p:spPr>
      </p:pic>
      <p:sp>
        <p:nvSpPr>
          <p:cNvPr id="12" name="Rectangles 1"/>
          <p:cNvSpPr/>
          <p:nvPr/>
        </p:nvSpPr>
        <p:spPr>
          <a:xfrm>
            <a:off x="2273935" y="252730"/>
            <a:ext cx="6051459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20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Caprica Script" charset="0"/>
                <a:cs typeface="SVN-Caprica Script" charset="0"/>
              </a:rPr>
              <a:t>TRƯỜNG TIỂU HỌC SÀI ĐỒNG</a:t>
            </a:r>
          </a:p>
          <a:p>
            <a:pPr algn="ctr"/>
            <a:endParaRPr lang="en-GB" altLang="en-US" sz="2000" b="1" dirty="0" smtClean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Caprica Script" charset="0"/>
              <a:cs typeface="SVN-Caprica Script" charset="0"/>
            </a:endParaRPr>
          </a:p>
          <a:p>
            <a:pPr algn="ctr"/>
            <a:r>
              <a:rPr lang="en-GB" altLang="en-US" sz="44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Caprica Script" charset="0"/>
                <a:cs typeface="SVN-Caprica Script" charset="0"/>
              </a:rPr>
              <a:t>GIÁO ÁN ĐIỆN TỬ</a:t>
            </a:r>
            <a:endParaRPr lang="en-GB" altLang="en-US" sz="440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Caprica Script" charset="0"/>
              <a:cs typeface="SVN-Caprica Script" charset="0"/>
            </a:endParaRPr>
          </a:p>
        </p:txBody>
      </p:sp>
      <p:pic>
        <p:nvPicPr>
          <p:cNvPr id="13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3616325" y="1637725"/>
            <a:ext cx="3221990" cy="1409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616325" y="3069026"/>
            <a:ext cx="19543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altLang="zh-CN" sz="3600" dirty="0" err="1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Lớp</a:t>
            </a:r>
            <a:r>
              <a:rPr lang="en-GB" altLang="zh-CN" sz="3600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: 5A8</a:t>
            </a:r>
            <a:endParaRPr lang="en-GB" altLang="zh-CN" sz="3600" dirty="0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Shintia Script" panose="02000804000000020003" charset="0"/>
              <a:ea typeface="Montserrat" panose="02000505000000020004" charset="0"/>
              <a:cs typeface="SVN-Shintia Script" panose="02000804000000020003" charset="0"/>
            </a:endParaRPr>
          </a:p>
        </p:txBody>
      </p:sp>
      <p:sp>
        <p:nvSpPr>
          <p:cNvPr id="15" name="Rectangle 19"/>
          <p:cNvSpPr/>
          <p:nvPr/>
        </p:nvSpPr>
        <p:spPr>
          <a:xfrm>
            <a:off x="8731205" y="5023803"/>
            <a:ext cx="5334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just" eaLnBrk="1" hangingPunct="1">
              <a:spcBef>
                <a:spcPct val="30000"/>
              </a:spcBef>
              <a:buFontTx/>
              <a:buNone/>
            </a:pPr>
            <a:r>
              <a:rPr lang="en-US" altLang="vi-VN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altLang="vi-VN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vi-VN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altLang="vi-VN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endParaRPr lang="en-US" altLang="vi-VN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8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12" grpId="0"/>
      <p:bldP spid="15" grpId="0"/>
      <p:bldP spid="1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31845" y="1920875"/>
            <a:ext cx="8185785" cy="3421380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0" y="1536065"/>
            <a:ext cx="2483485" cy="1809750"/>
          </a:xfrm>
          <a:prstGeom prst="rect">
            <a:avLst/>
          </a:prstGeom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9709150" y="1536065"/>
            <a:ext cx="2482850" cy="1809750"/>
          </a:xfrm>
          <a:prstGeom prst="rect">
            <a:avLst/>
          </a:prstGeom>
        </p:spPr>
      </p:pic>
      <p:sp>
        <p:nvSpPr>
          <p:cNvPr id="16386" name="Rectangle 1"/>
          <p:cNvSpPr/>
          <p:nvPr/>
        </p:nvSpPr>
        <p:spPr>
          <a:xfrm>
            <a:off x="2416492" y="2610167"/>
            <a:ext cx="7517130" cy="17519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n-US" altLang="vi-VN" sz="1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vi-VN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đồng âm l</a:t>
            </a:r>
            <a:r>
              <a:rPr lang="en-US" altLang="vi-VN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từ giống nhau về âm nhưng khác hẳn nhau về nghĩa.</a:t>
            </a:r>
            <a:endParaRPr lang="en-US" altLang="vi-VN" sz="3600" b="1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2723833" y="492760"/>
            <a:ext cx="2823845" cy="1106805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marL="0" lvl="0" indent="0" algn="just">
              <a:spcBef>
                <a:spcPct val="0"/>
              </a:spcBef>
              <a:buFontTx/>
              <a:buNone/>
            </a:pPr>
            <a:r>
              <a:rPr lang="en-US" altLang="vi-VN" sz="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VN-Shintia Script" panose="02000804000000020003" charset="0"/>
                <a:cs typeface="SVN-Shintia Script" panose="02000804000000020003" charset="0"/>
                <a:sym typeface="+mn-ea"/>
              </a:rPr>
              <a:t>Ghi nhớ: </a:t>
            </a:r>
          </a:p>
        </p:txBody>
      </p:sp>
      <p:pic>
        <p:nvPicPr>
          <p:cNvPr id="19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945640" y="537845"/>
            <a:ext cx="941705" cy="953770"/>
          </a:xfrm>
          <a:prstGeom prst="rect">
            <a:avLst/>
          </a:prstGeom>
        </p:spPr>
      </p:pic>
      <p:pic>
        <p:nvPicPr>
          <p:cNvPr id="2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678" y="715963"/>
            <a:ext cx="2236470" cy="21850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s 4"/>
          <p:cNvSpPr/>
          <p:nvPr/>
        </p:nvSpPr>
        <p:spPr>
          <a:xfrm>
            <a:off x="2294228" y="4015740"/>
            <a:ext cx="7096815" cy="70788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en-GB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 rất thích ngắm </a:t>
            </a:r>
            <a:r>
              <a:rPr lang="en-GB" altLang="en-US" sz="4000" b="1" u="sng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trên trời.</a:t>
            </a:r>
          </a:p>
        </p:txBody>
      </p:sp>
      <p:sp>
        <p:nvSpPr>
          <p:cNvPr id="6" name="Rectangles 5"/>
          <p:cNvSpPr/>
          <p:nvPr/>
        </p:nvSpPr>
        <p:spPr>
          <a:xfrm>
            <a:off x="1433507" y="1301750"/>
            <a:ext cx="9324989" cy="70788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 tôi </a:t>
            </a:r>
            <a:r>
              <a:rPr lang="en-GB" altLang="en-US" sz="4000" b="1" u="sng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kê tài khoản ngân hàng nhé! 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107690" y="2233930"/>
            <a:ext cx="1708785" cy="6451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GB" altLang="en-US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 từ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5917565" y="4722495"/>
            <a:ext cx="173156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GB" altLang="en-US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danh từ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8" grpId="1" animBg="1"/>
      <p:bldP spid="9" grpId="0" animBg="1"/>
      <p:bldP spid="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25955" y="236855"/>
            <a:ext cx="7509510" cy="1751330"/>
          </a:xfrm>
          <a:prstGeom prst="rect">
            <a:avLst/>
          </a:prstGeom>
        </p:spPr>
      </p:pic>
      <p:sp>
        <p:nvSpPr>
          <p:cNvPr id="18436" name="Text Box 7"/>
          <p:cNvSpPr txBox="1"/>
          <p:nvPr/>
        </p:nvSpPr>
        <p:spPr>
          <a:xfrm>
            <a:off x="2095500" y="462915"/>
            <a:ext cx="697103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en-US" altLang="vi-VN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 biệt nghĩa của những từ đồng âm trong các cụm từ sau:</a:t>
            </a:r>
            <a:endParaRPr lang="en-US" altLang="vi-VN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12420" y="0"/>
            <a:ext cx="810260" cy="144526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GB" altLang="en-US" sz="8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lgerian" panose="04020705040A02060702" charset="0"/>
                <a:cs typeface="Algerian" panose="04020705040A02060702" charset="0"/>
              </a:rPr>
              <a:t>1 </a:t>
            </a:r>
          </a:p>
        </p:txBody>
      </p:sp>
      <p:sp>
        <p:nvSpPr>
          <p:cNvPr id="18434" name="Text Box 4"/>
          <p:cNvSpPr txBox="1"/>
          <p:nvPr/>
        </p:nvSpPr>
        <p:spPr>
          <a:xfrm>
            <a:off x="1873250" y="2636838"/>
            <a:ext cx="82296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just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a) Cánh đồng - tượng đồng - một nghìn đồng.</a:t>
            </a:r>
            <a:endParaRPr lang="en-US" altLang="vi-VN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7" name="Rectangle 10"/>
          <p:cNvSpPr/>
          <p:nvPr/>
        </p:nvSpPr>
        <p:spPr>
          <a:xfrm>
            <a:off x="1873250" y="4812348"/>
            <a:ext cx="4013200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c)  Ba v</a:t>
            </a:r>
            <a:r>
              <a:rPr lang="en-US" alt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má - ba tuổi.</a:t>
            </a:r>
            <a:endParaRPr lang="en-US" altLang="vi-VN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0" name="Rectangle 9"/>
          <p:cNvSpPr/>
          <p:nvPr/>
        </p:nvSpPr>
        <p:spPr>
          <a:xfrm>
            <a:off x="1873250" y="3724593"/>
            <a:ext cx="3886200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 Hòn đá - đá bóng.</a:t>
            </a:r>
            <a:endParaRPr lang="en-US" altLang="vi-VN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  <p:bldP spid="18436" grpId="1"/>
      <p:bldP spid="2" grpId="0"/>
      <p:bldP spid="18434" grpId="0"/>
      <p:bldP spid="18437" grpId="0"/>
      <p:bldP spid="184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577215" y="212725"/>
            <a:ext cx="3479800" cy="3479800"/>
          </a:xfrm>
          <a:prstGeom prst="flowChartAlternateProcess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3" name="Rounded Rectangle 2"/>
          <p:cNvSpPr/>
          <p:nvPr/>
        </p:nvSpPr>
        <p:spPr>
          <a:xfrm>
            <a:off x="4479925" y="212725"/>
            <a:ext cx="3479800" cy="3479800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4" name="Rounded Rectangle 3"/>
          <p:cNvSpPr/>
          <p:nvPr/>
        </p:nvSpPr>
        <p:spPr>
          <a:xfrm>
            <a:off x="8382635" y="2137410"/>
            <a:ext cx="3479800" cy="1555115"/>
          </a:xfrm>
          <a:prstGeom prst="round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5" name="Rounded Rectangle 4"/>
          <p:cNvSpPr/>
          <p:nvPr/>
        </p:nvSpPr>
        <p:spPr>
          <a:xfrm>
            <a:off x="8382635" y="212725"/>
            <a:ext cx="3479800" cy="1555115"/>
          </a:xfrm>
          <a:prstGeom prst="round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18434" name="Text Box 4"/>
          <p:cNvSpPr txBox="1"/>
          <p:nvPr/>
        </p:nvSpPr>
        <p:spPr>
          <a:xfrm>
            <a:off x="1554004" y="4444683"/>
            <a:ext cx="9083992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đồng - tượng đồng - một nghìn đồng.</a:t>
            </a:r>
            <a:endParaRPr lang="en-US" altLang="vi-VN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84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1743710" y="2267585"/>
            <a:ext cx="5380355" cy="3704590"/>
          </a:xfrm>
          <a:prstGeom prst="rect">
            <a:avLst/>
          </a:prstGeom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1930400" y="3648075"/>
            <a:ext cx="4587875" cy="14763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1217930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đồng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khoảng đất rộng v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bằng phẳng, dùng để c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cấy, trồng trọt.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83" name="Picture 15"/>
          <p:cNvPicPr>
            <a:picLocks noChangeAspect="1" noChangeArrowheads="1"/>
          </p:cNvPicPr>
          <p:nvPr/>
        </p:nvPicPr>
        <p:blipFill rotWithShape="1">
          <a:blip r:embed="rId3"/>
          <a:srcRect b="6864"/>
          <a:stretch>
            <a:fillRect/>
          </a:stretch>
        </p:blipFill>
        <p:spPr bwMode="auto">
          <a:xfrm>
            <a:off x="7123430" y="1504950"/>
            <a:ext cx="4841875" cy="3444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3710" y="567055"/>
            <a:ext cx="2124710" cy="1857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bldLvl="0" animBg="1"/>
      <p:bldP spid="4198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263005" y="349885"/>
            <a:ext cx="5720080" cy="3875405"/>
          </a:xfrm>
          <a:prstGeom prst="rect">
            <a:avLst/>
          </a:prstGeom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6790690" y="971550"/>
            <a:ext cx="4665345" cy="2399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 defTabSz="121793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 đồng: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đồng là kim loại có màu đỏ, dễ dát mỏng và kéo sợi, thường dùng làm dây điện và hợp kim.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369935" y="3936365"/>
            <a:ext cx="2281555" cy="1996440"/>
          </a:xfrm>
          <a:prstGeom prst="rect">
            <a:avLst/>
          </a:prstGeom>
        </p:spPr>
      </p:pic>
      <p:pic>
        <p:nvPicPr>
          <p:cNvPr id="9" name="Picture 15" descr="C:\Users\HP\Pictures\HINH SOAN BAI\tuan 5\1ac629b3304a7a87c40942edd1ebf8bd.jpg1ac629b3304a7a87c40942edd1ebf8bd"/>
          <p:cNvPicPr>
            <a:picLocks noChangeAspect="1" noChangeArrowheads="1"/>
          </p:cNvPicPr>
          <p:nvPr/>
        </p:nvPicPr>
        <p:blipFill rotWithShape="1">
          <a:blip r:embed="rId6"/>
          <a:srcRect/>
          <a:stretch>
            <a:fillRect/>
          </a:stretch>
        </p:blipFill>
        <p:spPr bwMode="auto">
          <a:xfrm>
            <a:off x="1975485" y="1172845"/>
            <a:ext cx="3684270" cy="2763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bldLvl="0" animBg="1"/>
      <p:bldP spid="4198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1743710" y="2267585"/>
            <a:ext cx="5380355" cy="288798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3710" y="567055"/>
            <a:ext cx="2124710" cy="185737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273925" y="2486660"/>
            <a:ext cx="4781550" cy="1884680"/>
          </a:xfrm>
          <a:prstGeom prst="round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8" name="Rounded Rectangle 7"/>
          <p:cNvSpPr/>
          <p:nvPr/>
        </p:nvSpPr>
        <p:spPr>
          <a:xfrm>
            <a:off x="6518275" y="539750"/>
            <a:ext cx="4781550" cy="1884680"/>
          </a:xfrm>
          <a:prstGeom prst="round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2324100" y="3356610"/>
            <a:ext cx="4219575" cy="10147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 defTabSz="1217930" eaLnBrk="1" hangingPunct="1">
              <a:spcBef>
                <a:spcPct val="50000"/>
              </a:spcBef>
              <a:spcAft>
                <a:spcPts val="400"/>
              </a:spcAft>
              <a:buClrTx/>
              <a:buSzTx/>
              <a:buFontTx/>
              <a:buNone/>
            </a:pP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nghìn đồng: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là đơn vị tiền tệ Việt Nam.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45058" grpId="0" animBg="1"/>
      <p:bldP spid="4505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/>
          <p:nvPr/>
        </p:nvSpPr>
        <p:spPr>
          <a:xfrm>
            <a:off x="2104708" y="4444683"/>
            <a:ext cx="8229600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spcBef>
                <a:spcPct val="0"/>
              </a:spcBef>
              <a:buFontTx/>
              <a:buNone/>
            </a:pP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 Hòn đá - đá bóng</a:t>
            </a:r>
          </a:p>
        </p:txBody>
      </p:sp>
      <p:pic>
        <p:nvPicPr>
          <p:cNvPr id="6" name="Content Placeholder 5" descr="goc-nhin-tay-trai-272x27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59815" y="368935"/>
            <a:ext cx="3454400" cy="3454400"/>
          </a:xfrm>
          <a:prstGeom prst="rect">
            <a:avLst/>
          </a:prstGeom>
        </p:spPr>
      </p:pic>
      <p:pic>
        <p:nvPicPr>
          <p:cNvPr id="9" name="Content Placeholder 8" descr="unnamed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54395" y="575310"/>
            <a:ext cx="4876800" cy="3248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goc-nhin-tay-trai-272x27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005" y="1480185"/>
            <a:ext cx="3454400" cy="34544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263005" y="349885"/>
            <a:ext cx="5720080" cy="3875405"/>
          </a:xfrm>
          <a:prstGeom prst="rect">
            <a:avLst/>
          </a:prstGeom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6858000" y="1000125"/>
            <a:ext cx="4878705" cy="14763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 defTabSz="121793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hòn đá: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đá là chất rắn cấu tạo nên vỏ trái đất, kết thành từng tảng, từng hòn.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369935" y="3936365"/>
            <a:ext cx="2281555" cy="1996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bldLvl="0" animBg="1"/>
      <p:bldP spid="4198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unnamed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31635" y="567055"/>
            <a:ext cx="4876800" cy="3248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1743710" y="2267585"/>
            <a:ext cx="6157595" cy="3704590"/>
          </a:xfrm>
          <a:prstGeom prst="rect">
            <a:avLst/>
          </a:prstGeom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2315210" y="3345180"/>
            <a:ext cx="5015230" cy="19380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1217930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đá bóng: </a:t>
            </a:r>
            <a:r>
              <a:rPr lang="en-US" altLang="en-US" sz="3000" b="1" dirty="0">
                <a:latin typeface="Times New Roman" panose="02020603050405020304" pitchFamily="18" charset="0"/>
              </a:rPr>
              <a:t>đá là đưa nhanh chân và hất mạnh bóng cho ra xa hoặc đưa vào khung thành đối phương.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3710" y="567055"/>
            <a:ext cx="2124710" cy="1857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bldLvl="0" animBg="1"/>
      <p:bldP spid="4198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0100000">
            <a:off x="1920476" y="2088286"/>
            <a:ext cx="4161155" cy="2271395"/>
          </a:xfrm>
          <a:prstGeom prst="rect">
            <a:avLst/>
          </a:prstGeom>
        </p:spPr>
      </p:pic>
      <p:pic>
        <p:nvPicPr>
          <p:cNvPr id="4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63964" y="1086485"/>
            <a:ext cx="10059670" cy="468503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664" y="2022184"/>
            <a:ext cx="7588885" cy="1445260"/>
          </a:xfrm>
          <a:prstGeom prst="rect">
            <a:avLst/>
          </a:prstGeom>
        </p:spPr>
      </p:pic>
      <p:pic>
        <p:nvPicPr>
          <p:cNvPr id="49" name="Picture 9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080000" flipH="1">
            <a:off x="6947319" y="1700362"/>
            <a:ext cx="6090920" cy="171831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243381" y="283068"/>
            <a:ext cx="1812925" cy="1970405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10286695" y="957886"/>
            <a:ext cx="2172970" cy="20853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FB3E06D-6001-4EB4-BBFC-FADFFFD0752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93" y="0"/>
            <a:ext cx="1477971" cy="14779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D44AC5D-1861-4933-AA1C-70CF1016B8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2" y="4462515"/>
            <a:ext cx="10715170" cy="24561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3A8DBDF-6C6D-465A-811F-4AED4F93D5E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984" y="4083461"/>
            <a:ext cx="1506268" cy="1506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C51AEB9-FE36-4651-8558-C6A6B952A0B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249" y="3452700"/>
            <a:ext cx="3371341" cy="25933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EF655F0-7A0F-42D7-AD1B-014D72FA97C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837" y="3885741"/>
            <a:ext cx="2349449" cy="1566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AC7C6ED-0AE3-415B-AEBF-BC2AF5E5EE0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57" y="852831"/>
            <a:ext cx="950458" cy="9504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/>
          <p:nvPr/>
        </p:nvSpPr>
        <p:spPr>
          <a:xfrm>
            <a:off x="2104708" y="4444683"/>
            <a:ext cx="8229600" cy="76944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spcBef>
                <a:spcPct val="0"/>
              </a:spcBef>
              <a:buFontTx/>
              <a:buNone/>
            </a:pPr>
            <a:r>
              <a:rPr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 Ba và má - ba tuổi.</a:t>
            </a:r>
          </a:p>
        </p:txBody>
      </p:sp>
      <p:pic>
        <p:nvPicPr>
          <p:cNvPr id="6" name="Content Placeholder 5" descr="C:\Users\HP\Pictures\HINH SOAN BAI\tuan 5\vun-dap-he-gia-tri-gia-dinh-viet-nam-hien-nay.jpgvun-dap-he-gia-tri-gia-dinh-viet-nam-hien-nay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8140" y="337820"/>
            <a:ext cx="5596255" cy="3160395"/>
          </a:xfrm>
          <a:prstGeom prst="rect">
            <a:avLst/>
          </a:prstGeom>
        </p:spPr>
      </p:pic>
      <p:pic>
        <p:nvPicPr>
          <p:cNvPr id="9" name="Content Placeholder 8" descr="C:\Users\HP\Pictures\HINH SOAN BAI\tuan 5\quan-ao-tre-em-3-tuoi.jpgquan-ao-tre-em-3-tuoi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433185" y="337820"/>
            <a:ext cx="5342255" cy="31381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263005" y="349885"/>
            <a:ext cx="5720080" cy="3875405"/>
          </a:xfrm>
          <a:prstGeom prst="rect">
            <a:avLst/>
          </a:prstGeom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7149465" y="1191895"/>
            <a:ext cx="4257675" cy="14763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1217930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Ba và má</a:t>
            </a:r>
            <a:r>
              <a:rPr lang="en-GB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r>
              <a:rPr lang="en-GB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ba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(bố, thầy) l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người sinh ra v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nuôi dưỡng mình.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369935" y="3936365"/>
            <a:ext cx="2281555" cy="1996440"/>
          </a:xfrm>
          <a:prstGeom prst="rect">
            <a:avLst/>
          </a:prstGeom>
        </p:spPr>
      </p:pic>
      <p:pic>
        <p:nvPicPr>
          <p:cNvPr id="2" name="Content Placeholder 5" descr="C:\Users\HP\Pictures\HINH SOAN BAI\tuan 5\vun-dap-he-gia-tri-gia-dinh-viet-nam-hien-nay.jpgvun-dap-he-gia-tri-gia-dinh-viet-nam-hien-nay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66750" y="349885"/>
            <a:ext cx="5596255" cy="3160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bldLvl="0" animBg="1"/>
      <p:bldP spid="4198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8" descr="C:\Users\HP\Pictures\HINH SOAN BAI\tuan 5\quan-ao-tre-em-3-tuoi.jpgquan-ao-tre-em-3-tuoi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777230" y="1124585"/>
            <a:ext cx="5771515" cy="3390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1743710" y="2734310"/>
            <a:ext cx="6157595" cy="3237865"/>
          </a:xfrm>
          <a:prstGeom prst="rect">
            <a:avLst/>
          </a:prstGeom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2823845" y="3815080"/>
            <a:ext cx="4432300" cy="10147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1217930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ba tuổi: </a:t>
            </a:r>
            <a:r>
              <a:rPr lang="en-US" altLang="en-US" sz="3000" b="1" dirty="0">
                <a:latin typeface="Times New Roman" panose="02020603050405020304" pitchFamily="18" charset="0"/>
              </a:rPr>
              <a:t>ba là số tiếp theo số 2 trong dãy số tự nhiên.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3710" y="567055"/>
            <a:ext cx="2124710" cy="1857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bldLvl="0" animBg="1"/>
      <p:bldP spid="4198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13255" y="187414"/>
            <a:ext cx="7687945" cy="1751330"/>
          </a:xfrm>
          <a:prstGeom prst="rect">
            <a:avLst/>
          </a:prstGeom>
        </p:spPr>
      </p:pic>
      <p:sp>
        <p:nvSpPr>
          <p:cNvPr id="18436" name="Text Box 7"/>
          <p:cNvSpPr txBox="1"/>
          <p:nvPr/>
        </p:nvSpPr>
        <p:spPr>
          <a:xfrm>
            <a:off x="2095500" y="462915"/>
            <a:ext cx="7505700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Đặt câu để phân biệt các từ đồng âm </a:t>
            </a:r>
            <a:r>
              <a:rPr lang="en-US" altLang="vi-VN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</a:t>
            </a:r>
            <a:r>
              <a:rPr lang="en-US" altLang="vi-VN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lang="en-US" altLang="vi-VN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</a:t>
            </a:r>
            <a:r>
              <a:rPr lang="en-US" alt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vi-VN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cờ</a:t>
            </a:r>
            <a:r>
              <a:rPr lang="en-US" alt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vi-VN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nước</a:t>
            </a:r>
            <a:r>
              <a:rPr lang="en-GB" altLang="en-US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GB" altLang="en-US" sz="3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12420" y="0"/>
            <a:ext cx="810260" cy="144526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GB" altLang="en-US" sz="8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lgerian" panose="04020705040A02060702" charset="0"/>
                <a:cs typeface="Algerian" panose="04020705040A02060702" charset="0"/>
              </a:rPr>
              <a:t>2 </a:t>
            </a:r>
          </a:p>
        </p:txBody>
      </p:sp>
      <p:sp>
        <p:nvSpPr>
          <p:cNvPr id="48137" name="Text Box 9"/>
          <p:cNvSpPr txBox="1"/>
          <p:nvPr/>
        </p:nvSpPr>
        <p:spPr>
          <a:xfrm>
            <a:off x="1460500" y="2366645"/>
            <a:ext cx="10629900" cy="147732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vi-VN" sz="36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Nh</a:t>
            </a:r>
            <a:r>
              <a:rPr lang="en-US" alt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</a:t>
            </a:r>
            <a:r>
              <a:rPr lang="en-US" alt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treo </a:t>
            </a:r>
            <a:r>
              <a:rPr lang="en-US" altLang="vi-VN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mừng ng</a:t>
            </a:r>
            <a:r>
              <a:rPr lang="en-US" alt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Quốc khánh.</a:t>
            </a:r>
          </a:p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altLang="vi-VN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en-US" alt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một môn thể thao được nhiều người yêu thích.</a:t>
            </a:r>
            <a:endParaRPr lang="en-US" altLang="vi-VN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8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8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8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8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  <p:bldP spid="18436" grpId="1"/>
      <p:bldP spid="2" grpId="0"/>
      <p:bldP spid="4813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8247380" y="375920"/>
            <a:ext cx="3449320" cy="25869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 descr="C:\Users\HP\Pictures\HINH SOAN BAI\tuan 5\images2820347_10.jpgimages2820347_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95985" y="1605280"/>
            <a:ext cx="3514725" cy="19551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1"/>
          <p:cNvSpPr txBox="1"/>
          <p:nvPr/>
        </p:nvSpPr>
        <p:spPr>
          <a:xfrm>
            <a:off x="895668" y="601345"/>
            <a:ext cx="1016625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217930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cờ</a:t>
            </a:r>
            <a:endParaRPr lang="en-GB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10125393" y="3137535"/>
            <a:ext cx="1570990" cy="583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217930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cờ</a:t>
            </a:r>
            <a:endParaRPr lang="en-GB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2189480" y="3895725"/>
            <a:ext cx="864362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alt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 </a:t>
            </a: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đỏ sao vàng là quốc kì của nước ta.</a:t>
            </a:r>
          </a:p>
          <a:p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Ông nội của Lan và ông ngoại của Mai thường đánh </a:t>
            </a:r>
            <a:r>
              <a:rPr lang="en-GB" alt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vào buổi sáng.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uild="p"/>
      <p:bldP spid="1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HP\Pictures\HINH SOAN BAI\tuan 5\Buoi-sang-nen-uong-gi6-1030x713.jpgBuoi-sang-nen-uong-gi6-1030x713"/>
          <p:cNvPicPr>
            <a:picLocks noChangeAspect="1"/>
          </p:cNvPicPr>
          <p:nvPr/>
        </p:nvPicPr>
        <p:blipFill>
          <a:blip r:embed="rId2"/>
          <a:srcRect r="7295"/>
          <a:stretch>
            <a:fillRect/>
          </a:stretch>
        </p:blipFill>
        <p:spPr>
          <a:xfrm>
            <a:off x="3777615" y="363220"/>
            <a:ext cx="3321050" cy="24898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9" name="Picture 3" descr="C:\Users\HP\Pictures\HINH SOAN BAI\tuan 5\mapVN.gifmapVN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338945" y="26035"/>
            <a:ext cx="2611120" cy="43332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1"/>
          <p:cNvSpPr txBox="1"/>
          <p:nvPr/>
        </p:nvSpPr>
        <p:spPr>
          <a:xfrm>
            <a:off x="1348423" y="1316355"/>
            <a:ext cx="2036762" cy="584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217930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uống</a:t>
            </a:r>
            <a:endParaRPr lang="en-US" altLang="vi-VN" sz="3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2"/>
          <p:cNvSpPr txBox="1"/>
          <p:nvPr/>
        </p:nvSpPr>
        <p:spPr>
          <a:xfrm>
            <a:off x="8275955" y="1898968"/>
            <a:ext cx="1741488" cy="5857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217930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</a:t>
            </a:r>
            <a:endParaRPr lang="en-US" altLang="vi-VN" sz="3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2110105" y="3782060"/>
            <a:ext cx="772096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Uống nhiều </a:t>
            </a:r>
            <a:r>
              <a:rPr lang="en-GB" alt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rất tốt cho sức khỏe.</a:t>
            </a:r>
          </a:p>
          <a:p>
            <a:pPr algn="l">
              <a:buClrTx/>
              <a:buSzTx/>
              <a:buFontTx/>
            </a:pP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altLang="en-US" sz="3200" b="1" u="sng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ta có hình dáng như chũ 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uild="p"/>
      <p:bldP spid="7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/>
          <p:nvPr/>
        </p:nvSpPr>
        <p:spPr>
          <a:xfrm>
            <a:off x="909003" y="546100"/>
            <a:ext cx="1436370" cy="583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217930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bàn</a:t>
            </a:r>
            <a:endParaRPr lang="en-GB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2"/>
          <p:cNvSpPr txBox="1"/>
          <p:nvPr/>
        </p:nvSpPr>
        <p:spPr>
          <a:xfrm>
            <a:off x="7050405" y="545783"/>
            <a:ext cx="1549400" cy="583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217930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 bạc</a:t>
            </a:r>
            <a:endParaRPr lang="en-GB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1" descr="69ac91df35468036ddcc84e3ac0bde0d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99715" y="546100"/>
            <a:ext cx="2503170" cy="2228850"/>
          </a:xfrm>
          <a:prstGeom prst="rect">
            <a:avLst/>
          </a:prstGeom>
        </p:spPr>
      </p:pic>
      <p:pic>
        <p:nvPicPr>
          <p:cNvPr id="7" name="Content Placeholder 6" descr="lam-viec-nhom2 (1)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827135" y="546100"/>
            <a:ext cx="2374900" cy="1662430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2210435" y="3157220"/>
            <a:ext cx="8855710" cy="2061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Sau khi học xong, em nhớ dọn dẹp sách, vở, </a:t>
            </a:r>
            <a:r>
              <a:rPr lang="en-GB" alt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ghế lại cẩn thận.</a:t>
            </a:r>
          </a:p>
          <a:p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Nhóm bạn của Lan đang </a:t>
            </a:r>
            <a:r>
              <a:rPr lang="en-GB" alt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nhau tìm cách giúp đỡ Hoàng học tốt môn Toán.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12" grpId="0" build="p"/>
      <p:bldP spid="1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25954" y="236855"/>
            <a:ext cx="7649875" cy="1751330"/>
          </a:xfrm>
          <a:prstGeom prst="rect">
            <a:avLst/>
          </a:prstGeom>
        </p:spPr>
      </p:pic>
      <p:sp>
        <p:nvSpPr>
          <p:cNvPr id="18436" name="Text Box 7"/>
          <p:cNvSpPr txBox="1"/>
          <p:nvPr/>
        </p:nvSpPr>
        <p:spPr>
          <a:xfrm>
            <a:off x="2200226" y="236855"/>
            <a:ext cx="710133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en-GB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 mẩu chuyện vui dưới đây và cho biết vì sao Nam tưởng ba mình đã chuyển sang làm việc tại ngân hàng.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312419" y="0"/>
            <a:ext cx="825405" cy="144526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GB" altLang="en-US" sz="8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750695" y="1988185"/>
            <a:ext cx="10441305" cy="40309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Tiền tiêu</a:t>
            </a:r>
          </a:p>
          <a:p>
            <a:pPr algn="just"/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Nam: - Cậu có biết không, ba mình mới chuyển sang ngân hàng làm việc đấy.</a:t>
            </a:r>
          </a:p>
          <a:p>
            <a:pPr algn="just"/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Bắc: - Sao cậu bảo bố cậu là bộ đội?</a:t>
            </a:r>
          </a:p>
          <a:p>
            <a:pPr algn="just"/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Nam: - Đúng rồi, thư trước ba mình báo tin: "Ba đang ở hải đảo." Nhưng thư này ba mình nói là ba đang giữ tiền tiêu cho Tổ quốc.</a:t>
            </a:r>
          </a:p>
          <a:p>
            <a:pPr algn="just"/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Bắc: !!!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  <p:bldP spid="18436" grpId="1"/>
      <p:bldP spid="2" grpId="0"/>
      <p:bldP spid="3" grpId="0"/>
      <p:bldP spid="3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90750" y="1060450"/>
            <a:ext cx="9403080" cy="3992880"/>
          </a:xfrm>
          <a:prstGeom prst="rect">
            <a:avLst/>
          </a:prstGeom>
        </p:spPr>
      </p:pic>
      <p:sp>
        <p:nvSpPr>
          <p:cNvPr id="8" name="Text Box 7"/>
          <p:cNvSpPr txBox="1"/>
          <p:nvPr>
            <p:custDataLst>
              <p:tags r:id="rId1"/>
            </p:custDataLst>
          </p:nvPr>
        </p:nvSpPr>
        <p:spPr>
          <a:xfrm>
            <a:off x="3663950" y="1380490"/>
            <a:ext cx="811784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Nam nhầm lẫn nghĩa của từ đồng âm </a:t>
            </a:r>
          </a:p>
          <a:p>
            <a:r>
              <a:rPr lang="en-GB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GB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“</a:t>
            </a:r>
            <a:r>
              <a:rPr lang="en-GB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tiền tiêu” </a:t>
            </a:r>
            <a:r>
              <a:rPr lang="en-GB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en-US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 tiêu 1:</a:t>
            </a:r>
            <a:r>
              <a:rPr lang="en-GB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tiền để tiêu</a:t>
            </a:r>
          </a:p>
          <a:p>
            <a:r>
              <a:rPr lang="en-GB" altLang="en-US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tiền tiêu 2: </a:t>
            </a:r>
            <a:r>
              <a:rPr lang="en-GB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vị trí quan trọng, nơi có bố trí canh gác ở phía trước khu vực trú quân, hướng về quân địch.</a:t>
            </a:r>
          </a:p>
        </p:txBody>
      </p:sp>
      <p:pic>
        <p:nvPicPr>
          <p:cNvPr id="5" name="Picture 2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85265" y="1826895"/>
            <a:ext cx="2006600" cy="4238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8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848485" y="336889"/>
            <a:ext cx="7929245" cy="4114800"/>
          </a:xfrm>
          <a:prstGeom prst="rect">
            <a:avLst/>
          </a:prstGeom>
        </p:spPr>
      </p:pic>
      <p:pic>
        <p:nvPicPr>
          <p:cNvPr id="13" name="Content Placeholder 12" descr="pngtree-happy-owl-smiling-illustration-vector-on-white-background-png-image_2080071"/>
          <p:cNvPicPr>
            <a:picLocks noGrp="1" noChangeAspect="1"/>
          </p:cNvPicPr>
          <p:nvPr>
            <p:ph sz="half" idx="2"/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2805" y="3107690"/>
            <a:ext cx="3271520" cy="3271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8235" y="575945"/>
            <a:ext cx="3544570" cy="2583180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230235" y="1664335"/>
            <a:ext cx="3094990" cy="2708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3865" y="575945"/>
            <a:ext cx="4229100" cy="2314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14045" y="254000"/>
            <a:ext cx="1563370" cy="1475740"/>
          </a:xfrm>
          <a:prstGeom prst="rect">
            <a:avLst/>
          </a:prstGeom>
        </p:spPr>
      </p:pic>
      <p:sp>
        <p:nvSpPr>
          <p:cNvPr id="2053" name="Line 13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2571342" y="2299970"/>
            <a:ext cx="709612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dirty="0">
              <a:ea typeface="Montserrat" panose="02000505000000020004" charset="0"/>
              <a:cs typeface="Montserrat" panose="02000505000000020004" charset="0"/>
            </a:endParaRPr>
          </a:p>
        </p:txBody>
      </p:sp>
      <p:sp>
        <p:nvSpPr>
          <p:cNvPr id="14" name="AutoShape 1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280410" y="1957705"/>
            <a:ext cx="6006465" cy="685165"/>
          </a:xfrm>
          <a:prstGeom prst="homePlate">
            <a:avLst>
              <a:gd name="adj" fmla="val 137778"/>
            </a:avLst>
          </a:prstGeom>
          <a:noFill/>
          <a:ln w="38100" cap="rnd">
            <a:solidFill>
              <a:schemeClr val="accent1"/>
            </a:solidFill>
            <a:prstDash val="dash"/>
            <a:miter lim="800000"/>
          </a:ln>
          <a:effectLst/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defRPr/>
            </a:pPr>
            <a:r>
              <a:rPr lang="zh-CN" altLang="en-US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Hiểu thế nào là từ đồng âm</a:t>
            </a:r>
            <a:r>
              <a:rPr lang="en-GB" altLang="zh-CN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.</a:t>
            </a: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2448470" y="3453765"/>
            <a:ext cx="709613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dirty="0">
              <a:latin typeface="Montserrat" panose="02000505000000020004" charset="0"/>
              <a:ea typeface="Montserrat" panose="02000505000000020004" charset="0"/>
              <a:cs typeface="Montserrat" panose="0200050500000002000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477895" y="2920365"/>
            <a:ext cx="6224270" cy="1170940"/>
          </a:xfrm>
          <a:prstGeom prst="homePlate">
            <a:avLst>
              <a:gd name="adj" fmla="val 116086"/>
            </a:avLst>
          </a:prstGeom>
          <a:noFill/>
          <a:ln w="38100" cap="rnd">
            <a:solidFill>
              <a:schemeClr val="accent1"/>
            </a:solidFill>
            <a:prstDash val="dash"/>
            <a:miter lim="800000"/>
          </a:ln>
          <a:effectLst/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lvl="0" algn="l" eaLnBrk="1" hangingPunct="1">
              <a:defRPr/>
            </a:pPr>
            <a:r>
              <a:rPr lang="zh-CN" altLang="en-US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Phân biệt</a:t>
            </a:r>
            <a:r>
              <a:rPr lang="en-GB" altLang="zh-CN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 </a:t>
            </a:r>
            <a:r>
              <a:rPr lang="zh-CN" altLang="en-US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được nghĩa</a:t>
            </a:r>
            <a:r>
              <a:rPr lang="en-GB" altLang="zh-CN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 </a:t>
            </a:r>
            <a:r>
              <a:rPr lang="zh-CN" altLang="en-US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của các từ đồng âm</a:t>
            </a:r>
            <a:r>
              <a:rPr lang="en-GB" altLang="zh-CN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.</a:t>
            </a: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2647950" y="4871720"/>
            <a:ext cx="968375" cy="635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2000" dirty="0">
              <a:latin typeface="Montserrat" panose="02000505000000020004" charset="0"/>
              <a:ea typeface="Montserrat" panose="02000505000000020004" charset="0"/>
              <a:cs typeface="Montserrat" panose="0200050500000002000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616325" y="4307204"/>
            <a:ext cx="7121525" cy="1471295"/>
          </a:xfrm>
          <a:prstGeom prst="homePlate">
            <a:avLst>
              <a:gd name="adj" fmla="val 111351"/>
            </a:avLst>
          </a:prstGeom>
          <a:noFill/>
          <a:ln w="38100" cap="rnd">
            <a:solidFill>
              <a:schemeClr val="accent1"/>
            </a:solidFill>
            <a:prstDash val="dash"/>
            <a:miter lim="800000"/>
          </a:ln>
          <a:effectLst/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lvl="0" algn="l" eaLnBrk="1" hangingPunct="1">
              <a:defRPr/>
            </a:pPr>
            <a:r>
              <a:rPr lang="en-GB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Nhận diện được từ đồng âm trong câu, đoạn văn, trong lời nói hằng ngày.</a:t>
            </a: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encilGrayscale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6917" y="1957770"/>
            <a:ext cx="731583" cy="713294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encilGrayscale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3095" y="3083560"/>
            <a:ext cx="545465" cy="740410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encilGrayscale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9513" y="4468242"/>
            <a:ext cx="548688" cy="713294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2273935" y="252730"/>
            <a:ext cx="3265805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5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Caprica Script" charset="0"/>
                <a:cs typeface="SVN-Caprica Script" charset="0"/>
              </a:rPr>
              <a:t>Mục tiêu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2241550" y="1079500"/>
            <a:ext cx="3221990" cy="140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airplan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bldLvl="0" animBg="1"/>
      <p:bldP spid="14" grpId="0" bldLvl="0" animBg="1"/>
      <p:bldP spid="35" grpId="0" bldLvl="0" animBg="1"/>
      <p:bldP spid="36" grpId="0" bldLvl="0" animBg="1"/>
      <p:bldP spid="39" grpId="0" bldLvl="0" animBg="1"/>
      <p:bldP spid="40" grpId="0" bldLvl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489200" y="3823335"/>
            <a:ext cx="7957185" cy="1819275"/>
          </a:xfrm>
          <a:prstGeom prst="rect">
            <a:avLst/>
          </a:prstGeom>
        </p:spPr>
      </p:pic>
      <p:sp>
        <p:nvSpPr>
          <p:cNvPr id="58370" name="Text Box 2"/>
          <p:cNvSpPr txBox="1"/>
          <p:nvPr/>
        </p:nvSpPr>
        <p:spPr>
          <a:xfrm>
            <a:off x="850900" y="840105"/>
            <a:ext cx="9852660" cy="26460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30000"/>
              </a:lnSpc>
              <a:spcBef>
                <a:spcPts val="600"/>
              </a:spcBef>
              <a:buFontTx/>
              <a:buNone/>
            </a:pP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Trùng trục như con chó thui</a:t>
            </a:r>
          </a:p>
          <a:p>
            <a:pPr marL="0" lvl="0" indent="0" eaLnBrk="1" hangingPunct="1">
              <a:lnSpc>
                <a:spcPct val="130000"/>
              </a:lnSpc>
              <a:spcBef>
                <a:spcPts val="600"/>
              </a:spcBef>
              <a:buFontTx/>
              <a:buNone/>
            </a:pP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 mắt, chín mũi, chín đuôi, chín đầu.</a:t>
            </a:r>
          </a:p>
          <a:p>
            <a:pPr marL="0" lvl="0" indent="0" eaLnBrk="1" hangingPunct="1">
              <a:lnSpc>
                <a:spcPct val="130000"/>
              </a:lnSpc>
              <a:spcBef>
                <a:spcPts val="600"/>
              </a:spcBef>
              <a:buFontTx/>
              <a:buNone/>
            </a:pP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en-US" altLang="vi-VN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(Là </a:t>
            </a:r>
            <a:r>
              <a:rPr lang="vi-VN" altLang="vi-VN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vi-VN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 ?)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3982085" y="4158615"/>
            <a:ext cx="514477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ĐÁP ÁN: Con chó thui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/>
      <p:bldP spid="2" grpId="0"/>
      <p:bldP spid="2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80" name="Rectangle 8"/>
          <p:cNvSpPr/>
          <p:nvPr/>
        </p:nvSpPr>
        <p:spPr>
          <a:xfrm>
            <a:off x="1477010" y="198755"/>
            <a:ext cx="8902700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Hai cây cùng có một tên</a:t>
            </a: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Cây xòe mặt nước, cây trên chiến trường </a:t>
            </a: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Cây này bảo vệ quê hương</a:t>
            </a: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Cây kia hoa nở soi gương mặt hồ.</a:t>
            </a:r>
          </a:p>
          <a:p>
            <a:pPr marL="0" lvl="0" indent="0" algn="r" eaLnBrk="1" hangingPunct="1">
              <a:spcBef>
                <a:spcPct val="0"/>
              </a:spcBef>
              <a:buFontTx/>
              <a:buNone/>
            </a:pPr>
            <a:r>
              <a:rPr lang="en-US" altLang="vi-VN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(Là cây gì ?)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44320" y="2597150"/>
            <a:ext cx="9103360" cy="213042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610485" y="2829560"/>
            <a:ext cx="6971030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GB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ClrTx/>
              <a:buSzTx/>
              <a:buFontTx/>
            </a:pPr>
            <a:r>
              <a:rPr lang="en-GB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ĐÁP ÁN: Cây (hoa) súng và cây súng</a:t>
            </a:r>
          </a:p>
          <a:p>
            <a:endParaRPr lang="en-GB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Content Placeholder 1" descr="hoa-su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9185" y="3724910"/>
            <a:ext cx="3742055" cy="2621280"/>
          </a:xfrm>
          <a:prstGeom prst="rect">
            <a:avLst/>
          </a:prstGeom>
        </p:spPr>
      </p:pic>
      <p:pic>
        <p:nvPicPr>
          <p:cNvPr id="22" name="Picture 21" descr="kalashnikovak47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86330" y="3778885"/>
            <a:ext cx="5048250" cy="2838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80" grpId="0"/>
      <p:bldP spid="6" grpId="0"/>
      <p:bldP spid="6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051290" y="840105"/>
            <a:ext cx="2569210" cy="297942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720850" y="2980055"/>
            <a:ext cx="2648585" cy="28784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506980" y="0"/>
            <a:ext cx="2616835" cy="2548255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388360" y="422275"/>
            <a:ext cx="4530090" cy="3131820"/>
          </a:xfrm>
          <a:prstGeom prst="rect">
            <a:avLst/>
          </a:prstGeom>
        </p:spPr>
      </p:pic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10"/>
          <a:stretch>
            <a:fillRect/>
          </a:stretch>
        </p:blipFill>
        <p:spPr>
          <a:xfrm>
            <a:off x="4772025" y="3897630"/>
            <a:ext cx="6172200" cy="1043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080000" flipH="1">
            <a:off x="6747510" y="3720465"/>
            <a:ext cx="6090920" cy="1718310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V="1">
            <a:off x="1636395" y="2821305"/>
            <a:ext cx="4994275" cy="29337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633460" y="2310130"/>
            <a:ext cx="1812925" cy="1970405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9752330" y="2821305"/>
            <a:ext cx="2172970" cy="2085340"/>
          </a:xfrm>
          <a:prstGeom prst="rect">
            <a:avLst/>
          </a:prstGeom>
        </p:spPr>
      </p:pic>
      <p:sp>
        <p:nvSpPr>
          <p:cNvPr id="2" name="TextBox 8"/>
          <p:cNvSpPr txBox="1"/>
          <p:nvPr/>
        </p:nvSpPr>
        <p:spPr>
          <a:xfrm>
            <a:off x="1894205" y="3917950"/>
            <a:ext cx="4737100" cy="9772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Đố Vẹt Xanh thế nào </a:t>
            </a:r>
          </a:p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là từ đồng nghĩa ?</a:t>
            </a:r>
          </a:p>
        </p:txBody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r="39977"/>
          <a:stretch>
            <a:fillRect/>
          </a:stretch>
        </p:blipFill>
        <p:spPr>
          <a:xfrm flipH="1">
            <a:off x="0" y="573405"/>
            <a:ext cx="4074160" cy="3157855"/>
          </a:xfrm>
          <a:prstGeom prst="rect">
            <a:avLst/>
          </a:prstGeom>
        </p:spPr>
      </p:pic>
      <p:pic>
        <p:nvPicPr>
          <p:cNvPr id="13" name="Content Placeholder 12" descr="pngtree-happy-owl-smiling-illustration-vector-on-white-background-png-image_2080071"/>
          <p:cNvPicPr>
            <a:picLocks noGrp="1" noChangeAspect="1"/>
          </p:cNvPicPr>
          <p:nvPr>
            <p:ph sz="half" idx="2"/>
          </p:nvPr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43840" y="363220"/>
            <a:ext cx="2458085" cy="2458085"/>
          </a:xfrm>
          <a:prstGeom prst="rect">
            <a:avLst/>
          </a:prstGeom>
        </p:spPr>
      </p:pic>
      <p:sp>
        <p:nvSpPr>
          <p:cNvPr id="20" name="TextBox 8"/>
          <p:cNvSpPr txBox="1"/>
          <p:nvPr/>
        </p:nvSpPr>
        <p:spPr>
          <a:xfrm>
            <a:off x="1893570" y="3799840"/>
            <a:ext cx="4737100" cy="9772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Đố Vẹt Đỏ thế nào </a:t>
            </a:r>
          </a:p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là từ trái nghĩa ?</a:t>
            </a:r>
          </a:p>
        </p:txBody>
      </p:sp>
      <p:pic>
        <p:nvPicPr>
          <p:cNvPr id="23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3013710" y="160020"/>
            <a:ext cx="6738620" cy="2864485"/>
          </a:xfrm>
          <a:prstGeom prst="rect">
            <a:avLst/>
          </a:prstGeom>
        </p:spPr>
      </p:pic>
      <p:sp>
        <p:nvSpPr>
          <p:cNvPr id="24" name="TextBox 8"/>
          <p:cNvSpPr txBox="1"/>
          <p:nvPr/>
        </p:nvSpPr>
        <p:spPr>
          <a:xfrm>
            <a:off x="3727450" y="882015"/>
            <a:ext cx="4737100" cy="142049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Từ đồng nghĩa là những từ có nghĩa giống nhau hoặc gần giống nhau.</a:t>
            </a:r>
          </a:p>
        </p:txBody>
      </p:sp>
      <p:sp>
        <p:nvSpPr>
          <p:cNvPr id="25" name="TextBox 8"/>
          <p:cNvSpPr txBox="1"/>
          <p:nvPr/>
        </p:nvSpPr>
        <p:spPr>
          <a:xfrm>
            <a:off x="3538855" y="780415"/>
            <a:ext cx="5688965" cy="9772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Từ trái nghĩa là những từ có nghĩa khác nhau hoàn toàn.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0" grpId="0"/>
      <p:bldP spid="20" grpId="1"/>
      <p:bldP spid="24" grpId="0"/>
      <p:bldP spid="24" grpId="1"/>
      <p:bldP spid="24" grpId="2"/>
      <p:bldP spid="25" grpId="0"/>
      <p:bldP spid="2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V="1">
            <a:off x="5912485" y="3180080"/>
            <a:ext cx="6030595" cy="1998980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985895" y="1263650"/>
            <a:ext cx="4220210" cy="2288540"/>
          </a:xfrm>
          <a:prstGeom prst="rect">
            <a:avLst/>
          </a:prstGeom>
        </p:spPr>
      </p:pic>
      <p:sp>
        <p:nvSpPr>
          <p:cNvPr id="13322" name="Text Box 4"/>
          <p:cNvSpPr txBox="1"/>
          <p:nvPr/>
        </p:nvSpPr>
        <p:spPr>
          <a:xfrm>
            <a:off x="4461510" y="1850390"/>
            <a:ext cx="357568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a) Ông ngồi câu</a:t>
            </a:r>
            <a:r>
              <a:rPr lang="en-GB" altLang="en-US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cá.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6510217" y="4060666"/>
            <a:ext cx="5064125" cy="579437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b) Đoạn văn này có 5 câu.</a:t>
            </a:r>
          </a:p>
        </p:txBody>
      </p:sp>
      <p:sp>
        <p:nvSpPr>
          <p:cNvPr id="13318" name="Rectangle 19"/>
          <p:cNvSpPr/>
          <p:nvPr/>
        </p:nvSpPr>
        <p:spPr>
          <a:xfrm>
            <a:off x="1886268" y="329883"/>
            <a:ext cx="5334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just" eaLnBrk="1" hangingPunct="1">
              <a:spcBef>
                <a:spcPct val="30000"/>
              </a:spcBef>
              <a:buFontTx/>
              <a:buNone/>
            </a:pPr>
            <a:r>
              <a:rPr lang="en-US" altLang="vi-VN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các câu sau đây:</a:t>
            </a:r>
            <a:endParaRPr lang="en-US" altLang="vi-VN" b="1" i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782955" y="217805"/>
            <a:ext cx="93218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6600" b="1">
                <a:solidFill>
                  <a:schemeClr val="accent5">
                    <a:lumMod val="75000"/>
                  </a:schemeClr>
                </a:solidFill>
                <a:latin typeface="Ravie" panose="04040805050809020602" charset="0"/>
                <a:cs typeface="Ravie" panose="04040805050809020602" charset="0"/>
              </a:rPr>
              <a:t>1 </a:t>
            </a:r>
          </a:p>
        </p:txBody>
      </p:sp>
      <p:sp>
        <p:nvSpPr>
          <p:cNvPr id="5" name="Rectangles 4"/>
          <p:cNvSpPr/>
          <p:nvPr/>
        </p:nvSpPr>
        <p:spPr>
          <a:xfrm>
            <a:off x="9276080" y="0"/>
            <a:ext cx="2915285" cy="202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801100" y="325755"/>
            <a:ext cx="2783205" cy="32264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715135" y="2908935"/>
            <a:ext cx="2617470" cy="284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  <p:bldP spid="13322" grpId="1"/>
      <p:bldP spid="13315" grpId="0"/>
      <p:bldP spid="13315" grpId="1"/>
      <p:bldP spid="13318" grpId="0"/>
      <p:bldP spid="13318" grpId="1"/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Text Box 4"/>
          <p:cNvSpPr txBox="1"/>
          <p:nvPr/>
        </p:nvSpPr>
        <p:spPr>
          <a:xfrm>
            <a:off x="782955" y="1819275"/>
            <a:ext cx="357568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a) Ông ngồi </a:t>
            </a:r>
            <a:r>
              <a:rPr lang="en-US" altLang="vi-VN" b="1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GB" altLang="en-US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cá.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5474970" y="1823403"/>
            <a:ext cx="506412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b) Đoạn văn này có 5 </a:t>
            </a:r>
            <a:r>
              <a:rPr lang="en-US" altLang="vi-VN" b="1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3318" name="Rectangle 19"/>
          <p:cNvSpPr/>
          <p:nvPr/>
        </p:nvSpPr>
        <p:spPr>
          <a:xfrm>
            <a:off x="1886268" y="329883"/>
            <a:ext cx="5334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just" eaLnBrk="1" hangingPunct="1">
              <a:spcBef>
                <a:spcPct val="30000"/>
              </a:spcBef>
              <a:buFontTx/>
              <a:buNone/>
            </a:pPr>
            <a:r>
              <a:rPr lang="en-US" altLang="vi-VN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các câu sau đây:</a:t>
            </a:r>
            <a:endParaRPr lang="en-US" altLang="vi-VN" b="1" i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782955" y="217805"/>
            <a:ext cx="93218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6600" b="1">
                <a:solidFill>
                  <a:schemeClr val="accent5">
                    <a:lumMod val="75000"/>
                  </a:schemeClr>
                </a:solidFill>
                <a:latin typeface="Ravie" panose="04040805050809020602" charset="0"/>
                <a:cs typeface="Ravie" panose="04040805050809020602" charset="0"/>
              </a:rPr>
              <a:t>1 </a:t>
            </a:r>
          </a:p>
        </p:txBody>
      </p:sp>
      <p:pic>
        <p:nvPicPr>
          <p:cNvPr id="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0880000">
            <a:off x="3075305" y="3079115"/>
            <a:ext cx="4519930" cy="260921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4358640" y="3480435"/>
            <a:ext cx="254000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9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1"/>
      <p:bldP spid="4" grpId="1"/>
      <p:bldP spid="3" grpId="0"/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172335" y="3235960"/>
            <a:ext cx="9720580" cy="2349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73150" y="1496060"/>
            <a:ext cx="8581390" cy="1649730"/>
          </a:xfrm>
          <a:prstGeom prst="rect">
            <a:avLst/>
          </a:prstGeom>
        </p:spPr>
      </p:pic>
      <p:sp>
        <p:nvSpPr>
          <p:cNvPr id="13318" name="Rectangle 19"/>
          <p:cNvSpPr/>
          <p:nvPr/>
        </p:nvSpPr>
        <p:spPr>
          <a:xfrm>
            <a:off x="1886585" y="330200"/>
            <a:ext cx="727011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just" eaLnBrk="1" hangingPunct="1">
              <a:spcBef>
                <a:spcPct val="30000"/>
              </a:spcBef>
              <a:buFontTx/>
              <a:buNone/>
            </a:pPr>
            <a:r>
              <a:rPr lang="en-US" altLang="vi-VN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 nào dưới đây nêu đúng nghĩa của mỗi từ câu ở bài tập 1?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615315" y="217805"/>
            <a:ext cx="93218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6000" b="1">
                <a:solidFill>
                  <a:schemeClr val="accent5">
                    <a:lumMod val="75000"/>
                  </a:schemeClr>
                </a:solidFill>
                <a:latin typeface="Ravie" panose="04040805050809020602" charset="0"/>
                <a:cs typeface="Ravie" panose="04040805050809020602" charset="0"/>
              </a:rPr>
              <a:t>2 </a:t>
            </a:r>
          </a:p>
        </p:txBody>
      </p:sp>
      <p:sp>
        <p:nvSpPr>
          <p:cNvPr id="9" name="Text Box 23"/>
          <p:cNvSpPr txBox="1"/>
          <p:nvPr/>
        </p:nvSpPr>
        <p:spPr>
          <a:xfrm>
            <a:off x="2082165" y="1783080"/>
            <a:ext cx="687832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en-US" altLang="vi-V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 cá, tôm,... bằng móc sắt nhỏ (thường có mồi) buộc ở đầu một sợi dây.</a:t>
            </a:r>
            <a:endParaRPr lang="en-US" altLang="vi-VN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24"/>
          <p:cNvSpPr txBox="1"/>
          <p:nvPr/>
        </p:nvSpPr>
        <p:spPr>
          <a:xfrm>
            <a:off x="2773680" y="3580765"/>
            <a:ext cx="851725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vi-V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 vị của lời nói diễn đạt</a:t>
            </a:r>
            <a:r>
              <a:rPr lang="en-GB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ý trọn vẹn, trên văn bản được mở đầu bằng một chữ cái viết hoa v</a:t>
            </a:r>
            <a:r>
              <a:rPr lang="en-US" altLang="vi-V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kết thúc bằng một dấu ngắt câu.</a:t>
            </a:r>
            <a:endParaRPr lang="en-US" altLang="vi-VN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0" end="1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charRg st="0" end="13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  <p:bldP spid="13318" grpId="1"/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3"/>
          <p:cNvSpPr txBox="1"/>
          <p:nvPr/>
        </p:nvSpPr>
        <p:spPr>
          <a:xfrm>
            <a:off x="2004695" y="2837815"/>
            <a:ext cx="2524760" cy="28613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eaLnBrk="1" hangingPunct="1">
              <a:spcBef>
                <a:spcPct val="50000"/>
              </a:spcBef>
              <a:buFontTx/>
              <a:buNone/>
            </a:pPr>
            <a:r>
              <a:rPr lang="en-US" altLang="vi-V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 cá, tôm,... bằng móc sắt nhỏ (thường có mồi) buộc ở đầu một sợi dây.</a:t>
            </a:r>
            <a:endParaRPr lang="en-US" altLang="vi-V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24"/>
          <p:cNvSpPr txBox="1"/>
          <p:nvPr/>
        </p:nvSpPr>
        <p:spPr>
          <a:xfrm>
            <a:off x="6445250" y="2837815"/>
            <a:ext cx="4093845" cy="28613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eaLnBrk="1" hangingPunct="1">
              <a:spcBef>
                <a:spcPct val="50000"/>
              </a:spcBef>
              <a:buFontTx/>
              <a:buNone/>
            </a:pPr>
            <a:r>
              <a:rPr lang="en-US" altLang="vi-V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 vị của lời nói diễn đạt</a:t>
            </a:r>
            <a:r>
              <a:rPr lang="en-GB" altLang="en-US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ý trọn vẹn, trên văn bản được mở đầu bằng một chữ cái viết hoa v</a:t>
            </a:r>
            <a:r>
              <a:rPr lang="en-US" altLang="vi-V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kết thúc bằng một dấu ngắt câu.</a:t>
            </a:r>
            <a:endParaRPr lang="en-US" altLang="vi-V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2" name="Text Box 4"/>
          <p:cNvSpPr txBox="1"/>
          <p:nvPr/>
        </p:nvSpPr>
        <p:spPr>
          <a:xfrm>
            <a:off x="464185" y="650875"/>
            <a:ext cx="357568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a) Ông ngồi </a:t>
            </a:r>
            <a:r>
              <a:rPr lang="en-US" altLang="vi-VN" b="1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GB" altLang="en-US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cá.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4671060" y="650558"/>
            <a:ext cx="506412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b) Đoạn văn này có 5 </a:t>
            </a:r>
            <a:r>
              <a:rPr lang="en-US" altLang="vi-VN" b="1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6875 0.223333 " pathEditMode="relative" rAng="0" ptsTypes="">
                                      <p:cBhvr>
                                        <p:cTn id="16" dur="2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77083 0.221019 " pathEditMode="relative" rAng="0" ptsTypes="">
                                      <p:cBhvr>
                                        <p:cTn id="20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  <p:bldP spid="13322" grpId="1"/>
      <p:bldP spid="13315" grpId="0"/>
      <p:bldP spid="133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Text Box 4"/>
          <p:cNvSpPr txBox="1"/>
          <p:nvPr/>
        </p:nvSpPr>
        <p:spPr>
          <a:xfrm>
            <a:off x="464185" y="650875"/>
            <a:ext cx="357568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a) Ông ngồi </a:t>
            </a:r>
            <a:r>
              <a:rPr lang="en-US" altLang="vi-VN" b="1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GB" altLang="en-US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cá.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4671060" y="650558"/>
            <a:ext cx="506412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b) Đoạn văn này có 5 </a:t>
            </a:r>
            <a:r>
              <a:rPr lang="en-US" altLang="vi-VN" b="1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7" name="Cloud Callout 16"/>
          <p:cNvSpPr/>
          <p:nvPr/>
        </p:nvSpPr>
        <p:spPr>
          <a:xfrm>
            <a:off x="2719705" y="1552575"/>
            <a:ext cx="4653915" cy="1524000"/>
          </a:xfrm>
          <a:prstGeom prst="cloudCallout">
            <a:avLst>
              <a:gd name="adj1" fmla="val 1826"/>
              <a:gd name="adj2" fmla="val 31666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endParaRPr lang="en-US" altLang="vi-VN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1" hangingPunct="1">
              <a:buNone/>
            </a:pPr>
            <a:r>
              <a:rPr lang="en-US" altLang="vi-VN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 nha</a:t>
            </a:r>
            <a:r>
              <a:rPr lang="en-GB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về cách nói, cách viết</a:t>
            </a:r>
            <a:endParaRPr lang="en-US" altLang="vi-VN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None/>
            </a:pPr>
            <a:endParaRPr lang="en-US" altLang="vi-VN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2174875" y="3663950"/>
            <a:ext cx="4034790" cy="1524000"/>
          </a:xfrm>
          <a:prstGeom prst="cloudCallout">
            <a:avLst>
              <a:gd name="adj1" fmla="val 1826"/>
              <a:gd name="adj2" fmla="val 31666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endParaRPr lang="en-US" altLang="vi-VN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1" hangingPunct="1">
              <a:buNone/>
            </a:pPr>
            <a:r>
              <a:rPr lang="en-GB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 </a:t>
            </a:r>
            <a:r>
              <a:rPr lang="en-US" altLang="vi-VN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GB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hoàn </a:t>
            </a:r>
          </a:p>
          <a:p>
            <a:pPr lvl="0" algn="ctr" eaLnBrk="1" hangingPunct="1">
              <a:buNone/>
            </a:pPr>
            <a:r>
              <a:rPr lang="en-GB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 về nghĩa</a:t>
            </a:r>
            <a:endParaRPr lang="en-US" altLang="vi-VN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None/>
            </a:pPr>
            <a:endParaRPr lang="en-US" altLang="vi-VN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353685" y="4386580"/>
            <a:ext cx="1746885" cy="1526540"/>
          </a:xfrm>
          <a:prstGeom prst="rect">
            <a:avLst/>
          </a:prstGeom>
        </p:spPr>
      </p:pic>
      <p:pic>
        <p:nvPicPr>
          <p:cNvPr id="24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29226" y="1351280"/>
            <a:ext cx="2249805" cy="1639570"/>
          </a:xfrm>
          <a:prstGeom prst="rect">
            <a:avLst/>
          </a:prstGeom>
        </p:spPr>
      </p:pic>
      <p:pic>
        <p:nvPicPr>
          <p:cNvPr id="29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1249">
            <a:off x="5803122" y="3003561"/>
            <a:ext cx="1177078" cy="781026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6A49927-9B96-46BA-B50B-BFE50E02483C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F09318F-2A52-4B78-9AF9-3C95E9A6D0B2}"/>
              </a:ext>
            </a:extLst>
          </p:cNvPr>
          <p:cNvGrpSpPr/>
          <p:nvPr/>
        </p:nvGrpSpPr>
        <p:grpSpPr>
          <a:xfrm>
            <a:off x="7247231" y="2695257"/>
            <a:ext cx="4578350" cy="1937385"/>
            <a:chOff x="7372985" y="2890520"/>
            <a:chExt cx="4578350" cy="1937385"/>
          </a:xfrm>
        </p:grpSpPr>
        <p:pic>
          <p:nvPicPr>
            <p:cNvPr id="14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372985" y="2890520"/>
              <a:ext cx="4578350" cy="193738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F6229855-91C8-4FE3-9F9A-99EC1AA6D25F}"/>
                </a:ext>
              </a:extLst>
            </p:cNvPr>
            <p:cNvSpPr txBox="1"/>
            <p:nvPr/>
          </p:nvSpPr>
          <p:spPr>
            <a:xfrm>
              <a:off x="7492753" y="3424237"/>
              <a:ext cx="43747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solidFill>
                    <a:srgbClr val="FFFF00"/>
                  </a:solidFill>
                  <a:latin typeface="#Li-N SVN-Cookies" panose="02040603050506020204" pitchFamily="18" charset="0"/>
                </a:rPr>
                <a:t>TỪ ĐỒNG ÂM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1"/>
      <p:bldP spid="13322" grpId="2"/>
      <p:bldP spid="13315" grpId="1"/>
      <p:bldP spid="13315" grpId="2"/>
      <p:bldP spid="17" grpId="0" bldLvl="0" animBg="1"/>
      <p:bldP spid="18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Line 1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AutoShape 1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Line 1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AutoShape 1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Line 1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AutoShape 1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Line 1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AutoShape 1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Line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AutoShape 1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Line 1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AutoShape 1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1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3069666208_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324</TotalTime>
  <Words>927</Words>
  <Application>Microsoft Office PowerPoint</Application>
  <PresentationFormat>Widescreen</PresentationFormat>
  <Paragraphs>103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21</vt:i4>
      </vt:variant>
      <vt:variant>
        <vt:lpstr>Slide Titles</vt:lpstr>
      </vt:variant>
      <vt:variant>
        <vt:i4>32</vt:i4>
      </vt:variant>
    </vt:vector>
  </HeadingPairs>
  <TitlesOfParts>
    <vt:vector size="63" baseType="lpstr">
      <vt:lpstr>#Li-N SVN-Cookies</vt:lpstr>
      <vt:lpstr>Algerian</vt:lpstr>
      <vt:lpstr>Arial</vt:lpstr>
      <vt:lpstr>Calibri</vt:lpstr>
      <vt:lpstr>Calibri Light</vt:lpstr>
      <vt:lpstr>Montserrat</vt:lpstr>
      <vt:lpstr>Ravie</vt:lpstr>
      <vt:lpstr>SVN-Caprica Script</vt:lpstr>
      <vt:lpstr>SVN-Shintia Script</vt:lpstr>
      <vt:lpstr>Times New Roman</vt:lpstr>
      <vt:lpstr>Office Theme</vt:lpstr>
      <vt:lpstr>1_Office Theme</vt:lpstr>
      <vt:lpstr>3_Office Theme</vt:lpstr>
      <vt:lpstr>4_Office Theme</vt:lpstr>
      <vt:lpstr>5_Office Theme</vt:lpstr>
      <vt:lpstr>2_Office Theme</vt:lpstr>
      <vt:lpstr>6_Office Theme</vt:lpstr>
      <vt:lpstr>7_Office Theme</vt:lpstr>
      <vt:lpstr>8_Office Theme</vt:lpstr>
      <vt:lpstr>11_Office Theme</vt:lpstr>
      <vt:lpstr>10_Office Theme</vt:lpstr>
      <vt:lpstr>12_Office Theme</vt:lpstr>
      <vt:lpstr>13_Office Theme</vt:lpstr>
      <vt:lpstr>9_Office Theme</vt:lpstr>
      <vt:lpstr>14_Office Theme</vt:lpstr>
      <vt:lpstr>15_Office Theme</vt:lpstr>
      <vt:lpstr>16_Office Theme</vt:lpstr>
      <vt:lpstr>17_Office Theme</vt:lpstr>
      <vt:lpstr>19_Office Theme</vt:lpstr>
      <vt:lpstr>18_Office Theme</vt:lpstr>
      <vt:lpstr>20_Office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subject>9Slide.vn</dc:subject>
  <dc:creator>HP</dc:creator>
  <dc:description>9Slide.vn</dc:description>
  <cp:lastModifiedBy>LE THU HOAI</cp:lastModifiedBy>
  <cp:revision>20</cp:revision>
  <dcterms:created xsi:type="dcterms:W3CDTF">2021-09-30T08:25:00Z</dcterms:created>
  <dcterms:modified xsi:type="dcterms:W3CDTF">2022-10-18T09:06:24Z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B591C4FEBFEC4C41BC67714D690F60C7</vt:lpwstr>
  </property>
  <property fmtid="{D5CDD505-2E9C-101B-9397-08002B2CF9AE}" pid="3" name="KSOProductBuildVer">
    <vt:lpwstr>2057-11.2.0.10323</vt:lpwstr>
  </property>
</Properties>
</file>