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60" r:id="rId5"/>
    <p:sldId id="261" r:id="rId6"/>
    <p:sldId id="262" r:id="rId7"/>
    <p:sldId id="263" r:id="rId8"/>
    <p:sldId id="264" r:id="rId9"/>
    <p:sldId id="265" r:id="rId10"/>
    <p:sldId id="266" r:id="rId11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2" d="100"/>
          <a:sy n="92" d="100"/>
        </p:scale>
        <p:origin x="-756" y="-9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23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AD81C-F30B-43E7-BE7A-5EC9C9977D59}" type="datetimeFigureOut">
              <a:rPr lang="en-US" smtClean="0"/>
              <a:t>10/19/2022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57033A-F473-48B5-90DC-7D48A1FF7EB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AD81C-F30B-43E7-BE7A-5EC9C9977D59}" type="datetimeFigureOut">
              <a:rPr lang="en-US" smtClean="0"/>
              <a:t>10/19/2022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57033A-F473-48B5-90DC-7D48A1FF7EB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AD81C-F30B-43E7-BE7A-5EC9C9977D59}" type="datetimeFigureOut">
              <a:rPr lang="en-US" smtClean="0"/>
              <a:t>10/19/2022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57033A-F473-48B5-90DC-7D48A1FF7EB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AD81C-F30B-43E7-BE7A-5EC9C9977D59}" type="datetimeFigureOut">
              <a:rPr lang="en-US" smtClean="0"/>
              <a:t>10/19/2022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57033A-F473-48B5-90DC-7D48A1FF7EB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AD81C-F30B-43E7-BE7A-5EC9C9977D59}" type="datetimeFigureOut">
              <a:rPr lang="en-US" smtClean="0"/>
              <a:t>10/19/2022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57033A-F473-48B5-90DC-7D48A1FF7EB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AD81C-F30B-43E7-BE7A-5EC9C9977D59}" type="datetimeFigureOut">
              <a:rPr lang="en-US" smtClean="0"/>
              <a:t>10/19/2022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57033A-F473-48B5-90DC-7D48A1FF7EB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3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3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AD81C-F30B-43E7-BE7A-5EC9C9977D59}" type="datetimeFigureOut">
              <a:rPr lang="en-US" smtClean="0"/>
              <a:t>10/19/2022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57033A-F473-48B5-90DC-7D48A1FF7EB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AD81C-F30B-43E7-BE7A-5EC9C9977D59}" type="datetimeFigureOut">
              <a:rPr lang="en-US" smtClean="0"/>
              <a:t>10/19/2022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57033A-F473-48B5-90DC-7D48A1FF7EB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AD81C-F30B-43E7-BE7A-5EC9C9977D59}" type="datetimeFigureOut">
              <a:rPr lang="en-US" smtClean="0"/>
              <a:t>10/19/2022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57033A-F473-48B5-90DC-7D48A1FF7EB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9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92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9" y="1076328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AD81C-F30B-43E7-BE7A-5EC9C9977D59}" type="datetimeFigureOut">
              <a:rPr lang="en-US" smtClean="0"/>
              <a:t>10/19/2022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57033A-F473-48B5-90DC-7D48A1FF7EB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7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AD81C-F30B-43E7-BE7A-5EC9C9977D59}" type="datetimeFigureOut">
              <a:rPr lang="en-US" smtClean="0"/>
              <a:t>10/19/2022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57033A-F473-48B5-90DC-7D48A1FF7EB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6AD81C-F30B-43E7-BE7A-5EC9C9977D59}" type="datetimeFigureOut">
              <a:rPr lang="en-US" smtClean="0"/>
              <a:t>10/19/2022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57033A-F473-48B5-90DC-7D48A1FF7EBB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4" Type="http://schemas.microsoft.com/office/2007/relationships/hdphoto" Target="../media/hdphoto1.wdp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5" Type="http://schemas.microsoft.com/office/2007/relationships/hdphoto" Target="../media/hdphoto1.wdp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4" Type="http://schemas.microsoft.com/office/2007/relationships/hdphoto" Target="../media/hdphoto1.wdp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2000" b="-1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362200" y="1504950"/>
            <a:ext cx="4267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solidFill>
                  <a:srgbClr val="FF0000"/>
                </a:solidFill>
              </a:rPr>
              <a:t>ĐỘI </a:t>
            </a:r>
            <a:r>
              <a:rPr lang="en-US" sz="2800" dirty="0">
                <a:solidFill>
                  <a:srgbClr val="FF0000"/>
                </a:solidFill>
              </a:rPr>
              <a:t>HÌNH ĐỘI NGŨ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995055" y="2574438"/>
            <a:ext cx="518159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/>
              <a:t>BÀI 1: TƯ THẾ ĐỨNG NGHIÊM, ĐỨNG NGHỈ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895600" y="304800"/>
            <a:ext cx="411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TRƯỜNG TIỂU HỌC SÀI ĐỒNG</a:t>
            </a:r>
            <a:endParaRPr lang="en-US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438400" y="3476214"/>
            <a:ext cx="411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GIÁO VIÊN: NGUYỄN VĂN THANH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219200" y="1885950"/>
            <a:ext cx="6108853" cy="3505200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ArchUp">
              <a:avLst/>
            </a:prstTxWarp>
            <a:spAutoFit/>
          </a:bodyPr>
          <a:lstStyle/>
          <a:p>
            <a:pPr algn="ctr"/>
            <a:r>
              <a:rPr lang="en-US" sz="5400" b="1" cap="none" spc="0" dirty="0" err="1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5">
                    <a:lumMod val="60000"/>
                    <a:lumOff val="40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Chúc</a:t>
            </a:r>
            <a:r>
              <a:rPr lang="en-US" sz="5400" b="1" cap="none" spc="0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5">
                    <a:lumMod val="60000"/>
                    <a:lumOff val="40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 </a:t>
            </a:r>
            <a:r>
              <a:rPr lang="en-US" sz="5400" b="1" cap="none" spc="0" dirty="0" err="1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5">
                    <a:lumMod val="60000"/>
                    <a:lumOff val="40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Các</a:t>
            </a:r>
            <a:r>
              <a:rPr lang="en-US" sz="5400" b="1" cap="none" spc="0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5">
                    <a:lumMod val="60000"/>
                    <a:lumOff val="40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 </a:t>
            </a:r>
            <a:r>
              <a:rPr lang="en-US" sz="5400" b="1" cap="none" spc="0" dirty="0" err="1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5">
                    <a:lumMod val="60000"/>
                    <a:lumOff val="40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Em</a:t>
            </a:r>
            <a:r>
              <a:rPr lang="en-US" sz="5400" b="1" cap="none" spc="0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5">
                    <a:lumMod val="60000"/>
                    <a:lumOff val="40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 </a:t>
            </a:r>
            <a:r>
              <a:rPr lang="en-US" sz="5400" b="1" cap="none" spc="0" dirty="0" err="1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5">
                    <a:lumMod val="60000"/>
                    <a:lumOff val="40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Học</a:t>
            </a:r>
            <a:r>
              <a:rPr lang="en-US" sz="5400" b="1" cap="none" spc="0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5">
                    <a:lumMod val="60000"/>
                    <a:lumOff val="40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 </a:t>
            </a:r>
            <a:r>
              <a:rPr lang="en-US" sz="5400" b="1" cap="none" spc="0" dirty="0" err="1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5">
                    <a:lumMod val="60000"/>
                    <a:lumOff val="40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Tốt</a:t>
            </a:r>
            <a:r>
              <a:rPr lang="en-US" sz="5400" b="1" cap="none" spc="0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5">
                    <a:lumMod val="60000"/>
                    <a:lumOff val="40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 !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5800" y="558284"/>
            <a:ext cx="3276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>
                <a:solidFill>
                  <a:srgbClr val="FF0000"/>
                </a:solidFill>
              </a:rPr>
              <a:t>I. Mục tiêu bài học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83741" y="1177555"/>
            <a:ext cx="4495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>
                <a:solidFill>
                  <a:srgbClr val="FF0000"/>
                </a:solidFill>
              </a:rPr>
              <a:t>1. Về phẩm chất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62000" y="1809750"/>
            <a:ext cx="7850659" cy="21698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vi-VN" b="1"/>
              <a:t> </a:t>
            </a:r>
            <a:r>
              <a:rPr lang="en-US" b="1"/>
              <a:t>* </a:t>
            </a:r>
            <a:r>
              <a:rPr lang="vi-VN"/>
              <a:t>Bài học góp phần bồi dưỡng cho học sinh các phẩm chất cụ thể:</a:t>
            </a:r>
          </a:p>
          <a:p>
            <a:pPr lvl="1">
              <a:lnSpc>
                <a:spcPct val="150000"/>
              </a:lnSpc>
            </a:pPr>
            <a:r>
              <a:rPr lang="vi-VN"/>
              <a:t>- Tích cực trong tập luyện và hoạt động tập thể.</a:t>
            </a:r>
          </a:p>
          <a:p>
            <a:pPr lvl="1">
              <a:lnSpc>
                <a:spcPct val="150000"/>
              </a:lnSpc>
            </a:pPr>
            <a:r>
              <a:rPr lang="vi-VN"/>
              <a:t>- Tích cực tham gia các trò chơi vận động  và có trách nhiệm trong khi chơi trò chơi.</a:t>
            </a:r>
          </a:p>
          <a:p>
            <a:pPr>
              <a:lnSpc>
                <a:spcPct val="150000"/>
              </a:lnSpc>
            </a:pPr>
            <a:endParaRPr lang="en-US"/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1000" y="167846"/>
            <a:ext cx="2971800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b="1">
                <a:solidFill>
                  <a:srgbClr val="FF0000"/>
                </a:solidFill>
              </a:rPr>
              <a:t>2. Về năng lực</a:t>
            </a:r>
            <a:r>
              <a:rPr lang="vi-VN" sz="2800">
                <a:solidFill>
                  <a:srgbClr val="FF0000"/>
                </a:solidFill>
              </a:rPr>
              <a:t>: </a:t>
            </a:r>
          </a:p>
          <a:p>
            <a:endParaRPr lang="en-US">
              <a:solidFill>
                <a:srgbClr val="FF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81000" y="678911"/>
            <a:ext cx="3962400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000" b="1">
                <a:solidFill>
                  <a:srgbClr val="FF0000"/>
                </a:solidFill>
              </a:rPr>
              <a:t>2.1. Năng lực chung:</a:t>
            </a:r>
            <a:endParaRPr lang="vi-VN" sz="2000">
              <a:solidFill>
                <a:srgbClr val="FF0000"/>
              </a:solidFill>
            </a:endParaRPr>
          </a:p>
          <a:p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685800" y="1153674"/>
            <a:ext cx="7315200" cy="15728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/>
              <a:t>- Tự chủ và tự học: Tự xem trước cách thực hiện tư thế đứng nghiêm, đứng nghỉ trong sách giáo khoa. </a:t>
            </a:r>
          </a:p>
          <a:p>
            <a:r>
              <a:rPr lang="vi-VN"/>
              <a:t>- Giao tiếp và hợp tác: Biết phân công, hợp tác trong nhóm để thực hiện các động tác và trò chơi.</a:t>
            </a:r>
          </a:p>
          <a:p>
            <a:pPr>
              <a:lnSpc>
                <a:spcPct val="150000"/>
              </a:lnSpc>
            </a:pPr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381000" y="2367299"/>
            <a:ext cx="3124200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000" b="1">
                <a:solidFill>
                  <a:srgbClr val="FF0000"/>
                </a:solidFill>
              </a:rPr>
              <a:t>2.2. Năng lực đặc thù:</a:t>
            </a:r>
            <a:endParaRPr lang="vi-VN" sz="2000">
              <a:solidFill>
                <a:srgbClr val="FF0000"/>
              </a:solidFill>
            </a:endParaRPr>
          </a:p>
          <a:p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685800" y="2869855"/>
            <a:ext cx="762000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/>
              <a:t>- NL chăm sóc SK:  Biết thực hiện vệ sinh sân tập, thực hiện vệ sinh cá nhân để đảm bảo an toàn trong tập luyện.</a:t>
            </a:r>
          </a:p>
          <a:p>
            <a:r>
              <a:rPr lang="vi-VN"/>
              <a:t>- NL vận động cơ bản: Biết khẩu lệnh và cách thực tư thế đứng nghiêm, đứng nghỉ</a:t>
            </a:r>
          </a:p>
          <a:p>
            <a:r>
              <a:rPr lang="vi-VN"/>
              <a:t>- Biết quan sát tranh, tự khám phá bài và quan sát động tác làm mẫu của giáo viên để tập luyện. Thực hiện được tư thế đứng nghiêm, đứng nghỉ.</a:t>
            </a:r>
          </a:p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1000" y="258517"/>
            <a:ext cx="4953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>
                <a:solidFill>
                  <a:srgbClr val="FF0000"/>
                </a:solidFill>
              </a:rPr>
              <a:t>II. Các hoạt động dạy học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19897" y="1396889"/>
            <a:ext cx="1752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/>
              <a:t>* Khởi động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42784" y="843292"/>
            <a:ext cx="357110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>
                <a:solidFill>
                  <a:srgbClr val="FF0000"/>
                </a:solidFill>
              </a:rPr>
              <a:t>1. Hoạt động mở đầu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3400" y="285749"/>
            <a:ext cx="6400800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>
                <a:solidFill>
                  <a:srgbClr val="FF0000"/>
                </a:solidFill>
              </a:rPr>
              <a:t>2. Hoạt động hình thành kiến thức mới</a:t>
            </a:r>
          </a:p>
          <a:p>
            <a:endParaRPr lang="en-US">
              <a:solidFill>
                <a:srgbClr val="FF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09600" y="855135"/>
            <a:ext cx="3657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/>
              <a:t>* Tư thế đứng nghiêm</a:t>
            </a:r>
          </a:p>
        </p:txBody>
      </p:sp>
      <p:pic>
        <p:nvPicPr>
          <p:cNvPr id="1026" name="Picture 2" descr="C:\Users\Laptop88\Pictures\New folder\ĐỨNG NGHIÊM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2297" y="1355415"/>
            <a:ext cx="2438400" cy="30273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281285"/>
            <a:ext cx="59436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>
                <a:solidFill>
                  <a:srgbClr val="FF0000"/>
                </a:solidFill>
              </a:rPr>
              <a:t>2. Hoạt động hình thành kiến thức mới</a:t>
            </a:r>
          </a:p>
          <a:p>
            <a:endParaRPr lang="en-US">
              <a:solidFill>
                <a:srgbClr val="FF0000"/>
              </a:solidFill>
            </a:endParaRPr>
          </a:p>
          <a:p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609600" y="895350"/>
            <a:ext cx="29718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/>
              <a:t>* Tư thế đứng nghỉ</a:t>
            </a:r>
          </a:p>
          <a:p>
            <a:endParaRPr lang="en-US"/>
          </a:p>
        </p:txBody>
      </p:sp>
      <p:pic>
        <p:nvPicPr>
          <p:cNvPr id="2051" name="Picture 3" descr="C:\Users\Laptop88\Pictures\New folder\ĐỨNG NGHỈ.jp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100000" l="0" r="90591">
                        <a14:foregroundMark x1="33042" y1="32019" x2="35667" y2="21864"/>
                        <a14:foregroundMark x1="33917" y1="27599" x2="7002" y2="34289"/>
                        <a14:foregroundMark x1="33479" y1="31183" x2="48796" y2="41697"/>
                        <a14:foregroundMark x1="39168" y1="35484" x2="38074" y2="48984"/>
                        <a14:foregroundMark x1="35011" y1="23297" x2="36761" y2="119"/>
                        <a14:foregroundMark x1="33917" y1="26643" x2="11597" y2="4062"/>
                        <a14:foregroundMark x1="35230" y1="23297" x2="73742" y2="3823"/>
                        <a14:foregroundMark x1="72648" y1="14576" x2="90591" y2="15173"/>
                        <a14:foregroundMark x1="8534" y1="14217" x2="1969" y2="14576"/>
                        <a14:foregroundMark x1="38512" y1="47909" x2="35667" y2="99044"/>
                        <a14:foregroundMark x1="8534" y1="34050" x2="0" y2="93309"/>
                        <a14:foregroundMark x1="19694" y1="93668" x2="38512" y2="99881"/>
                        <a14:foregroundMark x1="19912" y1="92832" x2="31947" y2="38232"/>
                        <a14:foregroundMark x1="23414" y1="72999" x2="21444" y2="43130"/>
                        <a14:foregroundMark x1="22319" y1="58662" x2="6783" y2="58662"/>
                        <a14:foregroundMark x1="21444" y1="51852" x2="8096" y2="40263"/>
                        <a14:foregroundMark x1="21882" y1="59498" x2="6127" y2="75866"/>
                        <a14:foregroundMark x1="14880" y1="72999" x2="11379" y2="96774"/>
                        <a14:foregroundMark x1="11816" y1="94504" x2="24289" y2="95341"/>
                        <a14:foregroundMark x1="20350" y1="88292" x2="32823" y2="88889"/>
                        <a14:foregroundMark x1="26477" y1="88530" x2="38512" y2="95579"/>
                        <a14:foregroundMark x1="28665" y1="97013" x2="33917" y2="86260"/>
                        <a14:foregroundMark x1="21444" y1="88889" x2="31729" y2="93907"/>
                        <a14:foregroundMark x1="16849" y1="95102" x2="19037" y2="99642"/>
                        <a14:foregroundMark x1="25602" y1="65114" x2="38074" y2="64516"/>
                        <a14:foregroundMark x1="26258" y1="65950" x2="38950" y2="77539"/>
                        <a14:foregroundMark x1="34136" y1="32378" x2="39387" y2="31780"/>
                        <a14:foregroundMark x1="39606" y1="35962" x2="41575" y2="32855"/>
                        <a14:foregroundMark x1="36324" y1="30108" x2="54267" y2="28913"/>
                        <a14:foregroundMark x1="41357" y1="35962" x2="52079" y2="32019"/>
                        <a14:foregroundMark x1="53829" y1="30108" x2="55580" y2="28674"/>
                        <a14:foregroundMark x1="40044" y1="35723" x2="36105" y2="52927"/>
                        <a14:foregroundMark x1="37418" y1="54719" x2="47046" y2="36918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-300" r="8809" b="300"/>
          <a:stretch>
            <a:fillRect/>
          </a:stretch>
        </p:blipFill>
        <p:spPr bwMode="auto">
          <a:xfrm>
            <a:off x="731108" y="1504950"/>
            <a:ext cx="2728783" cy="29160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4000" b="-1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04800" y="361950"/>
            <a:ext cx="4114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>
                <a:solidFill>
                  <a:srgbClr val="FF0000"/>
                </a:solidFill>
              </a:rPr>
              <a:t>3. Hoạt động luyện tập</a:t>
            </a:r>
          </a:p>
        </p:txBody>
      </p:sp>
      <p:pic>
        <p:nvPicPr>
          <p:cNvPr id="4" name="Picture 2" descr="C:\Users\Laptop88\Pictures\New folder\ĐỨNG NGHIÊM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0" y="1047750"/>
            <a:ext cx="2438400" cy="30273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3" descr="C:\Users\Laptop88\Pictures\New folder\ĐỨNG NGHỈ.jpg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0" b="100000" l="0" r="90591">
                        <a14:foregroundMark x1="33042" y1="32019" x2="35667" y2="21864"/>
                        <a14:foregroundMark x1="33917" y1="27599" x2="7002" y2="34289"/>
                        <a14:foregroundMark x1="33479" y1="31183" x2="48796" y2="41697"/>
                        <a14:foregroundMark x1="39168" y1="35484" x2="38074" y2="48984"/>
                        <a14:foregroundMark x1="35011" y1="23297" x2="36761" y2="119"/>
                        <a14:foregroundMark x1="33917" y1="26643" x2="11597" y2="4062"/>
                        <a14:foregroundMark x1="35230" y1="23297" x2="73742" y2="3823"/>
                        <a14:foregroundMark x1="72648" y1="14576" x2="90591" y2="15173"/>
                        <a14:foregroundMark x1="8534" y1="14217" x2="1969" y2="14576"/>
                        <a14:foregroundMark x1="38512" y1="47909" x2="35667" y2="99044"/>
                        <a14:foregroundMark x1="8534" y1="34050" x2="0" y2="93309"/>
                        <a14:foregroundMark x1="19694" y1="93668" x2="38512" y2="99881"/>
                        <a14:foregroundMark x1="19912" y1="92832" x2="31947" y2="38232"/>
                        <a14:foregroundMark x1="23414" y1="72999" x2="21444" y2="43130"/>
                        <a14:foregroundMark x1="22319" y1="58662" x2="6783" y2="58662"/>
                        <a14:foregroundMark x1="21444" y1="51852" x2="8096" y2="40263"/>
                        <a14:foregroundMark x1="21882" y1="59498" x2="6127" y2="75866"/>
                        <a14:foregroundMark x1="14880" y1="72999" x2="11379" y2="96774"/>
                        <a14:foregroundMark x1="11816" y1="94504" x2="24289" y2="95341"/>
                        <a14:foregroundMark x1="20350" y1="88292" x2="32823" y2="88889"/>
                        <a14:foregroundMark x1="26477" y1="88530" x2="38512" y2="95579"/>
                        <a14:foregroundMark x1="28665" y1="97013" x2="33917" y2="86260"/>
                        <a14:foregroundMark x1="21444" y1="88889" x2="31729" y2="93907"/>
                        <a14:foregroundMark x1="16849" y1="95102" x2="19037" y2="99642"/>
                        <a14:foregroundMark x1="25602" y1="65114" x2="38074" y2="64516"/>
                        <a14:foregroundMark x1="26258" y1="65950" x2="38950" y2="77539"/>
                        <a14:foregroundMark x1="34136" y1="32378" x2="39387" y2="31780"/>
                        <a14:foregroundMark x1="39606" y1="35962" x2="41575" y2="32855"/>
                        <a14:foregroundMark x1="36324" y1="30108" x2="54267" y2="28913"/>
                        <a14:foregroundMark x1="41357" y1="35962" x2="52079" y2="32019"/>
                        <a14:foregroundMark x1="53829" y1="30108" x2="55580" y2="28674"/>
                        <a14:foregroundMark x1="40044" y1="35723" x2="36105" y2="52927"/>
                        <a14:foregroundMark x1="37418" y1="54719" x2="47046" y2="36918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-300" r="8809" b="300"/>
          <a:stretch>
            <a:fillRect/>
          </a:stretch>
        </p:blipFill>
        <p:spPr bwMode="auto">
          <a:xfrm>
            <a:off x="5181600" y="1053546"/>
            <a:ext cx="2362200" cy="27842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361950"/>
            <a:ext cx="3657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>
                <a:solidFill>
                  <a:srgbClr val="FF0000"/>
                </a:solidFill>
              </a:rPr>
              <a:t>4. Hoạt động vận dụng</a:t>
            </a:r>
          </a:p>
        </p:txBody>
      </p:sp>
      <p:pic>
        <p:nvPicPr>
          <p:cNvPr id="4" name="Picture 3" descr="C:\Users\Laptop88\Pictures\New folder\ĐỨNG NGHỈ.jp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100000" l="0" r="90591">
                        <a14:foregroundMark x1="33042" y1="32019" x2="35667" y2="21864"/>
                        <a14:foregroundMark x1="33917" y1="27599" x2="7002" y2="34289"/>
                        <a14:foregroundMark x1="33479" y1="31183" x2="48796" y2="41697"/>
                        <a14:foregroundMark x1="39168" y1="35484" x2="38074" y2="48984"/>
                        <a14:foregroundMark x1="35011" y1="23297" x2="36761" y2="119"/>
                        <a14:foregroundMark x1="33917" y1="26643" x2="11597" y2="4062"/>
                        <a14:foregroundMark x1="35230" y1="23297" x2="73742" y2="3823"/>
                        <a14:foregroundMark x1="72648" y1="14576" x2="90591" y2="15173"/>
                        <a14:foregroundMark x1="8534" y1="14217" x2="1969" y2="14576"/>
                        <a14:foregroundMark x1="38512" y1="47909" x2="35667" y2="99044"/>
                        <a14:foregroundMark x1="8534" y1="34050" x2="0" y2="93309"/>
                        <a14:foregroundMark x1="19694" y1="93668" x2="38512" y2="99881"/>
                        <a14:foregroundMark x1="19912" y1="92832" x2="31947" y2="38232"/>
                        <a14:foregroundMark x1="23414" y1="72999" x2="21444" y2="43130"/>
                        <a14:foregroundMark x1="22319" y1="58662" x2="6783" y2="58662"/>
                        <a14:foregroundMark x1="21444" y1="51852" x2="8096" y2="40263"/>
                        <a14:foregroundMark x1="21882" y1="59498" x2="6127" y2="75866"/>
                        <a14:foregroundMark x1="14880" y1="72999" x2="11379" y2="96774"/>
                        <a14:foregroundMark x1="11816" y1="94504" x2="24289" y2="95341"/>
                        <a14:foregroundMark x1="20350" y1="88292" x2="32823" y2="88889"/>
                        <a14:foregroundMark x1="26477" y1="88530" x2="38512" y2="95579"/>
                        <a14:foregroundMark x1="28665" y1="97013" x2="33917" y2="86260"/>
                        <a14:foregroundMark x1="21444" y1="88889" x2="31729" y2="93907"/>
                        <a14:foregroundMark x1="16849" y1="95102" x2="19037" y2="99642"/>
                        <a14:foregroundMark x1="25602" y1="65114" x2="38074" y2="64516"/>
                        <a14:foregroundMark x1="26258" y1="65950" x2="38950" y2="77539"/>
                        <a14:foregroundMark x1="34136" y1="32378" x2="39387" y2="31780"/>
                        <a14:foregroundMark x1="39606" y1="35962" x2="41575" y2="32855"/>
                        <a14:foregroundMark x1="36324" y1="30108" x2="54267" y2="28913"/>
                        <a14:foregroundMark x1="41357" y1="35962" x2="52079" y2="32019"/>
                        <a14:foregroundMark x1="53829" y1="30108" x2="55580" y2="28674"/>
                        <a14:foregroundMark x1="40044" y1="35723" x2="36105" y2="52927"/>
                        <a14:foregroundMark x1="37418" y1="54719" x2="47046" y2="36918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31287" r="39367" b="300"/>
          <a:stretch>
            <a:fillRect/>
          </a:stretch>
        </p:blipFill>
        <p:spPr bwMode="auto">
          <a:xfrm>
            <a:off x="555023" y="2190750"/>
            <a:ext cx="2139779" cy="2743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512805" y="885170"/>
            <a:ext cx="8229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/>
              <a:t>* </a:t>
            </a:r>
            <a:r>
              <a:rPr lang="en-US" sz="2400"/>
              <a:t>Quan sát hình dưới đây và cho cô biết khẩu lệnh nào tương ứng với hình?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581400" y="2146816"/>
            <a:ext cx="2819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>
                <a:solidFill>
                  <a:srgbClr val="0070C0"/>
                </a:solidFill>
              </a:rPr>
              <a:t>- Khẩu lệnh: Nghiêm</a:t>
            </a:r>
            <a:endParaRPr lang="en-US" sz="2400">
              <a:solidFill>
                <a:srgbClr val="0070C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581400" y="3206231"/>
            <a:ext cx="43434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>
                <a:solidFill>
                  <a:srgbClr val="002060"/>
                </a:solidFill>
              </a:rPr>
              <a:t>- Khẩu lệnh: Nghỉ</a:t>
            </a:r>
            <a:endParaRPr lang="en-US" sz="2400">
              <a:solidFill>
                <a:srgbClr val="002060"/>
              </a:solidFill>
            </a:endParaRPr>
          </a:p>
          <a:p>
            <a:endParaRPr lang="en-US"/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6000" b="-1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3400" y="133350"/>
            <a:ext cx="3352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>
                <a:solidFill>
                  <a:srgbClr val="FF0000"/>
                </a:solidFill>
              </a:rPr>
              <a:t>III. Kết Thúc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724400" y="854155"/>
            <a:ext cx="1600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/>
              <a:t>* Thả lỏng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335</Words>
  <Application>Microsoft Office PowerPoint</Application>
  <PresentationFormat>On-screen Show (16:9)</PresentationFormat>
  <Paragraphs>32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Laptop88</dc:creator>
  <cp:lastModifiedBy>Admin</cp:lastModifiedBy>
  <cp:revision>26</cp:revision>
  <dcterms:created xsi:type="dcterms:W3CDTF">2021-08-19T13:42:00Z</dcterms:created>
  <dcterms:modified xsi:type="dcterms:W3CDTF">2022-10-19T14:04:15Z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0E23EFF961114AB8950891766372D0EA</vt:lpwstr>
  </property>
  <property fmtid="{D5CDD505-2E9C-101B-9397-08002B2CF9AE}" pid="3" name="KSOProductBuildVer">
    <vt:lpwstr>1033-11.2.0.10258</vt:lpwstr>
  </property>
</Properties>
</file>