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5" r:id="rId2"/>
    <p:sldId id="269" r:id="rId3"/>
    <p:sldId id="267" r:id="rId4"/>
    <p:sldId id="266" r:id="rId5"/>
    <p:sldId id="273" r:id="rId6"/>
    <p:sldId id="27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10/20/2022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a:t>
            </a:fld>
            <a:endParaRPr lang="en-US"/>
          </a:p>
        </p:txBody>
      </p:sp>
    </p:spTree>
    <p:extLst>
      <p:ext uri="{BB962C8B-B14F-4D97-AF65-F5344CB8AC3E}">
        <p14:creationId xmlns:p14="http://schemas.microsoft.com/office/powerpoint/2010/main" val="333499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2</a:t>
            </a:fld>
            <a:endParaRPr lang="en-US"/>
          </a:p>
        </p:txBody>
      </p:sp>
    </p:spTree>
    <p:extLst>
      <p:ext uri="{BB962C8B-B14F-4D97-AF65-F5344CB8AC3E}">
        <p14:creationId xmlns:p14="http://schemas.microsoft.com/office/powerpoint/2010/main" val="2785945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4</a:t>
            </a:fld>
            <a:endParaRPr lang="en-US"/>
          </a:p>
        </p:txBody>
      </p:sp>
    </p:spTree>
    <p:extLst>
      <p:ext uri="{BB962C8B-B14F-4D97-AF65-F5344CB8AC3E}">
        <p14:creationId xmlns:p14="http://schemas.microsoft.com/office/powerpoint/2010/main" val="1566652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5</a:t>
            </a:fld>
            <a:endParaRPr lang="en-US"/>
          </a:p>
        </p:txBody>
      </p:sp>
    </p:spTree>
    <p:extLst>
      <p:ext uri="{BB962C8B-B14F-4D97-AF65-F5344CB8AC3E}">
        <p14:creationId xmlns:p14="http://schemas.microsoft.com/office/powerpoint/2010/main" val="16272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BB6420-30C7-436E-B94E-C4769C49B56A}"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200889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98644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01789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469695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BB6420-30C7-436E-B94E-C4769C49B56A}"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427099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B6420-30C7-436E-B94E-C4769C49B56A}"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90479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B6420-30C7-436E-B94E-C4769C49B56A}" type="datetimeFigureOut">
              <a:rPr lang="en-US" smtClean="0"/>
              <a:t>10/20/2022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418933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B6420-30C7-436E-B94E-C4769C49B56A}" type="datetimeFigureOut">
              <a:rPr lang="en-US" smtClean="0"/>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80811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B6420-30C7-436E-B94E-C4769C49B56A}" type="datetimeFigureOut">
              <a:rPr lang="en-US" smtClean="0"/>
              <a:t>10/20/2022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54607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5792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77519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6420-30C7-436E-B94E-C4769C49B56A}" type="datetimeFigureOut">
              <a:rPr lang="en-US" smtClean="0"/>
              <a:t>10/20/2022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D0D62-841A-419D-ADDC-C3945F90E9C2}" type="slidenum">
              <a:rPr lang="en-US" smtClean="0"/>
              <a:t>‹#›</a:t>
            </a:fld>
            <a:endParaRPr lang="en-US"/>
          </a:p>
        </p:txBody>
      </p:sp>
    </p:spTree>
    <p:extLst>
      <p:ext uri="{BB962C8B-B14F-4D97-AF65-F5344CB8AC3E}">
        <p14:creationId xmlns:p14="http://schemas.microsoft.com/office/powerpoint/2010/main" val="2728942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0CB3A0-F86D-4969-BF2E-620359097C76}"/>
              </a:ext>
            </a:extLst>
          </p:cNvPr>
          <p:cNvSpPr/>
          <p:nvPr/>
        </p:nvSpPr>
        <p:spPr>
          <a:xfrm>
            <a:off x="2715106" y="2767310"/>
            <a:ext cx="6761787" cy="923330"/>
          </a:xfrm>
          <a:prstGeom prst="rect">
            <a:avLst/>
          </a:prstGeom>
          <a:noFill/>
        </p:spPr>
        <p:txBody>
          <a:bodyPr wrap="none" lIns="91440" tIns="45720" rIns="91440" bIns="45720">
            <a:prstTxWarp prst="textArchUp">
              <a:avLst/>
            </a:prstTxWarp>
            <a:spAutoFit/>
          </a:bodyPr>
          <a:lstStyle/>
          <a:p>
            <a:pPr algn="ctr"/>
            <a:r>
              <a:rPr lang="en-US" sz="80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Bài</a:t>
            </a:r>
            <a:r>
              <a:rPr 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1: </a:t>
            </a:r>
            <a:r>
              <a:rPr lang="en-US" sz="80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Hình</a:t>
            </a:r>
            <a:r>
              <a:rPr 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80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ảnh</a:t>
            </a:r>
            <a:r>
              <a:rPr 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80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của</a:t>
            </a:r>
            <a:r>
              <a:rPr 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80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em</a:t>
            </a:r>
            <a:endParaRPr lang="en-US"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a:extLst>
              <a:ext uri="{FF2B5EF4-FFF2-40B4-BE49-F238E27FC236}">
                <a16:creationId xmlns:a16="http://schemas.microsoft.com/office/drawing/2014/main" id="{DBD6F9C1-7504-4F23-B2FA-FAE4B508547C}"/>
              </a:ext>
            </a:extLst>
          </p:cNvPr>
          <p:cNvSpPr txBox="1"/>
          <p:nvPr/>
        </p:nvSpPr>
        <p:spPr>
          <a:xfrm>
            <a:off x="3305175" y="85725"/>
            <a:ext cx="5048250" cy="523220"/>
          </a:xfrm>
          <a:prstGeom prst="rect">
            <a:avLst/>
          </a:prstGeom>
          <a:noFill/>
        </p:spPr>
        <p:txBody>
          <a:bodyPr wrap="square" rtlCol="0">
            <a:spAutoFit/>
          </a:bodyPr>
          <a:lstStyle/>
          <a:p>
            <a:pPr algn="ctr"/>
            <a:r>
              <a:rPr lang="en-US" sz="2800" b="1" dirty="0" err="1"/>
              <a:t>Chủ</a:t>
            </a:r>
            <a:r>
              <a:rPr lang="en-US" sz="2800" b="1" dirty="0"/>
              <a:t> </a:t>
            </a:r>
            <a:r>
              <a:rPr lang="en-US" sz="2800" b="1" dirty="0" err="1"/>
              <a:t>đề</a:t>
            </a:r>
            <a:r>
              <a:rPr lang="en-US" sz="2800" b="1" dirty="0"/>
              <a:t>: </a:t>
            </a:r>
            <a:r>
              <a:rPr lang="en-US" sz="2800" b="1" dirty="0" err="1"/>
              <a:t>Khám</a:t>
            </a:r>
            <a:r>
              <a:rPr lang="en-US" sz="2800" b="1" dirty="0"/>
              <a:t> </a:t>
            </a:r>
            <a:r>
              <a:rPr lang="en-US" sz="2800" b="1" dirty="0" err="1"/>
              <a:t>phá</a:t>
            </a:r>
            <a:r>
              <a:rPr lang="en-US" sz="2800" b="1" dirty="0"/>
              <a:t> </a:t>
            </a:r>
            <a:r>
              <a:rPr lang="en-US" sz="2800" b="1" dirty="0" err="1"/>
              <a:t>bản</a:t>
            </a:r>
            <a:r>
              <a:rPr lang="en-US" sz="2800" b="1" dirty="0"/>
              <a:t> </a:t>
            </a:r>
            <a:r>
              <a:rPr lang="en-US" sz="2800" b="1" dirty="0" err="1"/>
              <a:t>thân</a:t>
            </a:r>
            <a:endParaRPr lang="en-US" sz="2800" b="1" dirty="0"/>
          </a:p>
        </p:txBody>
      </p:sp>
    </p:spTree>
    <p:extLst>
      <p:ext uri="{BB962C8B-B14F-4D97-AF65-F5344CB8AC3E}">
        <p14:creationId xmlns:p14="http://schemas.microsoft.com/office/powerpoint/2010/main" val="388838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8EC15B-2351-4D7E-8AEC-DE4C0639432E}"/>
              </a:ext>
            </a:extLst>
          </p:cNvPr>
          <p:cNvSpPr txBox="1"/>
          <p:nvPr/>
        </p:nvSpPr>
        <p:spPr>
          <a:xfrm>
            <a:off x="3486150" y="1809750"/>
            <a:ext cx="5362575" cy="861774"/>
          </a:xfrm>
          <a:prstGeom prst="rect">
            <a:avLst/>
          </a:prstGeom>
          <a:noFill/>
        </p:spPr>
        <p:txBody>
          <a:bodyPr wrap="square" rtlCol="0">
            <a:spAutoFit/>
          </a:bodyPr>
          <a:lstStyle/>
          <a:p>
            <a:r>
              <a:rPr lang="en-US" sz="5000" dirty="0" err="1">
                <a:solidFill>
                  <a:srgbClr val="7030A0"/>
                </a:solidFill>
              </a:rPr>
              <a:t>Mục</a:t>
            </a:r>
            <a:r>
              <a:rPr lang="en-US" sz="5000" dirty="0">
                <a:solidFill>
                  <a:srgbClr val="7030A0"/>
                </a:solidFill>
              </a:rPr>
              <a:t> </a:t>
            </a:r>
            <a:r>
              <a:rPr lang="en-US" sz="5000" dirty="0" err="1">
                <a:solidFill>
                  <a:srgbClr val="7030A0"/>
                </a:solidFill>
              </a:rPr>
              <a:t>tiêu</a:t>
            </a:r>
            <a:r>
              <a:rPr lang="en-US" sz="5000" dirty="0">
                <a:solidFill>
                  <a:srgbClr val="7030A0"/>
                </a:solidFill>
              </a:rPr>
              <a:t> </a:t>
            </a:r>
            <a:r>
              <a:rPr lang="en-US" sz="5000" dirty="0" err="1">
                <a:solidFill>
                  <a:srgbClr val="7030A0"/>
                </a:solidFill>
              </a:rPr>
              <a:t>bài</a:t>
            </a:r>
            <a:r>
              <a:rPr lang="en-US" sz="5000" dirty="0">
                <a:solidFill>
                  <a:srgbClr val="7030A0"/>
                </a:solidFill>
              </a:rPr>
              <a:t> </a:t>
            </a:r>
            <a:r>
              <a:rPr lang="en-US" sz="5000" dirty="0" err="1">
                <a:solidFill>
                  <a:srgbClr val="7030A0"/>
                </a:solidFill>
              </a:rPr>
              <a:t>học</a:t>
            </a:r>
            <a:endParaRPr lang="en-US" sz="5000" dirty="0">
              <a:solidFill>
                <a:srgbClr val="7030A0"/>
              </a:solidFill>
            </a:endParaRPr>
          </a:p>
        </p:txBody>
      </p:sp>
      <p:sp>
        <p:nvSpPr>
          <p:cNvPr id="3" name="TextBox 2">
            <a:extLst>
              <a:ext uri="{FF2B5EF4-FFF2-40B4-BE49-F238E27FC236}">
                <a16:creationId xmlns:a16="http://schemas.microsoft.com/office/drawing/2014/main" id="{639A2585-1C89-4F4F-B097-51C171329DC5}"/>
              </a:ext>
            </a:extLst>
          </p:cNvPr>
          <p:cNvSpPr txBox="1"/>
          <p:nvPr/>
        </p:nvSpPr>
        <p:spPr>
          <a:xfrm>
            <a:off x="1539552" y="2896998"/>
            <a:ext cx="8761444" cy="1754326"/>
          </a:xfrm>
          <a:prstGeom prst="rect">
            <a:avLst/>
          </a:prstGeom>
          <a:noFill/>
        </p:spPr>
        <p:txBody>
          <a:bodyPr wrap="square" rtlCol="0">
            <a:spAutoFit/>
          </a:bodyPr>
          <a:lstStyle/>
          <a:p>
            <a:pPr marL="457200" indent="-457200">
              <a:buFont typeface="Arial" panose="020B0604020202020204" pitchFamily="34" charset="0"/>
              <a:buChar char="•"/>
            </a:pPr>
            <a:r>
              <a:rPr lang="vi-VN" sz="3600" dirty="0">
                <a:solidFill>
                  <a:srgbClr val="FF0000"/>
                </a:solidFill>
              </a:rPr>
              <a:t>Nhận diện được hình ảnh của bản thân.</a:t>
            </a:r>
            <a:endParaRPr lang="en-US" sz="3600" dirty="0">
              <a:solidFill>
                <a:srgbClr val="FF0000"/>
              </a:solidFill>
            </a:endParaRPr>
          </a:p>
          <a:p>
            <a:pPr marL="457200" indent="-457200">
              <a:buFont typeface="Arial" panose="020B0604020202020204" pitchFamily="34" charset="0"/>
              <a:buChar char="•"/>
            </a:pPr>
            <a:r>
              <a:rPr lang="vi-VN" sz="3600" dirty="0">
                <a:solidFill>
                  <a:srgbClr val="FF0000"/>
                </a:solidFill>
              </a:rPr>
              <a:t>Quan tâm và thể hiện được hình ảnh</a:t>
            </a:r>
            <a:r>
              <a:rPr lang="en-US" sz="3600" dirty="0">
                <a:solidFill>
                  <a:srgbClr val="FF0000"/>
                </a:solidFill>
              </a:rPr>
              <a:t> </a:t>
            </a:r>
            <a:r>
              <a:rPr lang="vi-VN" sz="3600" dirty="0">
                <a:solidFill>
                  <a:srgbClr val="FF0000"/>
                </a:solidFill>
              </a:rPr>
              <a:t>thân thiện, vui vẻ của bản thân.</a:t>
            </a:r>
            <a:endParaRPr lang="en-US" sz="3600" dirty="0">
              <a:solidFill>
                <a:srgbClr val="FF0000"/>
              </a:solidFill>
            </a:endParaRPr>
          </a:p>
        </p:txBody>
      </p:sp>
    </p:spTree>
    <p:extLst>
      <p:ext uri="{BB962C8B-B14F-4D97-AF65-F5344CB8AC3E}">
        <p14:creationId xmlns:p14="http://schemas.microsoft.com/office/powerpoint/2010/main" val="133429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5A9A53-333D-4412-9466-B77BFB1F10F4}"/>
              </a:ext>
            </a:extLst>
          </p:cNvPr>
          <p:cNvSpPr txBox="1"/>
          <p:nvPr/>
        </p:nvSpPr>
        <p:spPr>
          <a:xfrm>
            <a:off x="3124200" y="2486025"/>
            <a:ext cx="5753100" cy="1446550"/>
          </a:xfrm>
          <a:prstGeom prst="rect">
            <a:avLst/>
          </a:prstGeom>
          <a:noFill/>
        </p:spPr>
        <p:txBody>
          <a:bodyPr wrap="square" rtlCol="0">
            <a:spAutoFit/>
          </a:bodyPr>
          <a:lstStyle/>
          <a:p>
            <a:pPr algn="ctr"/>
            <a:r>
              <a:rPr lang="en-US" sz="8800" dirty="0" err="1">
                <a:solidFill>
                  <a:srgbClr val="7030A0"/>
                </a:solidFill>
              </a:rPr>
              <a:t>Khởi</a:t>
            </a:r>
            <a:r>
              <a:rPr lang="en-US" sz="8800" dirty="0">
                <a:solidFill>
                  <a:srgbClr val="7030A0"/>
                </a:solidFill>
              </a:rPr>
              <a:t> </a:t>
            </a:r>
            <a:r>
              <a:rPr lang="en-US" sz="8800" dirty="0" err="1">
                <a:solidFill>
                  <a:srgbClr val="7030A0"/>
                </a:solidFill>
              </a:rPr>
              <a:t>động</a:t>
            </a:r>
            <a:endParaRPr lang="en-US" sz="8800" dirty="0">
              <a:solidFill>
                <a:srgbClr val="7030A0"/>
              </a:solidFill>
            </a:endParaRPr>
          </a:p>
        </p:txBody>
      </p:sp>
    </p:spTree>
    <p:extLst>
      <p:ext uri="{BB962C8B-B14F-4D97-AF65-F5344CB8AC3E}">
        <p14:creationId xmlns:p14="http://schemas.microsoft.com/office/powerpoint/2010/main" val="288259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64289A-C557-44E2-82A3-9EF4A594DA7F}"/>
              </a:ext>
            </a:extLst>
          </p:cNvPr>
          <p:cNvSpPr/>
          <p:nvPr/>
        </p:nvSpPr>
        <p:spPr>
          <a:xfrm>
            <a:off x="2895212" y="52071"/>
            <a:ext cx="6172200" cy="7759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t>Chơi</a:t>
            </a:r>
            <a:r>
              <a:rPr lang="en-US" sz="3200" dirty="0"/>
              <a:t> </a:t>
            </a:r>
            <a:r>
              <a:rPr lang="en-US" sz="3200" dirty="0" err="1"/>
              <a:t>trò</a:t>
            </a:r>
            <a:r>
              <a:rPr lang="en-US" sz="3200" dirty="0"/>
              <a:t> </a:t>
            </a:r>
            <a:r>
              <a:rPr lang="en-US" sz="3200" dirty="0" err="1"/>
              <a:t>chơi</a:t>
            </a:r>
            <a:r>
              <a:rPr lang="en-US" sz="3200" dirty="0"/>
              <a:t>: </a:t>
            </a:r>
            <a:r>
              <a:rPr lang="en-US" sz="3200" dirty="0" err="1"/>
              <a:t>Máy</a:t>
            </a:r>
            <a:r>
              <a:rPr lang="en-US" sz="3200" dirty="0"/>
              <a:t> </a:t>
            </a:r>
            <a:r>
              <a:rPr lang="en-US" sz="3200" dirty="0" err="1"/>
              <a:t>ảnh</a:t>
            </a:r>
            <a:r>
              <a:rPr lang="en-US" sz="3200" dirty="0"/>
              <a:t> </a:t>
            </a:r>
            <a:r>
              <a:rPr lang="en-US" sz="3200" dirty="0" err="1"/>
              <a:t>thân</a:t>
            </a:r>
            <a:r>
              <a:rPr lang="en-US" sz="3200" dirty="0"/>
              <a:t> </a:t>
            </a:r>
            <a:r>
              <a:rPr lang="en-US" sz="3200" dirty="0" err="1"/>
              <a:t>thiện</a:t>
            </a:r>
            <a:endParaRPr lang="en-US" sz="3200" dirty="0"/>
          </a:p>
        </p:txBody>
      </p:sp>
      <p:sp>
        <p:nvSpPr>
          <p:cNvPr id="3" name="Rectangle 2">
            <a:extLst>
              <a:ext uri="{FF2B5EF4-FFF2-40B4-BE49-F238E27FC236}">
                <a16:creationId xmlns:a16="http://schemas.microsoft.com/office/drawing/2014/main" id="{DAEA1E44-2257-42E0-909A-71D82BCC06A1}"/>
              </a:ext>
            </a:extLst>
          </p:cNvPr>
          <p:cNvSpPr/>
          <p:nvPr/>
        </p:nvSpPr>
        <p:spPr>
          <a:xfrm>
            <a:off x="161925" y="975996"/>
            <a:ext cx="7724776" cy="40532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2600" b="1" u="sng" dirty="0" err="1">
                <a:cs typeface="Times New Roman" panose="02020603050405020304" pitchFamily="18" charset="0"/>
              </a:rPr>
              <a:t>Cách</a:t>
            </a:r>
            <a:r>
              <a:rPr lang="en-US" sz="2600" b="1" u="sng" dirty="0">
                <a:cs typeface="Times New Roman" panose="02020603050405020304" pitchFamily="18" charset="0"/>
              </a:rPr>
              <a:t> </a:t>
            </a:r>
            <a:r>
              <a:rPr lang="en-US" sz="2600" b="1" u="sng" dirty="0" err="1">
                <a:cs typeface="Times New Roman" panose="02020603050405020304" pitchFamily="18" charset="0"/>
              </a:rPr>
              <a:t>thức</a:t>
            </a:r>
            <a:r>
              <a:rPr lang="en-US" sz="2600" b="1" u="sng" dirty="0">
                <a:cs typeface="Times New Roman" panose="02020603050405020304" pitchFamily="18" charset="0"/>
              </a:rPr>
              <a:t> </a:t>
            </a:r>
            <a:r>
              <a:rPr lang="en-US" sz="2600" b="1" u="sng" dirty="0" err="1">
                <a:cs typeface="Times New Roman" panose="02020603050405020304" pitchFamily="18" charset="0"/>
              </a:rPr>
              <a:t>chơi</a:t>
            </a:r>
            <a:r>
              <a:rPr lang="en-US" sz="2600" b="1" u="sng" dirty="0">
                <a:cs typeface="Times New Roman" panose="02020603050405020304" pitchFamily="18" charset="0"/>
              </a:rPr>
              <a:t>:</a:t>
            </a:r>
          </a:p>
          <a:p>
            <a:pPr marL="342900" indent="-342900" algn="just">
              <a:lnSpc>
                <a:spcPct val="150000"/>
              </a:lnSpc>
              <a:buFont typeface="Arial" panose="020B0604020202020204" pitchFamily="34" charset="0"/>
              <a:buChar char="•"/>
            </a:pPr>
            <a:r>
              <a:rPr lang="en-US" sz="2600" dirty="0">
                <a:cs typeface="Times New Roman" panose="02020603050405020304" pitchFamily="18" charset="0"/>
              </a:rPr>
              <a:t>Hai </a:t>
            </a:r>
            <a:r>
              <a:rPr lang="en-US" sz="2600" dirty="0" err="1">
                <a:cs typeface="Times New Roman" panose="02020603050405020304" pitchFamily="18" charset="0"/>
              </a:rPr>
              <a:t>bạn</a:t>
            </a:r>
            <a:r>
              <a:rPr lang="en-US" sz="2600" dirty="0">
                <a:cs typeface="Times New Roman" panose="02020603050405020304" pitchFamily="18" charset="0"/>
              </a:rPr>
              <a:t> </a:t>
            </a:r>
            <a:r>
              <a:rPr lang="en-US" sz="2600" dirty="0" err="1">
                <a:cs typeface="Times New Roman" panose="02020603050405020304" pitchFamily="18" charset="0"/>
              </a:rPr>
              <a:t>sắm</a:t>
            </a:r>
            <a:r>
              <a:rPr lang="en-US" sz="2600" dirty="0">
                <a:cs typeface="Times New Roman" panose="02020603050405020304" pitchFamily="18" charset="0"/>
              </a:rPr>
              <a:t> </a:t>
            </a:r>
            <a:r>
              <a:rPr lang="en-US" sz="2600" dirty="0" err="1">
                <a:cs typeface="Times New Roman" panose="02020603050405020304" pitchFamily="18" charset="0"/>
              </a:rPr>
              <a:t>vai</a:t>
            </a:r>
            <a:r>
              <a:rPr lang="en-US" sz="2600" dirty="0">
                <a:cs typeface="Times New Roman" panose="02020603050405020304" pitchFamily="18" charset="0"/>
              </a:rPr>
              <a:t> </a:t>
            </a:r>
            <a:r>
              <a:rPr lang="en-US" sz="2600" dirty="0" err="1">
                <a:cs typeface="Times New Roman" panose="02020603050405020304" pitchFamily="18" charset="0"/>
              </a:rPr>
              <a:t>chụp</a:t>
            </a:r>
            <a:r>
              <a:rPr lang="en-US" sz="2600" dirty="0">
                <a:cs typeface="Times New Roman" panose="02020603050405020304" pitchFamily="18" charset="0"/>
              </a:rPr>
              <a:t> </a:t>
            </a:r>
            <a:r>
              <a:rPr lang="en-US" sz="2600" dirty="0" err="1">
                <a:cs typeface="Times New Roman" panose="02020603050405020304" pitchFamily="18" charset="0"/>
              </a:rPr>
              <a:t>ảnh</a:t>
            </a:r>
            <a:r>
              <a:rPr lang="en-US" sz="2600" dirty="0">
                <a:cs typeface="Times New Roman" panose="02020603050405020304" pitchFamily="18" charset="0"/>
              </a:rPr>
              <a:t> </a:t>
            </a:r>
            <a:r>
              <a:rPr lang="en-US" sz="2600" dirty="0" err="1">
                <a:cs typeface="Times New Roman" panose="02020603050405020304" pitchFamily="18" charset="0"/>
              </a:rPr>
              <a:t>cho</a:t>
            </a:r>
            <a:r>
              <a:rPr lang="en-US" sz="2600" dirty="0">
                <a:cs typeface="Times New Roman" panose="02020603050405020304" pitchFamily="18" charset="0"/>
              </a:rPr>
              <a:t> </a:t>
            </a:r>
            <a:r>
              <a:rPr lang="en-US" sz="2600" dirty="0" err="1">
                <a:cs typeface="Times New Roman" panose="02020603050405020304" pitchFamily="18" charset="0"/>
              </a:rPr>
              <a:t>nhau</a:t>
            </a:r>
            <a:r>
              <a:rPr lang="en-US" sz="2600" dirty="0">
                <a:cs typeface="Times New Roman" panose="02020603050405020304" pitchFamily="18" charset="0"/>
              </a:rPr>
              <a:t>.</a:t>
            </a:r>
          </a:p>
          <a:p>
            <a:pPr marL="342900" indent="-342900" algn="just">
              <a:lnSpc>
                <a:spcPct val="150000"/>
              </a:lnSpc>
              <a:buFont typeface="Arial" panose="020B0604020202020204" pitchFamily="34" charset="0"/>
              <a:buChar char="•"/>
            </a:pPr>
            <a:r>
              <a:rPr lang="vi-VN" sz="2600" dirty="0">
                <a:cs typeface="Times New Roman" panose="02020603050405020304" pitchFamily="18" charset="0"/>
              </a:rPr>
              <a:t>Mỗi bạn sửa soạn quần áo, đầu tóc để bạn bên cạnh làm động tác chụp ảnh mình bằng cách đặt ngón tay trỏ và ngón tay cái ghép vào nhau thành hình vuông mô phỏng chiếc máy ảnh.</a:t>
            </a:r>
            <a:endParaRPr lang="en-US" sz="2600" dirty="0">
              <a:cs typeface="Times New Roman" panose="02020603050405020304" pitchFamily="18" charset="0"/>
            </a:endParaRPr>
          </a:p>
          <a:p>
            <a:pPr marL="342900" indent="-342900" algn="just">
              <a:lnSpc>
                <a:spcPct val="150000"/>
              </a:lnSpc>
              <a:buFont typeface="Arial" panose="020B0604020202020204" pitchFamily="34" charset="0"/>
              <a:buChar char="•"/>
            </a:pPr>
            <a:r>
              <a:rPr lang="vi-VN" sz="2600" dirty="0">
                <a:cs typeface="Times New Roman" panose="02020603050405020304" pitchFamily="18" charset="0"/>
              </a:rPr>
              <a:t>Mỗi lần chụp, HS hô: “Chuẩn bị! Cười! Xoạch!”.</a:t>
            </a:r>
            <a:r>
              <a:rPr lang="en-US" sz="2600" dirty="0">
                <a:cs typeface="Times New Roman" panose="02020603050405020304" pitchFamily="18" charset="0"/>
              </a:rPr>
              <a:t> </a:t>
            </a:r>
          </a:p>
        </p:txBody>
      </p:sp>
      <p:sp>
        <p:nvSpPr>
          <p:cNvPr id="4" name="Cloud 3">
            <a:extLst>
              <a:ext uri="{FF2B5EF4-FFF2-40B4-BE49-F238E27FC236}">
                <a16:creationId xmlns:a16="http://schemas.microsoft.com/office/drawing/2014/main" id="{19EC5DEF-9809-4806-A0B0-4317B73325EE}"/>
              </a:ext>
            </a:extLst>
          </p:cNvPr>
          <p:cNvSpPr/>
          <p:nvPr/>
        </p:nvSpPr>
        <p:spPr>
          <a:xfrm>
            <a:off x="3048000" y="5124450"/>
            <a:ext cx="6162675" cy="14668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dirty="0"/>
              <a:t>“nhiếp ảnh gia”: Khi em chụp ảnh cho bạn, bạn đã làm gì?</a:t>
            </a:r>
            <a:endParaRPr lang="en-US" sz="2200" dirty="0"/>
          </a:p>
        </p:txBody>
      </p:sp>
      <p:sp>
        <p:nvSpPr>
          <p:cNvPr id="5" name="Cloud 4">
            <a:extLst>
              <a:ext uri="{FF2B5EF4-FFF2-40B4-BE49-F238E27FC236}">
                <a16:creationId xmlns:a16="http://schemas.microsoft.com/office/drawing/2014/main" id="{1978C494-5143-40CF-A42F-2BB6D592090C}"/>
              </a:ext>
            </a:extLst>
          </p:cNvPr>
          <p:cNvSpPr/>
          <p:nvPr/>
        </p:nvSpPr>
        <p:spPr>
          <a:xfrm>
            <a:off x="2675398" y="5124450"/>
            <a:ext cx="7010399" cy="17856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t>“</a:t>
            </a:r>
            <a:r>
              <a:rPr lang="en-US" sz="2800" dirty="0"/>
              <a:t>N</a:t>
            </a:r>
            <a:r>
              <a:rPr lang="vi-VN" sz="2800" dirty="0"/>
              <a:t>gười mẫu ảnh”: Khi được chụp ảnh, em muốn gương mặt mình thế nào?</a:t>
            </a:r>
            <a:endParaRPr lang="en-US" sz="2800" dirty="0"/>
          </a:p>
        </p:txBody>
      </p:sp>
      <p:pic>
        <p:nvPicPr>
          <p:cNvPr id="7" name="Picture 6">
            <a:extLst>
              <a:ext uri="{FF2B5EF4-FFF2-40B4-BE49-F238E27FC236}">
                <a16:creationId xmlns:a16="http://schemas.microsoft.com/office/drawing/2014/main" id="{868C0012-BF93-4CE8-8B02-F0A54A735BC1}"/>
              </a:ext>
            </a:extLst>
          </p:cNvPr>
          <p:cNvPicPr>
            <a:picLocks noChangeAspect="1"/>
          </p:cNvPicPr>
          <p:nvPr/>
        </p:nvPicPr>
        <p:blipFill>
          <a:blip r:embed="rId4"/>
          <a:stretch>
            <a:fillRect/>
          </a:stretch>
        </p:blipFill>
        <p:spPr>
          <a:xfrm>
            <a:off x="8058150" y="1552575"/>
            <a:ext cx="3619500" cy="2676525"/>
          </a:xfrm>
          <a:prstGeom prst="rect">
            <a:avLst/>
          </a:prstGeom>
        </p:spPr>
      </p:pic>
    </p:spTree>
    <p:extLst>
      <p:ext uri="{BB962C8B-B14F-4D97-AF65-F5344CB8AC3E}">
        <p14:creationId xmlns:p14="http://schemas.microsoft.com/office/powerpoint/2010/main" val="49977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64289A-C557-44E2-82A3-9EF4A594DA7F}"/>
              </a:ext>
            </a:extLst>
          </p:cNvPr>
          <p:cNvSpPr/>
          <p:nvPr/>
        </p:nvSpPr>
        <p:spPr>
          <a:xfrm>
            <a:off x="2006353" y="161925"/>
            <a:ext cx="7998781" cy="9239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Nêu</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những</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lang="en-US" sz="3200" dirty="0" err="1">
                <a:solidFill>
                  <a:prstClr val="white"/>
                </a:solidFill>
                <a:latin typeface="Calibri" panose="020F0502020204030204"/>
              </a:rPr>
              <a:t>biểu</a:t>
            </a:r>
            <a:r>
              <a:rPr lang="en-US" sz="3200" dirty="0">
                <a:solidFill>
                  <a:prstClr val="white"/>
                </a:solidFill>
                <a:latin typeface="Calibri" panose="020F0502020204030204"/>
              </a:rPr>
              <a:t> </a:t>
            </a:r>
            <a:r>
              <a:rPr lang="en-US" sz="3200" dirty="0" err="1">
                <a:solidFill>
                  <a:prstClr val="white"/>
                </a:solidFill>
                <a:latin typeface="Calibri" panose="020F0502020204030204"/>
              </a:rPr>
              <a:t>hiện</a:t>
            </a:r>
            <a:r>
              <a:rPr lang="en-US" sz="3200" dirty="0">
                <a:solidFill>
                  <a:prstClr val="white"/>
                </a:solidFill>
                <a:latin typeface="Calibri" panose="020F0502020204030204"/>
              </a:rPr>
              <a:t> </a:t>
            </a:r>
            <a:r>
              <a:rPr lang="en-US" sz="3200" dirty="0" err="1">
                <a:solidFill>
                  <a:prstClr val="white"/>
                </a:solidFill>
                <a:latin typeface="Calibri" panose="020F0502020204030204"/>
              </a:rPr>
              <a:t>thân</a:t>
            </a:r>
            <a:r>
              <a:rPr lang="en-US" sz="3200" dirty="0">
                <a:solidFill>
                  <a:prstClr val="white"/>
                </a:solidFill>
                <a:latin typeface="Calibri" panose="020F0502020204030204"/>
              </a:rPr>
              <a:t> </a:t>
            </a:r>
            <a:r>
              <a:rPr lang="en-US" sz="3200" dirty="0" err="1">
                <a:solidFill>
                  <a:prstClr val="white"/>
                </a:solidFill>
                <a:latin typeface="Calibri" panose="020F0502020204030204"/>
              </a:rPr>
              <a:t>thiện</a:t>
            </a:r>
            <a:r>
              <a:rPr lang="en-US" sz="3200" dirty="0">
                <a:solidFill>
                  <a:prstClr val="white"/>
                </a:solidFill>
                <a:latin typeface="Calibri" panose="020F0502020204030204"/>
              </a:rPr>
              <a:t> </a:t>
            </a:r>
            <a:r>
              <a:rPr lang="en-US" sz="3200" dirty="0" err="1">
                <a:solidFill>
                  <a:prstClr val="white"/>
                </a:solidFill>
                <a:latin typeface="Calibri" panose="020F0502020204030204"/>
              </a:rPr>
              <a:t>tươi</a:t>
            </a:r>
            <a:r>
              <a:rPr lang="en-US" sz="3200" dirty="0">
                <a:solidFill>
                  <a:prstClr val="white"/>
                </a:solidFill>
                <a:latin typeface="Calibri" panose="020F0502020204030204"/>
              </a:rPr>
              <a:t> </a:t>
            </a:r>
            <a:r>
              <a:rPr lang="en-US" sz="3200" dirty="0" err="1">
                <a:solidFill>
                  <a:prstClr val="white"/>
                </a:solidFill>
                <a:latin typeface="Calibri" panose="020F0502020204030204"/>
              </a:rPr>
              <a:t>vui</a:t>
            </a:r>
            <a:r>
              <a:rPr lang="en-US" sz="3200" dirty="0">
                <a:solidFill>
                  <a:prstClr val="white"/>
                </a:solidFill>
                <a:latin typeface="Calibri" panose="020F0502020204030204"/>
              </a:rPr>
              <a:t> </a:t>
            </a:r>
            <a:r>
              <a:rPr lang="en-US" sz="3200" dirty="0" err="1">
                <a:solidFill>
                  <a:prstClr val="white"/>
                </a:solidFill>
                <a:latin typeface="Calibri" panose="020F0502020204030204"/>
              </a:rPr>
              <a:t>của</a:t>
            </a:r>
            <a:r>
              <a:rPr lang="en-US" sz="3200" dirty="0">
                <a:solidFill>
                  <a:prstClr val="white"/>
                </a:solidFill>
                <a:latin typeface="Calibri" panose="020F0502020204030204"/>
              </a:rPr>
              <a:t> </a:t>
            </a:r>
            <a:r>
              <a:rPr lang="en-US" sz="3200" dirty="0" err="1">
                <a:solidFill>
                  <a:prstClr val="white"/>
                </a:solidFill>
                <a:latin typeface="Calibri" panose="020F0502020204030204"/>
              </a:rPr>
              <a:t>các</a:t>
            </a:r>
            <a:r>
              <a:rPr lang="en-US" sz="3200" dirty="0">
                <a:solidFill>
                  <a:prstClr val="white"/>
                </a:solidFill>
                <a:latin typeface="Calibri" panose="020F0502020204030204"/>
              </a:rPr>
              <a:t> </a:t>
            </a:r>
            <a:r>
              <a:rPr lang="en-US" sz="3200" dirty="0" err="1">
                <a:solidFill>
                  <a:prstClr val="white"/>
                </a:solidFill>
                <a:latin typeface="Calibri" panose="020F0502020204030204"/>
              </a:rPr>
              <a:t>bạn</a:t>
            </a:r>
            <a:r>
              <a:rPr lang="en-US" sz="3200" dirty="0">
                <a:solidFill>
                  <a:prstClr val="white"/>
                </a:solidFill>
                <a:latin typeface="Calibri" panose="020F0502020204030204"/>
              </a:rPr>
              <a:t> </a:t>
            </a:r>
            <a:r>
              <a:rPr lang="en-US" sz="3200" dirty="0" err="1">
                <a:solidFill>
                  <a:prstClr val="white"/>
                </a:solidFill>
                <a:latin typeface="Calibri" panose="020F0502020204030204"/>
              </a:rPr>
              <a:t>trong</a:t>
            </a:r>
            <a:r>
              <a:rPr lang="en-US" sz="3200" dirty="0">
                <a:solidFill>
                  <a:prstClr val="white"/>
                </a:solidFill>
                <a:latin typeface="Calibri" panose="020F0502020204030204"/>
              </a:rPr>
              <a:t> </a:t>
            </a:r>
            <a:r>
              <a:rPr lang="en-US" sz="3200" dirty="0" err="1">
                <a:solidFill>
                  <a:prstClr val="white"/>
                </a:solidFill>
                <a:latin typeface="Calibri" panose="020F0502020204030204"/>
              </a:rPr>
              <a:t>tranh</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9DDAAAEC-9A30-4790-8432-499675804A7F}"/>
              </a:ext>
            </a:extLst>
          </p:cNvPr>
          <p:cNvPicPr>
            <a:picLocks noChangeAspect="1"/>
          </p:cNvPicPr>
          <p:nvPr/>
        </p:nvPicPr>
        <p:blipFill>
          <a:blip r:embed="rId4"/>
          <a:stretch>
            <a:fillRect/>
          </a:stretch>
        </p:blipFill>
        <p:spPr>
          <a:xfrm>
            <a:off x="2183908" y="2066924"/>
            <a:ext cx="7821226" cy="3250799"/>
          </a:xfrm>
          <a:prstGeom prst="rect">
            <a:avLst/>
          </a:prstGeom>
        </p:spPr>
      </p:pic>
    </p:spTree>
    <p:extLst>
      <p:ext uri="{BB962C8B-B14F-4D97-AF65-F5344CB8AC3E}">
        <p14:creationId xmlns:p14="http://schemas.microsoft.com/office/powerpoint/2010/main" val="324433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7D53A8C9-646D-4270-BF22-2E2744056403}"/>
              </a:ext>
            </a:extLst>
          </p:cNvPr>
          <p:cNvSpPr/>
          <p:nvPr/>
        </p:nvSpPr>
        <p:spPr>
          <a:xfrm>
            <a:off x="2286000" y="699796"/>
            <a:ext cx="8162925" cy="4767943"/>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u="sng" dirty="0" err="1">
                <a:solidFill>
                  <a:srgbClr val="002060"/>
                </a:solidFill>
              </a:rPr>
              <a:t>Kết</a:t>
            </a:r>
            <a:r>
              <a:rPr lang="en-US" sz="4400" b="1" u="sng" dirty="0">
                <a:solidFill>
                  <a:srgbClr val="002060"/>
                </a:solidFill>
              </a:rPr>
              <a:t> </a:t>
            </a:r>
            <a:r>
              <a:rPr lang="en-US" sz="4400" b="1" u="sng" dirty="0" err="1">
                <a:solidFill>
                  <a:srgbClr val="002060"/>
                </a:solidFill>
              </a:rPr>
              <a:t>luận</a:t>
            </a:r>
            <a:r>
              <a:rPr lang="vi-VN" sz="4400" b="1" u="sng" dirty="0">
                <a:solidFill>
                  <a:srgbClr val="002060"/>
                </a:solidFill>
              </a:rPr>
              <a:t>:</a:t>
            </a:r>
            <a:endParaRPr lang="en-US" sz="4400" b="1" u="sng" dirty="0">
              <a:solidFill>
                <a:srgbClr val="002060"/>
              </a:solidFill>
            </a:endParaRPr>
          </a:p>
          <a:p>
            <a:pPr algn="ctr"/>
            <a:r>
              <a:rPr lang="vi-VN" sz="4400" b="1" dirty="0">
                <a:solidFill>
                  <a:srgbClr val="002060"/>
                </a:solidFill>
              </a:rPr>
              <a:t> </a:t>
            </a:r>
            <a:r>
              <a:rPr lang="vi-VN" sz="4400" dirty="0">
                <a:solidFill>
                  <a:srgbClr val="002060"/>
                </a:solidFill>
              </a:rPr>
              <a:t>Hình ảnh tươi vui, thân thiện của mình là hình ảnh chúng ta luôn muốn lưu lại</a:t>
            </a:r>
            <a:endParaRPr lang="en-US" sz="4400" dirty="0">
              <a:solidFill>
                <a:srgbClr val="002060"/>
              </a:solidFill>
            </a:endParaRPr>
          </a:p>
        </p:txBody>
      </p:sp>
    </p:spTree>
    <p:extLst>
      <p:ext uri="{BB962C8B-B14F-4D97-AF65-F5344CB8AC3E}">
        <p14:creationId xmlns:p14="http://schemas.microsoft.com/office/powerpoint/2010/main" val="390112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254</Words>
  <Application>Microsoft Office PowerPoint</Application>
  <PresentationFormat>Widescreen</PresentationFormat>
  <Paragraphs>24</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15</cp:revision>
  <dcterms:created xsi:type="dcterms:W3CDTF">2021-06-07T06:59:14Z</dcterms:created>
  <dcterms:modified xsi:type="dcterms:W3CDTF">2022-10-20T08:41:08Z</dcterms:modified>
</cp:coreProperties>
</file>