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20"/>
  </p:notesMasterIdLst>
  <p:sldIdLst>
    <p:sldId id="380" r:id="rId4"/>
    <p:sldId id="256" r:id="rId5"/>
    <p:sldId id="257" r:id="rId6"/>
    <p:sldId id="288" r:id="rId7"/>
    <p:sldId id="275" r:id="rId8"/>
    <p:sldId id="280" r:id="rId9"/>
    <p:sldId id="289" r:id="rId10"/>
    <p:sldId id="290" r:id="rId11"/>
    <p:sldId id="291" r:id="rId12"/>
    <p:sldId id="292" r:id="rId13"/>
    <p:sldId id="293" r:id="rId14"/>
    <p:sldId id="294" r:id="rId15"/>
    <p:sldId id="295" r:id="rId16"/>
    <p:sldId id="296" r:id="rId17"/>
    <p:sldId id="273" r:id="rId18"/>
    <p:sldId id="274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94" autoAdjust="0"/>
    <p:restoredTop sz="94660"/>
  </p:normalViewPr>
  <p:slideViewPr>
    <p:cSldViewPr>
      <p:cViewPr varScale="1">
        <p:scale>
          <a:sx n="68" d="100"/>
          <a:sy n="68" d="100"/>
        </p:scale>
        <p:origin x="1458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E0BA4A-1B6E-495D-BED9-07363A364E90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71B596-8F8A-44E1-94EB-7E65906477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7434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44ECD0-D379-44A2-9EDB-F6028B8A480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8725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1B596-8F8A-44E1-94EB-7E659064773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1493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0000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7279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9390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18584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83000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35988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98463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0884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77212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67940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40161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0649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23342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54493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220895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11954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703465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786532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45844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383827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286279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64966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56091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695873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265308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518756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64565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6913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5800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4850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8116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6168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5364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CEAD27-88DA-4343-A648-C591357880FA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F3D6C8-A4C4-423F-842F-F4F963F69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509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9687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CEAD27-88DA-4343-A648-C591357880F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F3D6C8-A4C4-423F-842F-F4F963F699B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95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9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8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9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8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9.png"/><Relationship Id="rId5" Type="http://schemas.openxmlformats.org/officeDocument/2006/relationships/image" Target="../media/image8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9.png"/><Relationship Id="rId5" Type="http://schemas.openxmlformats.org/officeDocument/2006/relationships/image" Target="../media/image13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3.png"/><Relationship Id="rId5" Type="http://schemas.openxmlformats.org/officeDocument/2006/relationships/image" Target="../media/image6.png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microsoft.com/office/2007/relationships/media" Target="../media/media5.mp3"/><Relationship Id="rId7" Type="http://schemas.openxmlformats.org/officeDocument/2006/relationships/slideLayout" Target="../slideLayouts/slideLayout24.xml"/><Relationship Id="rId12" Type="http://schemas.openxmlformats.org/officeDocument/2006/relationships/image" Target="../media/image16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media6.mp3"/><Relationship Id="rId11" Type="http://schemas.openxmlformats.org/officeDocument/2006/relationships/image" Target="../media/image7.png"/><Relationship Id="rId5" Type="http://schemas.microsoft.com/office/2007/relationships/media" Target="../media/media6.mp3"/><Relationship Id="rId10" Type="http://schemas.openxmlformats.org/officeDocument/2006/relationships/image" Target="../media/image15.png"/><Relationship Id="rId4" Type="http://schemas.openxmlformats.org/officeDocument/2006/relationships/audio" Target="../media/media5.mp3"/><Relationship Id="rId9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9.png"/><Relationship Id="rId5" Type="http://schemas.openxmlformats.org/officeDocument/2006/relationships/image" Target="../media/image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542" y="3209969"/>
            <a:ext cx="9157083" cy="2759515"/>
          </a:xfrm>
          <a:prstGeom prst="rect">
            <a:avLst/>
          </a:prstGeom>
        </p:spPr>
      </p:pic>
      <p:pic>
        <p:nvPicPr>
          <p:cNvPr id="3" name="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64" y="3662737"/>
            <a:ext cx="3679782" cy="2028886"/>
          </a:xfrm>
          <a:prstGeom prst="rect">
            <a:avLst/>
          </a:prstGeom>
        </p:spPr>
      </p:pic>
      <p:pic>
        <p:nvPicPr>
          <p:cNvPr id="4" name="1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407869" y="4030491"/>
            <a:ext cx="2830073" cy="202888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F58572F-605C-4BF7-8237-AF417250364C}"/>
              </a:ext>
            </a:extLst>
          </p:cNvPr>
          <p:cNvSpPr txBox="1"/>
          <p:nvPr/>
        </p:nvSpPr>
        <p:spPr>
          <a:xfrm>
            <a:off x="2086285" y="334518"/>
            <a:ext cx="492583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</a:p>
          <a:p>
            <a:pPr algn="ctr"/>
            <a:r>
              <a:rPr lang="en-US" sz="1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</a:t>
            </a:r>
            <a:r>
              <a:rPr lang="en-US" sz="1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1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SÀI</a:t>
            </a:r>
            <a:r>
              <a:rPr lang="en-US" sz="1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endParaRPr lang="vi-VN" sz="15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104543D-D875-44B9-94CC-DD252AD7364C}"/>
              </a:ext>
            </a:extLst>
          </p:cNvPr>
          <p:cNvSpPr/>
          <p:nvPr/>
        </p:nvSpPr>
        <p:spPr>
          <a:xfrm>
            <a:off x="1776043" y="2812448"/>
            <a:ext cx="5591915" cy="1938992"/>
          </a:xfrm>
          <a:prstGeom prst="rect">
            <a:avLst/>
          </a:prstGeom>
          <a:noFill/>
        </p:spPr>
        <p:txBody>
          <a:bodyPr spcFirstLastPara="1" wrap="none" lIns="68580" tIns="34290" rIns="68580" bIns="34290" numCol="1">
            <a:prstTxWarp prst="textArchUp">
              <a:avLst>
                <a:gd name="adj" fmla="val 10865585"/>
              </a:avLst>
            </a:prstTxWarp>
            <a:spAutoFit/>
          </a:bodyPr>
          <a:lstStyle/>
          <a:p>
            <a:pPr algn="ctr" defTabSz="685800">
              <a:defRPr/>
            </a:pPr>
            <a:r>
              <a:rPr lang="en-US" sz="37200" b="1" dirty="0">
                <a:ln w="13462">
                  <a:solidFill>
                    <a:srgbClr val="FFFFFF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rgbClr val="D17D92"/>
                  </a:outerShdw>
                </a:effectLst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CHÀO MỪNG CÁC EM </a:t>
            </a:r>
          </a:p>
          <a:p>
            <a:pPr algn="ctr" defTabSz="685800">
              <a:defRPr/>
            </a:pPr>
            <a:r>
              <a:rPr lang="en-US" sz="37200" b="1" dirty="0">
                <a:ln w="13462">
                  <a:solidFill>
                    <a:srgbClr val="FFFFFF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rgbClr val="D17D92"/>
                  </a:outerShdw>
                </a:effectLst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ĐẾN VỚI </a:t>
            </a:r>
            <a:r>
              <a:rPr lang="en-US" sz="37200" b="1" dirty="0" err="1">
                <a:ln w="13462">
                  <a:solidFill>
                    <a:srgbClr val="FFFFFF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rgbClr val="D17D92"/>
                  </a:outerShdw>
                </a:effectLst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TIẾT</a:t>
            </a:r>
            <a:r>
              <a:rPr lang="en-US" sz="37200" b="1" dirty="0">
                <a:ln w="13462">
                  <a:solidFill>
                    <a:srgbClr val="FFFFFF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rgbClr val="D17D92"/>
                  </a:outerShdw>
                </a:effectLst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lang="vi-VN" sz="37200" b="1" dirty="0">
                <a:ln w="13462">
                  <a:solidFill>
                    <a:srgbClr val="FFFFFF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rgbClr val="D17D92"/>
                  </a:outerShdw>
                </a:effectLst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ÂM NHẠC</a:t>
            </a:r>
            <a:endParaRPr lang="en-US" sz="37200" b="1" dirty="0">
              <a:ln w="13462">
                <a:solidFill>
                  <a:srgbClr val="FFFFFF"/>
                </a:solidFill>
                <a:prstDash val="solid"/>
              </a:ln>
              <a:solidFill>
                <a:srgbClr val="C00000"/>
              </a:solidFill>
              <a:effectLst>
                <a:outerShdw dist="38100" dir="2700000" algn="bl" rotWithShape="0">
                  <a:srgbClr val="D17D92"/>
                </a:outerShdw>
              </a:effectLst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598B297-71C8-4B1F-9660-8DD6A54F9C18}"/>
              </a:ext>
            </a:extLst>
          </p:cNvPr>
          <p:cNvSpPr txBox="1"/>
          <p:nvPr/>
        </p:nvSpPr>
        <p:spPr>
          <a:xfrm>
            <a:off x="1688641" y="3662737"/>
            <a:ext cx="5679315" cy="530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50" b="1" i="1" dirty="0" err="1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lang="en-US" sz="2850" b="1" i="1" dirty="0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50" b="1" i="1" dirty="0" err="1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viên</a:t>
            </a:r>
            <a:r>
              <a:rPr lang="en-US" sz="2850" b="1" i="1" dirty="0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vi-VN" sz="2850" b="1" i="1" dirty="0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Nguyễn Hồng Vân</a:t>
            </a:r>
            <a:endParaRPr lang="en-US" sz="2850" b="1" i="1" dirty="0">
              <a:solidFill>
                <a:srgbClr val="002060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65392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84" y="10019"/>
            <a:ext cx="9144000" cy="638314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804" y="4437112"/>
            <a:ext cx="7376508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Nghe nhạc vận động nhịp nhàng trái, phải. Nghe song hỏi</a:t>
            </a:r>
          </a:p>
          <a:p>
            <a:r>
              <a:rPr lang="en-US" sz="28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 1</a:t>
            </a:r>
            <a:r>
              <a:rPr lang="en-US" sz="28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:Em có nhận biết được tiếng đàn bầu sau khi nghe nhạc không?</a:t>
            </a:r>
          </a:p>
          <a:p>
            <a:r>
              <a:rPr lang="en-US" sz="28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 2:</a:t>
            </a:r>
            <a:r>
              <a:rPr lang="en-US" sz="28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Tên của bản nhạc em vừa được nghe là gì?</a:t>
            </a:r>
          </a:p>
          <a:p>
            <a:endParaRPr lang="en-US" sz="3200">
              <a:solidFill>
                <a:srgbClr val="FF0000"/>
              </a:solidFill>
            </a:endParaRPr>
          </a:p>
        </p:txBody>
      </p:sp>
      <p:pic>
        <p:nvPicPr>
          <p:cNvPr id="5" name="NGHE  TROG 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00392" y="280298"/>
            <a:ext cx="609600" cy="609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9067" y="6525344"/>
            <a:ext cx="414933" cy="332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159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45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16632"/>
            <a:ext cx="5544616" cy="13696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en-US">
              <a:latin typeface="Times New Roman"/>
              <a:ea typeface="Calibri"/>
            </a:endParaRPr>
          </a:p>
          <a:p>
            <a:r>
              <a:rPr lang="en-US" sz="2800" b="1">
                <a:solidFill>
                  <a:srgbClr val="002060"/>
                </a:solidFill>
                <a:latin typeface="Times New Roman"/>
                <a:ea typeface="Arial"/>
              </a:rPr>
              <a:t>2. Vận dụng − Sáng tạo</a:t>
            </a:r>
            <a:endParaRPr lang="en-US" sz="2800">
              <a:solidFill>
                <a:srgbClr val="002060"/>
              </a:solidFill>
              <a:latin typeface="Times New Roman"/>
              <a:ea typeface="Calibri"/>
            </a:endParaRPr>
          </a:p>
          <a:p>
            <a:r>
              <a:rPr lang="en-US" sz="2800" b="1">
                <a:solidFill>
                  <a:srgbClr val="002060"/>
                </a:solidFill>
                <a:latin typeface="Times New Roman"/>
                <a:ea typeface="Times New Roman"/>
              </a:rPr>
              <a:t>* Nghe và gõ theo hình tiết tấu.</a:t>
            </a:r>
            <a:endParaRPr lang="en-US" sz="2800">
              <a:solidFill>
                <a:srgbClr val="002060"/>
              </a:solidFill>
              <a:effectLst/>
              <a:latin typeface="Times New Roman"/>
              <a:ea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987824" y="0"/>
            <a:ext cx="432996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002060"/>
                </a:solidFill>
                <a:latin typeface="Times New Roman"/>
                <a:ea typeface="Arial"/>
              </a:rPr>
              <a:t>VẬN DỤNG – SÁNG TẠO</a:t>
            </a:r>
            <a:endParaRPr lang="en-US" sz="2800">
              <a:solidFill>
                <a:srgbClr val="002060"/>
              </a:solidFill>
            </a:endParaRPr>
          </a:p>
        </p:txBody>
      </p:sp>
      <p:pic>
        <p:nvPicPr>
          <p:cNvPr id="3074" name="Picture 2" descr="t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68025"/>
            <a:ext cx="9144000" cy="145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08620" y="1818402"/>
            <a:ext cx="91450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</a:rPr>
              <a:t>-Nghe mẫu và HD HS gõ theo hình tiết tấu với các hình thức</a:t>
            </a:r>
          </a:p>
        </p:txBody>
      </p:sp>
      <p:pic>
        <p:nvPicPr>
          <p:cNvPr id="7" name="1 NGHE VA GO THEO H T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17792" y="496635"/>
            <a:ext cx="609600" cy="609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6192688"/>
            <a:ext cx="414933" cy="332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251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5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70" y="2060848"/>
            <a:ext cx="939326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>
                <a:solidFill>
                  <a:srgbClr val="000000"/>
                </a:solidFill>
                <a:latin typeface="Times New Roman"/>
                <a:ea typeface="Times New Roman"/>
              </a:rPr>
              <a:t>- Làm</a:t>
            </a:r>
            <a:r>
              <a:rPr lang="vi-VN" sz="4400">
                <a:solidFill>
                  <a:srgbClr val="000000"/>
                </a:solidFill>
                <a:latin typeface="Times New Roman"/>
                <a:ea typeface="Times New Roman"/>
              </a:rPr>
              <a:t> mẫu </a:t>
            </a:r>
            <a:r>
              <a:rPr lang="en-US" sz="4400">
                <a:solidFill>
                  <a:srgbClr val="000000"/>
                </a:solidFill>
                <a:latin typeface="Times New Roman"/>
                <a:ea typeface="Times New Roman"/>
              </a:rPr>
              <a:t>sau đó HD HS </a:t>
            </a:r>
            <a:r>
              <a:rPr lang="vi-VN" sz="4400">
                <a:solidFill>
                  <a:srgbClr val="000000"/>
                </a:solidFill>
                <a:latin typeface="Times New Roman"/>
                <a:ea typeface="Times New Roman"/>
              </a:rPr>
              <a:t>vận động phụ họa </a:t>
            </a:r>
            <a:r>
              <a:rPr lang="en-US" sz="4400">
                <a:solidFill>
                  <a:srgbClr val="000000"/>
                </a:solidFill>
                <a:latin typeface="Times New Roman"/>
                <a:ea typeface="Times New Roman"/>
              </a:rPr>
              <a:t>với các hình thức</a:t>
            </a:r>
            <a:endParaRPr lang="en-US" sz="4400"/>
          </a:p>
        </p:txBody>
      </p:sp>
      <p:sp>
        <p:nvSpPr>
          <p:cNvPr id="3" name="Rectangle 2"/>
          <p:cNvSpPr/>
          <p:nvPr/>
        </p:nvSpPr>
        <p:spPr>
          <a:xfrm>
            <a:off x="83038" y="-15343"/>
            <a:ext cx="856895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vi-VN" sz="2400" b="1">
                <a:latin typeface="Times New Roman"/>
                <a:ea typeface="Times New Roman"/>
              </a:rPr>
              <a:t>*</a:t>
            </a:r>
            <a:r>
              <a:rPr lang="vi-VN" sz="4400" b="1">
                <a:solidFill>
                  <a:srgbClr val="002060"/>
                </a:solidFill>
                <a:latin typeface="Times New Roman"/>
                <a:ea typeface="Times New Roman"/>
              </a:rPr>
              <a:t>Hát kết hợp vận động phụ hoạ theo bài </a:t>
            </a:r>
            <a:r>
              <a:rPr lang="vi-VN" sz="4400" b="1" i="1">
                <a:solidFill>
                  <a:srgbClr val="002060"/>
                </a:solidFill>
                <a:latin typeface="Times New Roman"/>
                <a:ea typeface="Times New Roman"/>
              </a:rPr>
              <a:t>Con chim chích choè.</a:t>
            </a:r>
            <a:endParaRPr lang="en-US" sz="4400">
              <a:solidFill>
                <a:srgbClr val="002060"/>
              </a:solidFill>
              <a:effectLst/>
              <a:latin typeface="Times New Roman"/>
              <a:ea typeface="Calibri"/>
            </a:endParaRPr>
          </a:p>
        </p:txBody>
      </p:sp>
      <p:pic>
        <p:nvPicPr>
          <p:cNvPr id="9" name="CON CHIM CHICH CHOE bea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16216" y="2996952"/>
            <a:ext cx="609600" cy="60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6192688"/>
            <a:ext cx="414933" cy="332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536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22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9512" y="1340768"/>
            <a:ext cx="87129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>
                <a:solidFill>
                  <a:srgbClr val="000000"/>
                </a:solidFill>
                <a:latin typeface="Times New Roman"/>
                <a:ea typeface="Times New Roman"/>
              </a:rPr>
              <a:t>-Trình chiếu hình ảnh múa sạp và giới thiệu:</a:t>
            </a:r>
            <a:r>
              <a:rPr lang="en-US" sz="360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endParaRPr lang="en-US" sz="3600"/>
          </a:p>
        </p:txBody>
      </p:sp>
      <p:sp>
        <p:nvSpPr>
          <p:cNvPr id="5" name="Rectangle 4"/>
          <p:cNvSpPr/>
          <p:nvPr/>
        </p:nvSpPr>
        <p:spPr>
          <a:xfrm>
            <a:off x="0" y="-99392"/>
            <a:ext cx="7467109" cy="7425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  <a:tabLst>
                <a:tab pos="1828800" algn="l"/>
              </a:tabLst>
            </a:pPr>
            <a:r>
              <a:rPr lang="vi-VN" sz="3200">
                <a:solidFill>
                  <a:srgbClr val="002060"/>
                </a:solidFill>
                <a:latin typeface="Times New Roman"/>
                <a:ea typeface="Times New Roman"/>
              </a:rPr>
              <a:t>*</a:t>
            </a:r>
            <a:r>
              <a:rPr lang="vi-VN" sz="3200" b="1">
                <a:solidFill>
                  <a:srgbClr val="002060"/>
                </a:solidFill>
                <a:latin typeface="Times New Roman"/>
                <a:ea typeface="Times New Roman"/>
              </a:rPr>
              <a:t>Nghe và gõ đệm theo nhịp điệu </a:t>
            </a:r>
            <a:r>
              <a:rPr lang="vi-VN" sz="3200" b="1" i="1">
                <a:solidFill>
                  <a:srgbClr val="002060"/>
                </a:solidFill>
                <a:latin typeface="Times New Roman"/>
                <a:ea typeface="Times New Roman"/>
              </a:rPr>
              <a:t>Múa sạp</a:t>
            </a:r>
            <a:r>
              <a:rPr lang="vi-VN" sz="3200" b="1">
                <a:solidFill>
                  <a:srgbClr val="002060"/>
                </a:solidFill>
                <a:latin typeface="Times New Roman"/>
                <a:ea typeface="Times New Roman"/>
              </a:rPr>
              <a:t>.</a:t>
            </a:r>
            <a:endParaRPr lang="en-US" sz="3200">
              <a:solidFill>
                <a:srgbClr val="002060"/>
              </a:solidFill>
              <a:latin typeface="Times New Roman"/>
              <a:ea typeface="Calibri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55" y="6525344"/>
            <a:ext cx="414933" cy="332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6069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6407" y="1628800"/>
            <a:ext cx="849694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i="1">
                <a:solidFill>
                  <a:srgbClr val="1D2129"/>
                </a:solidFill>
                <a:latin typeface="Times New Roman"/>
                <a:ea typeface="Calibri"/>
              </a:rPr>
              <a:t>Sòn </a:t>
            </a:r>
            <a:r>
              <a:rPr lang="en-US" sz="3600" i="1" u="sng">
                <a:solidFill>
                  <a:srgbClr val="FF0000"/>
                </a:solidFill>
                <a:latin typeface="Times New Roman"/>
                <a:ea typeface="Calibri"/>
              </a:rPr>
              <a:t>sòn</a:t>
            </a:r>
            <a:r>
              <a:rPr lang="en-US" sz="3600" i="1">
                <a:solidFill>
                  <a:srgbClr val="1D2129"/>
                </a:solidFill>
                <a:latin typeface="Times New Roman"/>
                <a:ea typeface="Calibri"/>
              </a:rPr>
              <a:t> sòn đô </a:t>
            </a:r>
            <a:r>
              <a:rPr lang="en-US" sz="3600" i="1" u="sng">
                <a:solidFill>
                  <a:srgbClr val="FF0000"/>
                </a:solidFill>
                <a:latin typeface="Times New Roman"/>
                <a:ea typeface="Calibri"/>
              </a:rPr>
              <a:t>sòn</a:t>
            </a:r>
            <a:r>
              <a:rPr lang="en-US" sz="3600" i="1">
                <a:solidFill>
                  <a:srgbClr val="1D2129"/>
                </a:solidFill>
                <a:latin typeface="Times New Roman"/>
                <a:ea typeface="Calibri"/>
              </a:rPr>
              <a:t>/Sòn </a:t>
            </a:r>
            <a:r>
              <a:rPr lang="en-US" sz="3600" i="1" u="sng">
                <a:solidFill>
                  <a:srgbClr val="FF0000"/>
                </a:solidFill>
                <a:latin typeface="Times New Roman"/>
                <a:ea typeface="Calibri"/>
              </a:rPr>
              <a:t>sòn</a:t>
            </a:r>
            <a:r>
              <a:rPr lang="en-US" sz="3600" i="1">
                <a:solidFill>
                  <a:srgbClr val="1D2129"/>
                </a:solidFill>
                <a:latin typeface="Times New Roman"/>
                <a:ea typeface="Calibri"/>
              </a:rPr>
              <a:t> sòn đô</a:t>
            </a:r>
            <a:r>
              <a:rPr lang="en-US" sz="3600" i="1" u="sng">
                <a:solidFill>
                  <a:srgbClr val="1D2129"/>
                </a:solidFill>
                <a:latin typeface="Times New Roman"/>
                <a:ea typeface="Calibri"/>
              </a:rPr>
              <a:t> </a:t>
            </a:r>
            <a:r>
              <a:rPr lang="en-US" sz="3600" i="1" u="sng">
                <a:solidFill>
                  <a:srgbClr val="FF0000"/>
                </a:solidFill>
                <a:latin typeface="Times New Roman"/>
                <a:ea typeface="Calibri"/>
              </a:rPr>
              <a:t>rê</a:t>
            </a:r>
            <a:r>
              <a:rPr lang="en-US" sz="3600" i="1">
                <a:solidFill>
                  <a:srgbClr val="1D2129"/>
                </a:solidFill>
                <a:latin typeface="Times New Roman"/>
                <a:ea typeface="Calibri"/>
              </a:rPr>
              <a:t>/rê </a:t>
            </a:r>
            <a:r>
              <a:rPr lang="en-US" sz="3600" i="1" u="sng">
                <a:solidFill>
                  <a:srgbClr val="FF0000"/>
                </a:solidFill>
                <a:latin typeface="Times New Roman"/>
                <a:ea typeface="Calibri"/>
              </a:rPr>
              <a:t>rê </a:t>
            </a:r>
            <a:r>
              <a:rPr lang="en-US" sz="3600" i="1">
                <a:solidFill>
                  <a:srgbClr val="1D2129"/>
                </a:solidFill>
                <a:latin typeface="Times New Roman"/>
                <a:ea typeface="Calibri"/>
              </a:rPr>
              <a:t>rê mí đồ </a:t>
            </a:r>
            <a:r>
              <a:rPr lang="en-US" sz="3600" i="1" u="sng">
                <a:solidFill>
                  <a:srgbClr val="FF0000"/>
                </a:solidFill>
                <a:latin typeface="Times New Roman"/>
                <a:ea typeface="Calibri"/>
              </a:rPr>
              <a:t>rê</a:t>
            </a:r>
            <a:r>
              <a:rPr lang="en-US" sz="3600" i="1">
                <a:solidFill>
                  <a:srgbClr val="FF0000"/>
                </a:solidFill>
                <a:latin typeface="Times New Roman"/>
                <a:ea typeface="Calibri"/>
              </a:rPr>
              <a:t>/</a:t>
            </a:r>
            <a:r>
              <a:rPr lang="en-US" sz="3600" i="1">
                <a:solidFill>
                  <a:srgbClr val="1D2129"/>
                </a:solidFill>
                <a:latin typeface="Times New Roman"/>
                <a:ea typeface="Calibri"/>
              </a:rPr>
              <a:t>rê </a:t>
            </a:r>
            <a:r>
              <a:rPr lang="en-US" sz="3600" i="1" u="sng">
                <a:solidFill>
                  <a:srgbClr val="FF0000"/>
                </a:solidFill>
                <a:latin typeface="Times New Roman"/>
                <a:ea typeface="Calibri"/>
              </a:rPr>
              <a:t>rê</a:t>
            </a:r>
            <a:r>
              <a:rPr lang="en-US" sz="3600" i="1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3600" i="1">
                <a:solidFill>
                  <a:srgbClr val="1D2129"/>
                </a:solidFill>
                <a:latin typeface="Times New Roman"/>
                <a:ea typeface="Calibri"/>
              </a:rPr>
              <a:t>mí rê đô </a:t>
            </a:r>
            <a:r>
              <a:rPr lang="en-US" sz="3600" i="1" u="sng">
                <a:solidFill>
                  <a:srgbClr val="FF0000"/>
                </a:solidFill>
                <a:latin typeface="Times New Roman"/>
                <a:ea typeface="Calibri"/>
              </a:rPr>
              <a:t>là</a:t>
            </a:r>
            <a:r>
              <a:rPr lang="en-US" sz="3600" i="1" u="sng">
                <a:solidFill>
                  <a:srgbClr val="1D2129"/>
                </a:solidFill>
                <a:latin typeface="Times New Roman"/>
                <a:ea typeface="Calibri"/>
              </a:rPr>
              <a:t>.</a:t>
            </a:r>
            <a:r>
              <a:rPr lang="en-US" sz="3600" i="1">
                <a:solidFill>
                  <a:srgbClr val="1D2129"/>
                </a:solidFill>
                <a:latin typeface="Times New Roman"/>
                <a:ea typeface="Calibri"/>
              </a:rPr>
              <a:t>/rê đô</a:t>
            </a:r>
            <a:r>
              <a:rPr lang="en-US" sz="3600" i="1" u="sng">
                <a:solidFill>
                  <a:srgbClr val="1D2129"/>
                </a:solidFill>
                <a:latin typeface="Times New Roman"/>
                <a:ea typeface="Calibri"/>
              </a:rPr>
              <a:t> </a:t>
            </a:r>
            <a:r>
              <a:rPr lang="en-US" sz="3600" i="1" u="sng">
                <a:solidFill>
                  <a:srgbClr val="FF0000"/>
                </a:solidFill>
                <a:latin typeface="Times New Roman"/>
                <a:ea typeface="Calibri"/>
              </a:rPr>
              <a:t>là</a:t>
            </a:r>
            <a:r>
              <a:rPr lang="en-US" sz="3600" i="1">
                <a:solidFill>
                  <a:srgbClr val="1D2129"/>
                </a:solidFill>
                <a:latin typeface="Times New Roman"/>
                <a:ea typeface="Calibri"/>
              </a:rPr>
              <a:t> đô la sòn </a:t>
            </a:r>
            <a:r>
              <a:rPr lang="en-US" sz="3600" i="1" u="sng">
                <a:solidFill>
                  <a:srgbClr val="FF0000"/>
                </a:solidFill>
                <a:latin typeface="Times New Roman"/>
                <a:ea typeface="Calibri"/>
              </a:rPr>
              <a:t>la</a:t>
            </a:r>
            <a:r>
              <a:rPr lang="en-US" sz="3600" i="1">
                <a:solidFill>
                  <a:srgbClr val="FF0000"/>
                </a:solidFill>
                <a:latin typeface="Times New Roman"/>
                <a:ea typeface="Calibri"/>
              </a:rPr>
              <a:t>/</a:t>
            </a:r>
            <a:r>
              <a:rPr lang="en-US" sz="3600" i="1">
                <a:solidFill>
                  <a:srgbClr val="1D2129"/>
                </a:solidFill>
                <a:latin typeface="Times New Roman"/>
                <a:ea typeface="Calibri"/>
              </a:rPr>
              <a:t>rê đô </a:t>
            </a:r>
            <a:r>
              <a:rPr lang="en-US" sz="3600" i="1" u="sng">
                <a:solidFill>
                  <a:srgbClr val="FF0000"/>
                </a:solidFill>
                <a:latin typeface="Times New Roman"/>
                <a:ea typeface="Calibri"/>
              </a:rPr>
              <a:t>là</a:t>
            </a:r>
            <a:r>
              <a:rPr lang="en-US" sz="3600" i="1">
                <a:solidFill>
                  <a:srgbClr val="1D2129"/>
                </a:solidFill>
                <a:latin typeface="Times New Roman"/>
                <a:ea typeface="Calibri"/>
              </a:rPr>
              <a:t> đô là son </a:t>
            </a:r>
            <a:r>
              <a:rPr lang="en-US" sz="3600" i="1" u="sng">
                <a:solidFill>
                  <a:srgbClr val="FF0000"/>
                </a:solidFill>
                <a:latin typeface="Times New Roman"/>
                <a:ea typeface="Calibri"/>
              </a:rPr>
              <a:t>rề</a:t>
            </a:r>
            <a:r>
              <a:rPr lang="en-US" sz="3600" i="1">
                <a:solidFill>
                  <a:srgbClr val="1D2129"/>
                </a:solidFill>
                <a:latin typeface="Times New Roman"/>
                <a:ea typeface="Calibri"/>
              </a:rPr>
              <a:t>/Son </a:t>
            </a:r>
            <a:r>
              <a:rPr lang="en-US" sz="3600" i="1" u="sng">
                <a:solidFill>
                  <a:srgbClr val="FF0000"/>
                </a:solidFill>
                <a:latin typeface="Times New Roman"/>
                <a:ea typeface="Calibri"/>
              </a:rPr>
              <a:t>rề</a:t>
            </a:r>
            <a:r>
              <a:rPr lang="en-US" sz="3600" i="1">
                <a:solidFill>
                  <a:srgbClr val="1D2129"/>
                </a:solidFill>
                <a:latin typeface="Times New Roman"/>
                <a:ea typeface="Calibri"/>
              </a:rPr>
              <a:t> son rề son </a:t>
            </a:r>
            <a:r>
              <a:rPr lang="en-US" sz="3600" i="1" u="sng">
                <a:solidFill>
                  <a:srgbClr val="FF0000"/>
                </a:solidFill>
                <a:latin typeface="Times New Roman"/>
                <a:ea typeface="Calibri"/>
              </a:rPr>
              <a:t>la</a:t>
            </a:r>
            <a:r>
              <a:rPr lang="en-US" sz="3600" i="1">
                <a:solidFill>
                  <a:srgbClr val="1D2129"/>
                </a:solidFill>
                <a:latin typeface="Times New Roman"/>
                <a:ea typeface="Calibri"/>
              </a:rPr>
              <a:t>/Son </a:t>
            </a:r>
            <a:r>
              <a:rPr lang="en-US" sz="3600" i="1" u="sng">
                <a:solidFill>
                  <a:srgbClr val="FF0000"/>
                </a:solidFill>
                <a:latin typeface="Times New Roman"/>
                <a:ea typeface="Calibri"/>
              </a:rPr>
              <a:t>la</a:t>
            </a:r>
            <a:r>
              <a:rPr lang="en-US" sz="3600" i="1">
                <a:solidFill>
                  <a:srgbClr val="1D2129"/>
                </a:solidFill>
                <a:latin typeface="Times New Roman"/>
                <a:ea typeface="Calibri"/>
              </a:rPr>
              <a:t> son la đô </a:t>
            </a:r>
            <a:r>
              <a:rPr lang="en-US" sz="3600" i="1" u="sng">
                <a:solidFill>
                  <a:srgbClr val="FF0000"/>
                </a:solidFill>
                <a:latin typeface="Times New Roman"/>
                <a:ea typeface="Calibri"/>
              </a:rPr>
              <a:t>đô</a:t>
            </a:r>
            <a:r>
              <a:rPr lang="en-US" sz="3600" i="1">
                <a:solidFill>
                  <a:srgbClr val="FF0000"/>
                </a:solidFill>
                <a:latin typeface="Times New Roman"/>
                <a:ea typeface="Calibri"/>
              </a:rPr>
              <a:t>.</a:t>
            </a:r>
            <a:r>
              <a:rPr lang="en-US" sz="3600" i="1">
                <a:solidFill>
                  <a:srgbClr val="1D2129"/>
                </a:solidFill>
                <a:latin typeface="Times New Roman"/>
                <a:ea typeface="Calibri"/>
              </a:rPr>
              <a:t>...</a:t>
            </a:r>
            <a:endParaRPr lang="en-US" sz="3600"/>
          </a:p>
        </p:txBody>
      </p:sp>
      <p:sp>
        <p:nvSpPr>
          <p:cNvPr id="3" name="Rectangle 2"/>
          <p:cNvSpPr/>
          <p:nvPr/>
        </p:nvSpPr>
        <p:spPr>
          <a:xfrm>
            <a:off x="22417" y="-4445"/>
            <a:ext cx="764592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1828800" algn="l"/>
              </a:tabLst>
            </a:pPr>
            <a:r>
              <a:rPr lang="en-US" sz="2800">
                <a:solidFill>
                  <a:srgbClr val="000000"/>
                </a:solidFill>
                <a:latin typeface="Times New Roman"/>
                <a:ea typeface="Calibri"/>
              </a:rPr>
              <a:t>- Đọc mẫu và nghe mẫu sau đó HD HS dùng trống con gõ theo nhịp bài múa sạp với các hình thức</a:t>
            </a:r>
            <a:endParaRPr lang="en-US" sz="2800">
              <a:effectLst/>
              <a:latin typeface="Times New Roman"/>
              <a:ea typeface="Calibri"/>
            </a:endParaRPr>
          </a:p>
        </p:txBody>
      </p:sp>
      <p:pic>
        <p:nvPicPr>
          <p:cNvPr id="6" name="3 GO THEO NHIP MUA SAP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56176" y="3429000"/>
            <a:ext cx="609600" cy="60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658" y="6525344"/>
            <a:ext cx="414933" cy="332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831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45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1560" y="4437112"/>
            <a:ext cx="8280920" cy="3960440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dục-củng</a:t>
            </a:r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cố-dặn</a:t>
            </a:r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dò</a:t>
            </a:r>
            <a:endParaRPr lang="en-US" sz="44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692696"/>
            <a:ext cx="840107" cy="673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2359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108" y="-169500"/>
            <a:ext cx="1148327" cy="114832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8745" y="5532203"/>
            <a:ext cx="1266014" cy="10149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19872" y="6488668"/>
            <a:ext cx="58304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err="1">
                <a:solidFill>
                  <a:prstClr val="black"/>
                </a:solidFill>
              </a:rPr>
              <a:t>Chú</a:t>
            </a:r>
            <a:r>
              <a:rPr lang="en-US" i="1">
                <a:solidFill>
                  <a:prstClr val="black"/>
                </a:solidFill>
              </a:rPr>
              <a:t> ý </a:t>
            </a:r>
            <a:r>
              <a:rPr lang="en-US" i="1" err="1">
                <a:solidFill>
                  <a:prstClr val="black"/>
                </a:solidFill>
              </a:rPr>
              <a:t>bản</a:t>
            </a:r>
            <a:r>
              <a:rPr lang="en-US" i="1">
                <a:solidFill>
                  <a:prstClr val="black"/>
                </a:solidFill>
              </a:rPr>
              <a:t> </a:t>
            </a:r>
            <a:r>
              <a:rPr lang="en-US" i="1" err="1">
                <a:solidFill>
                  <a:prstClr val="black"/>
                </a:solidFill>
              </a:rPr>
              <a:t>quyền</a:t>
            </a:r>
            <a:r>
              <a:rPr lang="en-US" i="1">
                <a:solidFill>
                  <a:prstClr val="black"/>
                </a:solidFill>
              </a:rPr>
              <a:t> </a:t>
            </a:r>
            <a:r>
              <a:rPr lang="en-US" i="1" err="1">
                <a:solidFill>
                  <a:prstClr val="black"/>
                </a:solidFill>
              </a:rPr>
              <a:t>của</a:t>
            </a:r>
            <a:r>
              <a:rPr lang="en-US" i="1">
                <a:solidFill>
                  <a:prstClr val="black"/>
                </a:solidFill>
              </a:rPr>
              <a:t> </a:t>
            </a:r>
            <a:r>
              <a:rPr lang="en-US" i="1" err="1">
                <a:solidFill>
                  <a:prstClr val="black"/>
                </a:solidFill>
              </a:rPr>
              <a:t>tác</a:t>
            </a:r>
            <a:r>
              <a:rPr lang="en-US" i="1">
                <a:solidFill>
                  <a:prstClr val="black"/>
                </a:solidFill>
              </a:rPr>
              <a:t> </a:t>
            </a:r>
            <a:r>
              <a:rPr lang="en-US" i="1" err="1">
                <a:solidFill>
                  <a:prstClr val="black"/>
                </a:solidFill>
              </a:rPr>
              <a:t>giả</a:t>
            </a:r>
            <a:r>
              <a:rPr lang="en-US" i="1">
                <a:solidFill>
                  <a:prstClr val="black"/>
                </a:solidFill>
              </a:rPr>
              <a:t>, </a:t>
            </a:r>
            <a:r>
              <a:rPr lang="en-US" i="1" err="1">
                <a:solidFill>
                  <a:prstClr val="black"/>
                </a:solidFill>
              </a:rPr>
              <a:t>cấm</a:t>
            </a:r>
            <a:r>
              <a:rPr lang="en-US" i="1">
                <a:solidFill>
                  <a:prstClr val="black"/>
                </a:solidFill>
              </a:rPr>
              <a:t> chia </a:t>
            </a:r>
            <a:r>
              <a:rPr lang="en-US" i="1" err="1">
                <a:solidFill>
                  <a:prstClr val="black"/>
                </a:solidFill>
              </a:rPr>
              <a:t>sẻ</a:t>
            </a:r>
            <a:r>
              <a:rPr lang="en-US" i="1">
                <a:solidFill>
                  <a:prstClr val="black"/>
                </a:solidFill>
              </a:rPr>
              <a:t> </a:t>
            </a:r>
            <a:r>
              <a:rPr lang="en-US" i="1" err="1">
                <a:solidFill>
                  <a:prstClr val="black"/>
                </a:solidFill>
              </a:rPr>
              <a:t>dưới</a:t>
            </a:r>
            <a:r>
              <a:rPr lang="en-US" i="1">
                <a:solidFill>
                  <a:prstClr val="black"/>
                </a:solidFill>
              </a:rPr>
              <a:t> </a:t>
            </a:r>
            <a:r>
              <a:rPr lang="en-US" i="1" err="1">
                <a:solidFill>
                  <a:prstClr val="black"/>
                </a:solidFill>
              </a:rPr>
              <a:t>mọi</a:t>
            </a:r>
            <a:r>
              <a:rPr lang="en-US" i="1">
                <a:solidFill>
                  <a:prstClr val="black"/>
                </a:solidFill>
              </a:rPr>
              <a:t> </a:t>
            </a:r>
            <a:r>
              <a:rPr lang="en-US" i="1" err="1">
                <a:solidFill>
                  <a:prstClr val="black"/>
                </a:solidFill>
              </a:rPr>
              <a:t>hình</a:t>
            </a:r>
            <a:r>
              <a:rPr lang="en-US" i="1">
                <a:solidFill>
                  <a:prstClr val="black"/>
                </a:solidFill>
              </a:rPr>
              <a:t> </a:t>
            </a:r>
            <a:r>
              <a:rPr lang="en-US" i="1" err="1">
                <a:solidFill>
                  <a:prstClr val="black"/>
                </a:solidFill>
              </a:rPr>
              <a:t>thức</a:t>
            </a:r>
            <a:endParaRPr lang="en-US" i="1">
              <a:solidFill>
                <a:prstClr val="black"/>
              </a:solidFill>
            </a:endParaRPr>
          </a:p>
        </p:txBody>
      </p:sp>
      <p:pic>
        <p:nvPicPr>
          <p:cNvPr id="6" name="BAC KIM THA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6952" y="11967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601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22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628" y="1556792"/>
            <a:ext cx="5854642" cy="1509266"/>
          </a:xfrm>
          <a:prstGeom prst="rect">
            <a:avLst/>
          </a:prstGeom>
          <a:noFill/>
        </p:spPr>
        <p:txBody>
          <a:bodyPr wrap="square" rtlCol="0">
            <a:prstTxWarp prst="textCurveUp">
              <a:avLst/>
            </a:prstTxWarp>
            <a:spAutoFit/>
          </a:bodyPr>
          <a:lstStyle/>
          <a:p>
            <a:r>
              <a:rPr lang="en-US" sz="3200">
                <a:solidFill>
                  <a:srgbClr val="002060"/>
                </a:solidFill>
              </a:rPr>
              <a:t>Chào mừng quý thầy cô và các bạn học sinh đến với tiết âm nhạc</a:t>
            </a:r>
          </a:p>
        </p:txBody>
      </p:sp>
    </p:spTree>
    <p:extLst>
      <p:ext uri="{BB962C8B-B14F-4D97-AF65-F5344CB8AC3E}">
        <p14:creationId xmlns:p14="http://schemas.microsoft.com/office/powerpoint/2010/main" val="7758329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131839" y="764704"/>
            <a:ext cx="303929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3200" b="1">
                <a:solidFill>
                  <a:srgbClr val="002060"/>
                </a:solidFill>
                <a:latin typeface="Times New Roman"/>
              </a:rPr>
              <a:t>KHỞI ĐỘNG</a:t>
            </a:r>
            <a:endParaRPr lang="en-US" sz="3200">
              <a:solidFill>
                <a:srgbClr val="00206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3893" y="6184478"/>
            <a:ext cx="840107" cy="67352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51165" y="3473572"/>
            <a:ext cx="65527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  <a:tabLst>
                <a:tab pos="165100" algn="l"/>
              </a:tabLst>
            </a:pPr>
            <a:r>
              <a:rPr lang="en-US" sz="2400">
                <a:solidFill>
                  <a:srgbClr val="FF0000"/>
                </a:solidFill>
                <a:latin typeface="Times New Roman"/>
                <a:ea typeface="Calibri"/>
              </a:rPr>
              <a:t>Câu giai điệu và bức tranh là của bài hát nào?</a:t>
            </a:r>
            <a:endParaRPr lang="en-US" sz="2400">
              <a:solidFill>
                <a:srgbClr val="FF0000"/>
              </a:solidFill>
              <a:effectLst/>
              <a:latin typeface="Times New Roman"/>
              <a:ea typeface="Calibri"/>
            </a:endParaRPr>
          </a:p>
        </p:txBody>
      </p:sp>
      <p:pic>
        <p:nvPicPr>
          <p:cNvPr id="9" name="C1+2  CON C C C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17008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215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5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3893" y="6184478"/>
            <a:ext cx="840107" cy="67352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71600" y="236547"/>
            <a:ext cx="67687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  <a:tabLst>
                <a:tab pos="165100" algn="l"/>
              </a:tabLst>
            </a:pPr>
            <a:r>
              <a:rPr lang="en-US" sz="3600">
                <a:solidFill>
                  <a:srgbClr val="FF0000"/>
                </a:solidFill>
                <a:latin typeface="Times New Roman"/>
                <a:ea typeface="Arial"/>
              </a:rPr>
              <a:t>H</a:t>
            </a:r>
            <a:r>
              <a:rPr lang="vi-VN" sz="3600">
                <a:solidFill>
                  <a:srgbClr val="FF0000"/>
                </a:solidFill>
                <a:latin typeface="Times New Roman"/>
                <a:ea typeface="Arial"/>
              </a:rPr>
              <a:t>át lại bài Con chim chích chòe gõ đệm theo phách</a:t>
            </a:r>
            <a:endParaRPr lang="en-US" sz="3600">
              <a:solidFill>
                <a:srgbClr val="FF0000"/>
              </a:solidFill>
              <a:effectLst/>
              <a:latin typeface="Times New Roman"/>
              <a:ea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059832" y="3345873"/>
            <a:ext cx="39604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2060"/>
                </a:solidFill>
              </a:rPr>
              <a:t>Giới thiệu bài </a:t>
            </a:r>
          </a:p>
        </p:txBody>
      </p:sp>
      <p:pic>
        <p:nvPicPr>
          <p:cNvPr id="3" name="CON CHIM CHICH CHOE bea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051176" y="173224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804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2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95734" y="-31754"/>
            <a:ext cx="8208811" cy="2924944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3600" b="1">
                <a:solidFill>
                  <a:srgbClr val="002060"/>
                </a:solidFill>
              </a:rPr>
              <a:t>ÂM NHẠC LỚP 2</a:t>
            </a:r>
          </a:p>
        </p:txBody>
      </p:sp>
      <p:sp>
        <p:nvSpPr>
          <p:cNvPr id="6" name="Rectangle 5"/>
          <p:cNvSpPr/>
          <p:nvPr/>
        </p:nvSpPr>
        <p:spPr>
          <a:xfrm>
            <a:off x="4066316" y="1118708"/>
            <a:ext cx="1467646" cy="7425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AU" sz="3200" b="1">
                <a:solidFill>
                  <a:srgbClr val="FF0000"/>
                </a:solidFill>
                <a:latin typeface="Times New Roman"/>
                <a:ea typeface="Times New Roman"/>
              </a:rPr>
              <a:t>TIẾT 7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5564" y="616617"/>
            <a:ext cx="584205" cy="58420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4394" y="6204459"/>
            <a:ext cx="420054" cy="33676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244234" y="2521934"/>
            <a:ext cx="4572000" cy="74251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base">
              <a:lnSpc>
                <a:spcPct val="150000"/>
              </a:lnSpc>
              <a:spcAft>
                <a:spcPts val="0"/>
              </a:spcAft>
            </a:pPr>
            <a:r>
              <a:rPr lang="vi-VN" sz="3200" b="1">
                <a:solidFill>
                  <a:srgbClr val="FF0000"/>
                </a:solidFill>
                <a:latin typeface="Times New Roman"/>
                <a:ea typeface="Arial"/>
              </a:rPr>
              <a:t>* vận dụng - sáng tạo</a:t>
            </a:r>
            <a:endParaRPr lang="en-US" sz="3200">
              <a:effectLst/>
              <a:latin typeface="Times New Roman"/>
              <a:ea typeface="Calibri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139521" y="1844824"/>
            <a:ext cx="732123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lnSpc>
                <a:spcPct val="150000"/>
              </a:lnSpc>
            </a:pPr>
            <a:r>
              <a:rPr lang="vi-VN" sz="3200" b="1">
                <a:solidFill>
                  <a:srgbClr val="FF0000"/>
                </a:solidFill>
                <a:latin typeface="Times New Roman"/>
                <a:ea typeface="Arial"/>
              </a:rPr>
              <a:t>*</a:t>
            </a:r>
            <a:r>
              <a:rPr lang="en-US" sz="3200" b="1">
                <a:solidFill>
                  <a:srgbClr val="FF0000"/>
                </a:solidFill>
                <a:latin typeface="Times New Roman"/>
                <a:ea typeface="Arial"/>
              </a:rPr>
              <a:t>T</a:t>
            </a:r>
            <a:r>
              <a:rPr lang="vi-VN" sz="3200" b="1">
                <a:solidFill>
                  <a:srgbClr val="FF0000"/>
                </a:solidFill>
                <a:latin typeface="Times New Roman"/>
                <a:ea typeface="Arial"/>
              </a:rPr>
              <a:t>hường thức âm nhạc </a:t>
            </a:r>
            <a:r>
              <a:rPr lang="vi-VN" sz="3200" b="1" i="1">
                <a:solidFill>
                  <a:srgbClr val="FF0000"/>
                </a:solidFill>
                <a:latin typeface="Times New Roman"/>
                <a:ea typeface="Arial"/>
              </a:rPr>
              <a:t>đàn bầu việt nam</a:t>
            </a:r>
            <a:endParaRPr lang="en-US" sz="3200">
              <a:solidFill>
                <a:prstClr val="black"/>
              </a:solidFill>
              <a:latin typeface="Times New Roman"/>
              <a:ea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367391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6021288"/>
            <a:ext cx="840107" cy="67352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26106" y="1319050"/>
            <a:ext cx="55707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vi-VN" sz="2400">
                <a:solidFill>
                  <a:srgbClr val="FF0000"/>
                </a:solidFill>
                <a:latin typeface="+mj-lt"/>
              </a:rPr>
              <a:t>-  </a:t>
            </a:r>
            <a:r>
              <a:rPr lang="en-US" sz="2400">
                <a:solidFill>
                  <a:srgbClr val="FF0000"/>
                </a:solidFill>
                <a:latin typeface="+mj-lt"/>
              </a:rPr>
              <a:t>G</a:t>
            </a:r>
            <a:r>
              <a:rPr lang="vi-VN" sz="2400">
                <a:solidFill>
                  <a:srgbClr val="FF0000"/>
                </a:solidFill>
                <a:latin typeface="+mj-lt"/>
              </a:rPr>
              <a:t>iới thiệu</a:t>
            </a:r>
            <a:r>
              <a:rPr lang="en-US" sz="2400">
                <a:solidFill>
                  <a:srgbClr val="FF0000"/>
                </a:solidFill>
                <a:latin typeface="+mj-lt"/>
              </a:rPr>
              <a:t>, nghe độc tấu </a:t>
            </a:r>
            <a:r>
              <a:rPr lang="vi-VN" sz="2400">
                <a:solidFill>
                  <a:srgbClr val="FF0000"/>
                </a:solidFill>
                <a:latin typeface="+mj-lt"/>
              </a:rPr>
              <a:t>về đàn bầu</a:t>
            </a:r>
            <a:r>
              <a:rPr lang="en-US" sz="2400">
                <a:solidFill>
                  <a:srgbClr val="FF0000"/>
                </a:solidFill>
                <a:latin typeface="+mj-lt"/>
              </a:rPr>
              <a:t> </a:t>
            </a:r>
            <a:r>
              <a:rPr lang="vi-VN" sz="2400">
                <a:solidFill>
                  <a:srgbClr val="FF0000"/>
                </a:solidFill>
                <a:latin typeface="+mj-lt"/>
              </a:rPr>
              <a:t> </a:t>
            </a:r>
            <a:endParaRPr lang="en-US" sz="240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-26105" y="835411"/>
            <a:ext cx="29756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b="1">
                <a:solidFill>
                  <a:srgbClr val="002060"/>
                </a:solidFill>
              </a:rPr>
              <a:t>* Giới thiệu đàn bầu.</a:t>
            </a:r>
            <a:endParaRPr lang="en-US">
              <a:solidFill>
                <a:srgbClr val="00206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838377" y="0"/>
            <a:ext cx="18453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vi-VN" sz="2400" b="1">
                <a:solidFill>
                  <a:srgbClr val="002060"/>
                </a:solidFill>
              </a:rPr>
              <a:t>KHÁM PHÁ</a:t>
            </a:r>
            <a:endParaRPr lang="en-US" sz="2400">
              <a:solidFill>
                <a:srgbClr val="00206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456557"/>
            <a:ext cx="55446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b="1">
                <a:solidFill>
                  <a:srgbClr val="002060"/>
                </a:solidFill>
              </a:rPr>
              <a:t>Thường thức âm nhạc </a:t>
            </a:r>
            <a:r>
              <a:rPr lang="vi-VN" b="1" i="1">
                <a:solidFill>
                  <a:srgbClr val="002060"/>
                </a:solidFill>
              </a:rPr>
              <a:t>Đàn bầu Việt Nam</a:t>
            </a:r>
            <a:endParaRPr lang="en-US">
              <a:solidFill>
                <a:srgbClr val="002060"/>
              </a:solidFill>
            </a:endParaRPr>
          </a:p>
        </p:txBody>
      </p:sp>
      <p:pic>
        <p:nvPicPr>
          <p:cNvPr id="11" name="GIOI THIEU DAN BAU C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56265" y="31409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452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74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3675" y="6093296"/>
            <a:ext cx="840107" cy="67352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246" y="20409"/>
            <a:ext cx="593890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>
                <a:solidFill>
                  <a:srgbClr val="FF0000"/>
                </a:solidFill>
                <a:latin typeface="Times New Roman"/>
                <a:ea typeface="Times New Roman"/>
              </a:rPr>
              <a:t>Phát lần lượt độc tấu 3 nhạc cụ khác nhau như SÁO, NHỊ, BẦU hỏi đoạn độc tấu sô mầy là âm thanh nhạc cụ đàn bầu</a:t>
            </a:r>
            <a:endParaRPr lang="en-US" sz="3600">
              <a:solidFill>
                <a:srgbClr val="FF0000"/>
              </a:solidFill>
            </a:endParaRPr>
          </a:p>
        </p:txBody>
      </p:sp>
      <p:pic>
        <p:nvPicPr>
          <p:cNvPr id="2" name="1 TIEG SA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2384" y="2392247"/>
            <a:ext cx="609600" cy="609600"/>
          </a:xfrm>
          <a:prstGeom prst="rect">
            <a:avLst/>
          </a:prstGeom>
        </p:spPr>
      </p:pic>
      <p:pic>
        <p:nvPicPr>
          <p:cNvPr id="3" name="2 DAN NHI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458428" y="2392247"/>
            <a:ext cx="609600" cy="609600"/>
          </a:xfrm>
          <a:prstGeom prst="rect">
            <a:avLst/>
          </a:prstGeom>
        </p:spPr>
      </p:pic>
      <p:pic>
        <p:nvPicPr>
          <p:cNvPr id="5" name="3 DAN BAU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943675" y="2514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536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38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507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84" y="10019"/>
            <a:ext cx="9144000" cy="638314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0038" y="4077072"/>
            <a:ext cx="491200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Times New Roman"/>
                <a:ea typeface="Times New Roman"/>
              </a:rPr>
              <a:t>- Giới thiệu :</a:t>
            </a:r>
          </a:p>
          <a:p>
            <a:r>
              <a:rPr lang="en-US" sz="3200">
                <a:solidFill>
                  <a:srgbClr val="FF0000"/>
                </a:solidFill>
                <a:latin typeface="Times New Roman"/>
                <a:ea typeface="Times New Roman"/>
              </a:rPr>
              <a:t>+ Bài nghe nhạc Trống cơm</a:t>
            </a:r>
          </a:p>
          <a:p>
            <a:r>
              <a:rPr lang="en-US" sz="3200">
                <a:solidFill>
                  <a:srgbClr val="FF0000"/>
                </a:solidFill>
                <a:latin typeface="Times New Roman"/>
                <a:ea typeface="Times New Roman"/>
              </a:rPr>
              <a:t>+Dân ca quan họ Bắc Ninh</a:t>
            </a:r>
          </a:p>
          <a:p>
            <a:r>
              <a:rPr lang="en-US" sz="3200">
                <a:solidFill>
                  <a:srgbClr val="FF0000"/>
                </a:solidFill>
                <a:latin typeface="Times New Roman"/>
              </a:rPr>
              <a:t>+Nhạc cụ Trống cơm</a:t>
            </a:r>
            <a:endParaRPr lang="en-US" sz="320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403648" y="-17245"/>
            <a:ext cx="82439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US" sz="2400" b="1">
                <a:solidFill>
                  <a:srgbClr val="002060"/>
                </a:solidFill>
                <a:latin typeface="Times New Roman"/>
                <a:ea typeface="Times New Roman"/>
              </a:rPr>
              <a:t>Nghe đàn bầu bài </a:t>
            </a:r>
            <a:r>
              <a:rPr lang="en-US" sz="2400" b="1" i="1">
                <a:solidFill>
                  <a:srgbClr val="002060"/>
                </a:solidFill>
                <a:latin typeface="Times New Roman"/>
                <a:ea typeface="Times New Roman"/>
              </a:rPr>
              <a:t>Trống cơm</a:t>
            </a:r>
            <a:r>
              <a:rPr lang="en-US" sz="2400" b="1">
                <a:solidFill>
                  <a:srgbClr val="002060"/>
                </a:solidFill>
                <a:latin typeface="Times New Roman"/>
                <a:ea typeface="Times New Roman"/>
              </a:rPr>
              <a:t> – Dân ca quan họ Bắc Ninh.</a:t>
            </a:r>
            <a:endParaRPr lang="en-US" sz="2400">
              <a:solidFill>
                <a:srgbClr val="002060"/>
              </a:solidFill>
              <a:effectLst/>
              <a:latin typeface="Times New Roman"/>
              <a:ea typeface="Calibri"/>
            </a:endParaRPr>
          </a:p>
        </p:txBody>
      </p:sp>
      <p:pic>
        <p:nvPicPr>
          <p:cNvPr id="2050" name="Picture 3" descr="Description: Trống cơm | Đọt Chuối N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918" y="5373217"/>
            <a:ext cx="2412466" cy="1484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9067" y="6525344"/>
            <a:ext cx="414933" cy="332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5294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84" y="10019"/>
            <a:ext cx="9144000" cy="638314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4869160"/>
            <a:ext cx="651621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en-US" sz="3200">
                <a:solidFill>
                  <a:srgbClr val="FF0000"/>
                </a:solidFill>
                <a:latin typeface="Times New Roman"/>
                <a:ea typeface="Calibri"/>
              </a:rPr>
              <a:t>Nghe bài </a:t>
            </a:r>
            <a:r>
              <a:rPr lang="en-US" sz="3200" i="1">
                <a:solidFill>
                  <a:srgbClr val="FF0000"/>
                </a:solidFill>
                <a:latin typeface="Times New Roman"/>
                <a:ea typeface="Calibri"/>
              </a:rPr>
              <a:t>Trống cơm </a:t>
            </a:r>
            <a:r>
              <a:rPr lang="en-US" sz="3200">
                <a:solidFill>
                  <a:srgbClr val="FF0000"/>
                </a:solidFill>
                <a:latin typeface="Times New Roman"/>
                <a:ea typeface="Calibri"/>
              </a:rPr>
              <a:t>có lời lần 1, nghe song hỏi sắc thái, tốc độ ….</a:t>
            </a:r>
            <a:endParaRPr lang="en-US" sz="3200">
              <a:solidFill>
                <a:srgbClr val="FF0000"/>
              </a:solidFill>
              <a:effectLst/>
              <a:latin typeface="Times New Roman"/>
              <a:ea typeface="Calibri"/>
            </a:endParaRPr>
          </a:p>
        </p:txBody>
      </p:sp>
      <p:pic>
        <p:nvPicPr>
          <p:cNvPr id="3" name="NGHE  TROG 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53650" y="5497824"/>
            <a:ext cx="609600" cy="60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9067" y="6525344"/>
            <a:ext cx="414933" cy="332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022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4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1050</TotalTime>
  <Words>437</Words>
  <Application>Microsoft Office PowerPoint</Application>
  <PresentationFormat>On-screen Show (4:3)</PresentationFormat>
  <Paragraphs>43</Paragraphs>
  <Slides>16</Slides>
  <Notes>2</Notes>
  <HiddenSlides>0</HiddenSlides>
  <MMClips>12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Arial</vt:lpstr>
      <vt:lpstr>Calibri</vt:lpstr>
      <vt:lpstr>HP001 4 hàng</vt:lpstr>
      <vt:lpstr>Times New Roman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Dao Thuy</cp:lastModifiedBy>
  <cp:revision>66</cp:revision>
  <dcterms:created xsi:type="dcterms:W3CDTF">2021-06-17T04:40:15Z</dcterms:created>
  <dcterms:modified xsi:type="dcterms:W3CDTF">2022-10-17T07:29:19Z</dcterms:modified>
</cp:coreProperties>
</file>