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1"/>
  </p:notesMasterIdLst>
  <p:sldIdLst>
    <p:sldId id="11900" r:id="rId4"/>
    <p:sldId id="256" r:id="rId5"/>
    <p:sldId id="296" r:id="rId6"/>
    <p:sldId id="322" r:id="rId7"/>
    <p:sldId id="290" r:id="rId8"/>
    <p:sldId id="319" r:id="rId9"/>
    <p:sldId id="292" r:id="rId10"/>
    <p:sldId id="320" r:id="rId11"/>
    <p:sldId id="264" r:id="rId12"/>
    <p:sldId id="323" r:id="rId13"/>
    <p:sldId id="321" r:id="rId14"/>
    <p:sldId id="289" r:id="rId15"/>
    <p:sldId id="297" r:id="rId16"/>
    <p:sldId id="309" r:id="rId17"/>
    <p:sldId id="324" r:id="rId18"/>
    <p:sldId id="11899" r:id="rId19"/>
    <p:sldId id="303" r:id="rId20"/>
  </p:sldIdLst>
  <p:sldSz cx="9144000" cy="5143500" type="screen16x9"/>
  <p:notesSz cx="6858000" cy="9144000"/>
  <p:custDataLst>
    <p:tags r:id="rId2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574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5" d="100"/>
          <a:sy n="115" d="100"/>
        </p:scale>
        <p:origin x="581" y="2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836D4564-77D0-4A44-96BA-8C44AE0B45A4}" type="datetimeFigureOut">
              <a:rPr lang="zh-CN" altLang="en-US" smtClean="0"/>
              <a:pPr/>
              <a:t>2021/12/20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43941957-7EFC-4003-ADA7-BA44853D4BAC}" type="slidenum">
              <a:rPr lang="zh-CN" altLang="en-US" smtClean="0"/>
              <a:pPr/>
              <a:t>‹#›</a:t>
            </a:fld>
            <a:endParaRPr lang="zh-CN" altLang="en-US"/>
          </a:p>
        </p:txBody>
      </p:sp>
    </p:spTree>
    <p:extLst>
      <p:ext uri="{BB962C8B-B14F-4D97-AF65-F5344CB8AC3E}">
        <p14:creationId xmlns:p14="http://schemas.microsoft.com/office/powerpoint/2010/main" val="40026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941957-7EFC-4003-ADA7-BA44853D4BAC}" type="slidenum">
              <a:rPr lang="zh-CN" altLang="en-US" smtClean="0"/>
              <a:pPr/>
              <a:t>2</a:t>
            </a:fld>
            <a:endParaRPr lang="zh-CN" altLang="en-US"/>
          </a:p>
        </p:txBody>
      </p:sp>
    </p:spTree>
    <p:extLst>
      <p:ext uri="{BB962C8B-B14F-4D97-AF65-F5344CB8AC3E}">
        <p14:creationId xmlns:p14="http://schemas.microsoft.com/office/powerpoint/2010/main" val="202442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86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685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296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Với những gợi ý như trên, các em có thời gian  … phút để lập chương trình. Chúng ta bắt đầu viết nào!</a:t>
            </a:r>
          </a:p>
          <a:p>
            <a:r>
              <a:rPr lang="en-US"/>
              <a:t>Thời gian đã hết, cô mời 1 em xung phong đọc cho cả lớp cùng nghe. Các bạn khác nghe kĩ và nhận xét cho bài của bạn nhé!</a:t>
            </a:r>
          </a:p>
        </p:txBody>
      </p:sp>
    </p:spTree>
    <p:extLst>
      <p:ext uri="{BB962C8B-B14F-4D97-AF65-F5344CB8AC3E}">
        <p14:creationId xmlns:p14="http://schemas.microsoft.com/office/powerpoint/2010/main" val="327231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than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166999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076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031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941957-7EFC-4003-ADA7-BA44853D4BAC}" type="slidenum">
              <a:rPr lang="zh-CN" altLang="en-US" smtClean="0"/>
              <a:pPr/>
              <a:t>4</a:t>
            </a:fld>
            <a:endParaRPr lang="zh-CN" altLang="en-US"/>
          </a:p>
        </p:txBody>
      </p:sp>
    </p:spTree>
    <p:extLst>
      <p:ext uri="{BB962C8B-B14F-4D97-AF65-F5344CB8AC3E}">
        <p14:creationId xmlns:p14="http://schemas.microsoft.com/office/powerpoint/2010/main" val="4655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069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662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94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678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791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E08DF-DA78-46F4-852F-0D5173D95A4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48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6811699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174206895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327736391"/>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4309527"/>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94931407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475567593"/>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82768950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06648661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580228302"/>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2066757267"/>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3478428078"/>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35800" y="213550"/>
            <a:ext cx="8672393" cy="4716400"/>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subTitle" idx="1"/>
          </p:nvPr>
        </p:nvSpPr>
        <p:spPr>
          <a:xfrm>
            <a:off x="2471825" y="365722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 name="Google Shape;37;p2"/>
          <p:cNvSpPr txBox="1">
            <a:spLocks noGrp="1"/>
          </p:cNvSpPr>
          <p:nvPr>
            <p:ph type="ctrTitle"/>
          </p:nvPr>
        </p:nvSpPr>
        <p:spPr>
          <a:xfrm>
            <a:off x="2471950" y="2988163"/>
            <a:ext cx="4567500" cy="5202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2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8" name="Google Shape;38;p2"/>
          <p:cNvSpPr txBox="1">
            <a:spLocks noGrp="1"/>
          </p:cNvSpPr>
          <p:nvPr>
            <p:ph type="ctrTitle" idx="2"/>
          </p:nvPr>
        </p:nvSpPr>
        <p:spPr>
          <a:xfrm>
            <a:off x="2471950" y="1038050"/>
            <a:ext cx="4567500" cy="1864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2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557494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235800" y="213550"/>
            <a:ext cx="8672393" cy="4716400"/>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txBox="1">
            <a:spLocks noGrp="1"/>
          </p:cNvSpPr>
          <p:nvPr>
            <p:ph type="title"/>
          </p:nvPr>
        </p:nvSpPr>
        <p:spPr>
          <a:xfrm>
            <a:off x="2575588" y="2508513"/>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3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9" name="Google Shape;69;p3"/>
          <p:cNvSpPr txBox="1">
            <a:spLocks noGrp="1"/>
          </p:cNvSpPr>
          <p:nvPr>
            <p:ph type="title" idx="2" hasCustomPrompt="1"/>
          </p:nvPr>
        </p:nvSpPr>
        <p:spPr>
          <a:xfrm>
            <a:off x="3180250" y="1095663"/>
            <a:ext cx="3150900" cy="16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1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0" name="Google Shape;70;p3"/>
          <p:cNvSpPr txBox="1">
            <a:spLocks noGrp="1"/>
          </p:cNvSpPr>
          <p:nvPr>
            <p:ph type="subTitle" idx="1"/>
          </p:nvPr>
        </p:nvSpPr>
        <p:spPr>
          <a:xfrm>
            <a:off x="2575588" y="3566038"/>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4305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235725" y="229350"/>
            <a:ext cx="8672400" cy="46848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720000" y="1237080"/>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457657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235725" y="229350"/>
            <a:ext cx="8672400" cy="46848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4782675" y="2702263"/>
            <a:ext cx="3641400" cy="7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00" name="Google Shape;100;p7"/>
          <p:cNvCxnSpPr/>
          <p:nvPr/>
        </p:nvCxnSpPr>
        <p:spPr>
          <a:xfrm>
            <a:off x="816775" y="1104300"/>
            <a:ext cx="6219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4782575" y="2208463"/>
            <a:ext cx="36414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1800">
                <a:latin typeface="Love Ya Like A Sister"/>
                <a:ea typeface="Love Ya Like A Sister"/>
                <a:cs typeface="Love Ya Like A Sister"/>
                <a:sym typeface="Love Ya Like A Sister"/>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767815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235800" y="213550"/>
            <a:ext cx="8672393" cy="4716400"/>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8"/>
          <p:cNvSpPr txBox="1">
            <a:spLocks noGrp="1"/>
          </p:cNvSpPr>
          <p:nvPr>
            <p:ph type="title"/>
          </p:nvPr>
        </p:nvSpPr>
        <p:spPr>
          <a:xfrm>
            <a:off x="2524600" y="1307100"/>
            <a:ext cx="44622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84129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130359" y="664915"/>
            <a:ext cx="6883279" cy="3813652"/>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0"/>
          <p:cNvSpPr txBox="1">
            <a:spLocks noGrp="1"/>
          </p:cNvSpPr>
          <p:nvPr>
            <p:ph type="title"/>
          </p:nvPr>
        </p:nvSpPr>
        <p:spPr>
          <a:xfrm>
            <a:off x="720000" y="1443900"/>
            <a:ext cx="4260300" cy="225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5300">
                <a:solidFill>
                  <a:schemeClr val="lt1"/>
                </a:solidFill>
              </a:defRPr>
            </a:lvl1pPr>
            <a:lvl2pPr lvl="1" rtl="0">
              <a:spcBef>
                <a:spcPts val="0"/>
              </a:spcBef>
              <a:spcAft>
                <a:spcPts val="0"/>
              </a:spcAft>
              <a:buClr>
                <a:schemeClr val="lt1"/>
              </a:buClr>
              <a:buSzPts val="5300"/>
              <a:buNone/>
              <a:defRPr sz="5300">
                <a:solidFill>
                  <a:schemeClr val="lt1"/>
                </a:solidFill>
              </a:defRPr>
            </a:lvl2pPr>
            <a:lvl3pPr lvl="2" rtl="0">
              <a:spcBef>
                <a:spcPts val="0"/>
              </a:spcBef>
              <a:spcAft>
                <a:spcPts val="0"/>
              </a:spcAft>
              <a:buClr>
                <a:schemeClr val="lt1"/>
              </a:buClr>
              <a:buSzPts val="5300"/>
              <a:buNone/>
              <a:defRPr sz="5300">
                <a:solidFill>
                  <a:schemeClr val="lt1"/>
                </a:solidFill>
              </a:defRPr>
            </a:lvl3pPr>
            <a:lvl4pPr lvl="3" rtl="0">
              <a:spcBef>
                <a:spcPts val="0"/>
              </a:spcBef>
              <a:spcAft>
                <a:spcPts val="0"/>
              </a:spcAft>
              <a:buClr>
                <a:schemeClr val="lt1"/>
              </a:buClr>
              <a:buSzPts val="5300"/>
              <a:buNone/>
              <a:defRPr sz="5300">
                <a:solidFill>
                  <a:schemeClr val="lt1"/>
                </a:solidFill>
              </a:defRPr>
            </a:lvl4pPr>
            <a:lvl5pPr lvl="4" rtl="0">
              <a:spcBef>
                <a:spcPts val="0"/>
              </a:spcBef>
              <a:spcAft>
                <a:spcPts val="0"/>
              </a:spcAft>
              <a:buClr>
                <a:schemeClr val="lt1"/>
              </a:buClr>
              <a:buSzPts val="5300"/>
              <a:buNone/>
              <a:defRPr sz="5300">
                <a:solidFill>
                  <a:schemeClr val="lt1"/>
                </a:solidFill>
              </a:defRPr>
            </a:lvl5pPr>
            <a:lvl6pPr lvl="5" rtl="0">
              <a:spcBef>
                <a:spcPts val="0"/>
              </a:spcBef>
              <a:spcAft>
                <a:spcPts val="0"/>
              </a:spcAft>
              <a:buClr>
                <a:schemeClr val="lt1"/>
              </a:buClr>
              <a:buSzPts val="5300"/>
              <a:buNone/>
              <a:defRPr sz="5300">
                <a:solidFill>
                  <a:schemeClr val="lt1"/>
                </a:solidFill>
              </a:defRPr>
            </a:lvl6pPr>
            <a:lvl7pPr lvl="6" rtl="0">
              <a:spcBef>
                <a:spcPts val="0"/>
              </a:spcBef>
              <a:spcAft>
                <a:spcPts val="0"/>
              </a:spcAft>
              <a:buClr>
                <a:schemeClr val="lt1"/>
              </a:buClr>
              <a:buSzPts val="5300"/>
              <a:buNone/>
              <a:defRPr sz="5300">
                <a:solidFill>
                  <a:schemeClr val="lt1"/>
                </a:solidFill>
              </a:defRPr>
            </a:lvl7pPr>
            <a:lvl8pPr lvl="7" rtl="0">
              <a:spcBef>
                <a:spcPts val="0"/>
              </a:spcBef>
              <a:spcAft>
                <a:spcPts val="0"/>
              </a:spcAft>
              <a:buClr>
                <a:schemeClr val="lt1"/>
              </a:buClr>
              <a:buSzPts val="5300"/>
              <a:buNone/>
              <a:defRPr sz="5300">
                <a:solidFill>
                  <a:schemeClr val="lt1"/>
                </a:solidFill>
              </a:defRPr>
            </a:lvl8pPr>
            <a:lvl9pPr lvl="8" rtl="0">
              <a:spcBef>
                <a:spcPts val="0"/>
              </a:spcBef>
              <a:spcAft>
                <a:spcPts val="0"/>
              </a:spcAft>
              <a:buClr>
                <a:schemeClr val="lt1"/>
              </a:buClr>
              <a:buSzPts val="5300"/>
              <a:buNone/>
              <a:defRPr sz="5300">
                <a:solidFill>
                  <a:schemeClr val="lt1"/>
                </a:solidFill>
              </a:defRPr>
            </a:lvl9pPr>
          </a:lstStyle>
          <a:p>
            <a:endParaRPr/>
          </a:p>
        </p:txBody>
      </p:sp>
    </p:spTree>
    <p:extLst>
      <p:ext uri="{BB962C8B-B14F-4D97-AF65-F5344CB8AC3E}">
        <p14:creationId xmlns:p14="http://schemas.microsoft.com/office/powerpoint/2010/main" val="3061513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235800" y="213550"/>
            <a:ext cx="8672393" cy="4716400"/>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11"/>
          <p:cNvSpPr txBox="1">
            <a:spLocks noGrp="1"/>
          </p:cNvSpPr>
          <p:nvPr>
            <p:ph type="title" hasCustomPrompt="1"/>
          </p:nvPr>
        </p:nvSpPr>
        <p:spPr>
          <a:xfrm>
            <a:off x="16963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1" name="Google Shape;201;p11"/>
          <p:cNvSpPr txBox="1">
            <a:spLocks noGrp="1"/>
          </p:cNvSpPr>
          <p:nvPr>
            <p:ph type="subTitle" idx="1"/>
          </p:nvPr>
        </p:nvSpPr>
        <p:spPr>
          <a:xfrm>
            <a:off x="1696300" y="3205050"/>
            <a:ext cx="6576000" cy="47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561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737261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userDrawn="1">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userDrawn="1"/>
        </p:nvGrpSpPr>
        <p:grpSpPr>
          <a:xfrm>
            <a:off x="235800" y="213550"/>
            <a:ext cx="8672393" cy="4716400"/>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5256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22598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766321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724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235800" y="213550"/>
            <a:ext cx="8672393" cy="4716400"/>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9562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235725" y="229350"/>
            <a:ext cx="8672400" cy="46848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563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jpeg"/><Relationship Id="rId2" Type="http://schemas.openxmlformats.org/officeDocument/2006/relationships/slideLayout" Target="../slideLayouts/slideLayout24.xml"/><Relationship Id="rId16" Type="http://schemas.openxmlformats.org/officeDocument/2006/relationships/tags" Target="../tags/tag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2021/12/20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a:p>
        </p:txBody>
      </p:sp>
      <p:grpSp>
        <p:nvGrpSpPr>
          <p:cNvPr id="9" name="Group 8">
            <a:extLst>
              <a:ext uri="{FF2B5EF4-FFF2-40B4-BE49-F238E27FC236}">
                <a16:creationId xmlns:a16="http://schemas.microsoft.com/office/drawing/2014/main" xmlns="" id="{65483605-1E00-4906-A315-D22180EA533E}"/>
              </a:ext>
            </a:extLst>
          </p:cNvPr>
          <p:cNvGrpSpPr/>
          <p:nvPr userDrawn="1"/>
        </p:nvGrpSpPr>
        <p:grpSpPr>
          <a:xfrm>
            <a:off x="-3653204" y="-3203511"/>
            <a:ext cx="19153456" cy="11716336"/>
            <a:chOff x="-3653204" y="-3203511"/>
            <a:chExt cx="19153456" cy="11716336"/>
          </a:xfrm>
        </p:grpSpPr>
        <p:sp>
          <p:nvSpPr>
            <p:cNvPr id="7" name="Oval 6">
              <a:extLst>
                <a:ext uri="{FF2B5EF4-FFF2-40B4-BE49-F238E27FC236}">
                  <a16:creationId xmlns:a16="http://schemas.microsoft.com/office/drawing/2014/main" xmlns="" id="{2937CD1A-30C8-4C15-B4F2-4D14F08BFAB9}"/>
                </a:ext>
              </a:extLst>
            </p:cNvPr>
            <p:cNvSpPr>
              <a:spLocks noChangeAspect="1"/>
            </p:cNvSpPr>
            <p:nvPr userDrawn="1">
              <p:custDataLst>
                <p:tags r:id="rId13"/>
              </p:custDataLst>
            </p:nvPr>
          </p:nvSpPr>
          <p:spPr>
            <a:xfrm>
              <a:off x="-3653204" y="7022529"/>
              <a:ext cx="1490296" cy="1490296"/>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Oval 7">
              <a:extLst>
                <a:ext uri="{FF2B5EF4-FFF2-40B4-BE49-F238E27FC236}">
                  <a16:creationId xmlns:a16="http://schemas.microsoft.com/office/drawing/2014/main" xmlns="" id="{7C714DB6-ED46-4B24-B17C-A36A9BCA8776}"/>
                </a:ext>
              </a:extLst>
            </p:cNvPr>
            <p:cNvSpPr>
              <a:spLocks noChangeAspect="1"/>
            </p:cNvSpPr>
            <p:nvPr userDrawn="1">
              <p:custDataLst>
                <p:tags r:id="rId14"/>
              </p:custDataLst>
            </p:nvPr>
          </p:nvSpPr>
          <p:spPr>
            <a:xfrm>
              <a:off x="14009956" y="-3203511"/>
              <a:ext cx="1490296" cy="1490296"/>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t>2021/12/20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t>‹#›</a:t>
            </a:fld>
            <a:endParaRPr lang="zh-CN" altLang="en-US"/>
          </a:p>
        </p:txBody>
      </p:sp>
    </p:spTree>
    <p:extLst>
      <p:ext uri="{BB962C8B-B14F-4D97-AF65-F5344CB8AC3E}">
        <p14:creationId xmlns:p14="http://schemas.microsoft.com/office/powerpoint/2010/main" val="4912667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1pPr>
            <a:lvl2pPr lvl="1"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2pPr>
            <a:lvl3pPr lvl="2"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3pPr>
            <a:lvl4pPr lvl="3"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4pPr>
            <a:lvl5pPr lvl="4"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5pPr>
            <a:lvl6pPr lvl="5"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6pPr>
            <a:lvl7pPr lvl="6"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7pPr>
            <a:lvl8pPr lvl="7"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8pPr>
            <a:lvl9pPr lvl="8" rtl="0">
              <a:spcBef>
                <a:spcPts val="0"/>
              </a:spcBef>
              <a:spcAft>
                <a:spcPts val="0"/>
              </a:spcAft>
              <a:buClr>
                <a:schemeClr val="dk2"/>
              </a:buClr>
              <a:buSzPts val="2800"/>
              <a:buFont typeface="Love Ya Like A Sister"/>
              <a:buNone/>
              <a:defRPr sz="2800">
                <a:solidFill>
                  <a:schemeClr val="dk2"/>
                </a:solidFill>
                <a:latin typeface="Love Ya Like A Sister"/>
                <a:ea typeface="Love Ya Like A Sister"/>
                <a:cs typeface="Love Ya Like A Sister"/>
                <a:sym typeface="Love Ya Like A Sister"/>
              </a:defRPr>
            </a:lvl9pPr>
          </a:lstStyle>
          <a:p>
            <a:endParaRPr/>
          </a:p>
        </p:txBody>
      </p:sp>
      <p:sp>
        <p:nvSpPr>
          <p:cNvPr id="7" name="Google Shape;7;p1"/>
          <p:cNvSpPr txBox="1">
            <a:spLocks noGrp="1"/>
          </p:cNvSpPr>
          <p:nvPr>
            <p:ph type="body" idx="1"/>
          </p:nvPr>
        </p:nvSpPr>
        <p:spPr>
          <a:xfrm>
            <a:off x="720000" y="1237080"/>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5" name="Oval 4">
            <a:extLst>
              <a:ext uri="{FF2B5EF4-FFF2-40B4-BE49-F238E27FC236}">
                <a16:creationId xmlns:a16="http://schemas.microsoft.com/office/drawing/2014/main" xmlns="" id="{670E586B-B261-40C0-9914-00FE7B040D14}"/>
              </a:ext>
            </a:extLst>
          </p:cNvPr>
          <p:cNvSpPr>
            <a:spLocks noChangeAspect="1"/>
          </p:cNvSpPr>
          <p:nvPr userDrawn="1">
            <p:custDataLst>
              <p:tags r:id="rId16"/>
            </p:custDataLst>
          </p:nvPr>
        </p:nvSpPr>
        <p:spPr>
          <a:xfrm>
            <a:off x="-1085850" y="0"/>
            <a:ext cx="807245" cy="807245"/>
          </a:xfrm>
          <a:prstGeom prst="ellipse">
            <a:avLst/>
          </a:prstGeom>
          <a:blipFill dpi="0" rotWithShape="0">
            <a:blip r:embed="rId17"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519649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5.sv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40.svg"/><Relationship Id="rId10"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5.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image" Target="../media/image59.svg"/><Relationship Id="rId5" Type="http://schemas.openxmlformats.org/officeDocument/2006/relationships/image" Target="../media/image47.png"/><Relationship Id="rId4" Type="http://schemas.openxmlformats.org/officeDocument/2006/relationships/image" Target="../media/image57.sv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56.png"/><Relationship Id="rId18" Type="http://schemas.openxmlformats.org/officeDocument/2006/relationships/image" Target="../media/image76.sv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72.svg"/><Relationship Id="rId17" Type="http://schemas.openxmlformats.org/officeDocument/2006/relationships/image" Target="../media/image59.png"/><Relationship Id="rId2" Type="http://schemas.openxmlformats.org/officeDocument/2006/relationships/notesSlide" Target="../notesSlides/notesSlide14.xml"/><Relationship Id="rId16" Type="http://schemas.openxmlformats.org/officeDocument/2006/relationships/image" Target="../media/image74.svg"/><Relationship Id="rId1" Type="http://schemas.openxmlformats.org/officeDocument/2006/relationships/slideLayout" Target="../slideLayouts/slideLayout30.xml"/><Relationship Id="rId6" Type="http://schemas.openxmlformats.org/officeDocument/2006/relationships/image" Target="../media/image66.svg"/><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8.png"/><Relationship Id="rId10" Type="http://schemas.openxmlformats.org/officeDocument/2006/relationships/image" Target="../media/image70.svg"/><Relationship Id="rId19" Type="http://schemas.openxmlformats.org/officeDocument/2006/relationships/image" Target="../media/image60.png"/><Relationship Id="rId4" Type="http://schemas.openxmlformats.org/officeDocument/2006/relationships/image" Target="../media/image64.svg"/><Relationship Id="rId9" Type="http://schemas.openxmlformats.org/officeDocument/2006/relationships/image" Target="../media/image54.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4.svg"/><Relationship Id="rId4" Type="http://schemas.openxmlformats.org/officeDocument/2006/relationships/image" Target="../media/image29.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8"/>
          <p:cNvPicPr>
            <a:picLocks noChangeAspect="1"/>
          </p:cNvPicPr>
          <p:nvPr/>
        </p:nvPicPr>
        <p:blipFill rotWithShape="1">
          <a:blip r:embed="rId2">
            <a:extLst>
              <a:ext uri="{28A0092B-C50C-407E-A947-70E740481C1C}">
                <a14:useLocalDpi xmlns:a14="http://schemas.microsoft.com/office/drawing/2010/main" val="0"/>
              </a:ext>
            </a:extLst>
          </a:blip>
          <a:srcRect r="41771" b="65434"/>
          <a:stretch/>
        </p:blipFill>
        <p:spPr>
          <a:xfrm>
            <a:off x="-7919" y="0"/>
            <a:ext cx="5324475" cy="1777921"/>
          </a:xfrm>
          <a:prstGeom prst="rect">
            <a:avLst/>
          </a:prstGeom>
        </p:spPr>
      </p:pic>
      <p:pic>
        <p:nvPicPr>
          <p:cNvPr id="5" name="Picture 7">
            <a:extLst>
              <a:ext uri="{FF2B5EF4-FFF2-40B4-BE49-F238E27FC236}">
                <a16:creationId xmlns:a16="http://schemas.microsoft.com/office/drawing/2014/main" xmlns="" id="{D287B509-253F-4244-9010-3B0A6B0DCB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9989" y="347550"/>
            <a:ext cx="6251944" cy="3906989"/>
          </a:xfrm>
          <a:prstGeom prst="rect">
            <a:avLst/>
          </a:prstGeom>
        </p:spPr>
      </p:pic>
      <p:pic>
        <p:nvPicPr>
          <p:cNvPr id="6"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7" name="图片 4">
            <a:extLst>
              <a:ext uri="{FF2B5EF4-FFF2-40B4-BE49-F238E27FC236}">
                <a16:creationId xmlns:a16="http://schemas.microsoft.com/office/drawing/2014/main" xmlns=""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8" name="TextBox 7">
            <a:extLst>
              <a:ext uri="{FF2B5EF4-FFF2-40B4-BE49-F238E27FC236}">
                <a16:creationId xmlns:a16="http://schemas.microsoft.com/office/drawing/2014/main" xmlns="" id="{2A04B1BD-3BEB-4DD9-B20C-4E8F3FFB732F}"/>
              </a:ext>
            </a:extLst>
          </p:cNvPr>
          <p:cNvSpPr txBox="1"/>
          <p:nvPr/>
        </p:nvSpPr>
        <p:spPr>
          <a:xfrm>
            <a:off x="1936291" y="1900378"/>
            <a:ext cx="4252348" cy="1261884"/>
          </a:xfrm>
          <a:prstGeom prst="rect">
            <a:avLst/>
          </a:prstGeom>
          <a:noFill/>
        </p:spPr>
        <p:txBody>
          <a:bodyPr wrap="square">
            <a:spAutoFit/>
          </a:bodyPr>
          <a:lstStyle/>
          <a:p>
            <a:pPr algn="ctr"/>
            <a:r>
              <a:rPr lang="en-US" sz="2800" b="1" i="0" dirty="0" err="1" smtClean="0">
                <a:solidFill>
                  <a:srgbClr val="000000"/>
                </a:solidFill>
                <a:effectLst/>
                <a:latin typeface="+mj-lt"/>
              </a:rPr>
              <a:t>Luyện</a:t>
            </a:r>
            <a:r>
              <a:rPr lang="en-US" sz="2800" b="1" i="0" dirty="0" smtClean="0">
                <a:solidFill>
                  <a:srgbClr val="000000"/>
                </a:solidFill>
                <a:effectLst/>
                <a:latin typeface="+mj-lt"/>
              </a:rPr>
              <a:t> </a:t>
            </a:r>
            <a:r>
              <a:rPr lang="en-US" sz="2800" b="1" i="0" dirty="0" err="1" smtClean="0">
                <a:solidFill>
                  <a:srgbClr val="000000"/>
                </a:solidFill>
                <a:effectLst/>
                <a:latin typeface="+mj-lt"/>
              </a:rPr>
              <a:t>tập</a:t>
            </a:r>
            <a:r>
              <a:rPr lang="en-US" sz="2800" b="1" i="0" dirty="0" smtClean="0">
                <a:solidFill>
                  <a:srgbClr val="000000"/>
                </a:solidFill>
                <a:effectLst/>
                <a:latin typeface="+mj-lt"/>
              </a:rPr>
              <a:t> </a:t>
            </a:r>
            <a:r>
              <a:rPr lang="en-US" sz="2800" b="1" i="0" dirty="0" err="1" smtClean="0">
                <a:solidFill>
                  <a:srgbClr val="000000"/>
                </a:solidFill>
                <a:effectLst/>
                <a:latin typeface="+mj-lt"/>
              </a:rPr>
              <a:t>tả</a:t>
            </a:r>
            <a:r>
              <a:rPr lang="en-US" sz="2800" b="1" i="0" dirty="0" smtClean="0">
                <a:solidFill>
                  <a:srgbClr val="000000"/>
                </a:solidFill>
                <a:effectLst/>
                <a:latin typeface="+mj-lt"/>
              </a:rPr>
              <a:t> </a:t>
            </a:r>
            <a:r>
              <a:rPr lang="en-US" sz="2800" b="1" i="0" dirty="0" err="1" smtClean="0">
                <a:solidFill>
                  <a:srgbClr val="000000"/>
                </a:solidFill>
                <a:effectLst/>
                <a:latin typeface="+mj-lt"/>
              </a:rPr>
              <a:t>người</a:t>
            </a:r>
            <a:endParaRPr lang="en-US" sz="2800" b="1" i="0" dirty="0" smtClean="0">
              <a:solidFill>
                <a:srgbClr val="000000"/>
              </a:solidFill>
              <a:effectLst/>
              <a:latin typeface="+mj-lt"/>
            </a:endParaRPr>
          </a:p>
          <a:p>
            <a:pPr algn="ctr"/>
            <a:r>
              <a:rPr lang="en-US" sz="2800" b="1" dirty="0" smtClean="0">
                <a:solidFill>
                  <a:srgbClr val="000000"/>
                </a:solidFill>
                <a:latin typeface="+mj-lt"/>
              </a:rPr>
              <a:t>(</a:t>
            </a:r>
            <a:r>
              <a:rPr lang="en-US" sz="2800" b="1" dirty="0" err="1" smtClean="0">
                <a:solidFill>
                  <a:srgbClr val="000000"/>
                </a:solidFill>
                <a:latin typeface="+mj-lt"/>
              </a:rPr>
              <a:t>Tả</a:t>
            </a:r>
            <a:r>
              <a:rPr lang="en-US" sz="2800" b="1" dirty="0" smtClean="0">
                <a:solidFill>
                  <a:srgbClr val="000000"/>
                </a:solidFill>
                <a:latin typeface="+mj-lt"/>
              </a:rPr>
              <a:t> </a:t>
            </a:r>
            <a:r>
              <a:rPr lang="en-US" sz="2800" b="1" dirty="0" err="1" smtClean="0">
                <a:solidFill>
                  <a:srgbClr val="000000"/>
                </a:solidFill>
                <a:latin typeface="+mj-lt"/>
              </a:rPr>
              <a:t>hoạt</a:t>
            </a:r>
            <a:r>
              <a:rPr lang="en-US" sz="2800" b="1" dirty="0" smtClean="0">
                <a:solidFill>
                  <a:srgbClr val="000000"/>
                </a:solidFill>
                <a:latin typeface="+mj-lt"/>
              </a:rPr>
              <a:t> </a:t>
            </a:r>
            <a:r>
              <a:rPr lang="en-US" sz="2800" b="1" dirty="0" err="1" smtClean="0">
                <a:solidFill>
                  <a:srgbClr val="000000"/>
                </a:solidFill>
                <a:latin typeface="+mj-lt"/>
              </a:rPr>
              <a:t>động</a:t>
            </a:r>
            <a:r>
              <a:rPr lang="en-US" sz="2800" b="1" dirty="0" smtClean="0">
                <a:solidFill>
                  <a:srgbClr val="000000"/>
                </a:solidFill>
                <a:latin typeface="+mj-lt"/>
              </a:rPr>
              <a:t>)</a:t>
            </a:r>
          </a:p>
          <a:p>
            <a:pPr algn="just"/>
            <a:r>
              <a:rPr lang="en-US" sz="2000" b="1" dirty="0" smtClean="0">
                <a:solidFill>
                  <a:srgbClr val="000000"/>
                </a:solidFill>
                <a:latin typeface="+mj-lt"/>
              </a:rPr>
              <a:t>                                _Trang 150_</a:t>
            </a:r>
            <a:endParaRPr lang="en-US" sz="2000" dirty="0">
              <a:latin typeface="+mj-lt"/>
            </a:endParaRPr>
          </a:p>
        </p:txBody>
      </p:sp>
      <p:pic>
        <p:nvPicPr>
          <p:cNvPr id="9" name="Picture 8">
            <a:extLst>
              <a:ext uri="{FF2B5EF4-FFF2-40B4-BE49-F238E27FC236}">
                <a16:creationId xmlns:a16="http://schemas.microsoft.com/office/drawing/2014/main" xmlns="" id="{3AA5E6D0-A542-4F0F-8CC9-26B9E63DC3BD}"/>
              </a:ext>
            </a:extLst>
          </p:cNvPr>
          <p:cNvPicPr>
            <a:picLocks noChangeAspect="1"/>
          </p:cNvPicPr>
          <p:nvPr/>
        </p:nvPicPr>
        <p:blipFill rotWithShape="1">
          <a:blip r:embed="rId8"/>
          <a:srcRect r="35944"/>
          <a:stretch/>
        </p:blipFill>
        <p:spPr>
          <a:xfrm>
            <a:off x="3084681" y="947588"/>
            <a:ext cx="1526932" cy="1524132"/>
          </a:xfrm>
          <a:prstGeom prst="rect">
            <a:avLst/>
          </a:prstGeom>
        </p:spPr>
      </p:pic>
      <p:sp>
        <p:nvSpPr>
          <p:cNvPr id="10" name="Rectangle 9"/>
          <p:cNvSpPr/>
          <p:nvPr/>
        </p:nvSpPr>
        <p:spPr>
          <a:xfrm>
            <a:off x="1445498" y="171458"/>
            <a:ext cx="5233933" cy="584775"/>
          </a:xfrm>
          <a:prstGeom prst="rect">
            <a:avLst/>
          </a:prstGeom>
          <a:noFill/>
        </p:spPr>
        <p:txBody>
          <a:bodyPr wrap="none" lIns="91440" tIns="45720" rIns="91440" bIns="45720">
            <a:spAutoFit/>
          </a:bodyPr>
          <a:lstStyle/>
          <a:p>
            <a:pPr algn="ctr"/>
            <a:r>
              <a:rPr lang="en-US" sz="3200" b="1" cap="none" spc="0" dirty="0" err="1" smtClean="0">
                <a:ln w="22225">
                  <a:solidFill>
                    <a:schemeClr val="accent2"/>
                  </a:solidFill>
                  <a:prstDash val="solid"/>
                </a:ln>
                <a:solidFill>
                  <a:schemeClr val="accent2">
                    <a:lumMod val="75000"/>
                  </a:schemeClr>
                </a:solidFill>
                <a:effectLst/>
              </a:rPr>
              <a:t>Trường</a:t>
            </a:r>
            <a:r>
              <a:rPr lang="en-US" sz="3200" b="1" cap="none" spc="0" dirty="0" smtClean="0">
                <a:ln w="22225">
                  <a:solidFill>
                    <a:schemeClr val="accent2"/>
                  </a:solidFill>
                  <a:prstDash val="solid"/>
                </a:ln>
                <a:solidFill>
                  <a:schemeClr val="accent2">
                    <a:lumMod val="75000"/>
                  </a:schemeClr>
                </a:solidFill>
                <a:effectLst/>
              </a:rPr>
              <a:t> </a:t>
            </a:r>
            <a:r>
              <a:rPr lang="en-US" sz="3200" b="1" cap="none" spc="0" dirty="0" err="1" smtClean="0">
                <a:ln w="22225">
                  <a:solidFill>
                    <a:schemeClr val="accent2"/>
                  </a:solidFill>
                  <a:prstDash val="solid"/>
                </a:ln>
                <a:solidFill>
                  <a:schemeClr val="accent2">
                    <a:lumMod val="75000"/>
                  </a:schemeClr>
                </a:solidFill>
                <a:effectLst/>
              </a:rPr>
              <a:t>tiểu</a:t>
            </a:r>
            <a:r>
              <a:rPr lang="en-US" sz="3200" b="1" cap="none" spc="0" dirty="0" smtClean="0">
                <a:ln w="22225">
                  <a:solidFill>
                    <a:schemeClr val="accent2"/>
                  </a:solidFill>
                  <a:prstDash val="solid"/>
                </a:ln>
                <a:solidFill>
                  <a:schemeClr val="accent2">
                    <a:lumMod val="75000"/>
                  </a:schemeClr>
                </a:solidFill>
                <a:effectLst/>
              </a:rPr>
              <a:t> </a:t>
            </a:r>
            <a:r>
              <a:rPr lang="en-US" sz="3200" b="1" cap="none" spc="0" dirty="0" err="1" smtClean="0">
                <a:ln w="22225">
                  <a:solidFill>
                    <a:schemeClr val="accent2"/>
                  </a:solidFill>
                  <a:prstDash val="solid"/>
                </a:ln>
                <a:solidFill>
                  <a:schemeClr val="accent2">
                    <a:lumMod val="75000"/>
                  </a:schemeClr>
                </a:solidFill>
                <a:effectLst/>
              </a:rPr>
              <a:t>học</a:t>
            </a:r>
            <a:r>
              <a:rPr lang="en-US" sz="3200" b="1" cap="none" spc="0" dirty="0" smtClean="0">
                <a:ln w="22225">
                  <a:solidFill>
                    <a:schemeClr val="accent2"/>
                  </a:solidFill>
                  <a:prstDash val="solid"/>
                </a:ln>
                <a:solidFill>
                  <a:schemeClr val="accent2">
                    <a:lumMod val="75000"/>
                  </a:schemeClr>
                </a:solidFill>
                <a:effectLst/>
              </a:rPr>
              <a:t> </a:t>
            </a:r>
            <a:r>
              <a:rPr lang="en-US" sz="3200" b="1" cap="none" spc="0" dirty="0" err="1" smtClean="0">
                <a:ln w="22225">
                  <a:solidFill>
                    <a:schemeClr val="accent2"/>
                  </a:solidFill>
                  <a:prstDash val="solid"/>
                </a:ln>
                <a:solidFill>
                  <a:schemeClr val="accent2">
                    <a:lumMod val="75000"/>
                  </a:schemeClr>
                </a:solidFill>
                <a:effectLst/>
              </a:rPr>
              <a:t>Sài</a:t>
            </a:r>
            <a:r>
              <a:rPr lang="en-US" sz="3200" b="1" cap="none" spc="0" dirty="0" smtClean="0">
                <a:ln w="22225">
                  <a:solidFill>
                    <a:schemeClr val="accent2"/>
                  </a:solidFill>
                  <a:prstDash val="solid"/>
                </a:ln>
                <a:solidFill>
                  <a:schemeClr val="accent2">
                    <a:lumMod val="75000"/>
                  </a:schemeClr>
                </a:solidFill>
                <a:effectLst/>
              </a:rPr>
              <a:t> </a:t>
            </a:r>
            <a:r>
              <a:rPr lang="en-US" sz="3200" b="1" cap="none" spc="0" dirty="0" err="1" smtClean="0">
                <a:ln w="22225">
                  <a:solidFill>
                    <a:schemeClr val="accent2"/>
                  </a:solidFill>
                  <a:prstDash val="solid"/>
                </a:ln>
                <a:solidFill>
                  <a:schemeClr val="accent2">
                    <a:lumMod val="75000"/>
                  </a:schemeClr>
                </a:solidFill>
                <a:effectLst/>
              </a:rPr>
              <a:t>Đồng</a:t>
            </a:r>
            <a:endParaRPr lang="en-US" sz="3200" b="1" cap="none" spc="0" dirty="0">
              <a:ln w="22225">
                <a:solidFill>
                  <a:schemeClr val="accent2"/>
                </a:solidFill>
                <a:prstDash val="solid"/>
              </a:ln>
              <a:solidFill>
                <a:schemeClr val="accent2">
                  <a:lumMod val="75000"/>
                </a:schemeClr>
              </a:solidFill>
              <a:effectLst/>
            </a:endParaRPr>
          </a:p>
        </p:txBody>
      </p:sp>
      <p:sp>
        <p:nvSpPr>
          <p:cNvPr id="11" name="Rectangle 10"/>
          <p:cNvSpPr/>
          <p:nvPr/>
        </p:nvSpPr>
        <p:spPr>
          <a:xfrm>
            <a:off x="2662237" y="729425"/>
            <a:ext cx="2743783" cy="523220"/>
          </a:xfrm>
          <a:prstGeom prst="rect">
            <a:avLst/>
          </a:prstGeom>
          <a:noFill/>
        </p:spPr>
        <p:txBody>
          <a:bodyPr wrap="square" lIns="91440" tIns="45720" rIns="91440" bIns="45720">
            <a:spAutoFit/>
          </a:bodyPr>
          <a:lstStyle/>
          <a:p>
            <a:pPr algn="ctr"/>
            <a:r>
              <a:rPr lang="en-US" sz="28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Lớp</a:t>
            </a:r>
            <a:r>
              <a:rPr lang="en-US" sz="2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5A5</a:t>
            </a:r>
            <a:endPar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Rectangle 11"/>
          <p:cNvSpPr/>
          <p:nvPr/>
        </p:nvSpPr>
        <p:spPr>
          <a:xfrm>
            <a:off x="2690241" y="3232984"/>
            <a:ext cx="2287870" cy="369332"/>
          </a:xfrm>
          <a:prstGeom prst="rect">
            <a:avLst/>
          </a:prstGeom>
          <a:noFill/>
        </p:spPr>
        <p:txBody>
          <a:bodyPr wrap="none" lIns="91440" tIns="45720" rIns="91440" bIns="45720">
            <a:spAutoFit/>
          </a:bodyPr>
          <a:lstStyle/>
          <a:p>
            <a:pPr algn="ctr"/>
            <a:r>
              <a:rPr lang="en-US" sz="1800" b="0" cap="none" spc="0" dirty="0" smtClean="0">
                <a:ln w="0"/>
                <a:solidFill>
                  <a:schemeClr val="accent1"/>
                </a:solidFill>
                <a:effectLst>
                  <a:outerShdw blurRad="38100" dist="25400" dir="5400000" algn="ctr" rotWithShape="0">
                    <a:srgbClr val="6E747A">
                      <a:alpha val="43000"/>
                    </a:srgbClr>
                  </a:outerShdw>
                </a:effectLst>
              </a:rPr>
              <a:t>GV: </a:t>
            </a:r>
            <a:r>
              <a:rPr lang="en-US" sz="1800" b="0" cap="none" spc="0" dirty="0" err="1" smtClean="0">
                <a:ln w="0"/>
                <a:solidFill>
                  <a:schemeClr val="accent1"/>
                </a:solidFill>
                <a:effectLst>
                  <a:outerShdw blurRad="38100" dist="25400" dir="5400000" algn="ctr" rotWithShape="0">
                    <a:srgbClr val="6E747A">
                      <a:alpha val="43000"/>
                    </a:srgbClr>
                  </a:outerShdw>
                </a:effectLst>
              </a:rPr>
              <a:t>Nguyễn</a:t>
            </a:r>
            <a:r>
              <a:rPr lang="en-US" sz="1800" b="0" cap="none" spc="0" dirty="0" smtClean="0">
                <a:ln w="0"/>
                <a:solidFill>
                  <a:schemeClr val="accent1"/>
                </a:solidFill>
                <a:effectLst>
                  <a:outerShdw blurRad="38100" dist="25400" dir="5400000" algn="ctr" rotWithShape="0">
                    <a:srgbClr val="6E747A">
                      <a:alpha val="43000"/>
                    </a:srgbClr>
                  </a:outerShdw>
                </a:effectLst>
              </a:rPr>
              <a:t> </a:t>
            </a:r>
            <a:r>
              <a:rPr lang="en-US" sz="1800" b="0" cap="none" spc="0" dirty="0" err="1" smtClean="0">
                <a:ln w="0"/>
                <a:solidFill>
                  <a:schemeClr val="accent1"/>
                </a:solidFill>
                <a:effectLst>
                  <a:outerShdw blurRad="38100" dist="25400" dir="5400000" algn="ctr" rotWithShape="0">
                    <a:srgbClr val="6E747A">
                      <a:alpha val="43000"/>
                    </a:srgbClr>
                  </a:outerShdw>
                </a:effectLst>
              </a:rPr>
              <a:t>Thị</a:t>
            </a:r>
            <a:r>
              <a:rPr lang="en-US" sz="1800" b="0" cap="none" spc="0" dirty="0" smtClean="0">
                <a:ln w="0"/>
                <a:solidFill>
                  <a:schemeClr val="accent1"/>
                </a:solidFill>
                <a:effectLst>
                  <a:outerShdw blurRad="38100" dist="25400" dir="5400000" algn="ctr" rotWithShape="0">
                    <a:srgbClr val="6E747A">
                      <a:alpha val="43000"/>
                    </a:srgbClr>
                  </a:outerShdw>
                </a:effectLst>
              </a:rPr>
              <a:t> </a:t>
            </a:r>
            <a:r>
              <a:rPr lang="en-US" sz="1800" b="0" cap="none" spc="0" dirty="0" err="1" smtClean="0">
                <a:ln w="0"/>
                <a:solidFill>
                  <a:schemeClr val="accent1"/>
                </a:solidFill>
                <a:effectLst>
                  <a:outerShdw blurRad="38100" dist="25400" dir="5400000" algn="ctr" rotWithShape="0">
                    <a:srgbClr val="6E747A">
                      <a:alpha val="43000"/>
                    </a:srgbClr>
                  </a:outerShdw>
                </a:effectLst>
              </a:rPr>
              <a:t>Vân</a:t>
            </a:r>
            <a:endParaRPr lang="en-US" sz="1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96971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 presetClass="entr" presetSubtype="8"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sp>
        <p:nvSpPr>
          <p:cNvPr id="19" name="Rectangle: Rounded Corners 18">
            <a:extLst>
              <a:ext uri="{FF2B5EF4-FFF2-40B4-BE49-F238E27FC236}">
                <a16:creationId xmlns:a16="http://schemas.microsoft.com/office/drawing/2014/main" xmlns="" id="{97668151-48B8-41DA-8E0F-38AD672FB73B}"/>
              </a:ext>
            </a:extLst>
          </p:cNvPr>
          <p:cNvSpPr/>
          <p:nvPr/>
        </p:nvSpPr>
        <p:spPr>
          <a:xfrm>
            <a:off x="1366349" y="100187"/>
            <a:ext cx="6682498" cy="627046"/>
          </a:xfrm>
          <a:prstGeom prst="roundRect">
            <a:avLst/>
          </a:prstGeom>
          <a:solidFill>
            <a:schemeClr val="accent6">
              <a:lumMod val="20000"/>
              <a:lumOff val="80000"/>
            </a:schemeClr>
          </a:solidFill>
          <a:ln>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lumMod val="95000"/>
                    <a:lumOff val="5000"/>
                  </a:schemeClr>
                </a:solidFill>
                <a:latin typeface="Times New Roman" panose="02020603050405020304" pitchFamily="18" charset="0"/>
                <a:cs typeface="Times New Roman" panose="02020603050405020304" pitchFamily="18" charset="0"/>
              </a:rPr>
              <a:t>C</a:t>
            </a:r>
            <a:r>
              <a:rPr lang="vi-VN" sz="2400" b="1">
                <a:solidFill>
                  <a:schemeClr val="tx1">
                    <a:lumMod val="95000"/>
                    <a:lumOff val="5000"/>
                  </a:schemeClr>
                </a:solidFill>
                <a:latin typeface="Times New Roman" panose="02020603050405020304" pitchFamily="18" charset="0"/>
                <a:cs typeface="Times New Roman" panose="02020603050405020304" pitchFamily="18" charset="0"/>
              </a:rPr>
              <a:t>hi tiết tả hoạt động của bác Tâm trong bài văn</a:t>
            </a:r>
            <a:r>
              <a:rPr lang="en-US" sz="2400" b="1">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xmlns="" id="{29522816-C759-46E1-B3FF-A19FC91BBB8A}"/>
              </a:ext>
            </a:extLst>
          </p:cNvPr>
          <p:cNvSpPr txBox="1"/>
          <p:nvPr/>
        </p:nvSpPr>
        <p:spPr>
          <a:xfrm>
            <a:off x="1230483" y="1591359"/>
            <a:ext cx="4957666" cy="707886"/>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Tay phải cầm búa, tay trái xếp rất khéo những viên đá bọc nhựa đường đen nhánh</a:t>
            </a:r>
          </a:p>
        </p:txBody>
      </p:sp>
      <p:sp>
        <p:nvSpPr>
          <p:cNvPr id="32" name="TextBox 31">
            <a:extLst>
              <a:ext uri="{FF2B5EF4-FFF2-40B4-BE49-F238E27FC236}">
                <a16:creationId xmlns:a16="http://schemas.microsoft.com/office/drawing/2014/main" xmlns="" id="{4C985103-2996-4641-A364-385D4A31DFDC}"/>
              </a:ext>
            </a:extLst>
          </p:cNvPr>
          <p:cNvSpPr txBox="1"/>
          <p:nvPr/>
        </p:nvSpPr>
        <p:spPr>
          <a:xfrm>
            <a:off x="1230483" y="2571750"/>
            <a:ext cx="4957666" cy="707886"/>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Bác đập búa đều đều xuống những viên đá, hai tay đưa lên hạ xuống nhịp nhàng.</a:t>
            </a:r>
          </a:p>
        </p:txBody>
      </p:sp>
      <p:sp>
        <p:nvSpPr>
          <p:cNvPr id="33" name="TextBox 32">
            <a:extLst>
              <a:ext uri="{FF2B5EF4-FFF2-40B4-BE49-F238E27FC236}">
                <a16:creationId xmlns:a16="http://schemas.microsoft.com/office/drawing/2014/main" xmlns="" id="{6DFD5AB3-21C7-4E6C-AD3F-B64C85BC4AC3}"/>
              </a:ext>
            </a:extLst>
          </p:cNvPr>
          <p:cNvSpPr txBox="1"/>
          <p:nvPr/>
        </p:nvSpPr>
        <p:spPr>
          <a:xfrm>
            <a:off x="1230483" y="3652874"/>
            <a:ext cx="4957666" cy="400110"/>
          </a:xfrm>
          <a:prstGeom prst="rect">
            <a:avLst/>
          </a:prstGeom>
          <a:solidFill>
            <a:srgbClr val="FFFF00"/>
          </a:solidFill>
        </p:spPr>
        <p:txBody>
          <a:bodyPr wrap="square">
            <a:spAutoFit/>
          </a:bodyPr>
          <a:lstStyle/>
          <a:p>
            <a:pPr algn="just"/>
            <a:r>
              <a:rPr lang="vi-VN" sz="2000" b="0" i="0">
                <a:solidFill>
                  <a:srgbClr val="000000"/>
                </a:solidFill>
                <a:effectLst/>
                <a:latin typeface="Times New Roman" panose="02020603050405020304" pitchFamily="18" charset="0"/>
                <a:cs typeface="Times New Roman" panose="02020603050405020304" pitchFamily="18" charset="0"/>
              </a:rPr>
              <a:t>Bác đứng lên, vươn vai mấy cái liền.</a:t>
            </a:r>
          </a:p>
        </p:txBody>
      </p:sp>
      <p:pic>
        <p:nvPicPr>
          <p:cNvPr id="43" name="Picture 2">
            <a:extLst>
              <a:ext uri="{FF2B5EF4-FFF2-40B4-BE49-F238E27FC236}">
                <a16:creationId xmlns:a16="http://schemas.microsoft.com/office/drawing/2014/main" xmlns="" id="{8B8520DA-5E02-448E-A6B5-85DC7C92A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253160" y="1395601"/>
            <a:ext cx="781564" cy="1173080"/>
          </a:xfrm>
          <a:prstGeom prst="rect">
            <a:avLst/>
          </a:prstGeom>
        </p:spPr>
      </p:pic>
      <p:pic>
        <p:nvPicPr>
          <p:cNvPr id="44" name="Picture 3">
            <a:extLst>
              <a:ext uri="{FF2B5EF4-FFF2-40B4-BE49-F238E27FC236}">
                <a16:creationId xmlns:a16="http://schemas.microsoft.com/office/drawing/2014/main" xmlns="" id="{7D95E774-FC6C-402B-9721-8136362C2F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200000">
            <a:off x="253158" y="2338707"/>
            <a:ext cx="781565" cy="1173081"/>
          </a:xfrm>
          <a:prstGeom prst="rect">
            <a:avLst/>
          </a:prstGeom>
        </p:spPr>
      </p:pic>
      <p:pic>
        <p:nvPicPr>
          <p:cNvPr id="45" name="Picture 4">
            <a:extLst>
              <a:ext uri="{FF2B5EF4-FFF2-40B4-BE49-F238E27FC236}">
                <a16:creationId xmlns:a16="http://schemas.microsoft.com/office/drawing/2014/main" xmlns="" id="{8D60E708-A840-4F74-ABA1-236EEF85B6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200000">
            <a:off x="253158" y="3281815"/>
            <a:ext cx="781565" cy="1173081"/>
          </a:xfrm>
          <a:prstGeom prst="rect">
            <a:avLst/>
          </a:prstGeom>
        </p:spPr>
      </p:pic>
      <p:pic>
        <p:nvPicPr>
          <p:cNvPr id="7" name="图片 6"/>
          <p:cNvPicPr>
            <a:picLocks noChangeAspect="1"/>
          </p:cNvPicPr>
          <p:nvPr/>
        </p:nvPicPr>
        <p:blipFill rotWithShape="1">
          <a:blip r:embed="rId10">
            <a:extLst>
              <a:ext uri="{28A0092B-C50C-407E-A947-70E740481C1C}">
                <a14:useLocalDpi xmlns:a14="http://schemas.microsoft.com/office/drawing/2010/main" val="0"/>
              </a:ext>
            </a:extLst>
          </a:blip>
          <a:srcRect l="38975" t="33336" r="25938" b="20164"/>
          <a:stretch/>
        </p:blipFill>
        <p:spPr>
          <a:xfrm>
            <a:off x="5755894" y="2638357"/>
            <a:ext cx="3388106" cy="2525681"/>
          </a:xfrm>
          <a:prstGeom prst="rect">
            <a:avLst/>
          </a:prstGeom>
        </p:spPr>
      </p:pic>
    </p:spTree>
    <p:extLst>
      <p:ext uri="{BB962C8B-B14F-4D97-AF65-F5344CB8AC3E}">
        <p14:creationId xmlns:p14="http://schemas.microsoft.com/office/powerpoint/2010/main" val="3088350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28" name="Picture 7">
            <a:extLst>
              <a:ext uri="{FF2B5EF4-FFF2-40B4-BE49-F238E27FC236}">
                <a16:creationId xmlns:a16="http://schemas.microsoft.com/office/drawing/2014/main" xmlns="" id="{D287B509-253F-4244-9010-3B0A6B0DC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21877" y="1134253"/>
            <a:ext cx="4993066" cy="3120286"/>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21" name="图片 4">
            <a:extLst>
              <a:ext uri="{FF2B5EF4-FFF2-40B4-BE49-F238E27FC236}">
                <a16:creationId xmlns:a16="http://schemas.microsoft.com/office/drawing/2014/main" xmlns=""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25" name="TextBox 24">
            <a:extLst>
              <a:ext uri="{FF2B5EF4-FFF2-40B4-BE49-F238E27FC236}">
                <a16:creationId xmlns:a16="http://schemas.microsoft.com/office/drawing/2014/main" xmlns="" id="{2A04B1BD-3BEB-4DD9-B20C-4E8F3FFB732F}"/>
              </a:ext>
            </a:extLst>
          </p:cNvPr>
          <p:cNvSpPr txBox="1"/>
          <p:nvPr/>
        </p:nvSpPr>
        <p:spPr>
          <a:xfrm>
            <a:off x="2670563" y="2507762"/>
            <a:ext cx="3802874" cy="707886"/>
          </a:xfrm>
          <a:prstGeom prst="rect">
            <a:avLst/>
          </a:prstGeom>
          <a:noFill/>
        </p:spPr>
        <p:txBody>
          <a:bodyPr wrap="square">
            <a:spAutoFit/>
          </a:bodyPr>
          <a:lstStyle/>
          <a:p>
            <a:pPr algn="ctr"/>
            <a:r>
              <a:rPr lang="en-US" sz="2000" b="1">
                <a:solidFill>
                  <a:srgbClr val="000000"/>
                </a:solidFill>
                <a:latin typeface="+mj-lt"/>
              </a:rPr>
              <a:t>Viết một đoạn văn tả hoạt động của một người mà em yêu mến</a:t>
            </a:r>
            <a:r>
              <a:rPr lang="en-US" sz="2000" b="0" i="0">
                <a:solidFill>
                  <a:srgbClr val="000000"/>
                </a:solidFill>
                <a:effectLst/>
                <a:latin typeface="+mj-lt"/>
              </a:rPr>
              <a:t>.</a:t>
            </a:r>
            <a:endParaRPr lang="en-US" sz="2000">
              <a:latin typeface="+mj-lt"/>
            </a:endParaRPr>
          </a:p>
        </p:txBody>
      </p:sp>
      <p:pic>
        <p:nvPicPr>
          <p:cNvPr id="2" name="Picture 1">
            <a:extLst>
              <a:ext uri="{FF2B5EF4-FFF2-40B4-BE49-F238E27FC236}">
                <a16:creationId xmlns:a16="http://schemas.microsoft.com/office/drawing/2014/main" xmlns="" id="{8323D041-241F-4EE0-9AF2-A7D9E015D626}"/>
              </a:ext>
            </a:extLst>
          </p:cNvPr>
          <p:cNvPicPr>
            <a:picLocks noChangeAspect="1"/>
          </p:cNvPicPr>
          <p:nvPr/>
        </p:nvPicPr>
        <p:blipFill>
          <a:blip r:embed="rId8"/>
          <a:stretch>
            <a:fillRect/>
          </a:stretch>
        </p:blipFill>
        <p:spPr>
          <a:xfrm>
            <a:off x="3498659" y="1380776"/>
            <a:ext cx="2383743" cy="1524132"/>
          </a:xfrm>
          <a:prstGeom prst="rect">
            <a:avLst/>
          </a:prstGeom>
        </p:spPr>
      </p:pic>
    </p:spTree>
    <p:extLst>
      <p:ext uri="{BB962C8B-B14F-4D97-AF65-F5344CB8AC3E}">
        <p14:creationId xmlns:p14="http://schemas.microsoft.com/office/powerpoint/2010/main" val="447595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1000"/>
          </a:srgbClr>
        </a:solidFill>
        <a:effectLst/>
      </p:bgPr>
    </p:bg>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xmlns="" id="{682AA3DB-D738-4A13-8652-86D45188CA6C}"/>
              </a:ext>
            </a:extLst>
          </p:cNvPr>
          <p:cNvPicPr>
            <a:picLocks noChangeAspect="1"/>
          </p:cNvPicPr>
          <p:nvPr/>
        </p:nvPicPr>
        <p:blipFill>
          <a:blip r:embed="rId3"/>
          <a:srcRect/>
          <a:stretch>
            <a:fillRect/>
          </a:stretch>
        </p:blipFill>
        <p:spPr>
          <a:xfrm>
            <a:off x="403759" y="2681846"/>
            <a:ext cx="3256674" cy="2061882"/>
          </a:xfrm>
          <a:prstGeom prst="rect">
            <a:avLst/>
          </a:prstGeom>
        </p:spPr>
      </p:pic>
      <p:pic>
        <p:nvPicPr>
          <p:cNvPr id="22" name="Picture 9">
            <a:extLst>
              <a:ext uri="{FF2B5EF4-FFF2-40B4-BE49-F238E27FC236}">
                <a16:creationId xmlns:a16="http://schemas.microsoft.com/office/drawing/2014/main" xmlns="" id="{21F07C24-2B69-40CE-B33E-E13DD5A2F0E4}"/>
              </a:ext>
            </a:extLst>
          </p:cNvPr>
          <p:cNvPicPr>
            <a:picLocks noChangeAspect="1"/>
          </p:cNvPicPr>
          <p:nvPr/>
        </p:nvPicPr>
        <p:blipFill>
          <a:blip r:embed="rId4"/>
          <a:srcRect/>
          <a:stretch>
            <a:fillRect/>
          </a:stretch>
        </p:blipFill>
        <p:spPr>
          <a:xfrm>
            <a:off x="3369083" y="208221"/>
            <a:ext cx="2881723" cy="1887528"/>
          </a:xfrm>
          <a:prstGeom prst="rect">
            <a:avLst/>
          </a:prstGeom>
        </p:spPr>
      </p:pic>
      <p:pic>
        <p:nvPicPr>
          <p:cNvPr id="23" name="Picture 10">
            <a:extLst>
              <a:ext uri="{FF2B5EF4-FFF2-40B4-BE49-F238E27FC236}">
                <a16:creationId xmlns:a16="http://schemas.microsoft.com/office/drawing/2014/main" xmlns="" id="{0A63D6DB-7C0A-472B-987B-AF0C7B400237}"/>
              </a:ext>
            </a:extLst>
          </p:cNvPr>
          <p:cNvPicPr>
            <a:picLocks noChangeAspect="1"/>
          </p:cNvPicPr>
          <p:nvPr/>
        </p:nvPicPr>
        <p:blipFill>
          <a:blip r:embed="rId5"/>
          <a:srcRect/>
          <a:stretch>
            <a:fillRect/>
          </a:stretch>
        </p:blipFill>
        <p:spPr>
          <a:xfrm>
            <a:off x="6157446" y="935855"/>
            <a:ext cx="2881723" cy="2319787"/>
          </a:xfrm>
          <a:prstGeom prst="rect">
            <a:avLst/>
          </a:prstGeom>
        </p:spPr>
      </p:pic>
      <p:pic>
        <p:nvPicPr>
          <p:cNvPr id="24" name="Picture 2">
            <a:extLst>
              <a:ext uri="{FF2B5EF4-FFF2-40B4-BE49-F238E27FC236}">
                <a16:creationId xmlns:a16="http://schemas.microsoft.com/office/drawing/2014/main" xmlns="" id="{DF09FC01-2020-40DC-8AEC-D8348EAF9D29}"/>
              </a:ext>
            </a:extLst>
          </p:cNvPr>
          <p:cNvPicPr>
            <a:picLocks noChangeAspect="1"/>
          </p:cNvPicPr>
          <p:nvPr/>
        </p:nvPicPr>
        <p:blipFill>
          <a:blip r:embed="rId6"/>
          <a:srcRect/>
          <a:stretch>
            <a:fillRect/>
          </a:stretch>
        </p:blipFill>
        <p:spPr>
          <a:xfrm>
            <a:off x="759660" y="340438"/>
            <a:ext cx="1940132" cy="1799473"/>
          </a:xfrm>
          <a:prstGeom prst="rect">
            <a:avLst/>
          </a:prstGeom>
        </p:spPr>
      </p:pic>
      <p:pic>
        <p:nvPicPr>
          <p:cNvPr id="25" name="Picture 4">
            <a:extLst>
              <a:ext uri="{FF2B5EF4-FFF2-40B4-BE49-F238E27FC236}">
                <a16:creationId xmlns:a16="http://schemas.microsoft.com/office/drawing/2014/main" xmlns="" id="{581DB56F-76CD-4745-9B7F-571E30F20947}"/>
              </a:ext>
            </a:extLst>
          </p:cNvPr>
          <p:cNvPicPr>
            <a:picLocks noChangeAspect="1"/>
          </p:cNvPicPr>
          <p:nvPr/>
        </p:nvPicPr>
        <p:blipFill>
          <a:blip r:embed="rId7"/>
          <a:srcRect/>
          <a:stretch>
            <a:fillRect/>
          </a:stretch>
        </p:blipFill>
        <p:spPr>
          <a:xfrm>
            <a:off x="4392892" y="2571750"/>
            <a:ext cx="2961047" cy="2106045"/>
          </a:xfrm>
          <a:prstGeom prst="rect">
            <a:avLst/>
          </a:prstGeom>
        </p:spPr>
      </p:pic>
    </p:spTree>
    <p:extLst>
      <p:ext uri="{BB962C8B-B14F-4D97-AF65-F5344CB8AC3E}">
        <p14:creationId xmlns:p14="http://schemas.microsoft.com/office/powerpoint/2010/main" val="31632170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40185" r="51771" b="24444"/>
          <a:stretch/>
        </p:blipFill>
        <p:spPr>
          <a:xfrm>
            <a:off x="128884" y="3678865"/>
            <a:ext cx="3490654" cy="143999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7604" t="49630" r="75521" b="12036"/>
          <a:stretch/>
        </p:blipFill>
        <p:spPr>
          <a:xfrm>
            <a:off x="7164757" y="2779151"/>
            <a:ext cx="1850360" cy="2364349"/>
          </a:xfrm>
          <a:prstGeom prst="rect">
            <a:avLst/>
          </a:prstGeom>
        </p:spPr>
      </p:pic>
      <p:sp>
        <p:nvSpPr>
          <p:cNvPr id="2" name="Rectangle 1">
            <a:extLst>
              <a:ext uri="{FF2B5EF4-FFF2-40B4-BE49-F238E27FC236}">
                <a16:creationId xmlns:a16="http://schemas.microsoft.com/office/drawing/2014/main" xmlns="" id="{471BEAE2-05FA-4CEC-AF04-7BAE3E085129}"/>
              </a:ext>
            </a:extLst>
          </p:cNvPr>
          <p:cNvSpPr/>
          <p:nvPr/>
        </p:nvSpPr>
        <p:spPr>
          <a:xfrm>
            <a:off x="1220719" y="900964"/>
            <a:ext cx="3095143"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em định tả là ai?</a:t>
            </a:r>
          </a:p>
        </p:txBody>
      </p:sp>
      <p:sp>
        <p:nvSpPr>
          <p:cNvPr id="12" name="Rectangle 11">
            <a:extLst>
              <a:ext uri="{FF2B5EF4-FFF2-40B4-BE49-F238E27FC236}">
                <a16:creationId xmlns:a16="http://schemas.microsoft.com/office/drawing/2014/main" xmlns="" id="{4EC03879-F218-4958-A94E-5F2087E1019A}"/>
              </a:ext>
            </a:extLst>
          </p:cNvPr>
          <p:cNvSpPr/>
          <p:nvPr/>
        </p:nvSpPr>
        <p:spPr>
          <a:xfrm>
            <a:off x="896465" y="1391714"/>
            <a:ext cx="6838795"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đó có động tác, cử chỉ, lời nói nào là tiêu biểu?</a:t>
            </a:r>
          </a:p>
        </p:txBody>
      </p:sp>
      <p:sp>
        <p:nvSpPr>
          <p:cNvPr id="13" name="Rectangle 12">
            <a:extLst>
              <a:ext uri="{FF2B5EF4-FFF2-40B4-BE49-F238E27FC236}">
                <a16:creationId xmlns:a16="http://schemas.microsoft.com/office/drawing/2014/main" xmlns="" id="{143BB6E3-6A41-4812-9ED2-9A827412D665}"/>
              </a:ext>
            </a:extLst>
          </p:cNvPr>
          <p:cNvSpPr/>
          <p:nvPr/>
        </p:nvSpPr>
        <p:spPr>
          <a:xfrm>
            <a:off x="632439" y="1882464"/>
            <a:ext cx="5404173"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Tư thế của người đó lúc làm việc thế nào?</a:t>
            </a:r>
          </a:p>
        </p:txBody>
      </p:sp>
      <p:sp>
        <p:nvSpPr>
          <p:cNvPr id="14" name="Rectangle 13">
            <a:extLst>
              <a:ext uri="{FF2B5EF4-FFF2-40B4-BE49-F238E27FC236}">
                <a16:creationId xmlns:a16="http://schemas.microsoft.com/office/drawing/2014/main" xmlns="" id="{3DA2990B-0CDE-4192-A683-612E75B89524}"/>
              </a:ext>
            </a:extLst>
          </p:cNvPr>
          <p:cNvSpPr/>
          <p:nvPr/>
        </p:nvSpPr>
        <p:spPr>
          <a:xfrm>
            <a:off x="348629" y="2373214"/>
            <a:ext cx="6617966"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Người đó dùng dụng cụ để làm việc và dùng ra sao?</a:t>
            </a:r>
          </a:p>
        </p:txBody>
      </p:sp>
      <p:sp>
        <p:nvSpPr>
          <p:cNvPr id="15" name="Rectangle 14">
            <a:extLst>
              <a:ext uri="{FF2B5EF4-FFF2-40B4-BE49-F238E27FC236}">
                <a16:creationId xmlns:a16="http://schemas.microsoft.com/office/drawing/2014/main" xmlns="" id="{223F715F-9886-4493-B3B5-3DB5DC15F77B}"/>
              </a:ext>
            </a:extLst>
          </p:cNvPr>
          <p:cNvSpPr/>
          <p:nvPr/>
        </p:nvSpPr>
        <p:spPr>
          <a:xfrm>
            <a:off x="768039" y="2863964"/>
            <a:ext cx="6198556" cy="461665"/>
          </a:xfrm>
          <a:prstGeom prst="rect">
            <a:avLst/>
          </a:prstGeom>
          <a:no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Em chú ý nhiều đến động tác nào của người đó?</a:t>
            </a:r>
          </a:p>
        </p:txBody>
      </p:sp>
      <p:sp>
        <p:nvSpPr>
          <p:cNvPr id="16" name="Rectangle 15">
            <a:extLst>
              <a:ext uri="{FF2B5EF4-FFF2-40B4-BE49-F238E27FC236}">
                <a16:creationId xmlns:a16="http://schemas.microsoft.com/office/drawing/2014/main" xmlns="" id="{6EDF66E9-8F59-4969-87E9-38522BAA3373}"/>
              </a:ext>
            </a:extLst>
          </p:cNvPr>
          <p:cNvSpPr/>
          <p:nvPr/>
        </p:nvSpPr>
        <p:spPr>
          <a:xfrm>
            <a:off x="1451232" y="3354713"/>
            <a:ext cx="5175431"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rPr>
              <a:t>Vì sao em chú ý nhiều đến động tác đó?</a:t>
            </a:r>
          </a:p>
        </p:txBody>
      </p:sp>
      <p:pic>
        <p:nvPicPr>
          <p:cNvPr id="17" name="Picture 6">
            <a:extLst>
              <a:ext uri="{FF2B5EF4-FFF2-40B4-BE49-F238E27FC236}">
                <a16:creationId xmlns:a16="http://schemas.microsoft.com/office/drawing/2014/main" xmlns="" id="{6A64C22A-3BE5-4B2E-9A50-9CBFE3886A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96465" y="976603"/>
            <a:ext cx="368411" cy="310386"/>
          </a:xfrm>
          <a:prstGeom prst="rect">
            <a:avLst/>
          </a:prstGeom>
        </p:spPr>
      </p:pic>
      <p:pic>
        <p:nvPicPr>
          <p:cNvPr id="18" name="Picture 6">
            <a:extLst>
              <a:ext uri="{FF2B5EF4-FFF2-40B4-BE49-F238E27FC236}">
                <a16:creationId xmlns:a16="http://schemas.microsoft.com/office/drawing/2014/main" xmlns="" id="{1F411684-F9FB-428E-8E71-BA28FF494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0316" y="1455948"/>
            <a:ext cx="368411" cy="310386"/>
          </a:xfrm>
          <a:prstGeom prst="rect">
            <a:avLst/>
          </a:prstGeom>
        </p:spPr>
      </p:pic>
      <p:pic>
        <p:nvPicPr>
          <p:cNvPr id="19" name="Picture 6">
            <a:extLst>
              <a:ext uri="{FF2B5EF4-FFF2-40B4-BE49-F238E27FC236}">
                <a16:creationId xmlns:a16="http://schemas.microsoft.com/office/drawing/2014/main" xmlns="" id="{F33CB120-6553-47A5-989E-06ADDC23E6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8629" y="1958104"/>
            <a:ext cx="368411" cy="310386"/>
          </a:xfrm>
          <a:prstGeom prst="rect">
            <a:avLst/>
          </a:prstGeom>
        </p:spPr>
      </p:pic>
      <p:pic>
        <p:nvPicPr>
          <p:cNvPr id="20" name="Picture 6">
            <a:extLst>
              <a:ext uri="{FF2B5EF4-FFF2-40B4-BE49-F238E27FC236}">
                <a16:creationId xmlns:a16="http://schemas.microsoft.com/office/drawing/2014/main" xmlns="" id="{D9BC6778-C866-4102-A74E-3DF280C9FC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3191" y="2451857"/>
            <a:ext cx="368411" cy="310386"/>
          </a:xfrm>
          <a:prstGeom prst="rect">
            <a:avLst/>
          </a:prstGeom>
        </p:spPr>
      </p:pic>
      <p:pic>
        <p:nvPicPr>
          <p:cNvPr id="21" name="Picture 6">
            <a:extLst>
              <a:ext uri="{FF2B5EF4-FFF2-40B4-BE49-F238E27FC236}">
                <a16:creationId xmlns:a16="http://schemas.microsoft.com/office/drawing/2014/main" xmlns="" id="{0BCC0BB6-1B85-4F02-9CEF-7DAA989CD9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4753" y="2946486"/>
            <a:ext cx="368411" cy="310386"/>
          </a:xfrm>
          <a:prstGeom prst="rect">
            <a:avLst/>
          </a:prstGeom>
        </p:spPr>
      </p:pic>
      <p:pic>
        <p:nvPicPr>
          <p:cNvPr id="22" name="Picture 6">
            <a:extLst>
              <a:ext uri="{FF2B5EF4-FFF2-40B4-BE49-F238E27FC236}">
                <a16:creationId xmlns:a16="http://schemas.microsoft.com/office/drawing/2014/main" xmlns="" id="{98399745-F720-464B-B0A8-2C229AB160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1339" y="3368479"/>
            <a:ext cx="368411" cy="310386"/>
          </a:xfrm>
          <a:prstGeom prst="rect">
            <a:avLst/>
          </a:prstGeom>
        </p:spPr>
      </p:pic>
      <p:grpSp>
        <p:nvGrpSpPr>
          <p:cNvPr id="24" name="Group 23">
            <a:extLst>
              <a:ext uri="{FF2B5EF4-FFF2-40B4-BE49-F238E27FC236}">
                <a16:creationId xmlns:a16="http://schemas.microsoft.com/office/drawing/2014/main" xmlns="" id="{E8707CBB-DD7C-4F68-A307-85F925AF0666}"/>
              </a:ext>
            </a:extLst>
          </p:cNvPr>
          <p:cNvGrpSpPr/>
          <p:nvPr/>
        </p:nvGrpSpPr>
        <p:grpSpPr>
          <a:xfrm>
            <a:off x="5832505" y="53590"/>
            <a:ext cx="2535318" cy="1346904"/>
            <a:chOff x="5832505" y="53590"/>
            <a:chExt cx="2535318" cy="1346904"/>
          </a:xfrm>
        </p:grpSpPr>
        <p:pic>
          <p:nvPicPr>
            <p:cNvPr id="23" name="Picture 6">
              <a:extLst>
                <a:ext uri="{FF2B5EF4-FFF2-40B4-BE49-F238E27FC236}">
                  <a16:creationId xmlns:a16="http://schemas.microsoft.com/office/drawing/2014/main" xmlns="" id="{9F5D4509-5119-4FB3-B0CB-3B84C3702FE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32505" y="53590"/>
              <a:ext cx="2535318" cy="1346904"/>
            </a:xfrm>
            <a:prstGeom prst="rect">
              <a:avLst/>
            </a:prstGeom>
          </p:spPr>
        </p:pic>
        <p:sp>
          <p:nvSpPr>
            <p:cNvPr id="3" name="Rectangle 2">
              <a:extLst>
                <a:ext uri="{FF2B5EF4-FFF2-40B4-BE49-F238E27FC236}">
                  <a16:creationId xmlns:a16="http://schemas.microsoft.com/office/drawing/2014/main" xmlns="" id="{37E8C1BC-A9AC-4C97-83E0-63741DA81689}"/>
                </a:ext>
              </a:extLst>
            </p:cNvPr>
            <p:cNvSpPr/>
            <p:nvPr/>
          </p:nvSpPr>
          <p:spPr>
            <a:xfrm>
              <a:off x="6331364" y="192117"/>
              <a:ext cx="1537600" cy="923330"/>
            </a:xfrm>
            <a:prstGeom prst="rect">
              <a:avLst/>
            </a:prstGeom>
            <a:noFill/>
          </p:spPr>
          <p:txBody>
            <a:bodyPr wrap="none" lIns="91440" tIns="45720" rIns="91440" bIns="45720">
              <a:spAutoFit/>
            </a:bodyPr>
            <a:lstStyle/>
            <a:p>
              <a:pPr algn="ctr"/>
              <a:r>
                <a:rPr lang="en-US" sz="5400" b="0" cap="none" spc="0">
                  <a:ln w="0"/>
                  <a:solidFill>
                    <a:schemeClr val="bg1"/>
                  </a:solidFill>
                  <a:effectLst>
                    <a:outerShdw blurRad="38100" dist="19050" dir="2700000" algn="tl" rotWithShape="0">
                      <a:schemeClr val="dk1">
                        <a:alpha val="40000"/>
                      </a:schemeClr>
                    </a:outerShdw>
                  </a:effectLst>
                  <a:latin typeface="UVN Banh Mi" pitchFamily="2" charset="0"/>
                </a:rPr>
                <a:t>Gợi ý</a:t>
              </a:r>
            </a:p>
          </p:txBody>
        </p:sp>
      </p:grpSp>
    </p:spTree>
    <p:extLst>
      <p:ext uri="{BB962C8B-B14F-4D97-AF65-F5344CB8AC3E}">
        <p14:creationId xmlns:p14="http://schemas.microsoft.com/office/powerpoint/2010/main" val="140706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52552" y="1182172"/>
            <a:ext cx="5438897" cy="277915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9677" y="4189794"/>
            <a:ext cx="3515745" cy="80862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723794" y="121626"/>
            <a:ext cx="3515745" cy="808622"/>
          </a:xfrm>
          <a:prstGeom prst="rect">
            <a:avLst/>
          </a:prstGeom>
        </p:spPr>
      </p:pic>
      <p:pic>
        <p:nvPicPr>
          <p:cNvPr id="7" name="Picture 11">
            <a:extLst>
              <a:ext uri="{FF2B5EF4-FFF2-40B4-BE49-F238E27FC236}">
                <a16:creationId xmlns:a16="http://schemas.microsoft.com/office/drawing/2014/main" xmlns="" id="{B1666A10-0172-49B1-9249-A780E5E9303C}"/>
              </a:ext>
            </a:extLst>
          </p:cNvPr>
          <p:cNvPicPr>
            <a:picLocks noChangeAspect="1"/>
          </p:cNvPicPr>
          <p:nvPr/>
        </p:nvPicPr>
        <p:blipFill>
          <a:blip r:embed="rId7"/>
          <a:srcRect/>
          <a:stretch>
            <a:fillRect/>
          </a:stretch>
        </p:blipFill>
        <p:spPr>
          <a:xfrm>
            <a:off x="5711146" y="2159625"/>
            <a:ext cx="2439867" cy="2779156"/>
          </a:xfrm>
          <a:prstGeom prst="rect">
            <a:avLst/>
          </a:prstGeom>
        </p:spPr>
      </p:pic>
      <p:pic>
        <p:nvPicPr>
          <p:cNvPr id="4" name="Picture 3">
            <a:extLst>
              <a:ext uri="{FF2B5EF4-FFF2-40B4-BE49-F238E27FC236}">
                <a16:creationId xmlns:a16="http://schemas.microsoft.com/office/drawing/2014/main" xmlns="" id="{5599D631-669B-4B8C-AC2A-29C9E58FAE49}"/>
              </a:ext>
            </a:extLst>
          </p:cNvPr>
          <p:cNvPicPr>
            <a:picLocks noChangeAspect="1"/>
          </p:cNvPicPr>
          <p:nvPr/>
        </p:nvPicPr>
        <p:blipFill>
          <a:blip r:embed="rId8"/>
          <a:stretch>
            <a:fillRect/>
          </a:stretch>
        </p:blipFill>
        <p:spPr>
          <a:xfrm>
            <a:off x="2747613" y="1691564"/>
            <a:ext cx="3648773" cy="1760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EE99CB-F896-4CA7-BF17-D5605BE6B02B}"/>
              </a:ext>
            </a:extLst>
          </p:cNvPr>
          <p:cNvSpPr txBox="1"/>
          <p:nvPr/>
        </p:nvSpPr>
        <p:spPr>
          <a:xfrm>
            <a:off x="776177" y="955066"/>
            <a:ext cx="7650125" cy="1631216"/>
          </a:xfrm>
          <a:prstGeom prst="rect">
            <a:avLst/>
          </a:prstGeom>
          <a:noFill/>
        </p:spPr>
        <p:txBody>
          <a:bodyPr wrap="square">
            <a:spAutoFit/>
          </a:bodyPr>
          <a:lstStyle/>
          <a:p>
            <a:pPr algn="just"/>
            <a:endParaRPr lang="vi-VN" sz="2000" b="0" i="0">
              <a:solidFill>
                <a:srgbClr val="000000"/>
              </a:solidFill>
              <a:effectLst/>
              <a:latin typeface="+mj-lt"/>
            </a:endParaRPr>
          </a:p>
          <a:p>
            <a:pPr algn="just"/>
            <a:r>
              <a:rPr lang="en-US" sz="2000" b="0" i="0">
                <a:solidFill>
                  <a:srgbClr val="000000"/>
                </a:solidFill>
                <a:effectLst/>
                <a:latin typeface="+mj-lt"/>
              </a:rPr>
              <a:t>        </a:t>
            </a:r>
            <a:r>
              <a:rPr lang="vi-VN" sz="2000" b="0" i="0">
                <a:solidFill>
                  <a:srgbClr val="000000"/>
                </a:solidFill>
                <a:effectLst/>
                <a:latin typeface="+mj-lt"/>
              </a:rPr>
              <a:t>Bố em làm kỹ sư cơ khí nên có rất nhiều công việc để làm. Lúc cả nhà đi nghỉ, bố nhẹ nhàng đến bên bàn học của em và cũng là bàn làm việc của bố. Bố bật đèn bàn học và nhẹ nhàng khởi động máy tính. Tiếng gõ máy tính vang lên lách cách nhưng nhẹ dần khi cả nhà đã đi ngủ. </a:t>
            </a:r>
          </a:p>
        </p:txBody>
      </p:sp>
      <p:sp>
        <p:nvSpPr>
          <p:cNvPr id="7" name="TextBox 6">
            <a:extLst>
              <a:ext uri="{FF2B5EF4-FFF2-40B4-BE49-F238E27FC236}">
                <a16:creationId xmlns:a16="http://schemas.microsoft.com/office/drawing/2014/main" xmlns="" id="{04ACBAED-47EC-4E95-B17E-1E89945315D3}"/>
              </a:ext>
            </a:extLst>
          </p:cNvPr>
          <p:cNvSpPr txBox="1"/>
          <p:nvPr/>
        </p:nvSpPr>
        <p:spPr>
          <a:xfrm>
            <a:off x="2599852" y="370291"/>
            <a:ext cx="4572000" cy="584775"/>
          </a:xfrm>
          <a:prstGeom prst="rect">
            <a:avLst/>
          </a:prstGeom>
          <a:solidFill>
            <a:srgbClr val="FFFF00"/>
          </a:solidFill>
          <a:ln>
            <a:solidFill>
              <a:srgbClr val="FFFF00"/>
            </a:solidFill>
          </a:ln>
        </p:spPr>
        <p:txBody>
          <a:bodyPr wrap="square">
            <a:spAutoFit/>
          </a:bodyPr>
          <a:lstStyle/>
          <a:p>
            <a:pPr algn="ctr"/>
            <a:r>
              <a:rPr lang="vi-VN" sz="3200" b="1" i="0">
                <a:solidFill>
                  <a:srgbClr val="000000"/>
                </a:solidFill>
                <a:effectLst/>
                <a:latin typeface="+mj-lt"/>
              </a:rPr>
              <a:t>Tả bố đang làm việc</a:t>
            </a:r>
          </a:p>
        </p:txBody>
      </p:sp>
      <p:pic>
        <p:nvPicPr>
          <p:cNvPr id="9" name="Picture 8">
            <a:extLst>
              <a:ext uri="{FF2B5EF4-FFF2-40B4-BE49-F238E27FC236}">
                <a16:creationId xmlns:a16="http://schemas.microsoft.com/office/drawing/2014/main" xmlns="" id="{4D936448-E68B-44F6-894F-B175E8F1B43E}"/>
              </a:ext>
            </a:extLst>
          </p:cNvPr>
          <p:cNvPicPr>
            <a:picLocks noChangeAspect="1"/>
          </p:cNvPicPr>
          <p:nvPr/>
        </p:nvPicPr>
        <p:blipFill rotWithShape="1">
          <a:blip r:embed="rId2"/>
          <a:srcRect l="13534" t="9664" r="15519" b="17103"/>
          <a:stretch/>
        </p:blipFill>
        <p:spPr>
          <a:xfrm>
            <a:off x="5805889" y="2799054"/>
            <a:ext cx="3029639" cy="2084856"/>
          </a:xfrm>
          <a:prstGeom prst="rect">
            <a:avLst/>
          </a:prstGeom>
        </p:spPr>
      </p:pic>
      <p:sp>
        <p:nvSpPr>
          <p:cNvPr id="11" name="TextBox 10">
            <a:extLst>
              <a:ext uri="{FF2B5EF4-FFF2-40B4-BE49-F238E27FC236}">
                <a16:creationId xmlns:a16="http://schemas.microsoft.com/office/drawing/2014/main" xmlns="" id="{3FD1F725-9ADF-43EE-847A-0F3E6EF93FD5}"/>
              </a:ext>
            </a:extLst>
          </p:cNvPr>
          <p:cNvSpPr txBox="1"/>
          <p:nvPr/>
        </p:nvSpPr>
        <p:spPr>
          <a:xfrm>
            <a:off x="776177" y="2564209"/>
            <a:ext cx="5029712" cy="2246769"/>
          </a:xfrm>
          <a:prstGeom prst="rect">
            <a:avLst/>
          </a:prstGeom>
          <a:noFill/>
        </p:spPr>
        <p:txBody>
          <a:bodyPr wrap="square">
            <a:spAutoFit/>
          </a:bodyPr>
          <a:lstStyle/>
          <a:p>
            <a:pPr algn="just"/>
            <a:r>
              <a:rPr lang="vi-VN" sz="2000" b="0" i="0">
                <a:solidFill>
                  <a:srgbClr val="000000"/>
                </a:solidFill>
                <a:effectLst/>
                <a:latin typeface="+mj-lt"/>
              </a:rPr>
              <a:t>Bố quay sang vẽ hay viết gì đó. Bố đứng dậy lấy mấy cuốn sách để xem. Bố nhíu mày suy nghĩ, em biết lúc đó chắc bố đang căng thẳng làm đầu bố thêm bạc. Khi xong việc bố đứng lên vươn vai mấy cái. Chắc bố mệt lắm, nhưng sáng hôm sau bố vẫn là người dậy sớm nhất. Em lo cho bố quá. Ước gì em có thể giúp bố.</a:t>
            </a:r>
          </a:p>
        </p:txBody>
      </p:sp>
    </p:spTree>
    <p:extLst>
      <p:ext uri="{BB962C8B-B14F-4D97-AF65-F5344CB8AC3E}">
        <p14:creationId xmlns:p14="http://schemas.microsoft.com/office/powerpoint/2010/main" val="3291671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656" t="69612" r="12451"/>
          <a:stretch>
            <a:fillRect/>
          </a:stretch>
        </p:blipFill>
        <p:spPr>
          <a:xfrm flipV="1">
            <a:off x="-1435026" y="4366165"/>
            <a:ext cx="10864427" cy="11195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00224" y="175639"/>
            <a:ext cx="3435552" cy="492071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33818">
            <a:off x="3119593" y="-921650"/>
            <a:ext cx="2272971" cy="5764754"/>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09040" y="4229010"/>
            <a:ext cx="1562660" cy="730190"/>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333898" y="239229"/>
            <a:ext cx="1124909" cy="515413"/>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09544" y="176687"/>
            <a:ext cx="874100" cy="40049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303778" y="59227"/>
            <a:ext cx="1386818" cy="635414"/>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96448" y="496935"/>
            <a:ext cx="1386818" cy="63541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20871" y="7780"/>
            <a:ext cx="1151863" cy="1133147"/>
          </a:xfrm>
          <a:prstGeom prst="rect">
            <a:avLst/>
          </a:prstGeom>
        </p:spPr>
      </p:pic>
      <p:pic>
        <p:nvPicPr>
          <p:cNvPr id="15" name="Picture 2">
            <a:extLst>
              <a:ext uri="{FF2B5EF4-FFF2-40B4-BE49-F238E27FC236}">
                <a16:creationId xmlns:a16="http://schemas.microsoft.com/office/drawing/2014/main" xmlns="" id="{D94B3816-9A22-45E3-A902-8E12A911068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885012" y="2020728"/>
            <a:ext cx="4950006" cy="3313410"/>
          </a:xfrm>
          <a:prstGeom prst="rect">
            <a:avLst/>
          </a:prstGeom>
        </p:spPr>
      </p:pic>
      <p:pic>
        <p:nvPicPr>
          <p:cNvPr id="5" name="Picture 4">
            <a:extLst>
              <a:ext uri="{FF2B5EF4-FFF2-40B4-BE49-F238E27FC236}">
                <a16:creationId xmlns:a16="http://schemas.microsoft.com/office/drawing/2014/main" xmlns="" id="{F50BCAA0-E671-461C-A2EF-765108CD9F67}"/>
              </a:ext>
            </a:extLst>
          </p:cNvPr>
          <p:cNvPicPr>
            <a:picLocks noChangeAspect="1"/>
          </p:cNvPicPr>
          <p:nvPr/>
        </p:nvPicPr>
        <p:blipFill>
          <a:blip r:embed="rId19"/>
          <a:stretch>
            <a:fillRect/>
          </a:stretch>
        </p:blipFill>
        <p:spPr>
          <a:xfrm>
            <a:off x="1771700" y="893245"/>
            <a:ext cx="5730737" cy="2030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97"/>
            <a:ext cx="9144000" cy="51435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61604" y="-51938"/>
            <a:ext cx="2497335" cy="2376252"/>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t="40671" b="24053"/>
          <a:stretch/>
        </p:blipFill>
        <p:spPr>
          <a:xfrm flipH="1">
            <a:off x="0" y="3329048"/>
            <a:ext cx="9144000" cy="1814452"/>
          </a:xfrm>
          <a:prstGeom prst="rect">
            <a:avLst/>
          </a:prstGeom>
        </p:spPr>
      </p:pic>
      <p:pic>
        <p:nvPicPr>
          <p:cNvPr id="7" name="Picture 6">
            <a:extLst>
              <a:ext uri="{FF2B5EF4-FFF2-40B4-BE49-F238E27FC236}">
                <a16:creationId xmlns:a16="http://schemas.microsoft.com/office/drawing/2014/main" xmlns="" id="{B3A20EF8-D10A-4E93-A090-BE5E7DD314C4}"/>
              </a:ext>
            </a:extLst>
          </p:cNvPr>
          <p:cNvPicPr>
            <a:picLocks noChangeAspect="1"/>
          </p:cNvPicPr>
          <p:nvPr/>
        </p:nvPicPr>
        <p:blipFill>
          <a:blip r:embed="rId6"/>
          <a:stretch>
            <a:fillRect/>
          </a:stretch>
        </p:blipFill>
        <p:spPr>
          <a:xfrm>
            <a:off x="681684" y="228916"/>
            <a:ext cx="6626949" cy="3503111"/>
          </a:xfrm>
          <a:prstGeom prst="rect">
            <a:avLst/>
          </a:prstGeom>
        </p:spPr>
      </p:pic>
    </p:spTree>
    <p:extLst>
      <p:ext uri="{BB962C8B-B14F-4D97-AF65-F5344CB8AC3E}">
        <p14:creationId xmlns:p14="http://schemas.microsoft.com/office/powerpoint/2010/main" val="10785005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5500"/>
                                  </p:stCondLst>
                                  <p:childTnLst>
                                    <p:set>
                                      <p:cBhvr>
                                        <p:cTn id="11" dur="1" fill="hold">
                                          <p:stCondLst>
                                            <p:cond delay="0"/>
                                          </p:stCondLst>
                                        </p:cTn>
                                        <p:tgtEl>
                                          <p:spTgt spid="21"/>
                                        </p:tgtEl>
                                        <p:attrNameLst>
                                          <p:attrName>style.visibility</p:attrName>
                                        </p:attrNameLst>
                                      </p:cBhvr>
                                      <p:to>
                                        <p:strVal val="visible"/>
                                      </p:to>
                                    </p:set>
                                    <p:animEffect transition="in" filter="circle(out)">
                                      <p:cBhvr>
                                        <p:cTn id="12" dur="2000"/>
                                        <p:tgtEl>
                                          <p:spTgt spid="21"/>
                                        </p:tgtEl>
                                      </p:cBhvr>
                                    </p:animEffect>
                                  </p:childTnLst>
                                </p:cTn>
                              </p:par>
                              <p:par>
                                <p:cTn id="13" presetID="8" presetClass="emph" presetSubtype="0" fill="hold" nodeType="withEffect">
                                  <p:stCondLst>
                                    <p:cond delay="7000"/>
                                  </p:stCondLst>
                                  <p:childTnLst>
                                    <p:animRot by="21600000">
                                      <p:cBhvr>
                                        <p:cTn id="14" dur="1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sp>
        <p:nvSpPr>
          <p:cNvPr id="3" name="Rectangle: Rounded Corners 2">
            <a:extLst>
              <a:ext uri="{FF2B5EF4-FFF2-40B4-BE49-F238E27FC236}">
                <a16:creationId xmlns:a16="http://schemas.microsoft.com/office/drawing/2014/main" xmlns="" id="{E2AF2005-3718-4A4F-8969-8BCFF6212EC8}"/>
              </a:ext>
            </a:extLst>
          </p:cNvPr>
          <p:cNvSpPr/>
          <p:nvPr/>
        </p:nvSpPr>
        <p:spPr>
          <a:xfrm>
            <a:off x="859628" y="1408885"/>
            <a:ext cx="7538483" cy="2156795"/>
          </a:xfrm>
          <a:prstGeom prst="roundRect">
            <a:avLst/>
          </a:prstGeom>
          <a:solidFill>
            <a:srgbClr val="FFFF00">
              <a:alpha val="7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F5910160-4FFB-4B3B-98D1-93329728767E}"/>
              </a:ext>
            </a:extLst>
          </p:cNvPr>
          <p:cNvGrpSpPr/>
          <p:nvPr/>
        </p:nvGrpSpPr>
        <p:grpSpPr>
          <a:xfrm>
            <a:off x="3114687" y="137013"/>
            <a:ext cx="2980970" cy="1762054"/>
            <a:chOff x="3083442" y="58102"/>
            <a:chExt cx="2980970" cy="1762054"/>
          </a:xfrm>
        </p:grpSpPr>
        <p:pic>
          <p:nvPicPr>
            <p:cNvPr id="17" name="图片 9">
              <a:extLst>
                <a:ext uri="{FF2B5EF4-FFF2-40B4-BE49-F238E27FC236}">
                  <a16:creationId xmlns:a16="http://schemas.microsoft.com/office/drawing/2014/main" xmlns="" id="{9A451244-45B4-4E43-B963-A46957018BC5}"/>
                </a:ext>
              </a:extLst>
            </p:cNvPr>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p:blipFill>
          <p:spPr>
            <a:xfrm>
              <a:off x="3083442" y="58102"/>
              <a:ext cx="2980970" cy="1762054"/>
            </a:xfrm>
            <a:prstGeom prst="rect">
              <a:avLst/>
            </a:prstGeom>
          </p:spPr>
        </p:pic>
        <p:pic>
          <p:nvPicPr>
            <p:cNvPr id="13" name="Picture 12">
              <a:extLst>
                <a:ext uri="{FF2B5EF4-FFF2-40B4-BE49-F238E27FC236}">
                  <a16:creationId xmlns:a16="http://schemas.microsoft.com/office/drawing/2014/main" xmlns="" id="{CAB2308E-1979-4656-9923-5846D70DFDB6}"/>
                </a:ext>
              </a:extLst>
            </p:cNvPr>
            <p:cNvPicPr>
              <a:picLocks noChangeAspect="1"/>
            </p:cNvPicPr>
            <p:nvPr/>
          </p:nvPicPr>
          <p:blipFill>
            <a:blip r:embed="rId7"/>
            <a:stretch>
              <a:fillRect/>
            </a:stretch>
          </p:blipFill>
          <p:spPr>
            <a:xfrm>
              <a:off x="3364982" y="509865"/>
              <a:ext cx="2625898" cy="1058945"/>
            </a:xfrm>
            <a:prstGeom prst="rect">
              <a:avLst/>
            </a:prstGeom>
          </p:spPr>
        </p:pic>
      </p:grpSp>
      <p:pic>
        <p:nvPicPr>
          <p:cNvPr id="19" name="Picture 18">
            <a:extLst>
              <a:ext uri="{FF2B5EF4-FFF2-40B4-BE49-F238E27FC236}">
                <a16:creationId xmlns:a16="http://schemas.microsoft.com/office/drawing/2014/main" xmlns="" id="{2F36300C-4DEA-44D6-808F-2E6FC5017F67}"/>
              </a:ext>
            </a:extLst>
          </p:cNvPr>
          <p:cNvPicPr>
            <a:picLocks noChangeAspect="1"/>
          </p:cNvPicPr>
          <p:nvPr/>
        </p:nvPicPr>
        <p:blipFill>
          <a:blip r:embed="rId8"/>
          <a:stretch>
            <a:fillRect/>
          </a:stretch>
        </p:blipFill>
        <p:spPr>
          <a:xfrm>
            <a:off x="2814335" y="2245219"/>
            <a:ext cx="4816257" cy="1402202"/>
          </a:xfrm>
          <a:prstGeom prst="rect">
            <a:avLst/>
          </a:prstGeom>
        </p:spPr>
      </p:pic>
      <p:pic>
        <p:nvPicPr>
          <p:cNvPr id="20" name="Picture 19">
            <a:extLst>
              <a:ext uri="{FF2B5EF4-FFF2-40B4-BE49-F238E27FC236}">
                <a16:creationId xmlns:a16="http://schemas.microsoft.com/office/drawing/2014/main" xmlns="" id="{8A98EF02-1513-4325-8282-E1DBB5DD2C6A}"/>
              </a:ext>
            </a:extLst>
          </p:cNvPr>
          <p:cNvPicPr>
            <a:picLocks noChangeAspect="1"/>
          </p:cNvPicPr>
          <p:nvPr/>
        </p:nvPicPr>
        <p:blipFill>
          <a:blip r:embed="rId9"/>
          <a:stretch>
            <a:fillRect/>
          </a:stretch>
        </p:blipFill>
        <p:spPr>
          <a:xfrm>
            <a:off x="859628" y="1489429"/>
            <a:ext cx="7669433" cy="1518036"/>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4370" y="2813735"/>
            <a:ext cx="1883061" cy="2212269"/>
          </a:xfrm>
          <a:prstGeom prst="rect">
            <a:avLst/>
          </a:prstGeom>
        </p:spPr>
      </p:pic>
      <p:sp>
        <p:nvSpPr>
          <p:cNvPr id="8" name="Rectangle 7">
            <a:extLst>
              <a:ext uri="{FF2B5EF4-FFF2-40B4-BE49-F238E27FC236}">
                <a16:creationId xmlns:a16="http://schemas.microsoft.com/office/drawing/2014/main" xmlns="" id="{E48F5E67-DD34-48B5-BCF2-DA5A63DF1172}"/>
              </a:ext>
            </a:extLst>
          </p:cNvPr>
          <p:cNvSpPr/>
          <p:nvPr/>
        </p:nvSpPr>
        <p:spPr>
          <a:xfrm>
            <a:off x="3891810" y="3730322"/>
            <a:ext cx="2661305" cy="461665"/>
          </a:xfrm>
          <a:prstGeom prst="rect">
            <a:avLst/>
          </a:prstGeom>
          <a:solidFill>
            <a:schemeClr val="accent3"/>
          </a:solidFill>
        </p:spPr>
        <p:txBody>
          <a:bodyPr wrap="non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 hiện: EduFive</a:t>
            </a:r>
          </a:p>
        </p:txBody>
      </p:sp>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a:extLst>
              <a:ext uri="{FF2B5EF4-FFF2-40B4-BE49-F238E27FC236}">
                <a16:creationId xmlns:a16="http://schemas.microsoft.com/office/drawing/2014/main" xmlns="" id="{BE4FF2CD-07C7-474E-A2D0-DFDCF4C47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69851" y="783598"/>
            <a:ext cx="6207202" cy="1658679"/>
          </a:xfrm>
          <a:prstGeom prst="rect">
            <a:avLst/>
          </a:prstGeom>
        </p:spPr>
      </p:pic>
      <p:pic>
        <p:nvPicPr>
          <p:cNvPr id="1028" name="Picture 4" descr="Lợi ích của việc cùng học tiếng Nhật theo học nhóm">
            <a:extLst>
              <a:ext uri="{FF2B5EF4-FFF2-40B4-BE49-F238E27FC236}">
                <a16:creationId xmlns:a16="http://schemas.microsoft.com/office/drawing/2014/main" xmlns="" id="{F2B467F3-D2B7-453E-B34F-499B5D4ED4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127"/>
          <a:stretch/>
        </p:blipFill>
        <p:spPr bwMode="auto">
          <a:xfrm>
            <a:off x="1606659" y="2504411"/>
            <a:ext cx="5270394" cy="24370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xmlns="" id="{2B0EE2AC-FA0D-457E-A0AC-93394C4855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46522" y="202018"/>
            <a:ext cx="2680628" cy="3121545"/>
          </a:xfrm>
          <a:prstGeom prst="rect">
            <a:avLst/>
          </a:prstGeom>
        </p:spPr>
      </p:pic>
      <p:sp>
        <p:nvSpPr>
          <p:cNvPr id="2" name="Rectangle 1">
            <a:extLst>
              <a:ext uri="{FF2B5EF4-FFF2-40B4-BE49-F238E27FC236}">
                <a16:creationId xmlns:a16="http://schemas.microsoft.com/office/drawing/2014/main" xmlns="" id="{8C2BA1D8-2EB2-4FA6-8F16-032AEA8ED656}"/>
              </a:ext>
            </a:extLst>
          </p:cNvPr>
          <p:cNvSpPr/>
          <p:nvPr/>
        </p:nvSpPr>
        <p:spPr>
          <a:xfrm>
            <a:off x="804671" y="1135883"/>
            <a:ext cx="5372845" cy="954107"/>
          </a:xfrm>
          <a:prstGeom prst="rect">
            <a:avLst/>
          </a:prstGeom>
          <a:noFill/>
        </p:spPr>
        <p:txBody>
          <a:bodyPr wrap="square" lIns="91440" tIns="45720" rIns="91440" bIns="45720">
            <a:spAutoFit/>
          </a:bodyPr>
          <a:lstStyle/>
          <a:p>
            <a:pPr algn="ctr"/>
            <a:r>
              <a:rPr lang="en-US" sz="2800">
                <a:ln w="0"/>
                <a:effectLst>
                  <a:outerShdw blurRad="38100" dist="19050" dir="2700000" algn="tl" rotWithShape="0">
                    <a:schemeClr val="dk1">
                      <a:alpha val="40000"/>
                    </a:schemeClr>
                  </a:outerShdw>
                </a:effectLst>
              </a:rPr>
              <a:t>Em hãy đọc</a:t>
            </a:r>
            <a:r>
              <a:rPr lang="en-US" sz="2800" b="0" cap="none" spc="0">
                <a:ln w="0"/>
                <a:solidFill>
                  <a:schemeClr val="tx1"/>
                </a:solidFill>
                <a:effectLst>
                  <a:outerShdw blurRad="38100" dist="19050" dir="2700000" algn="tl" rotWithShape="0">
                    <a:schemeClr val="dk1">
                      <a:alpha val="40000"/>
                    </a:schemeClr>
                  </a:outerShdw>
                </a:effectLst>
              </a:rPr>
              <a:t> biên bản cuộc họp tổ, lớp hoặc chi đội đã lập ở tiết trước.</a:t>
            </a:r>
          </a:p>
        </p:txBody>
      </p:sp>
    </p:spTree>
    <p:extLst>
      <p:ext uri="{BB962C8B-B14F-4D97-AF65-F5344CB8AC3E}">
        <p14:creationId xmlns:p14="http://schemas.microsoft.com/office/powerpoint/2010/main" val="111043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044" y="137013"/>
            <a:ext cx="1182526" cy="117643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392" y="189142"/>
            <a:ext cx="5966222" cy="314154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25229"/>
            <a:ext cx="9144000" cy="4418271"/>
          </a:xfrm>
          <a:prstGeom prst="rect">
            <a:avLst/>
          </a:prstGeom>
        </p:spPr>
      </p:pic>
      <p:sp>
        <p:nvSpPr>
          <p:cNvPr id="3" name="Rectangle: Rounded Corners 2">
            <a:extLst>
              <a:ext uri="{FF2B5EF4-FFF2-40B4-BE49-F238E27FC236}">
                <a16:creationId xmlns:a16="http://schemas.microsoft.com/office/drawing/2014/main" xmlns="" id="{E2AF2005-3718-4A4F-8969-8BCFF6212EC8}"/>
              </a:ext>
            </a:extLst>
          </p:cNvPr>
          <p:cNvSpPr/>
          <p:nvPr/>
        </p:nvSpPr>
        <p:spPr>
          <a:xfrm>
            <a:off x="859628" y="1408885"/>
            <a:ext cx="7538483" cy="2156795"/>
          </a:xfrm>
          <a:prstGeom prst="roundRect">
            <a:avLst/>
          </a:prstGeom>
          <a:solidFill>
            <a:srgbClr val="FFFF00">
              <a:alpha val="7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F5910160-4FFB-4B3B-98D1-93329728767E}"/>
              </a:ext>
            </a:extLst>
          </p:cNvPr>
          <p:cNvGrpSpPr/>
          <p:nvPr/>
        </p:nvGrpSpPr>
        <p:grpSpPr>
          <a:xfrm>
            <a:off x="3114687" y="137013"/>
            <a:ext cx="2980970" cy="1762054"/>
            <a:chOff x="3083442" y="58102"/>
            <a:chExt cx="2980970" cy="1762054"/>
          </a:xfrm>
        </p:grpSpPr>
        <p:pic>
          <p:nvPicPr>
            <p:cNvPr id="17" name="图片 9">
              <a:extLst>
                <a:ext uri="{FF2B5EF4-FFF2-40B4-BE49-F238E27FC236}">
                  <a16:creationId xmlns:a16="http://schemas.microsoft.com/office/drawing/2014/main" xmlns="" id="{9A451244-45B4-4E43-B963-A46957018BC5}"/>
                </a:ext>
              </a:extLst>
            </p:cNvPr>
            <p:cNvPicPr>
              <a:picLocks noChangeAspect="1"/>
            </p:cNvPicPr>
            <p:nvPr/>
          </p:nvPicPr>
          <p:blipFill rotWithShape="1">
            <a:blip r:embed="rId6">
              <a:extLst>
                <a:ext uri="{28A0092B-C50C-407E-A947-70E740481C1C}">
                  <a14:useLocalDpi xmlns:a14="http://schemas.microsoft.com/office/drawing/2010/main" val="0"/>
                </a:ext>
              </a:extLst>
            </a:blip>
            <a:srcRect t="18309" r="63387" b="43217"/>
            <a:stretch/>
          </p:blipFill>
          <p:spPr>
            <a:xfrm>
              <a:off x="3083442" y="58102"/>
              <a:ext cx="2980970" cy="1762054"/>
            </a:xfrm>
            <a:prstGeom prst="rect">
              <a:avLst/>
            </a:prstGeom>
          </p:spPr>
        </p:pic>
        <p:pic>
          <p:nvPicPr>
            <p:cNvPr id="13" name="Picture 12">
              <a:extLst>
                <a:ext uri="{FF2B5EF4-FFF2-40B4-BE49-F238E27FC236}">
                  <a16:creationId xmlns:a16="http://schemas.microsoft.com/office/drawing/2014/main" xmlns="" id="{CAB2308E-1979-4656-9923-5846D70DFDB6}"/>
                </a:ext>
              </a:extLst>
            </p:cNvPr>
            <p:cNvPicPr>
              <a:picLocks noChangeAspect="1"/>
            </p:cNvPicPr>
            <p:nvPr/>
          </p:nvPicPr>
          <p:blipFill>
            <a:blip r:embed="rId7"/>
            <a:stretch>
              <a:fillRect/>
            </a:stretch>
          </p:blipFill>
          <p:spPr>
            <a:xfrm>
              <a:off x="3364982" y="509865"/>
              <a:ext cx="2625898" cy="1058945"/>
            </a:xfrm>
            <a:prstGeom prst="rect">
              <a:avLst/>
            </a:prstGeom>
          </p:spPr>
        </p:pic>
      </p:grpSp>
      <p:pic>
        <p:nvPicPr>
          <p:cNvPr id="19" name="Picture 18">
            <a:extLst>
              <a:ext uri="{FF2B5EF4-FFF2-40B4-BE49-F238E27FC236}">
                <a16:creationId xmlns:a16="http://schemas.microsoft.com/office/drawing/2014/main" xmlns="" id="{2F36300C-4DEA-44D6-808F-2E6FC5017F67}"/>
              </a:ext>
            </a:extLst>
          </p:cNvPr>
          <p:cNvPicPr>
            <a:picLocks noChangeAspect="1"/>
          </p:cNvPicPr>
          <p:nvPr/>
        </p:nvPicPr>
        <p:blipFill>
          <a:blip r:embed="rId8"/>
          <a:stretch>
            <a:fillRect/>
          </a:stretch>
        </p:blipFill>
        <p:spPr>
          <a:xfrm>
            <a:off x="2814335" y="2245219"/>
            <a:ext cx="4816257" cy="1402202"/>
          </a:xfrm>
          <a:prstGeom prst="rect">
            <a:avLst/>
          </a:prstGeom>
        </p:spPr>
      </p:pic>
      <p:pic>
        <p:nvPicPr>
          <p:cNvPr id="20" name="Picture 19">
            <a:extLst>
              <a:ext uri="{FF2B5EF4-FFF2-40B4-BE49-F238E27FC236}">
                <a16:creationId xmlns:a16="http://schemas.microsoft.com/office/drawing/2014/main" xmlns="" id="{8A98EF02-1513-4325-8282-E1DBB5DD2C6A}"/>
              </a:ext>
            </a:extLst>
          </p:cNvPr>
          <p:cNvPicPr>
            <a:picLocks noChangeAspect="1"/>
          </p:cNvPicPr>
          <p:nvPr/>
        </p:nvPicPr>
        <p:blipFill>
          <a:blip r:embed="rId9"/>
          <a:stretch>
            <a:fillRect/>
          </a:stretch>
        </p:blipFill>
        <p:spPr>
          <a:xfrm>
            <a:off x="859628" y="1489429"/>
            <a:ext cx="7669433" cy="1518036"/>
          </a:xfrm>
          <a:prstGeom prst="rect">
            <a:avLst/>
          </a:prstGeom>
        </p:spPr>
      </p:pic>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4370" y="2813735"/>
            <a:ext cx="1883061" cy="2212269"/>
          </a:xfrm>
          <a:prstGeom prst="rect">
            <a:avLst/>
          </a:prstGeom>
        </p:spPr>
      </p:pic>
    </p:spTree>
    <p:extLst>
      <p:ext uri="{BB962C8B-B14F-4D97-AF65-F5344CB8AC3E}">
        <p14:creationId xmlns:p14="http://schemas.microsoft.com/office/powerpoint/2010/main" val="18006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ppt_w</p:attrName>
                                        </p:attrNameLst>
                                      </p:cBhvr>
                                      <p:tavLst>
                                        <p:tav tm="0">
                                          <p:val>
                                            <p:fltVal val="0"/>
                                          </p:val>
                                        </p:tav>
                                        <p:tav tm="100000">
                                          <p:val>
                                            <p:strVal val="#ppt_w"/>
                                          </p:val>
                                        </p:tav>
                                      </p:tavLst>
                                    </p:anim>
                                    <p:anim calcmode="lin" valueType="num">
                                      <p:cBhvr>
                                        <p:cTn id="24" dur="750" fill="hold"/>
                                        <p:tgtEl>
                                          <p:spTgt spid="5"/>
                                        </p:tgtEl>
                                        <p:attrNameLst>
                                          <p:attrName>ppt_h</p:attrName>
                                        </p:attrNameLst>
                                      </p:cBhvr>
                                      <p:tavLst>
                                        <p:tav tm="0">
                                          <p:val>
                                            <p:fltVal val="0"/>
                                          </p:val>
                                        </p:tav>
                                        <p:tav tm="100000">
                                          <p:val>
                                            <p:strVal val="#ppt_h"/>
                                          </p:val>
                                        </p:tav>
                                      </p:tavLst>
                                    </p:anim>
                                    <p:animEffect transition="in" filter="fade">
                                      <p:cBhvr>
                                        <p:cTn id="2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6681" y="627534"/>
            <a:ext cx="2232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8309" r="63387" b="43217"/>
          <a:stretch/>
        </p:blipFill>
        <p:spPr>
          <a:xfrm>
            <a:off x="3267134" y="-67962"/>
            <a:ext cx="2368441" cy="1399987"/>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63731" t="26901" r="7314"/>
          <a:stretch/>
        </p:blipFill>
        <p:spPr>
          <a:xfrm>
            <a:off x="6496334" y="1568226"/>
            <a:ext cx="2647666" cy="3759882"/>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pic>
        <p:nvPicPr>
          <p:cNvPr id="2" name="Picture 1">
            <a:extLst>
              <a:ext uri="{FF2B5EF4-FFF2-40B4-BE49-F238E27FC236}">
                <a16:creationId xmlns:a16="http://schemas.microsoft.com/office/drawing/2014/main" xmlns="" id="{4BB7B536-F0FB-454A-A269-209C7B7160F2}"/>
              </a:ext>
            </a:extLst>
          </p:cNvPr>
          <p:cNvPicPr>
            <a:picLocks noChangeAspect="1"/>
          </p:cNvPicPr>
          <p:nvPr/>
        </p:nvPicPr>
        <p:blipFill>
          <a:blip r:embed="rId7"/>
          <a:stretch>
            <a:fillRect/>
          </a:stretch>
        </p:blipFill>
        <p:spPr>
          <a:xfrm>
            <a:off x="3507887" y="157711"/>
            <a:ext cx="2127688" cy="1012024"/>
          </a:xfrm>
          <a:prstGeom prst="rect">
            <a:avLst/>
          </a:prstGeom>
        </p:spPr>
      </p:pic>
      <p:sp>
        <p:nvSpPr>
          <p:cNvPr id="11" name="TextBox 10">
            <a:extLst>
              <a:ext uri="{FF2B5EF4-FFF2-40B4-BE49-F238E27FC236}">
                <a16:creationId xmlns:a16="http://schemas.microsoft.com/office/drawing/2014/main" xmlns="" id="{91C65A46-DAA8-4982-A5FB-210C58434371}"/>
              </a:ext>
            </a:extLst>
          </p:cNvPr>
          <p:cNvSpPr txBox="1"/>
          <p:nvPr/>
        </p:nvSpPr>
        <p:spPr>
          <a:xfrm>
            <a:off x="2684962" y="2284555"/>
            <a:ext cx="4306186" cy="954107"/>
          </a:xfrm>
          <a:prstGeom prst="rect">
            <a:avLst/>
          </a:prstGeom>
          <a:noFill/>
        </p:spPr>
        <p:txBody>
          <a:bodyPr wrap="square">
            <a:spAutoFit/>
          </a:bodyPr>
          <a:lstStyle/>
          <a:p>
            <a:r>
              <a:rPr lang="en-US" sz="280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Viết được một đoạn văn tả hoạt động của một người. </a:t>
            </a:r>
            <a:endPar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68AA87D-B782-499F-ADAB-A7E147F866BC}"/>
              </a:ext>
            </a:extLst>
          </p:cNvPr>
          <p:cNvSpPr txBox="1"/>
          <p:nvPr/>
        </p:nvSpPr>
        <p:spPr>
          <a:xfrm>
            <a:off x="1186005" y="1217518"/>
            <a:ext cx="7851674" cy="954107"/>
          </a:xfrm>
          <a:prstGeom prst="rect">
            <a:avLst/>
          </a:prstGeom>
          <a:noFill/>
        </p:spPr>
        <p:txBody>
          <a:bodyPr wrap="square">
            <a:spAutoFit/>
          </a:bodyPr>
          <a:lstStyle/>
          <a:p>
            <a:r>
              <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được nội dung chính của từng đoạn, những chi tiết tả hoạt động của nhân vật trong bài văn</a:t>
            </a:r>
            <a:r>
              <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Picture 7">
            <a:extLst>
              <a:ext uri="{FF2B5EF4-FFF2-40B4-BE49-F238E27FC236}">
                <a16:creationId xmlns:a16="http://schemas.microsoft.com/office/drawing/2014/main" xmlns="" id="{6D9E7E77-BE26-454E-B9FE-186A0B754C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8013" y="1196980"/>
            <a:ext cx="827857" cy="894130"/>
          </a:xfrm>
          <a:prstGeom prst="rect">
            <a:avLst/>
          </a:prstGeom>
        </p:spPr>
      </p:pic>
      <p:pic>
        <p:nvPicPr>
          <p:cNvPr id="15" name="Picture 7">
            <a:extLst>
              <a:ext uri="{FF2B5EF4-FFF2-40B4-BE49-F238E27FC236}">
                <a16:creationId xmlns:a16="http://schemas.microsoft.com/office/drawing/2014/main" xmlns="" id="{88935EBC-3383-4809-9489-8F5EE03C84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56970" y="2284555"/>
            <a:ext cx="827857" cy="894130"/>
          </a:xfrm>
          <a:prstGeom prst="rect">
            <a:avLst/>
          </a:prstGeom>
        </p:spPr>
      </p:pic>
    </p:spTree>
    <p:extLst>
      <p:ext uri="{BB962C8B-B14F-4D97-AF65-F5344CB8AC3E}">
        <p14:creationId xmlns:p14="http://schemas.microsoft.com/office/powerpoint/2010/main" val="2715504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5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28" name="Picture 7">
            <a:extLst>
              <a:ext uri="{FF2B5EF4-FFF2-40B4-BE49-F238E27FC236}">
                <a16:creationId xmlns:a16="http://schemas.microsoft.com/office/drawing/2014/main" xmlns="" id="{D287B509-253F-4244-9010-3B0A6B0DCB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2999" y="347550"/>
            <a:ext cx="6251944" cy="3906989"/>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40185" r="51771" b="24444"/>
          <a:stretch/>
        </p:blipFill>
        <p:spPr>
          <a:xfrm>
            <a:off x="0" y="3365579"/>
            <a:ext cx="4309827" cy="1777921"/>
          </a:xfrm>
          <a:prstGeom prst="rect">
            <a:avLst/>
          </a:prstGeom>
        </p:spPr>
      </p:pic>
      <p:pic>
        <p:nvPicPr>
          <p:cNvPr id="21" name="图片 4">
            <a:extLst>
              <a:ext uri="{FF2B5EF4-FFF2-40B4-BE49-F238E27FC236}">
                <a16:creationId xmlns:a16="http://schemas.microsoft.com/office/drawing/2014/main" xmlns="" id="{983F30A9-0F88-4891-BE03-A4E81D8EECFC}"/>
              </a:ext>
            </a:extLst>
          </p:cNvPr>
          <p:cNvPicPr>
            <a:picLocks noChangeAspect="1"/>
          </p:cNvPicPr>
          <p:nvPr/>
        </p:nvPicPr>
        <p:blipFill rotWithShape="1">
          <a:blip r:embed="rId7">
            <a:extLst>
              <a:ext uri="{28A0092B-C50C-407E-A947-70E740481C1C}">
                <a14:useLocalDpi xmlns:a14="http://schemas.microsoft.com/office/drawing/2010/main" val="0"/>
              </a:ext>
            </a:extLst>
          </a:blip>
          <a:srcRect l="24479" t="51852" r="61979" b="14074"/>
          <a:stretch/>
        </p:blipFill>
        <p:spPr>
          <a:xfrm>
            <a:off x="6440330" y="1709654"/>
            <a:ext cx="2519336" cy="3565828"/>
          </a:xfrm>
          <a:prstGeom prst="rect">
            <a:avLst/>
          </a:prstGeom>
        </p:spPr>
      </p:pic>
      <p:sp>
        <p:nvSpPr>
          <p:cNvPr id="25" name="TextBox 24">
            <a:extLst>
              <a:ext uri="{FF2B5EF4-FFF2-40B4-BE49-F238E27FC236}">
                <a16:creationId xmlns:a16="http://schemas.microsoft.com/office/drawing/2014/main" xmlns="" id="{2A04B1BD-3BEB-4DD9-B20C-4E8F3FFB732F}"/>
              </a:ext>
            </a:extLst>
          </p:cNvPr>
          <p:cNvSpPr txBox="1"/>
          <p:nvPr/>
        </p:nvSpPr>
        <p:spPr>
          <a:xfrm>
            <a:off x="2029057" y="1709654"/>
            <a:ext cx="4252348" cy="1938992"/>
          </a:xfrm>
          <a:prstGeom prst="rect">
            <a:avLst/>
          </a:prstGeom>
          <a:noFill/>
        </p:spPr>
        <p:txBody>
          <a:bodyPr wrap="square">
            <a:spAutoFit/>
          </a:bodyPr>
          <a:lstStyle/>
          <a:p>
            <a:pPr algn="just"/>
            <a:r>
              <a:rPr lang="vi-VN" sz="2000" b="1" i="0">
                <a:solidFill>
                  <a:srgbClr val="000000"/>
                </a:solidFill>
                <a:effectLst/>
                <a:latin typeface="+mj-lt"/>
              </a:rPr>
              <a:t>Đọc bài văn sau và thực hiện các yêu cầu nêu ở bên dưới</a:t>
            </a:r>
            <a:r>
              <a:rPr lang="en-US" sz="2000" b="1" i="0">
                <a:solidFill>
                  <a:srgbClr val="000000"/>
                </a:solidFill>
                <a:effectLst/>
                <a:latin typeface="+mj-lt"/>
              </a:rPr>
              <a:t>:</a:t>
            </a:r>
          </a:p>
          <a:p>
            <a:pPr algn="just"/>
            <a:r>
              <a:rPr lang="en-US" sz="2000" b="0" i="0">
                <a:solidFill>
                  <a:srgbClr val="000000"/>
                </a:solidFill>
                <a:effectLst/>
                <a:latin typeface="+mj-lt"/>
              </a:rPr>
              <a:t>a. Xác định các đoạn của bài văn</a:t>
            </a:r>
          </a:p>
          <a:p>
            <a:pPr algn="just"/>
            <a:r>
              <a:rPr lang="en-US" sz="2000" b="0" i="0">
                <a:solidFill>
                  <a:srgbClr val="000000"/>
                </a:solidFill>
                <a:effectLst/>
                <a:latin typeface="+mj-lt"/>
              </a:rPr>
              <a:t>b. Nêu nội dung chính của từng đoạn</a:t>
            </a:r>
          </a:p>
          <a:p>
            <a:pPr algn="just"/>
            <a:r>
              <a:rPr lang="en-US" sz="2000" b="0" i="0">
                <a:solidFill>
                  <a:srgbClr val="000000"/>
                </a:solidFill>
                <a:effectLst/>
                <a:latin typeface="+mj-lt"/>
              </a:rPr>
              <a:t>c. Tìm những chi tiết tả hoạt động của bác Tâm trong bài văn.</a:t>
            </a:r>
            <a:endParaRPr lang="en-US" sz="2000">
              <a:latin typeface="+mj-lt"/>
            </a:endParaRPr>
          </a:p>
        </p:txBody>
      </p:sp>
      <p:pic>
        <p:nvPicPr>
          <p:cNvPr id="30" name="Picture 29">
            <a:extLst>
              <a:ext uri="{FF2B5EF4-FFF2-40B4-BE49-F238E27FC236}">
                <a16:creationId xmlns:a16="http://schemas.microsoft.com/office/drawing/2014/main" xmlns="" id="{3AA5E6D0-A542-4F0F-8CC9-26B9E63DC3BD}"/>
              </a:ext>
            </a:extLst>
          </p:cNvPr>
          <p:cNvPicPr>
            <a:picLocks noChangeAspect="1"/>
          </p:cNvPicPr>
          <p:nvPr/>
        </p:nvPicPr>
        <p:blipFill>
          <a:blip r:embed="rId8"/>
          <a:stretch>
            <a:fillRect/>
          </a:stretch>
        </p:blipFill>
        <p:spPr>
          <a:xfrm>
            <a:off x="3117955" y="601339"/>
            <a:ext cx="2383743" cy="1524132"/>
          </a:xfrm>
          <a:prstGeom prst="rect">
            <a:avLst/>
          </a:prstGeom>
        </p:spPr>
      </p:pic>
    </p:spTree>
    <p:extLst>
      <p:ext uri="{BB962C8B-B14F-4D97-AF65-F5344CB8AC3E}">
        <p14:creationId xmlns:p14="http://schemas.microsoft.com/office/powerpoint/2010/main" val="125289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8"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4295" b="6070"/>
          <a:stretch/>
        </p:blipFill>
        <p:spPr>
          <a:xfrm>
            <a:off x="0" y="4831964"/>
            <a:ext cx="9144000" cy="354300"/>
          </a:xfrm>
          <a:prstGeom prst="rect">
            <a:avLst/>
          </a:prstGeom>
        </p:spPr>
      </p:pic>
      <p:pic>
        <p:nvPicPr>
          <p:cNvPr id="10" name="图片 6">
            <a:extLst>
              <a:ext uri="{FF2B5EF4-FFF2-40B4-BE49-F238E27FC236}">
                <a16:creationId xmlns:a16="http://schemas.microsoft.com/office/drawing/2014/main" xmlns="" id="{49AD216A-76A9-4A78-A02A-17F833DED3EE}"/>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t="13704" r="45735" b="67037"/>
          <a:stretch/>
        </p:blipFill>
        <p:spPr>
          <a:xfrm>
            <a:off x="6506602" y="0"/>
            <a:ext cx="2480974" cy="990600"/>
          </a:xfrm>
          <a:prstGeom prst="rect">
            <a:avLst/>
          </a:prstGeom>
        </p:spPr>
      </p:pic>
      <p:pic>
        <p:nvPicPr>
          <p:cNvPr id="14" name="图片 8">
            <a:extLst>
              <a:ext uri="{FF2B5EF4-FFF2-40B4-BE49-F238E27FC236}">
                <a16:creationId xmlns:a16="http://schemas.microsoft.com/office/drawing/2014/main" xmlns="" id="{3BA5E35D-9998-47D3-BB5D-81DF1044A908}"/>
              </a:ext>
            </a:extLst>
          </p:cNvPr>
          <p:cNvPicPr>
            <a:picLocks noChangeAspect="1"/>
          </p:cNvPicPr>
          <p:nvPr/>
        </p:nvPicPr>
        <p:blipFill rotWithShape="1">
          <a:blip r:embed="rId5">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sp>
        <p:nvSpPr>
          <p:cNvPr id="15" name="TextBox 14">
            <a:extLst>
              <a:ext uri="{FF2B5EF4-FFF2-40B4-BE49-F238E27FC236}">
                <a16:creationId xmlns:a16="http://schemas.microsoft.com/office/drawing/2014/main" xmlns="" id="{7E5960F6-A21F-42E1-8328-10B1DBA6E47B}"/>
              </a:ext>
            </a:extLst>
          </p:cNvPr>
          <p:cNvSpPr txBox="1"/>
          <p:nvPr/>
        </p:nvSpPr>
        <p:spPr>
          <a:xfrm>
            <a:off x="279147" y="1710275"/>
            <a:ext cx="6632016" cy="2585323"/>
          </a:xfrm>
          <a:prstGeom prst="rect">
            <a:avLst/>
          </a:prstGeom>
          <a:noFill/>
        </p:spPr>
        <p:txBody>
          <a:bodyPr wrap="square">
            <a:spAutoFit/>
          </a:bodyPr>
          <a:lstStyle/>
          <a:p>
            <a:pPr algn="just"/>
            <a:r>
              <a:rPr lang="vi-VN" sz="1800" b="0" i="0">
                <a:solidFill>
                  <a:srgbClr val="000000"/>
                </a:solidFill>
                <a:effectLst/>
                <a:latin typeface="Times New Roman" panose="02020603050405020304" pitchFamily="18" charset="0"/>
                <a:cs typeface="Times New Roman" panose="02020603050405020304" pitchFamily="18" charset="0"/>
              </a:rPr>
              <a:t>      Bác Tâm, mẹ của Thư, đang chăm chú làm việc. Bác đi một đôi găng tay bằng vải rất dày. Vì thế, tay bác y như tay một người khổng lồ. Bác đội nón, khăn trùm gần kín mặt, chỉ để hở mỗi cái mũi và đôi mắt. Tay phải bác cầm một chiếc búa. Tay trái bác xếp rất khéo những viên đá bọc nhựa đường đen nhánh vào chỗ trũng. Bác đập búa đều đều xuống những viên đá để chúng ken chắc vào nhau. Hai tay bác đưa lên hạ xuống nhịp nhàng. Dường như bác đang làm một việc gì đấy rất nhẹ nhàng chứ không phải là công việc vá đường vất vả kia. Chỉ có mảnh áo ướt đẫm mồ hôi ở lưng bác là cứ loang ra mãi.</a:t>
            </a:r>
          </a:p>
        </p:txBody>
      </p:sp>
      <p:pic>
        <p:nvPicPr>
          <p:cNvPr id="16" name="Picture 15">
            <a:extLst>
              <a:ext uri="{FF2B5EF4-FFF2-40B4-BE49-F238E27FC236}">
                <a16:creationId xmlns:a16="http://schemas.microsoft.com/office/drawing/2014/main" xmlns="" id="{1C6EA708-0F80-4CA1-94FF-1F88A8308F64}"/>
              </a:ext>
            </a:extLst>
          </p:cNvPr>
          <p:cNvPicPr>
            <a:picLocks noChangeAspect="1"/>
          </p:cNvPicPr>
          <p:nvPr/>
        </p:nvPicPr>
        <p:blipFill>
          <a:blip r:embed="rId6"/>
          <a:stretch>
            <a:fillRect/>
          </a:stretch>
        </p:blipFill>
        <p:spPr>
          <a:xfrm>
            <a:off x="1977181" y="789557"/>
            <a:ext cx="3938357" cy="1121761"/>
          </a:xfrm>
          <a:prstGeom prst="rect">
            <a:avLst/>
          </a:prstGeom>
        </p:spPr>
      </p:pic>
      <p:pic>
        <p:nvPicPr>
          <p:cNvPr id="17" name="Picture 4">
            <a:extLst>
              <a:ext uri="{FF2B5EF4-FFF2-40B4-BE49-F238E27FC236}">
                <a16:creationId xmlns:a16="http://schemas.microsoft.com/office/drawing/2014/main" xmlns="" id="{11A55EEB-E1F4-462B-8C2B-BBD7E42A0ECF}"/>
              </a:ext>
            </a:extLst>
          </p:cNvPr>
          <p:cNvPicPr>
            <a:picLocks noChangeAspect="1"/>
          </p:cNvPicPr>
          <p:nvPr/>
        </p:nvPicPr>
        <p:blipFill>
          <a:blip r:embed="rId7"/>
          <a:srcRect/>
          <a:stretch>
            <a:fillRect/>
          </a:stretch>
        </p:blipFill>
        <p:spPr>
          <a:xfrm>
            <a:off x="6997167" y="2750310"/>
            <a:ext cx="1867686" cy="2393190"/>
          </a:xfrm>
          <a:prstGeom prst="rect">
            <a:avLst/>
          </a:prstGeom>
        </p:spPr>
      </p:pic>
    </p:spTree>
    <p:extLst>
      <p:ext uri="{BB962C8B-B14F-4D97-AF65-F5344CB8AC3E}">
        <p14:creationId xmlns:p14="http://schemas.microsoft.com/office/powerpoint/2010/main" val="23867704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10"/>
                                        </p:tgtEl>
                                        <p:attrNameLst>
                                          <p:attrName>ppt_x</p:attrName>
                                          <p:attrName>ppt_y</p:attrName>
                                        </p:attrNameLst>
                                      </p:cBhvr>
                                      <p:rCtr x="256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74295" b="6070"/>
          <a:stretch/>
        </p:blipFill>
        <p:spPr>
          <a:xfrm>
            <a:off x="0" y="4831964"/>
            <a:ext cx="9144000" cy="354300"/>
          </a:xfrm>
          <a:prstGeom prst="rect">
            <a:avLst/>
          </a:prstGeom>
        </p:spPr>
      </p:pic>
      <p:pic>
        <p:nvPicPr>
          <p:cNvPr id="10" name="图片 6">
            <a:extLst>
              <a:ext uri="{FF2B5EF4-FFF2-40B4-BE49-F238E27FC236}">
                <a16:creationId xmlns:a16="http://schemas.microsoft.com/office/drawing/2014/main" xmlns="" id="{49AD216A-76A9-4A78-A02A-17F833DED3EE}"/>
              </a:ext>
            </a:extLst>
          </p:cNvPr>
          <p:cNvPicPr>
            <a:picLocks noChangeAspect="1"/>
          </p:cNvPicPr>
          <p:nvPr/>
        </p:nvPicPr>
        <p:blipFill rotWithShape="1">
          <a:blip r:embed="rId4">
            <a:extLst>
              <a:ext uri="{28A0092B-C50C-407E-A947-70E740481C1C}">
                <a14:useLocalDpi xmlns:a14="http://schemas.microsoft.com/office/drawing/2010/main" val="0"/>
              </a:ext>
            </a:extLst>
          </a:blip>
          <a:srcRect l="27132" t="13704" r="45735" b="67037"/>
          <a:stretch/>
        </p:blipFill>
        <p:spPr>
          <a:xfrm>
            <a:off x="6506602" y="0"/>
            <a:ext cx="2480974" cy="990600"/>
          </a:xfrm>
          <a:prstGeom prst="rect">
            <a:avLst/>
          </a:prstGeom>
        </p:spPr>
      </p:pic>
      <p:pic>
        <p:nvPicPr>
          <p:cNvPr id="14" name="图片 8">
            <a:extLst>
              <a:ext uri="{FF2B5EF4-FFF2-40B4-BE49-F238E27FC236}">
                <a16:creationId xmlns:a16="http://schemas.microsoft.com/office/drawing/2014/main" xmlns="" id="{3BA5E35D-9998-47D3-BB5D-81DF1044A908}"/>
              </a:ext>
            </a:extLst>
          </p:cNvPr>
          <p:cNvPicPr>
            <a:picLocks noChangeAspect="1"/>
          </p:cNvPicPr>
          <p:nvPr/>
        </p:nvPicPr>
        <p:blipFill rotWithShape="1">
          <a:blip r:embed="rId5">
            <a:extLst>
              <a:ext uri="{28A0092B-C50C-407E-A947-70E740481C1C}">
                <a14:useLocalDpi xmlns:a14="http://schemas.microsoft.com/office/drawing/2010/main" val="0"/>
              </a:ext>
            </a:extLst>
          </a:blip>
          <a:srcRect r="41771" b="65434"/>
          <a:stretch/>
        </p:blipFill>
        <p:spPr>
          <a:xfrm>
            <a:off x="0" y="0"/>
            <a:ext cx="5324475" cy="1777921"/>
          </a:xfrm>
          <a:prstGeom prst="rect">
            <a:avLst/>
          </a:prstGeom>
        </p:spPr>
      </p:pic>
      <p:pic>
        <p:nvPicPr>
          <p:cNvPr id="16" name="Picture 15">
            <a:extLst>
              <a:ext uri="{FF2B5EF4-FFF2-40B4-BE49-F238E27FC236}">
                <a16:creationId xmlns:a16="http://schemas.microsoft.com/office/drawing/2014/main" xmlns="" id="{1C6EA708-0F80-4CA1-94FF-1F88A8308F64}"/>
              </a:ext>
            </a:extLst>
          </p:cNvPr>
          <p:cNvPicPr>
            <a:picLocks noChangeAspect="1"/>
          </p:cNvPicPr>
          <p:nvPr/>
        </p:nvPicPr>
        <p:blipFill>
          <a:blip r:embed="rId6"/>
          <a:stretch>
            <a:fillRect/>
          </a:stretch>
        </p:blipFill>
        <p:spPr>
          <a:xfrm>
            <a:off x="1977181" y="789557"/>
            <a:ext cx="3938357" cy="1121761"/>
          </a:xfrm>
          <a:prstGeom prst="rect">
            <a:avLst/>
          </a:prstGeom>
        </p:spPr>
      </p:pic>
      <p:pic>
        <p:nvPicPr>
          <p:cNvPr id="17" name="Picture 4">
            <a:extLst>
              <a:ext uri="{FF2B5EF4-FFF2-40B4-BE49-F238E27FC236}">
                <a16:creationId xmlns:a16="http://schemas.microsoft.com/office/drawing/2014/main" xmlns="" id="{11A55EEB-E1F4-462B-8C2B-BBD7E42A0ECF}"/>
              </a:ext>
            </a:extLst>
          </p:cNvPr>
          <p:cNvPicPr>
            <a:picLocks noChangeAspect="1"/>
          </p:cNvPicPr>
          <p:nvPr/>
        </p:nvPicPr>
        <p:blipFill>
          <a:blip r:embed="rId7"/>
          <a:srcRect/>
          <a:stretch>
            <a:fillRect/>
          </a:stretch>
        </p:blipFill>
        <p:spPr>
          <a:xfrm>
            <a:off x="6997167" y="2750310"/>
            <a:ext cx="1867686" cy="2393190"/>
          </a:xfrm>
          <a:prstGeom prst="rect">
            <a:avLst/>
          </a:prstGeom>
        </p:spPr>
      </p:pic>
      <p:sp>
        <p:nvSpPr>
          <p:cNvPr id="9" name="TextBox 8">
            <a:extLst>
              <a:ext uri="{FF2B5EF4-FFF2-40B4-BE49-F238E27FC236}">
                <a16:creationId xmlns:a16="http://schemas.microsoft.com/office/drawing/2014/main" xmlns="" id="{38CEF51E-9148-4701-9904-31AF4B48948E}"/>
              </a:ext>
            </a:extLst>
          </p:cNvPr>
          <p:cNvSpPr txBox="1"/>
          <p:nvPr/>
        </p:nvSpPr>
        <p:spPr>
          <a:xfrm>
            <a:off x="279146" y="1690314"/>
            <a:ext cx="6718021" cy="2308324"/>
          </a:xfrm>
          <a:prstGeom prst="rect">
            <a:avLst/>
          </a:prstGeom>
          <a:noFill/>
        </p:spPr>
        <p:txBody>
          <a:bodyPr wrap="square">
            <a:spAutoFit/>
          </a:bodyPr>
          <a:lstStyle/>
          <a:p>
            <a:pPr algn="just"/>
            <a:r>
              <a:rPr lang="en-US" sz="1800">
                <a:solidFill>
                  <a:srgbClr val="000000"/>
                </a:solidFill>
                <a:latin typeface="Times New Roman" panose="02020603050405020304" pitchFamily="18" charset="0"/>
                <a:cs typeface="Times New Roman" panose="02020603050405020304" pitchFamily="18" charset="0"/>
              </a:rPr>
              <a:t>       </a:t>
            </a:r>
            <a:r>
              <a:rPr lang="vi-VN" sz="1800">
                <a:solidFill>
                  <a:srgbClr val="000000"/>
                </a:solidFill>
                <a:latin typeface="Times New Roman" panose="02020603050405020304" pitchFamily="18" charset="0"/>
                <a:cs typeface="Times New Roman" panose="02020603050405020304" pitchFamily="18" charset="0"/>
              </a:rPr>
              <a:t>Mảnh đường hình nhữ nhật đen nhánh hiện lên, thay thế cho cái ổ gà quái ác lúc trước. Thư say sưa ngắm miếng vá hình chữ nhật, thơm mùi nhựa đường hăng hắc ấy, rồi ôm cổ mẹ:</a:t>
            </a:r>
          </a:p>
          <a:p>
            <a:pPr algn="just"/>
            <a:r>
              <a:rPr lang="vi-VN" sz="1800">
                <a:solidFill>
                  <a:srgbClr val="000000"/>
                </a:solidFill>
                <a:latin typeface="Times New Roman" panose="02020603050405020304" pitchFamily="18" charset="0"/>
                <a:cs typeface="Times New Roman" panose="02020603050405020304" pitchFamily="18" charset="0"/>
              </a:rPr>
              <a:t>      - Đẹp quá! Mẹ vá đường cũng khéo như vá áo ấy!</a:t>
            </a:r>
          </a:p>
          <a:p>
            <a:pPr algn="just"/>
            <a:r>
              <a:rPr lang="vi-VN" sz="1800">
                <a:solidFill>
                  <a:srgbClr val="000000"/>
                </a:solidFill>
                <a:latin typeface="Times New Roman" panose="02020603050405020304" pitchFamily="18" charset="0"/>
                <a:cs typeface="Times New Roman" panose="02020603050405020304" pitchFamily="18" charset="0"/>
              </a:rPr>
              <a:t>      Bác Tâm đứng lên, vươn vai mấy cái liền. Bác nhéo mắt nhìn mặt đường. Nắng chói chang. Một nụ cười làm rạng rỡ khuôn mặt bác.</a:t>
            </a:r>
            <a:endParaRPr lang="en-US" sz="1800">
              <a:solidFill>
                <a:srgbClr val="000000"/>
              </a:solidFill>
              <a:latin typeface="Times New Roman" panose="02020603050405020304" pitchFamily="18" charset="0"/>
              <a:cs typeface="Times New Roman" panose="02020603050405020304" pitchFamily="18" charset="0"/>
            </a:endParaRPr>
          </a:p>
          <a:p>
            <a:pPr algn="just"/>
            <a:endParaRPr lang="vi-VN" sz="1800">
              <a:solidFill>
                <a:srgbClr val="000000"/>
              </a:solidFill>
              <a:latin typeface="Times New Roman" panose="02020603050405020304" pitchFamily="18" charset="0"/>
              <a:cs typeface="Times New Roman" panose="02020603050405020304" pitchFamily="18" charset="0"/>
            </a:endParaRPr>
          </a:p>
          <a:p>
            <a:pPr algn="r"/>
            <a:r>
              <a:rPr lang="vi-VN" sz="1800">
                <a:solidFill>
                  <a:srgbClr val="000000"/>
                </a:solidFill>
                <a:latin typeface="Times New Roman" panose="02020603050405020304" pitchFamily="18" charset="0"/>
                <a:cs typeface="Times New Roman" panose="02020603050405020304" pitchFamily="18" charset="0"/>
              </a:rPr>
              <a:t>Theo Nguyễn Thị Xuyến</a:t>
            </a:r>
          </a:p>
        </p:txBody>
      </p:sp>
    </p:spTree>
    <p:extLst>
      <p:ext uri="{BB962C8B-B14F-4D97-AF65-F5344CB8AC3E}">
        <p14:creationId xmlns:p14="http://schemas.microsoft.com/office/powerpoint/2010/main" val="3338178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decel="50000" fill="hold" nodeType="withEffect">
                                  <p:stCondLst>
                                    <p:cond delay="0"/>
                                  </p:stCondLst>
                                  <p:childTnLst>
                                    <p:animMotion origin="layout" path="M 2.77778E-7 -4.07407E-6 L 0.05139 -0.00401 " pathEditMode="relative" rAng="0" ptsTypes="AA">
                                      <p:cBhvr>
                                        <p:cTn id="9" dur="4750" fill="hold"/>
                                        <p:tgtEl>
                                          <p:spTgt spid="10"/>
                                        </p:tgtEl>
                                        <p:attrNameLst>
                                          <p:attrName>ppt_x</p:attrName>
                                          <p:attrName>ppt_y</p:attrName>
                                        </p:attrNameLst>
                                      </p:cBhvr>
                                      <p:rCtr x="2569"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5439" b="6019"/>
          <a:stretch/>
        </p:blipFill>
        <p:spPr>
          <a:xfrm>
            <a:off x="-269" y="4724709"/>
            <a:ext cx="9144000" cy="439329"/>
          </a:xfrm>
          <a:prstGeom prst="rect">
            <a:avLst/>
          </a:prstGeom>
        </p:spPr>
      </p:pic>
      <p:grpSp>
        <p:nvGrpSpPr>
          <p:cNvPr id="25" name="Group 24">
            <a:extLst>
              <a:ext uri="{FF2B5EF4-FFF2-40B4-BE49-F238E27FC236}">
                <a16:creationId xmlns:a16="http://schemas.microsoft.com/office/drawing/2014/main" xmlns="" id="{C006C0DB-D553-4CA1-83EF-6535C61B22CA}"/>
              </a:ext>
            </a:extLst>
          </p:cNvPr>
          <p:cNvGrpSpPr/>
          <p:nvPr/>
        </p:nvGrpSpPr>
        <p:grpSpPr>
          <a:xfrm>
            <a:off x="335967" y="57677"/>
            <a:ext cx="3598079" cy="1395569"/>
            <a:chOff x="335967" y="57677"/>
            <a:chExt cx="3598079" cy="1395569"/>
          </a:xfrm>
        </p:grpSpPr>
        <p:pic>
          <p:nvPicPr>
            <p:cNvPr id="10" name="Picture 8">
              <a:extLst>
                <a:ext uri="{FF2B5EF4-FFF2-40B4-BE49-F238E27FC236}">
                  <a16:creationId xmlns:a16="http://schemas.microsoft.com/office/drawing/2014/main" xmlns="" id="{E475DF5E-2665-42ED-B660-8A56F8CF5E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5967" y="440864"/>
              <a:ext cx="3598079" cy="1012382"/>
            </a:xfrm>
            <a:prstGeom prst="rect">
              <a:avLst/>
            </a:prstGeom>
          </p:spPr>
        </p:pic>
        <p:sp>
          <p:nvSpPr>
            <p:cNvPr id="14" name="TextBox 13">
              <a:extLst>
                <a:ext uri="{FF2B5EF4-FFF2-40B4-BE49-F238E27FC236}">
                  <a16:creationId xmlns:a16="http://schemas.microsoft.com/office/drawing/2014/main" xmlns="" id="{69409D0F-A183-4BB8-99BB-6FB21EF381DC}"/>
                </a:ext>
              </a:extLst>
            </p:cNvPr>
            <p:cNvSpPr txBox="1"/>
            <p:nvPr/>
          </p:nvSpPr>
          <p:spPr>
            <a:xfrm>
              <a:off x="601785" y="697287"/>
              <a:ext cx="3031009" cy="423834"/>
            </a:xfrm>
            <a:prstGeom prst="rect">
              <a:avLst/>
            </a:prstGeom>
            <a:noFill/>
          </p:spPr>
          <p:txBody>
            <a:bodyPr wrap="square">
              <a:spAutoFit/>
            </a:bodyPr>
            <a:lstStyle/>
            <a:p>
              <a:pPr marL="0" marR="0">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Bác Tâm … loang ra mãi.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35B43510-2E23-460A-AD48-C77C1CEC7589}"/>
                </a:ext>
              </a:extLst>
            </p:cNvPr>
            <p:cNvPicPr>
              <a:picLocks noChangeAspect="1"/>
            </p:cNvPicPr>
            <p:nvPr/>
          </p:nvPicPr>
          <p:blipFill>
            <a:blip r:embed="rId6"/>
            <a:stretch>
              <a:fillRect/>
            </a:stretch>
          </p:blipFill>
          <p:spPr>
            <a:xfrm>
              <a:off x="1310692" y="57677"/>
              <a:ext cx="1804572" cy="859611"/>
            </a:xfrm>
            <a:prstGeom prst="rect">
              <a:avLst/>
            </a:prstGeom>
          </p:spPr>
        </p:pic>
      </p:grpSp>
      <p:grpSp>
        <p:nvGrpSpPr>
          <p:cNvPr id="26" name="Group 25">
            <a:extLst>
              <a:ext uri="{FF2B5EF4-FFF2-40B4-BE49-F238E27FC236}">
                <a16:creationId xmlns:a16="http://schemas.microsoft.com/office/drawing/2014/main" xmlns="" id="{95706E54-7277-4E79-B0E0-677AC94D6A80}"/>
              </a:ext>
            </a:extLst>
          </p:cNvPr>
          <p:cNvGrpSpPr/>
          <p:nvPr/>
        </p:nvGrpSpPr>
        <p:grpSpPr>
          <a:xfrm>
            <a:off x="335967" y="1324333"/>
            <a:ext cx="3729213" cy="1376467"/>
            <a:chOff x="335967" y="1324333"/>
            <a:chExt cx="3729213" cy="1376467"/>
          </a:xfrm>
        </p:grpSpPr>
        <p:pic>
          <p:nvPicPr>
            <p:cNvPr id="11" name="Picture 8">
              <a:extLst>
                <a:ext uri="{FF2B5EF4-FFF2-40B4-BE49-F238E27FC236}">
                  <a16:creationId xmlns:a16="http://schemas.microsoft.com/office/drawing/2014/main" xmlns="" id="{6F970403-4C99-4AAB-BEA9-62CC2FE4E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5967" y="1688418"/>
              <a:ext cx="3598079" cy="1012382"/>
            </a:xfrm>
            <a:prstGeom prst="rect">
              <a:avLst/>
            </a:prstGeom>
          </p:spPr>
        </p:pic>
        <p:sp>
          <p:nvSpPr>
            <p:cNvPr id="21" name="TextBox 20">
              <a:extLst>
                <a:ext uri="{FF2B5EF4-FFF2-40B4-BE49-F238E27FC236}">
                  <a16:creationId xmlns:a16="http://schemas.microsoft.com/office/drawing/2014/main" xmlns="" id="{2A8ED602-8988-4D8E-A691-4320F0BA7908}"/>
                </a:ext>
              </a:extLst>
            </p:cNvPr>
            <p:cNvSpPr txBox="1"/>
            <p:nvPr/>
          </p:nvSpPr>
          <p:spPr>
            <a:xfrm>
              <a:off x="710612" y="1936635"/>
              <a:ext cx="3354568" cy="417871"/>
            </a:xfrm>
            <a:prstGeom prst="rect">
              <a:avLst/>
            </a:prstGeom>
            <a:noFill/>
          </p:spPr>
          <p:txBody>
            <a:bodyPr wrap="square">
              <a:spAutoFit/>
            </a:bodyPr>
            <a:lstStyle>
              <a:defPPr>
                <a:defRPr lang="zh-CN"/>
              </a:defPPr>
              <a:lvl1pPr marR="0">
                <a:lnSpc>
                  <a:spcPct val="115000"/>
                </a:lnSpc>
                <a:spcBef>
                  <a:spcPts val="0"/>
                </a:spcBef>
                <a:spcAft>
                  <a:spcPts val="0"/>
                </a:spcAft>
                <a:defRPr sz="2000" b="1">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vi-VN"/>
                <a:t>Mảng đường … vá áo ấy.</a:t>
              </a:r>
            </a:p>
          </p:txBody>
        </p:sp>
        <p:pic>
          <p:nvPicPr>
            <p:cNvPr id="23" name="Picture 22">
              <a:extLst>
                <a:ext uri="{FF2B5EF4-FFF2-40B4-BE49-F238E27FC236}">
                  <a16:creationId xmlns:a16="http://schemas.microsoft.com/office/drawing/2014/main" xmlns="" id="{F2172C9F-816F-4AD4-9E43-636F2F92736B}"/>
                </a:ext>
              </a:extLst>
            </p:cNvPr>
            <p:cNvPicPr>
              <a:picLocks noChangeAspect="1"/>
            </p:cNvPicPr>
            <p:nvPr/>
          </p:nvPicPr>
          <p:blipFill>
            <a:blip r:embed="rId7"/>
            <a:stretch>
              <a:fillRect/>
            </a:stretch>
          </p:blipFill>
          <p:spPr>
            <a:xfrm>
              <a:off x="1300572" y="1324333"/>
              <a:ext cx="1804572" cy="859611"/>
            </a:xfrm>
            <a:prstGeom prst="rect">
              <a:avLst/>
            </a:prstGeom>
          </p:spPr>
        </p:pic>
      </p:grpSp>
      <p:grpSp>
        <p:nvGrpSpPr>
          <p:cNvPr id="27" name="Group 26">
            <a:extLst>
              <a:ext uri="{FF2B5EF4-FFF2-40B4-BE49-F238E27FC236}">
                <a16:creationId xmlns:a16="http://schemas.microsoft.com/office/drawing/2014/main" xmlns="" id="{96268913-F1CA-4BC1-A9B1-4FE0A165208E}"/>
              </a:ext>
            </a:extLst>
          </p:cNvPr>
          <p:cNvGrpSpPr/>
          <p:nvPr/>
        </p:nvGrpSpPr>
        <p:grpSpPr>
          <a:xfrm>
            <a:off x="413939" y="2553873"/>
            <a:ext cx="3598079" cy="1414799"/>
            <a:chOff x="413939" y="2553873"/>
            <a:chExt cx="3598079" cy="1414799"/>
          </a:xfrm>
        </p:grpSpPr>
        <p:pic>
          <p:nvPicPr>
            <p:cNvPr id="12" name="Picture 8">
              <a:extLst>
                <a:ext uri="{FF2B5EF4-FFF2-40B4-BE49-F238E27FC236}">
                  <a16:creationId xmlns:a16="http://schemas.microsoft.com/office/drawing/2014/main" xmlns="" id="{2F91431D-BFCC-404C-8643-B38A5D5732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3939" y="2956290"/>
              <a:ext cx="3598079" cy="1012382"/>
            </a:xfrm>
            <a:prstGeom prst="rect">
              <a:avLst/>
            </a:prstGeom>
          </p:spPr>
        </p:pic>
        <p:sp>
          <p:nvSpPr>
            <p:cNvPr id="15" name="TextBox 14">
              <a:extLst>
                <a:ext uri="{FF2B5EF4-FFF2-40B4-BE49-F238E27FC236}">
                  <a16:creationId xmlns:a16="http://schemas.microsoft.com/office/drawing/2014/main" xmlns="" id="{A32E07A0-6E69-4A51-924A-964DB4D85E51}"/>
                </a:ext>
              </a:extLst>
            </p:cNvPr>
            <p:cNvSpPr txBox="1"/>
            <p:nvPr/>
          </p:nvSpPr>
          <p:spPr>
            <a:xfrm>
              <a:off x="774483" y="3091248"/>
              <a:ext cx="2876990" cy="771814"/>
            </a:xfrm>
            <a:prstGeom prst="rect">
              <a:avLst/>
            </a:prstGeom>
            <a:noFill/>
          </p:spPr>
          <p:txBody>
            <a:bodyPr wrap="square">
              <a:spAutoFit/>
            </a:bodyPr>
            <a:lstStyle/>
            <a:p>
              <a:pPr marL="0" marR="0" algn="ctr">
                <a:lnSpc>
                  <a:spcPct val="115000"/>
                </a:lnSpc>
                <a:spcBef>
                  <a:spcPts val="0"/>
                </a:spcBef>
                <a:spcAft>
                  <a:spcPts val="0"/>
                </a:spcAft>
              </a:pPr>
              <a:r>
                <a:rPr lang="en-US" sz="2000" b="1">
                  <a:latin typeface="Times New Roman" panose="02020603050405020304" pitchFamily="18" charset="0"/>
                  <a:cs typeface="Times New Roman" panose="02020603050405020304" pitchFamily="18" charset="0"/>
                </a:rPr>
                <a:t>Bác Tâm đứng lên … khuôn mặt bác.</a:t>
              </a:r>
            </a:p>
          </p:txBody>
        </p:sp>
        <p:pic>
          <p:nvPicPr>
            <p:cNvPr id="24" name="Picture 23">
              <a:extLst>
                <a:ext uri="{FF2B5EF4-FFF2-40B4-BE49-F238E27FC236}">
                  <a16:creationId xmlns:a16="http://schemas.microsoft.com/office/drawing/2014/main" xmlns="" id="{10530241-8F5B-4770-8503-CD08ED96291F}"/>
                </a:ext>
              </a:extLst>
            </p:cNvPr>
            <p:cNvPicPr>
              <a:picLocks noChangeAspect="1"/>
            </p:cNvPicPr>
            <p:nvPr/>
          </p:nvPicPr>
          <p:blipFill>
            <a:blip r:embed="rId8"/>
            <a:stretch>
              <a:fillRect/>
            </a:stretch>
          </p:blipFill>
          <p:spPr>
            <a:xfrm>
              <a:off x="1367185" y="2553873"/>
              <a:ext cx="1804572" cy="859611"/>
            </a:xfrm>
            <a:prstGeom prst="rect">
              <a:avLst/>
            </a:prstGeom>
          </p:spPr>
        </p:pic>
      </p:grpSp>
      <p:sp>
        <p:nvSpPr>
          <p:cNvPr id="28" name="Rectangle: Rounded Corners 27">
            <a:extLst>
              <a:ext uri="{FF2B5EF4-FFF2-40B4-BE49-F238E27FC236}">
                <a16:creationId xmlns:a16="http://schemas.microsoft.com/office/drawing/2014/main" xmlns="" id="{C08ABCDE-87E0-4441-B580-C074258D0FB5}"/>
              </a:ext>
            </a:extLst>
          </p:cNvPr>
          <p:cNvSpPr/>
          <p:nvPr/>
        </p:nvSpPr>
        <p:spPr>
          <a:xfrm>
            <a:off x="4979650" y="1797359"/>
            <a:ext cx="4076541" cy="627046"/>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a:t>
            </a:r>
            <a:r>
              <a:rPr lang="en-US" sz="2000" b="1">
                <a:solidFill>
                  <a:schemeClr val="tx1">
                    <a:lumMod val="95000"/>
                    <a:lumOff val="5000"/>
                  </a:schemeClr>
                </a:solidFill>
                <a:latin typeface="+mj-lt"/>
              </a:rPr>
              <a:t>kết quả lao động của bác Tâm.</a:t>
            </a:r>
          </a:p>
        </p:txBody>
      </p:sp>
      <p:sp>
        <p:nvSpPr>
          <p:cNvPr id="29" name="Rectangle: Rounded Corners 28">
            <a:extLst>
              <a:ext uri="{FF2B5EF4-FFF2-40B4-BE49-F238E27FC236}">
                <a16:creationId xmlns:a16="http://schemas.microsoft.com/office/drawing/2014/main" xmlns="" id="{F37B6C9F-8CA1-4F3E-A87B-21C8D5646B8F}"/>
              </a:ext>
            </a:extLst>
          </p:cNvPr>
          <p:cNvSpPr/>
          <p:nvPr/>
        </p:nvSpPr>
        <p:spPr>
          <a:xfrm>
            <a:off x="4960154" y="525489"/>
            <a:ext cx="4076541" cy="627046"/>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bác Tâm đang vá đường</a:t>
            </a:r>
            <a:r>
              <a:rPr lang="en-US" sz="2000" b="1">
                <a:solidFill>
                  <a:schemeClr val="tx1">
                    <a:lumMod val="95000"/>
                    <a:lumOff val="5000"/>
                  </a:schemeClr>
                </a:solidFill>
                <a:latin typeface="+mj-lt"/>
              </a:rPr>
              <a:t>.</a:t>
            </a:r>
          </a:p>
        </p:txBody>
      </p:sp>
      <p:sp>
        <p:nvSpPr>
          <p:cNvPr id="30" name="Rectangle: Rounded Corners 29">
            <a:extLst>
              <a:ext uri="{FF2B5EF4-FFF2-40B4-BE49-F238E27FC236}">
                <a16:creationId xmlns:a16="http://schemas.microsoft.com/office/drawing/2014/main" xmlns="" id="{CC12F074-92A8-43E5-A4FE-38CFE66ABD5A}"/>
              </a:ext>
            </a:extLst>
          </p:cNvPr>
          <p:cNvSpPr/>
          <p:nvPr/>
        </p:nvSpPr>
        <p:spPr>
          <a:xfrm>
            <a:off x="4989247" y="3032618"/>
            <a:ext cx="4076541" cy="1156610"/>
          </a:xfrm>
          <a:prstGeom prst="roundRect">
            <a:avLst/>
          </a:prstGeom>
          <a:solidFill>
            <a:schemeClr val="accent1">
              <a:lumMod val="40000"/>
              <a:lumOff val="60000"/>
            </a:schemeClr>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chemeClr val="tx1">
                    <a:lumMod val="95000"/>
                    <a:lumOff val="5000"/>
                  </a:schemeClr>
                </a:solidFill>
                <a:latin typeface="+mj-lt"/>
              </a:rPr>
              <a:t>Tả bác Tâm </a:t>
            </a:r>
            <a:r>
              <a:rPr lang="en-US" sz="2000" b="1">
                <a:solidFill>
                  <a:schemeClr val="tx1">
                    <a:lumMod val="95000"/>
                    <a:lumOff val="5000"/>
                  </a:schemeClr>
                </a:solidFill>
                <a:latin typeface="+mj-lt"/>
              </a:rPr>
              <a:t>đứng trước mảng đường đã vá xong.</a:t>
            </a:r>
          </a:p>
        </p:txBody>
      </p:sp>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38975" t="33336" r="25938" b="20164"/>
          <a:stretch/>
        </p:blipFill>
        <p:spPr>
          <a:xfrm>
            <a:off x="3101001" y="3148522"/>
            <a:ext cx="2391528" cy="1782777"/>
          </a:xfrm>
          <a:prstGeom prst="rect">
            <a:avLst/>
          </a:prstGeom>
        </p:spPr>
      </p:pic>
    </p:spTree>
    <p:extLst>
      <p:ext uri="{BB962C8B-B14F-4D97-AF65-F5344CB8AC3E}">
        <p14:creationId xmlns:p14="http://schemas.microsoft.com/office/powerpoint/2010/main" val="37463552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05A85E9-4753-456A-90D4-DE1DFA2FC95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Administrator\Desktop"/>
  <p:tag name="ISPRING_PRESENTATION_TITLE" val="588476007cea4"/>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692</Words>
  <Application>Microsoft Office PowerPoint</Application>
  <PresentationFormat>On-screen Show (16:9)</PresentationFormat>
  <Paragraphs>59</Paragraphs>
  <Slides>17</Slides>
  <Notes>15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17</vt:i4>
      </vt:variant>
    </vt:vector>
  </HeadingPairs>
  <TitlesOfParts>
    <vt:vector size="32" baseType="lpstr">
      <vt:lpstr>微软雅黑</vt:lpstr>
      <vt:lpstr>宋体</vt:lpstr>
      <vt:lpstr>Arial</vt:lpstr>
      <vt:lpstr>Bebas Neue</vt:lpstr>
      <vt:lpstr>Calibri</vt:lpstr>
      <vt:lpstr>等线</vt:lpstr>
      <vt:lpstr>等线 Light</vt:lpstr>
      <vt:lpstr>Karla</vt:lpstr>
      <vt:lpstr>Love Ya Like A Sister</vt:lpstr>
      <vt:lpstr>Times New Roman</vt:lpstr>
      <vt:lpstr>UVN Banh Mi</vt:lpstr>
      <vt:lpstr>印品黑体</vt:lpstr>
      <vt:lpstr>Office 主题​​</vt:lpstr>
      <vt:lpstr>www.33ppt.com ​​</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Võ Thị Tuyết Mai</dc:creator>
  <cp:lastModifiedBy>LE THU HOAI</cp:lastModifiedBy>
  <cp:revision>33</cp:revision>
  <dcterms:created xsi:type="dcterms:W3CDTF">2016-12-25T02:27:54Z</dcterms:created>
  <dcterms:modified xsi:type="dcterms:W3CDTF">2021-12-20T16:32:26Z</dcterms:modified>
</cp:coreProperties>
</file>