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330" r:id="rId2"/>
    <p:sldId id="333" r:id="rId3"/>
    <p:sldId id="329" r:id="rId4"/>
    <p:sldId id="331" r:id="rId5"/>
    <p:sldId id="306" r:id="rId6"/>
    <p:sldId id="328" r:id="rId7"/>
    <p:sldId id="326" r:id="rId8"/>
    <p:sldId id="327" r:id="rId9"/>
    <p:sldId id="309" r:id="rId10"/>
    <p:sldId id="311" r:id="rId11"/>
    <p:sldId id="332" r:id="rId12"/>
    <p:sldId id="313" r:id="rId13"/>
    <p:sldId id="316" r:id="rId14"/>
    <p:sldId id="317" r:id="rId15"/>
    <p:sldId id="321" r:id="rId16"/>
    <p:sldId id="324" r:id="rId1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6600"/>
    <a:srgbClr val="339933"/>
    <a:srgbClr val="FFFFCC"/>
    <a:srgbClr val="00CC00"/>
    <a:srgbClr val="FFFF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51" autoAdjust="0"/>
    <p:restoredTop sz="94699" autoAdjust="0"/>
  </p:normalViewPr>
  <p:slideViewPr>
    <p:cSldViewPr>
      <p:cViewPr varScale="1">
        <p:scale>
          <a:sx n="69" d="100"/>
          <a:sy n="69" d="100"/>
        </p:scale>
        <p:origin x="364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E1377-313D-4879-AC38-BEC4F72F0823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6900F-7DC4-4124-96CD-053F9B4B04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35E17-C7E4-441A-917C-8CA89877B14C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FE1C6-49F0-4FDC-A283-CAD88F0B3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F080E-1A48-401D-A942-463FE9E8C5C2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CFA96-67D9-41F3-909F-DE9CF5146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86AC4-A06D-41B7-8387-3649C32D3CE4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7D86A-06F0-4822-82AF-BF8A69A76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6C25E-3D6A-4CC5-91A4-F24AB7477A8B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F32DE-185F-4BDE-AA5F-1F3329DD6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AC681-27FF-4891-952B-E98D29C616C5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D892D-2BA7-4788-9430-6F1032D93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9EC0A-99B1-4C83-8860-31355CAAAA57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A39AB-E73D-4889-A067-0E19F331A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F0FE8-3688-4665-961E-F98264A19478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9BFC6-FB13-4772-A101-F984F3CC7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A387F-49F2-48B1-84BE-080E2E2DD4D2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0A46F-0C8B-4913-B462-FD296B9E1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375E1-88FA-4124-AD6A-5289FE5CF26A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F0297-AD76-4F2E-BCAD-A5EC43819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C62D3-5C10-4674-9A2C-B26BD2DCAEF8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27A5A-5871-4F4C-AC34-20112152F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1A051B7-9AAF-4323-BAC9-799DFBB5DB5A}" type="datetimeFigureOut">
              <a:rPr lang="en-US"/>
              <a:pPr>
                <a:defRPr/>
              </a:pPr>
              <a:t>12/19/2021</a:t>
            </a:fld>
            <a:endParaRPr lang="en-US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BBBA1BA-6B9A-4035-AC82-9ED5F6EF5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spd="slow"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6EA882-72DB-46C6-9B84-3E5230BF94EA}"/>
              </a:ext>
            </a:extLst>
          </p:cNvPr>
          <p:cNvSpPr txBox="1"/>
          <p:nvPr/>
        </p:nvSpPr>
        <p:spPr>
          <a:xfrm>
            <a:off x="335360" y="908720"/>
            <a:ext cx="115212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6600"/>
                </a:solidFill>
                <a:effectLst>
                  <a:reflection blurRad="6350" stA="60000" endA="900" endPos="58000" dir="5400000" sy="-100000" algn="bl" rotWithShape="0"/>
                </a:effectLst>
                <a:latin typeface="UTM Arruba KT" panose="02040603050506020204" pitchFamily="18" charset="0"/>
              </a:rPr>
              <a:t>TRƯỜNG TIỂU HỌC SÀI ĐỒNG</a:t>
            </a:r>
            <a:endParaRPr lang="en-US" sz="6600" b="1" dirty="0">
              <a:solidFill>
                <a:srgbClr val="FF6600"/>
              </a:solidFill>
              <a:effectLst>
                <a:reflection blurRad="6350" stA="60000" endA="900" endPos="58000" dir="5400000" sy="-100000" algn="bl" rotWithShape="0"/>
              </a:effectLst>
              <a:latin typeface="UTM Arruba KT" panose="020406030505060202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51584" y="2204864"/>
            <a:ext cx="89289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70C0"/>
                </a:solidFill>
              </a:rPr>
              <a:t>LỚP: 4A7</a:t>
            </a:r>
          </a:p>
          <a:p>
            <a:r>
              <a:rPr lang="en-US" sz="6000" dirty="0" smtClean="0">
                <a:solidFill>
                  <a:srgbClr val="0070C0"/>
                </a:solidFill>
              </a:rPr>
              <a:t>MÔN: TOÁN</a:t>
            </a:r>
          </a:p>
          <a:p>
            <a:r>
              <a:rPr lang="en-US" sz="6000" dirty="0" smtClean="0">
                <a:solidFill>
                  <a:srgbClr val="0070C0"/>
                </a:solidFill>
              </a:rPr>
              <a:t>GV: VŨ XUÂN HƯƠNG</a:t>
            </a:r>
          </a:p>
          <a:p>
            <a:endParaRPr lang="en-US" sz="6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01775"/>
      </p:ext>
    </p:extLst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1919289" y="2565400"/>
            <a:ext cx="84089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Khi chia một tích hai thừa số cho một số, ta có thể lấy một thừa số chia cho số </a:t>
            </a:r>
            <a:r>
              <a:rPr lang="vi-VN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6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ó (nếu chia hết), rồi nhân kết quả với thừa số kia.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703388" y="1700214"/>
            <a:ext cx="2087562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Ghi nhớ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1D8A458-AA19-4585-8FA7-E6EDF6C54DF9}"/>
              </a:ext>
            </a:extLst>
          </p:cNvPr>
          <p:cNvSpPr txBox="1"/>
          <p:nvPr/>
        </p:nvSpPr>
        <p:spPr>
          <a:xfrm>
            <a:off x="3143672" y="2420888"/>
            <a:ext cx="72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FF6600"/>
                </a:solidFill>
                <a:effectLst>
                  <a:reflection blurRad="6350" stA="60000" endA="900" endPos="58000" dir="5400000" sy="-100000" algn="bl" rotWithShape="0"/>
                </a:effectLst>
                <a:latin typeface="UTM Arruba KT" panose="020406030505060202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577391930"/>
      </p:ext>
    </p:extLst>
  </p:cSld>
  <p:clrMapOvr>
    <a:masterClrMapping/>
  </p:clrMapOvr>
  <p:transition spd="slow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2640980" y="1988840"/>
            <a:ext cx="23749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a/ (8 x 23): 4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6672264" y="1988840"/>
            <a:ext cx="2808287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b/ (15 x 24) : 6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1703388" y="1412776"/>
            <a:ext cx="4248150" cy="45720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 u="sng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24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1.</a:t>
            </a:r>
            <a:r>
              <a:rPr lang="en-US" sz="2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Tính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bằng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hai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1919536" y="3716388"/>
            <a:ext cx="363512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1:</a:t>
            </a:r>
            <a:r>
              <a:rPr lang="en-US" sz="28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</a:t>
            </a:r>
            <a:r>
              <a:rPr lang="vi-VN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chia </a:t>
            </a: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sau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(8 x 23) : 4 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184 : 4 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46</a:t>
            </a: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1740794" y="5085606"/>
            <a:ext cx="406717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2: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Chia </a:t>
            </a: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</a:t>
            </a:r>
            <a:r>
              <a:rPr lang="vi-VN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</a:t>
            </a: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sau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  <a:endParaRPr lang="en-US" sz="2400" dirty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(8 x 23) : 4 = 8 : 4 x 23 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= 2 x 23 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=     46</a:t>
            </a:r>
          </a:p>
        </p:txBody>
      </p:sp>
      <p:sp>
        <p:nvSpPr>
          <p:cNvPr id="168975" name="Rectangle 15"/>
          <p:cNvSpPr>
            <a:spLocks noChangeArrowheads="1"/>
          </p:cNvSpPr>
          <p:nvPr/>
        </p:nvSpPr>
        <p:spPr bwMode="auto">
          <a:xfrm>
            <a:off x="5808663" y="2708920"/>
            <a:ext cx="451961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1: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(15 x 24) : 6 = 360 : 6 = 60</a:t>
            </a:r>
          </a:p>
        </p:txBody>
      </p:sp>
      <p:sp>
        <p:nvSpPr>
          <p:cNvPr id="168976" name="Rectangle 16"/>
          <p:cNvSpPr>
            <a:spLocks noChangeArrowheads="1"/>
          </p:cNvSpPr>
          <p:nvPr/>
        </p:nvSpPr>
        <p:spPr bwMode="auto">
          <a:xfrm>
            <a:off x="5916613" y="4652170"/>
            <a:ext cx="45720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i="1" dirty="0" err="1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</a:t>
            </a:r>
            <a:r>
              <a:rPr lang="en-US" sz="2400" i="1" dirty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2: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(15 x 24) : 6 = 15 x (24 : 6) 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  = 15 x 4 </a:t>
            </a:r>
          </a:p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  = 60</a:t>
            </a:r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5735638" y="3141664"/>
            <a:ext cx="0" cy="28082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689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689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/>
      <p:bldP spid="167941" grpId="0"/>
      <p:bldP spid="22540" grpId="0"/>
      <p:bldP spid="168963" grpId="0"/>
      <p:bldP spid="168966" grpId="0"/>
      <p:bldP spid="168975" grpId="0"/>
      <p:bldP spid="168976" grpId="0"/>
      <p:bldP spid="2254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1" y="2565400"/>
            <a:ext cx="7218363" cy="781050"/>
          </a:xfrm>
        </p:spPr>
        <p:txBody>
          <a:bodyPr anchor="b"/>
          <a:lstStyle/>
          <a:p>
            <a:pPr eaLnBrk="1" hangingPunct="1">
              <a:defRPr/>
            </a:pPr>
            <a:r>
              <a:rPr lang="en-US" sz="3200" i="1" u="sng">
                <a:solidFill>
                  <a:srgbClr val="FFFF00"/>
                </a:solidFill>
                <a:latin typeface="Arial"/>
              </a:rPr>
              <a:t>Bài 2:</a:t>
            </a:r>
            <a:r>
              <a:rPr lang="en-US" sz="3200" i="1">
                <a:solidFill>
                  <a:schemeClr val="tx1"/>
                </a:solidFill>
                <a:latin typeface="Arial"/>
              </a:rPr>
              <a:t> Tính bằng cách thuận tiện nhất.</a:t>
            </a:r>
            <a:r>
              <a:rPr lang="en-US" sz="3200">
                <a:solidFill>
                  <a:schemeClr val="tx1"/>
                </a:solidFill>
                <a:latin typeface="Arial"/>
              </a:rPr>
              <a:t> </a:t>
            </a:r>
            <a:endParaRPr lang="en-US" sz="3200" i="1">
              <a:solidFill>
                <a:schemeClr val="tx1"/>
              </a:solidFill>
              <a:latin typeface="Arial"/>
            </a:endParaRPr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4079876" y="3357564"/>
            <a:ext cx="26638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(25 x 36) : 9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1524000" y="3789364"/>
            <a:ext cx="194468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3200" b="1" i="1" u="sng">
                <a:solidFill>
                  <a:srgbClr val="FF0000"/>
                </a:solidFill>
                <a:latin typeface="Arial" charset="0"/>
              </a:rPr>
              <a:t>Đáp án:</a:t>
            </a:r>
            <a:r>
              <a:rPr lang="en-US" sz="3200" b="1">
                <a:solidFill>
                  <a:schemeClr val="tx2"/>
                </a:solidFill>
                <a:latin typeface="Arial" charset="0"/>
              </a:rPr>
              <a:t> </a:t>
            </a:r>
            <a:endParaRPr lang="en-US" sz="3200" b="1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1811338" y="4437064"/>
            <a:ext cx="88566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(25 x 36) : 9 = 25 x (36 : 9) </a:t>
            </a:r>
          </a:p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     = 25 x 4 = 100</a:t>
            </a:r>
          </a:p>
        </p:txBody>
      </p: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1774826" y="1628776"/>
            <a:ext cx="874871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Khi chia một tích hai thừa số cho một số, ta có thể lấy một thừa số chia cho số </a:t>
            </a:r>
            <a:r>
              <a:rPr lang="vi-VN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ó (nếu chia hết), rồi nhân kết quả với thừa số kia.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/>
      <p:bldP spid="171011" grpId="0"/>
      <p:bldP spid="171013" grpId="0"/>
      <p:bldP spid="1710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1524000" y="2133600"/>
            <a:ext cx="9144000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3: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Một cửa hàng có 5 tấm vải, mỗi tấm dài 30m. Cửa hàng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bán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      số vải. Hỏi cửa hàng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bán </a:t>
            </a:r>
            <a:r>
              <a:rPr lang="vi-VN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bao nhiêu mét vải?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2566989" y="3644900"/>
            <a:ext cx="1944687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Tóm tắt: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endParaRPr lang="en-US" sz="2400" i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1524001" y="4508501"/>
            <a:ext cx="29956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Mỗi tấm vải: 30m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1524000" y="3860801"/>
            <a:ext cx="226853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 5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tấm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vải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1524000" y="5157789"/>
            <a:ext cx="4211638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Bán     số vải = ... m vải?</a:t>
            </a:r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>
            <a:off x="5519738" y="4076700"/>
            <a:ext cx="0" cy="23050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1524000" y="1557339"/>
            <a:ext cx="11874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US" sz="20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2: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0" y="1125539"/>
            <a:ext cx="12588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US" sz="20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1:</a:t>
            </a:r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591175" y="2491804"/>
            <a:ext cx="431800" cy="865188"/>
            <a:chOff x="4331" y="2568"/>
            <a:chExt cx="280" cy="612"/>
          </a:xfrm>
        </p:grpSpPr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1</a:t>
              </a: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4339" y="2853"/>
              <a:ext cx="272" cy="32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5</a:t>
              </a:r>
            </a:p>
          </p:txBody>
        </p:sp>
        <p:sp>
          <p:nvSpPr>
            <p:cNvPr id="9236" name="Line 26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2266950" y="5157789"/>
            <a:ext cx="444500" cy="915987"/>
            <a:chOff x="4331" y="2568"/>
            <a:chExt cx="280" cy="577"/>
          </a:xfrm>
        </p:grpSpPr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4331" y="2568"/>
              <a:ext cx="272" cy="291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1</a:t>
              </a: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4339" y="2854"/>
              <a:ext cx="272" cy="291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5</a:t>
              </a:r>
            </a:p>
          </p:txBody>
        </p:sp>
        <p:sp>
          <p:nvSpPr>
            <p:cNvPr id="9233" name="Line 31"/>
            <p:cNvSpPr>
              <a:spLocks noChangeShapeType="1"/>
            </p:cNvSpPr>
            <p:nvPr/>
          </p:nvSpPr>
          <p:spPr bwMode="auto">
            <a:xfrm>
              <a:off x="4332" y="2886"/>
              <a:ext cx="22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5591175" y="3789364"/>
            <a:ext cx="4897438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sz="2400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giải</a:t>
            </a: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Cửa hàng có số mét vải là:</a:t>
            </a: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x 5 = 150 (m)</a:t>
            </a: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Cửa hàng </a:t>
            </a:r>
            <a:r>
              <a:rPr lang="vi-VN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bán số mét vải là:</a:t>
            </a:r>
          </a:p>
          <a:p>
            <a:pPr algn="ct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150 : 5 = 30 (m)</a:t>
            </a:r>
          </a:p>
          <a:p>
            <a:pPr algn="r">
              <a:defRPr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Đáp số: 30 m</a:t>
            </a:r>
          </a:p>
        </p:txBody>
      </p:sp>
      <p:sp>
        <p:nvSpPr>
          <p:cNvPr id="1057" name="Text Box 33"/>
          <p:cNvSpPr txBox="1">
            <a:spLocks noChangeArrowheads="1"/>
          </p:cNvSpPr>
          <p:nvPr/>
        </p:nvSpPr>
        <p:spPr bwMode="auto">
          <a:xfrm>
            <a:off x="3627140" y="6156326"/>
            <a:ext cx="6121400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còn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thể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giải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bằng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khác</a:t>
            </a:r>
            <a:r>
              <a:rPr lang="en-US" sz="2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2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500"/>
                                        <p:tgtEl>
                                          <p:spTgt spid="172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500"/>
                                        <p:tgtEl>
                                          <p:spTgt spid="17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5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500"/>
                                        <p:tgtEl>
                                          <p:spTgt spid="172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/>
      <p:bldP spid="172036" grpId="0"/>
      <p:bldP spid="172037" grpId="0"/>
      <p:bldP spid="172040" grpId="0"/>
      <p:bldP spid="172041" grpId="0"/>
      <p:bldP spid="1047" grpId="0" animBg="1"/>
      <p:bldP spid="174083" grpId="0"/>
      <p:bldP spid="105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2424114" y="333375"/>
            <a:ext cx="7559675" cy="29527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b"/>
          <a:lstStyle/>
          <a:p>
            <a:pPr>
              <a:defRPr/>
            </a:pPr>
            <a:r>
              <a:rPr lang="en-US" sz="2800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</a:t>
            </a:r>
            <a:r>
              <a:rPr lang="en-US" sz="2800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2:</a:t>
            </a:r>
          </a:p>
          <a:p>
            <a:pPr algn="ctr">
              <a:defRPr/>
            </a:pP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giải</a:t>
            </a:r>
            <a:endParaRPr lang="en-US" sz="2800" i="1" dirty="0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tấm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vải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cửa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hàng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bán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  <a:p>
            <a:pPr algn="ctr">
              <a:defRPr/>
            </a:pP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5 : 5 = 1 (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tấm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</a:t>
            </a:r>
          </a:p>
          <a:p>
            <a:pPr algn="ctr">
              <a:defRPr/>
            </a:pP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mét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vải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cửa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hàng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bán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  <a:p>
            <a:pPr algn="ctr">
              <a:defRPr/>
            </a:pP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x 1= 30 (m)</a:t>
            </a:r>
          </a:p>
          <a:p>
            <a:pPr algn="r">
              <a:defRPr/>
            </a:pP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Đáp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30 m</a:t>
            </a:r>
          </a:p>
        </p:txBody>
      </p:sp>
      <p:sp>
        <p:nvSpPr>
          <p:cNvPr id="10243" name="Rectangle 11"/>
          <p:cNvSpPr>
            <a:spLocks noChangeArrowheads="1"/>
          </p:cNvSpPr>
          <p:nvPr/>
        </p:nvSpPr>
        <p:spPr bwMode="auto">
          <a:xfrm>
            <a:off x="2773363" y="2349501"/>
            <a:ext cx="25844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Arial" charset="0"/>
            </a:endParaRPr>
          </a:p>
        </p:txBody>
      </p:sp>
      <p:sp>
        <p:nvSpPr>
          <p:cNvPr id="10244" name="Rectangle 13"/>
          <p:cNvSpPr>
            <a:spLocks noChangeArrowheads="1"/>
          </p:cNvSpPr>
          <p:nvPr/>
        </p:nvSpPr>
        <p:spPr bwMode="auto">
          <a:xfrm>
            <a:off x="6167439" y="4724401"/>
            <a:ext cx="32416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Arial" charset="0"/>
            </a:endParaRPr>
          </a:p>
        </p:txBody>
      </p:sp>
      <p:sp>
        <p:nvSpPr>
          <p:cNvPr id="10245" name="Rectangle 15"/>
          <p:cNvSpPr>
            <a:spLocks noChangeArrowheads="1"/>
          </p:cNvSpPr>
          <p:nvPr/>
        </p:nvSpPr>
        <p:spPr bwMode="auto">
          <a:xfrm>
            <a:off x="7248526" y="6065838"/>
            <a:ext cx="204152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Arial" charset="0"/>
            </a:endParaRPr>
          </a:p>
        </p:txBody>
      </p:sp>
      <p:sp>
        <p:nvSpPr>
          <p:cNvPr id="10246" name="Rectangle 3"/>
          <p:cNvSpPr>
            <a:spLocks noChangeArrowheads="1"/>
          </p:cNvSpPr>
          <p:nvPr/>
        </p:nvSpPr>
        <p:spPr bwMode="auto">
          <a:xfrm>
            <a:off x="1992314" y="4365626"/>
            <a:ext cx="569118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en-US" sz="2400" b="1">
              <a:latin typeface="Arial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2424113" y="3357564"/>
            <a:ext cx="7632700" cy="35004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b"/>
          <a:lstStyle/>
          <a:p>
            <a:pPr>
              <a:defRPr/>
            </a:pPr>
            <a:r>
              <a:rPr lang="en-US" sz="2800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Cách</a:t>
            </a:r>
            <a:r>
              <a:rPr lang="en-US" sz="2800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3:</a:t>
            </a:r>
          </a:p>
          <a:p>
            <a:pPr algn="ctr">
              <a:defRPr/>
            </a:pP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giải</a:t>
            </a:r>
            <a:endParaRPr lang="en-US" sz="2800" i="1" dirty="0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  <a:p>
            <a:pPr>
              <a:defRPr/>
            </a:pP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Nếu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vải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bán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chia </a:t>
            </a:r>
            <a:r>
              <a:rPr lang="vi-VN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ều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các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tấm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vải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thì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mỗi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tấm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vải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bán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  <a:p>
            <a:pPr algn="ctr">
              <a:defRPr/>
            </a:pP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30 : 5 = 6 (m)</a:t>
            </a:r>
          </a:p>
          <a:p>
            <a:pPr algn="ctr">
              <a:defRPr/>
            </a:pP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Tổng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mét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vải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cửa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hàng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bán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vi-VN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  <a:p>
            <a:pPr algn="ctr">
              <a:defRPr/>
            </a:pP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6 x 5 = 30 (m)</a:t>
            </a:r>
          </a:p>
          <a:p>
            <a:pPr algn="r">
              <a:defRPr/>
            </a:pP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Đáp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8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30 m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1919289" y="2565400"/>
            <a:ext cx="84089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8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CHÚC CÁC CON HỌC TỐT!</a:t>
            </a:r>
          </a:p>
        </p:txBody>
      </p:sp>
    </p:spTree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6EA882-72DB-46C6-9B84-3E5230BF94EA}"/>
              </a:ext>
            </a:extLst>
          </p:cNvPr>
          <p:cNvSpPr txBox="1"/>
          <p:nvPr/>
        </p:nvSpPr>
        <p:spPr>
          <a:xfrm>
            <a:off x="3143672" y="2420888"/>
            <a:ext cx="72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>
                  <a:reflection blurRad="6350" stA="60000" endA="900" endPos="58000" dir="5400000" sy="-100000" algn="bl" rotWithShape="0"/>
                </a:effectLst>
                <a:uLnTx/>
                <a:uFillTx/>
                <a:latin typeface="UTM Arruba KT" panose="02040603050506020204" pitchFamily="18" charset="0"/>
                <a:ea typeface="+mn-ea"/>
                <a:cs typeface="Arial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700211032"/>
      </p:ext>
    </p:extLst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1896276" y="1700808"/>
            <a:ext cx="33356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a) 9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 </a:t>
            </a:r>
            <a:r>
              <a:rPr lang="en-US" sz="36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( 15 +3)</a:t>
            </a:r>
            <a:endParaRPr lang="en-US" sz="3600" b="1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1847528" y="5517232"/>
            <a:ext cx="381642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e) 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(9 </a:t>
            </a:r>
            <a:r>
              <a:rPr 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3=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896276" y="380996"/>
            <a:ext cx="8352928" cy="367986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Nối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biểu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thức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 </a:t>
            </a:r>
            <a:r>
              <a:rPr lang="en-US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cột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A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dạng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nó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 </a:t>
            </a:r>
            <a:r>
              <a:rPr lang="en-US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cột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B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847529" y="2708920"/>
            <a:ext cx="3047595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b) 9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 </a:t>
            </a:r>
            <a:r>
              <a:rPr 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(15 - 3)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775521" y="3717032"/>
            <a:ext cx="3047595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c) (9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+15) </a:t>
            </a:r>
            <a:r>
              <a:rPr 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:3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847528" y="4581128"/>
            <a:ext cx="345638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d) 45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en-US" sz="36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( 15 x 3)</a:t>
            </a:r>
            <a:endParaRPr lang="en-US" sz="3600" b="1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519936" y="1628800"/>
            <a:ext cx="514806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1)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hiệu</a:t>
            </a:r>
            <a:endParaRPr lang="en-US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5519936" y="2708920"/>
            <a:ext cx="514806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2)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tổng</a:t>
            </a:r>
            <a:endParaRPr lang="en-US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5519936" y="3706146"/>
            <a:ext cx="514806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3) Chia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tích</a:t>
            </a:r>
            <a:endParaRPr lang="en-US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5519936" y="4664278"/>
            <a:ext cx="514806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4) Chia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tổng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endParaRPr lang="en-US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2639616" y="1304158"/>
            <a:ext cx="1116124" cy="396651"/>
          </a:xfrm>
          <a:prstGeom prst="roundRect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7392144" y="1297601"/>
            <a:ext cx="1116124" cy="396651"/>
          </a:xfrm>
          <a:prstGeom prst="roundRect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>
                <a:solidFill>
                  <a:srgbClr val="FFFF00"/>
                </a:solidFill>
              </a:rPr>
              <a:t>B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5015880" y="2348880"/>
            <a:ext cx="504056" cy="576064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rgbClr val="FF660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4679100" y="4365105"/>
            <a:ext cx="840837" cy="559201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rgbClr val="FF660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5015881" y="2141288"/>
            <a:ext cx="624813" cy="1071688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rgbClr val="FF660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V="1">
            <a:off x="4544711" y="4132218"/>
            <a:ext cx="1095982" cy="556923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rgbClr val="FF6600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5328286" y="5896413"/>
            <a:ext cx="1415786" cy="0"/>
          </a:xfrm>
          <a:prstGeom prst="straightConnector1">
            <a:avLst/>
          </a:prstGeom>
          <a:solidFill>
            <a:schemeClr val="accent1"/>
          </a:solidFill>
          <a:ln w="57150" cap="sq" cmpd="sng" algn="ctr">
            <a:solidFill>
              <a:srgbClr val="FFFF00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29" name="Rounded Rectangle 28"/>
          <p:cNvSpPr/>
          <p:nvPr/>
        </p:nvSpPr>
        <p:spPr bwMode="auto">
          <a:xfrm>
            <a:off x="7032104" y="5553704"/>
            <a:ext cx="1332148" cy="899265"/>
          </a:xfrm>
          <a:prstGeom prst="roundRect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1399258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3" grpId="0"/>
      <p:bldP spid="160774" grpId="0"/>
      <p:bldP spid="15372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2809C2D-D5C1-4D49-8E4C-A4181D451530}"/>
              </a:ext>
            </a:extLst>
          </p:cNvPr>
          <p:cNvSpPr txBox="1"/>
          <p:nvPr/>
        </p:nvSpPr>
        <p:spPr>
          <a:xfrm>
            <a:off x="5159896" y="620688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6600"/>
                </a:solidFill>
                <a:effectLst>
                  <a:reflection blurRad="6350" stA="60000" endA="900" endPos="58000" dir="5400000" sy="-100000" algn="bl" rotWithShape="0"/>
                </a:effectLst>
                <a:latin typeface="UTM Arruba KT" panose="02040603050506020204" pitchFamily="18" charset="0"/>
              </a:rPr>
              <a:t>TOÁN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40B08B-7038-40FA-9EC7-AD6C62A6D524}"/>
              </a:ext>
            </a:extLst>
          </p:cNvPr>
          <p:cNvSpPr txBox="1"/>
          <p:nvPr/>
        </p:nvSpPr>
        <p:spPr>
          <a:xfrm>
            <a:off x="2135560" y="1544018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006600"/>
                </a:solidFill>
                <a:effectLst>
                  <a:reflection blurRad="6350" stA="60000" endA="900" endPos="58000" dir="5400000" sy="-100000" algn="bl" rotWithShape="0"/>
                </a:effectLst>
                <a:latin typeface="UTM Showcard" panose="02040603050506020204" pitchFamily="18" charset="0"/>
              </a:rPr>
              <a:t>CHIA MỘT TÍCH CHO MỘT SỐ</a:t>
            </a:r>
          </a:p>
        </p:txBody>
      </p:sp>
    </p:spTree>
    <p:extLst>
      <p:ext uri="{BB962C8B-B14F-4D97-AF65-F5344CB8AC3E}">
        <p14:creationId xmlns:p14="http://schemas.microsoft.com/office/powerpoint/2010/main" val="1922257959"/>
      </p:ext>
    </p:extLst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57339"/>
            <a:ext cx="8388350" cy="503237"/>
          </a:xfrm>
        </p:spPr>
        <p:txBody>
          <a:bodyPr anchor="b"/>
          <a:lstStyle/>
          <a:p>
            <a:pPr algn="l" eaLnBrk="1" hangingPunct="1">
              <a:defRPr/>
            </a:pPr>
            <a:r>
              <a:rPr lang="en-US" sz="3200" dirty="0">
                <a:solidFill>
                  <a:srgbClr val="006600"/>
                </a:solidFill>
                <a:latin typeface="Arial"/>
              </a:rPr>
              <a:t>a/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Tính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giá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trị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của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biểu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thức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. </a:t>
            </a: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4151784" y="5589240"/>
            <a:ext cx="712879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 </a:t>
            </a:r>
            <a:r>
              <a:rPr lang="en-US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</a:t>
            </a: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 : 3 </a:t>
            </a:r>
          </a:p>
          <a:p>
            <a:pPr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135 : 3 </a:t>
            </a:r>
          </a:p>
          <a:p>
            <a:pPr>
              <a:defRPr/>
            </a:pPr>
            <a:r>
              <a:rPr lang="en-US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</a:t>
            </a:r>
            <a:r>
              <a:rPr lang="en-US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45</a:t>
            </a: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4439817" y="1962431"/>
            <a:ext cx="30972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(9 </a:t>
            </a:r>
            <a:r>
              <a:rPr lang="en-US" sz="2800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: 3=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1524000" y="1052513"/>
            <a:ext cx="1296988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Ví dụ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774825" y="2636839"/>
            <a:ext cx="1441450" cy="646331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</a:t>
            </a:r>
            <a:r>
              <a:rPr lang="en-US" sz="3600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3600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3" grpId="0"/>
      <p:bldP spid="160774" grpId="0"/>
      <p:bldP spid="15374" grpId="0"/>
      <p:bldP spid="153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57339"/>
            <a:ext cx="8388350" cy="503237"/>
          </a:xfrm>
        </p:spPr>
        <p:txBody>
          <a:bodyPr anchor="b"/>
          <a:lstStyle/>
          <a:p>
            <a:pPr algn="l" eaLnBrk="1" hangingPunct="1">
              <a:defRPr/>
            </a:pPr>
            <a:r>
              <a:rPr lang="en-US" sz="3200" dirty="0">
                <a:solidFill>
                  <a:srgbClr val="006600"/>
                </a:solidFill>
                <a:latin typeface="Arial"/>
              </a:rPr>
              <a:t>a/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Tính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giá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trị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của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biểu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thức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. </a:t>
            </a: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4169569" y="1935113"/>
            <a:ext cx="30972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(9 </a:t>
            </a:r>
            <a:r>
              <a:rPr lang="en-US" sz="2800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: 3 =</a:t>
            </a:r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4621213" y="6021288"/>
            <a:ext cx="734481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 : 3</a:t>
            </a: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 x 15 </a:t>
            </a:r>
          </a:p>
          <a:p>
            <a:pPr>
              <a:defRPr/>
            </a:pP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3 </a:t>
            </a:r>
            <a:r>
              <a:rPr lang="en-US" sz="54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 </a:t>
            </a:r>
          </a:p>
          <a:p>
            <a:pPr>
              <a:defRPr/>
            </a:pP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45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1524000" y="1052513"/>
            <a:ext cx="1296988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Ví dụ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100263" y="4293097"/>
            <a:ext cx="1441450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1631505" y="2420888"/>
            <a:ext cx="8893175" cy="1040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Nhận</a:t>
            </a:r>
            <a:r>
              <a:rPr lang="en-US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thấy</a:t>
            </a:r>
            <a:r>
              <a:rPr lang="en-US" sz="24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 chia </a:t>
            </a:r>
            <a:r>
              <a:rPr lang="en-US" sz="2400" b="1" i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hết</a:t>
            </a:r>
            <a:r>
              <a:rPr lang="en-US" sz="24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3;</a:t>
            </a:r>
            <a:r>
              <a:rPr lang="en-US" sz="2400" b="1" i="1" u="sng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nên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ta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lấy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9 : 3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trước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,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rồi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quả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thừa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kia.</a:t>
            </a:r>
          </a:p>
        </p:txBody>
      </p:sp>
    </p:spTree>
    <p:extLst>
      <p:ext uri="{BB962C8B-B14F-4D97-AF65-F5344CB8AC3E}">
        <p14:creationId xmlns:p14="http://schemas.microsoft.com/office/powerpoint/2010/main" val="851585126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500"/>
                                        <p:tgtEl>
                                          <p:spTgt spid="16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4" grpId="0"/>
      <p:bldP spid="160777" grpId="0"/>
      <p:bldP spid="15374" grpId="0"/>
      <p:bldP spid="15375" grpId="0"/>
      <p:bldP spid="16179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57339"/>
            <a:ext cx="8388350" cy="503237"/>
          </a:xfrm>
        </p:spPr>
        <p:txBody>
          <a:bodyPr anchor="b"/>
          <a:lstStyle/>
          <a:p>
            <a:pPr algn="l" eaLnBrk="1" hangingPunct="1">
              <a:defRPr/>
            </a:pPr>
            <a:r>
              <a:rPr lang="en-US" sz="3200" dirty="0">
                <a:solidFill>
                  <a:srgbClr val="006600"/>
                </a:solidFill>
                <a:latin typeface="Arial"/>
              </a:rPr>
              <a:t>a/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Tính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giá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trị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của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biểu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 </a:t>
            </a:r>
            <a:r>
              <a:rPr lang="en-US" sz="3200" dirty="0" err="1">
                <a:solidFill>
                  <a:srgbClr val="006600"/>
                </a:solidFill>
                <a:latin typeface="Arial"/>
              </a:rPr>
              <a:t>thức</a:t>
            </a:r>
            <a:r>
              <a:rPr lang="en-US" sz="3200" dirty="0">
                <a:solidFill>
                  <a:srgbClr val="006600"/>
                </a:solidFill>
                <a:latin typeface="Arial"/>
              </a:rPr>
              <a:t>. </a:t>
            </a:r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4169569" y="1935113"/>
            <a:ext cx="309721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(9 </a:t>
            </a:r>
            <a:r>
              <a:rPr lang="en-US" sz="2800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: 3 =</a:t>
            </a:r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4621213" y="6021288"/>
            <a:ext cx="734481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 </a:t>
            </a:r>
            <a:r>
              <a:rPr lang="en-US" sz="54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15 : 3</a:t>
            </a: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 </a:t>
            </a:r>
          </a:p>
          <a:p>
            <a:pPr>
              <a:defRPr/>
            </a:pP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9 </a:t>
            </a:r>
            <a:r>
              <a:rPr lang="en-US" sz="54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5 </a:t>
            </a:r>
          </a:p>
          <a:p>
            <a:pPr>
              <a:defRPr/>
            </a:pP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45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1524000" y="1052513"/>
            <a:ext cx="1296988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Ví dụ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100263" y="4293097"/>
            <a:ext cx="1441450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1631505" y="2420888"/>
            <a:ext cx="8893175" cy="1040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Nhận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thấy</a:t>
            </a:r>
            <a:r>
              <a:rPr 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: </a:t>
            </a:r>
            <a:r>
              <a:rPr lang="en-US" sz="24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15 chia </a:t>
            </a:r>
            <a:r>
              <a:rPr lang="en-US" sz="2400" b="1" i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hết</a:t>
            </a:r>
            <a:r>
              <a:rPr lang="en-US" sz="24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;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nên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ta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lấy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 : 3,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rồi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quả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thừa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kia</a:t>
            </a: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0280689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6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5" dur="500"/>
                                        <p:tgtEl>
                                          <p:spTgt spid="16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4" grpId="0"/>
      <p:bldP spid="160777" grpId="0"/>
      <p:bldP spid="15374" grpId="0"/>
      <p:bldP spid="15375" grpId="0"/>
      <p:bldP spid="1617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1557339"/>
            <a:ext cx="8388350" cy="503237"/>
          </a:xfrm>
        </p:spPr>
        <p:txBody>
          <a:bodyPr anchor="b"/>
          <a:lstStyle/>
          <a:p>
            <a:pPr algn="l" eaLnBrk="1" hangingPunct="1">
              <a:defRPr/>
            </a:pPr>
            <a:r>
              <a:rPr lang="en-US" sz="3200" dirty="0">
                <a:latin typeface="Arial"/>
              </a:rPr>
              <a:t>a/ So </a:t>
            </a:r>
            <a:r>
              <a:rPr lang="en-US" sz="3200" dirty="0" err="1">
                <a:latin typeface="Arial"/>
              </a:rPr>
              <a:t>sánh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giá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trị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của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ba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biểu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thức</a:t>
            </a:r>
            <a:r>
              <a:rPr lang="en-US" sz="3200" dirty="0">
                <a:latin typeface="Arial"/>
              </a:rPr>
              <a:t>. </a:t>
            </a: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1774825" y="2804143"/>
            <a:ext cx="2520280" cy="1506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 : 3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135 : 3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45</a:t>
            </a:r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4871864" y="2608888"/>
            <a:ext cx="2448272" cy="1684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(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 : 3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 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15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3 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45</a:t>
            </a:r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8112224" y="2787296"/>
            <a:ext cx="2160240" cy="1433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9 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15 : 3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)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9 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5 </a:t>
            </a:r>
          </a:p>
          <a:p>
            <a:pP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45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1524000" y="1052513"/>
            <a:ext cx="1296988" cy="40005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Ví dụ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1774825" y="2112964"/>
            <a:ext cx="1441450" cy="5238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Ta </a:t>
            </a:r>
            <a:r>
              <a:rPr lang="en-US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thấy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1829793" y="4792610"/>
            <a:ext cx="8424863" cy="523220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Vậy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     (9 x 15) : 3  = (9 : 3) x 15  = 9 x (15 : 3)</a:t>
            </a:r>
          </a:p>
        </p:txBody>
      </p:sp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1774826" y="4824615"/>
            <a:ext cx="8893175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i="1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</a:t>
            </a:r>
            <a:r>
              <a:rPr lang="en-US" sz="24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luận</a:t>
            </a:r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</a:t>
            </a:r>
            <a:r>
              <a:rPr lang="en-US" sz="24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Vì</a:t>
            </a:r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 chia </a:t>
            </a:r>
            <a:r>
              <a:rPr lang="en-US" sz="24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hết</a:t>
            </a:r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3; 9 chia </a:t>
            </a:r>
            <a:r>
              <a:rPr lang="en-US" sz="24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hết</a:t>
            </a:r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 </a:t>
            </a:r>
            <a:r>
              <a:rPr lang="en-US" sz="24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nên</a:t>
            </a:r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thể</a:t>
            </a:r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lấy</a:t>
            </a:r>
            <a:r>
              <a:rPr lang="en-US" sz="2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thừa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chia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rồi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quả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thừa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400" b="1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kia.</a:t>
            </a:r>
          </a:p>
        </p:txBody>
      </p:sp>
    </p:spTree>
    <p:extLst>
      <p:ext uri="{BB962C8B-B14F-4D97-AF65-F5344CB8AC3E}">
        <p14:creationId xmlns:p14="http://schemas.microsoft.com/office/powerpoint/2010/main" val="1858063645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500"/>
                                        <p:tgtEl>
                                          <p:spTgt spid="16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160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3" grpId="0"/>
      <p:bldP spid="160776" grpId="0"/>
      <p:bldP spid="160777" grpId="0"/>
      <p:bldP spid="15374" grpId="0"/>
      <p:bldP spid="15375" grpId="0"/>
      <p:bldP spid="15376" grpId="0"/>
      <p:bldP spid="1617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33625" y="-3597"/>
            <a:ext cx="8891587" cy="863601"/>
          </a:xfrm>
        </p:spPr>
        <p:txBody>
          <a:bodyPr anchor="b"/>
          <a:lstStyle/>
          <a:p>
            <a:pPr eaLnBrk="1" hangingPunct="1">
              <a:defRPr/>
            </a:pPr>
            <a:r>
              <a:rPr lang="en-US" sz="3200" dirty="0">
                <a:latin typeface="Arial"/>
              </a:rPr>
              <a:t>b/ </a:t>
            </a:r>
            <a:r>
              <a:rPr lang="en-US" sz="3200" dirty="0" err="1">
                <a:latin typeface="Arial"/>
              </a:rPr>
              <a:t>Tính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giá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trị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của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hai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biểu</a:t>
            </a:r>
            <a:r>
              <a:rPr lang="en-US" sz="3200" dirty="0">
                <a:latin typeface="Arial"/>
              </a:rPr>
              <a:t> </a:t>
            </a:r>
            <a:r>
              <a:rPr lang="en-US" sz="3200" dirty="0" err="1">
                <a:latin typeface="Arial"/>
              </a:rPr>
              <a:t>thức</a:t>
            </a:r>
            <a:r>
              <a:rPr lang="en-US" sz="3200" dirty="0">
                <a:latin typeface="Arial"/>
              </a:rPr>
              <a:t>. </a:t>
            </a: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4871865" y="783156"/>
            <a:ext cx="2939199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(7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x</a:t>
            </a: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: 3  </a:t>
            </a:r>
          </a:p>
        </p:txBody>
      </p:sp>
      <p:sp>
        <p:nvSpPr>
          <p:cNvPr id="163850" name="Rectangle 10"/>
          <p:cNvSpPr>
            <a:spLocks noChangeArrowheads="1"/>
          </p:cNvSpPr>
          <p:nvPr/>
        </p:nvSpPr>
        <p:spPr bwMode="auto">
          <a:xfrm>
            <a:off x="1955576" y="4581948"/>
            <a:ext cx="65166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Vì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sao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ta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không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tính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(7 : 3)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 ?</a:t>
            </a: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1667322" y="4796632"/>
            <a:ext cx="88931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Ta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không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tính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(7 : 3)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15,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vì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không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chia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hết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3.</a:t>
            </a:r>
          </a:p>
        </p:txBody>
      </p:sp>
      <p:sp>
        <p:nvSpPr>
          <p:cNvPr id="163853" name="Rectangle 13"/>
          <p:cNvSpPr>
            <a:spLocks noChangeArrowheads="1"/>
          </p:cNvSpPr>
          <p:nvPr/>
        </p:nvSpPr>
        <p:spPr bwMode="auto">
          <a:xfrm>
            <a:off x="1774826" y="5497828"/>
            <a:ext cx="88931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i="1" u="sng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</a:t>
            </a:r>
            <a:r>
              <a:rPr lang="en-US" sz="24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u="sng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luận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Vì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 chia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hết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nên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thể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lấy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 chia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cho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rồi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quả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với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7.</a:t>
            </a:r>
          </a:p>
        </p:txBody>
      </p:sp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524000" y="908051"/>
            <a:ext cx="151288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Ta </a:t>
            </a:r>
            <a:r>
              <a:rPr lang="en-US" sz="24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2063552" y="2044164"/>
            <a:ext cx="4032448" cy="2320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(7 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15) : 3 </a:t>
            </a:r>
          </a:p>
          <a:p>
            <a:pPr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105 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 </a:t>
            </a:r>
          </a:p>
          <a:p>
            <a:pPr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</a:t>
            </a:r>
            <a:r>
              <a:rPr 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35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6894142" y="1845444"/>
            <a:ext cx="3522338" cy="2375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 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(15 : 3) </a:t>
            </a:r>
          </a:p>
          <a:p>
            <a:pPr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7 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x</a:t>
            </a: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5 </a:t>
            </a:r>
          </a:p>
          <a:p>
            <a:pPr>
              <a:defRPr/>
            </a:pP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= </a:t>
            </a:r>
            <a:r>
              <a:rPr 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35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6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6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3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0" grpId="0"/>
      <p:bldP spid="163852" grpId="0"/>
      <p:bldP spid="163853" grpId="0"/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Textured">
  <a:themeElements>
    <a:clrScheme name="Textured 3">
      <a:dk1>
        <a:srgbClr val="4E4E74"/>
      </a:dk1>
      <a:lt1>
        <a:srgbClr val="FFFFFF"/>
      </a:lt1>
      <a:dk2>
        <a:srgbClr val="666699"/>
      </a:dk2>
      <a:lt2>
        <a:srgbClr val="FFFFCC"/>
      </a:lt2>
      <a:accent1>
        <a:srgbClr val="5E5884"/>
      </a:accent1>
      <a:accent2>
        <a:srgbClr val="8AB29D"/>
      </a:accent2>
      <a:accent3>
        <a:srgbClr val="B8B8CA"/>
      </a:accent3>
      <a:accent4>
        <a:srgbClr val="DADADA"/>
      </a:accent4>
      <a:accent5>
        <a:srgbClr val="B6B4C2"/>
      </a:accent5>
      <a:accent6>
        <a:srgbClr val="7DA18E"/>
      </a:accent6>
      <a:hlink>
        <a:srgbClr val="FFFF99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4815</TotalTime>
  <Words>989</Words>
  <Application>Microsoft Office PowerPoint</Application>
  <PresentationFormat>Widescreen</PresentationFormat>
  <Paragraphs>128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Tahoma</vt:lpstr>
      <vt:lpstr>UTM Arruba KT</vt:lpstr>
      <vt:lpstr>UTM Showcard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a/ Tính giá trị của biểu thức. </vt:lpstr>
      <vt:lpstr>a/ Tính giá trị của biểu thức. </vt:lpstr>
      <vt:lpstr>a/ Tính giá trị của biểu thức. </vt:lpstr>
      <vt:lpstr>a/ So sánh giá trị của ba biểu thức. </vt:lpstr>
      <vt:lpstr>b/ Tính giá trị của hai biểu thức. </vt:lpstr>
      <vt:lpstr>PowerPoint Presentation</vt:lpstr>
      <vt:lpstr>PowerPoint Presentation</vt:lpstr>
      <vt:lpstr>PowerPoint Presentation</vt:lpstr>
      <vt:lpstr>Bài 2: Tính bằng cách thuận tiện nhất. 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GIAÙO AÙN LÔÙP 3_ MOÂN TOAÙN  Baøi : Dieän tích cuûa moät hình</dc:title>
  <dc:creator>Windows xp sp2 Full</dc:creator>
  <cp:lastModifiedBy>DELL</cp:lastModifiedBy>
  <cp:revision>247</cp:revision>
  <dcterms:created xsi:type="dcterms:W3CDTF">2006-02-13T19:22:27Z</dcterms:created>
  <dcterms:modified xsi:type="dcterms:W3CDTF">2021-12-19T05:11:14Z</dcterms:modified>
</cp:coreProperties>
</file>