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34" r:id="rId3"/>
    <p:sldId id="257" r:id="rId4"/>
    <p:sldId id="260" r:id="rId5"/>
    <p:sldId id="262" r:id="rId6"/>
    <p:sldId id="332" r:id="rId7"/>
    <p:sldId id="287" r:id="rId8"/>
    <p:sldId id="323" r:id="rId9"/>
    <p:sldId id="324" r:id="rId10"/>
    <p:sldId id="326" r:id="rId11"/>
    <p:sldId id="294" r:id="rId12"/>
    <p:sldId id="288" r:id="rId13"/>
    <p:sldId id="270" r:id="rId14"/>
    <p:sldId id="289" r:id="rId15"/>
    <p:sldId id="286" r:id="rId16"/>
    <p:sldId id="318" r:id="rId17"/>
    <p:sldId id="319" r:id="rId18"/>
    <p:sldId id="329" r:id="rId19"/>
    <p:sldId id="331" r:id="rId20"/>
    <p:sldId id="330" r:id="rId21"/>
    <p:sldId id="328" r:id="rId22"/>
    <p:sldId id="296" r:id="rId23"/>
    <p:sldId id="317" r:id="rId24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  <p:embeddedFont>
      <p:font typeface="HP001 4 hàng" charset="-93"/>
      <p:regular r:id="rId31"/>
      <p:bold r:id="rId3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F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8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3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90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5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2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7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4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3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066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44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0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55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14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2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30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23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2EC0-98EE-42FA-9109-B7D365ECD826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EDAE-3192-4E79-92BD-B82F12D173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22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F19153F-E5E1-44E2-8B59-80D0E9D7433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10/12/2021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08547BB-17F0-402F-BDF8-FA2F2EC55B9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gif"/><Relationship Id="rId3" Type="http://schemas.openxmlformats.org/officeDocument/2006/relationships/image" Target="../media/image36.jpeg"/><Relationship Id="rId7" Type="http://schemas.openxmlformats.org/officeDocument/2006/relationships/image" Target="../media/image38.gi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image" Target="../media/image42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png"/><Relationship Id="rId4" Type="http://schemas.openxmlformats.org/officeDocument/2006/relationships/image" Target="../media/image37.gif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0"/>
            <a:ext cx="12192000" cy="687318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43324" y="915728"/>
            <a:ext cx="470535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700" b="1" dirty="0" err="1">
                <a:solidFill>
                  <a:schemeClr val="bg1"/>
                </a:solidFill>
                <a:latin typeface="Arial" pitchFamily="34" charset="0"/>
              </a:rPr>
              <a:t>Tập</a:t>
            </a:r>
            <a:r>
              <a:rPr lang="en-US" sz="37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itchFamily="34" charset="0"/>
              </a:rPr>
              <a:t>làm</a:t>
            </a:r>
            <a:r>
              <a:rPr lang="en-US" sz="37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itchFamily="34" charset="0"/>
              </a:rPr>
              <a:t>văn</a:t>
            </a:r>
            <a:r>
              <a:rPr lang="en-US" sz="3700" b="1" dirty="0" smtClean="0">
                <a:solidFill>
                  <a:schemeClr val="bg1"/>
                </a:solidFill>
                <a:latin typeface="Arial" pitchFamily="34" charset="0"/>
              </a:rPr>
              <a:t> - </a:t>
            </a:r>
            <a:r>
              <a:rPr lang="en-US" sz="3700" b="1" dirty="0" err="1" smtClean="0">
                <a:solidFill>
                  <a:schemeClr val="bg1"/>
                </a:solidFill>
                <a:latin typeface="Arial" pitchFamily="34" charset="0"/>
              </a:rPr>
              <a:t>Lớp</a:t>
            </a:r>
            <a:r>
              <a:rPr lang="en-US" sz="37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700" b="1" dirty="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vi-VN" sz="37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01505" y="1752854"/>
            <a:ext cx="9239534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Bài</a:t>
            </a:r>
            <a:r>
              <a:rPr lang="en-US" sz="4000" b="1" dirty="0">
                <a:solidFill>
                  <a:srgbClr val="FFFF00"/>
                </a:solidFill>
              </a:rPr>
              <a:t>: </a:t>
            </a:r>
            <a:r>
              <a:rPr lang="en-US" sz="4000" b="1" dirty="0" err="1">
                <a:solidFill>
                  <a:srgbClr val="FFFF00"/>
                </a:solidFill>
              </a:rPr>
              <a:t>Nghe</a:t>
            </a:r>
            <a:r>
              <a:rPr lang="en-US" sz="4000" b="1" dirty="0">
                <a:solidFill>
                  <a:srgbClr val="FFFF00"/>
                </a:solidFill>
              </a:rPr>
              <a:t>- </a:t>
            </a:r>
            <a:r>
              <a:rPr lang="en-US" sz="4000" b="1" dirty="0" err="1">
                <a:solidFill>
                  <a:srgbClr val="FFFF00"/>
                </a:solidFill>
              </a:rPr>
              <a:t>kể</a:t>
            </a:r>
            <a:r>
              <a:rPr lang="en-US" sz="4000" b="1" dirty="0">
                <a:solidFill>
                  <a:srgbClr val="FFFF00"/>
                </a:solidFill>
              </a:rPr>
              <a:t>: </a:t>
            </a:r>
            <a:r>
              <a:rPr lang="en-US" sz="4000" b="1" dirty="0" err="1">
                <a:solidFill>
                  <a:srgbClr val="FFFF00"/>
                </a:solidFill>
              </a:rPr>
              <a:t>Tôi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cũng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như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bác</a:t>
            </a:r>
            <a:endParaRPr lang="vi-VN" sz="4000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Giới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thiệu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hoạt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</a:rPr>
              <a:t>.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06755" y="181813"/>
            <a:ext cx="7378489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Trường</a:t>
            </a:r>
            <a:r>
              <a:rPr lang="en-US" sz="3200" i="1" dirty="0">
                <a:solidFill>
                  <a:srgbClr val="00C8F0"/>
                </a:solidFill>
                <a:latin typeface="Arial" pitchFamily="34" charset="0"/>
              </a:rPr>
              <a:t> </a:t>
            </a:r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Tiểu</a:t>
            </a:r>
            <a:r>
              <a:rPr lang="en-US" sz="3200" i="1" dirty="0">
                <a:solidFill>
                  <a:srgbClr val="00C8F0"/>
                </a:solidFill>
                <a:latin typeface="Arial" pitchFamily="34" charset="0"/>
              </a:rPr>
              <a:t> </a:t>
            </a:r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học</a:t>
            </a:r>
            <a:r>
              <a:rPr lang="en-US" sz="3200" i="1" dirty="0">
                <a:solidFill>
                  <a:srgbClr val="00C8F0"/>
                </a:solidFill>
                <a:latin typeface="Arial" pitchFamily="34" charset="0"/>
              </a:rPr>
              <a:t> </a:t>
            </a:r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Sài</a:t>
            </a:r>
            <a:r>
              <a:rPr lang="en-US" sz="3200" i="1" dirty="0">
                <a:solidFill>
                  <a:srgbClr val="00C8F0"/>
                </a:solidFill>
                <a:latin typeface="Arial" pitchFamily="34" charset="0"/>
              </a:rPr>
              <a:t> </a:t>
            </a:r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Đồng</a:t>
            </a:r>
            <a:r>
              <a:rPr lang="en-US" sz="3200" i="1" dirty="0">
                <a:solidFill>
                  <a:srgbClr val="00C8F0"/>
                </a:solidFill>
                <a:latin typeface="Arial" pitchFamily="34" charset="0"/>
              </a:rPr>
              <a:t> – Long </a:t>
            </a:r>
            <a:r>
              <a:rPr lang="en-US" sz="3200" i="1" dirty="0" err="1">
                <a:solidFill>
                  <a:srgbClr val="00C8F0"/>
                </a:solidFill>
                <a:latin typeface="Arial" pitchFamily="34" charset="0"/>
              </a:rPr>
              <a:t>Biên</a:t>
            </a:r>
            <a:endParaRPr lang="en-US" sz="3200" i="1" dirty="0">
              <a:solidFill>
                <a:srgbClr val="00C8F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70214" y="3182437"/>
            <a:ext cx="439555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rial" pitchFamily="34" charset="0"/>
              </a:rPr>
              <a:t>GV: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</a:rPr>
              <a:t>Nguyễn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</a:rPr>
              <a:t>Thị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</a:rPr>
              <a:t>Thúy</a:t>
            </a:r>
            <a:endParaRPr lang="en-US" sz="320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08" y="36661"/>
            <a:ext cx="2745953" cy="1004180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40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8008" y="305632"/>
            <a:ext cx="1189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cs typeface="Times New Roman" panose="02020603050405020304" pitchFamily="18" charset="0"/>
              </a:rPr>
              <a:t> 2. </a:t>
            </a:r>
            <a:r>
              <a:rPr lang="en-US" sz="4000" dirty="0" err="1" smtClean="0"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>
                <a:cs typeface="Times New Roman" panose="02020603050405020304" pitchFamily="18" charset="0"/>
              </a:rPr>
              <a:t>giới thiệu về tổ em và hoạt động của tổ em trong tháng vừa qua với một đoàn khách đến thăm lớp.</a:t>
            </a:r>
            <a:endParaRPr lang="vi-VN" sz="4000" dirty="0"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582257" y="890481"/>
            <a:ext cx="3804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>
            <a:off x="7182804" y="890481"/>
            <a:ext cx="422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754999" y="1461063"/>
            <a:ext cx="6875485" cy="2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81489" y="1971454"/>
            <a:ext cx="150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cs typeface="Times New Roman" panose="02020603050405020304" pitchFamily="18" charset="0"/>
              </a:rPr>
              <a:t>Gợi ý:</a:t>
            </a:r>
            <a:endParaRPr lang="vi-VN" sz="40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0942" y="2679340"/>
            <a:ext cx="11288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a) Tổ em gồm </a:t>
            </a:r>
            <a:r>
              <a:rPr lang="en-US" sz="4000" dirty="0" err="1">
                <a:cs typeface="Times New Roman" panose="02020603050405020304" pitchFamily="18" charset="0"/>
              </a:rPr>
              <a:t>những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>
                <a:cs typeface="Times New Roman" panose="02020603050405020304" pitchFamily="18" charset="0"/>
              </a:rPr>
              <a:t>nào? Các bạn là người dân tộc nào?</a:t>
            </a:r>
            <a:endParaRPr lang="vi-VN" sz="4000" dirty="0"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1815" y="3985362"/>
            <a:ext cx="683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b) Mỗi bạn có đặc điểm gì hay?</a:t>
            </a:r>
            <a:endParaRPr lang="vi-VN" sz="4000" dirty="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4381" y="4641246"/>
            <a:ext cx="1169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Times New Roman" panose="02020603050405020304" pitchFamily="18" charset="0"/>
              </a:rPr>
              <a:t>c) Tháng vừa qua, các bạn làm được những việc gì tốt?</a:t>
            </a:r>
            <a:endParaRPr lang="vi-VN" sz="40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232"/>
    </mc:Choice>
    <mc:Fallback xmlns="">
      <p:transition advTm="26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46" y="77701"/>
            <a:ext cx="2745953" cy="967328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370997" y="102290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vi-VN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alt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thiệu</a:t>
            </a:r>
            <a:endParaRPr lang="en-US" altLang="vi-VN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504889" y="1045029"/>
            <a:ext cx="3125222" cy="217986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Tổ em</a:t>
            </a:r>
            <a:endParaRPr lang="vi-VN" sz="4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04007" y="1953381"/>
            <a:ext cx="3024369" cy="1787894"/>
          </a:xfrm>
          <a:prstGeom prst="cloudCallout">
            <a:avLst>
              <a:gd name="adj1" fmla="val 77017"/>
              <a:gd name="adj2" fmla="val -420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Giới thiệu các thành viên</a:t>
            </a:r>
            <a:endParaRPr lang="vi-VN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782534" y="2155378"/>
            <a:ext cx="4043165" cy="1772547"/>
          </a:xfrm>
          <a:prstGeom prst="cloudCallout">
            <a:avLst>
              <a:gd name="adj1" fmla="val -61381"/>
              <a:gd name="adj2" fmla="val -24737"/>
            </a:avLst>
          </a:prstGeom>
          <a:noFill/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Đặc điểm, tính cách của mỗi bạn</a:t>
            </a:r>
            <a:endParaRPr lang="vi-VN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720166" y="4135439"/>
            <a:ext cx="3024369" cy="1796749"/>
          </a:xfrm>
          <a:prstGeom prst="cloudCallout">
            <a:avLst>
              <a:gd name="adj1" fmla="val 77017"/>
              <a:gd name="adj2" fmla="val -420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endParaRPr lang="vi-VN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169">
        <p14:ripple/>
      </p:transition>
    </mc:Choice>
    <mc:Fallback xmlns="">
      <p:transition spd="slow" advTm="32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7691" y="634414"/>
            <a:ext cx="104241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a) 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Tổ em gồm những người bạn nào? Các bạn là người dân tộc nào?</a:t>
            </a:r>
            <a:endParaRPr lang="vi-VN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7177" y="1997173"/>
            <a:ext cx="9269603" cy="1593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tx1"/>
                </a:solidFill>
                <a:cs typeface="Times New Roman" panose="02020603050405020304" pitchFamily="18" charset="0"/>
              </a:rPr>
              <a:t>em là </a:t>
            </a:r>
            <a:r>
              <a:rPr lang="en-US" altLang="vi-VN" sz="3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altLang="vi-VN" sz="3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…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gồm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…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…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nam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…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nữ</a:t>
            </a:r>
            <a:r>
              <a:rPr lang="en-US" altLang="vi-VN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0925" y="3827415"/>
            <a:ext cx="9000308" cy="9260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800" dirty="0"/>
              <a:t> 1   </a:t>
            </a:r>
            <a:r>
              <a:rPr 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Các bạn tổ em đều là dân tộc Kinh.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77691" y="2233747"/>
            <a:ext cx="755886" cy="5225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>
            <a:off x="1024931" y="4029165"/>
            <a:ext cx="770707" cy="5225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6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9340">
        <p14:reveal/>
      </p:transition>
    </mc:Choice>
    <mc:Fallback xmlns="">
      <p:transition spd="slow" advTm="69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64" y="97971"/>
            <a:ext cx="3497035" cy="1118508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3889" y="893313"/>
            <a:ext cx="685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b) Mỗi bạn có đặc điểm gì hay?</a:t>
            </a:r>
            <a:endParaRPr lang="vi-VN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14301" y="2010789"/>
            <a:ext cx="788542" cy="49563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1023888" y="1743640"/>
            <a:ext cx="104714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 err="1"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tổ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, </a:t>
            </a:r>
            <a:r>
              <a:rPr lang="en-US" altLang="vi-VN" sz="3200" dirty="0">
                <a:cs typeface="Times New Roman" panose="02020603050405020304" pitchFamily="18" charset="0"/>
              </a:rPr>
              <a:t>mỗi </a:t>
            </a:r>
            <a:r>
              <a:rPr lang="en-US" altLang="vi-VN" sz="3200" dirty="0" err="1">
                <a:cs typeface="Times New Roman" panose="02020603050405020304" pitchFamily="18" charset="0"/>
              </a:rPr>
              <a:t>bạn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tính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cách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khác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nhau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nhưng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đều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đặc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điểm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nổi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bật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. </a:t>
            </a:r>
            <a:r>
              <a:rPr lang="en-US" altLang="vi-VN" sz="3200" dirty="0" err="1">
                <a:cs typeface="Times New Roman" panose="02020603050405020304" pitchFamily="18" charset="0"/>
              </a:rPr>
              <a:t>Bạn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… </a:t>
            </a:r>
            <a:r>
              <a:rPr lang="en-US" altLang="vi-VN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cs typeface="Times New Roman" panose="02020603050405020304" pitchFamily="18" charset="0"/>
              </a:rPr>
              <a:t>vẽ rất đẹp, bạn là họa sĩ của lớp em đó.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Bạn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….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có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năng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khiếu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hát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được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bầu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chọn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là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quản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ca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của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cs typeface="Times New Roman" panose="02020603050405020304" pitchFamily="18" charset="0"/>
              </a:rPr>
              <a:t>lớp</a:t>
            </a:r>
            <a:r>
              <a:rPr lang="en-US" altLang="vi-VN" sz="3200" dirty="0" smtClean="0">
                <a:cs typeface="Times New Roman" panose="02020603050405020304" pitchFamily="18" charset="0"/>
              </a:rPr>
              <a:t>. </a:t>
            </a:r>
            <a:r>
              <a:rPr lang="en-US" altLang="vi-VN" sz="3200" dirty="0" err="1"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cs typeface="Times New Roman" panose="02020603050405020304" pitchFamily="18" charset="0"/>
              </a:rPr>
              <a:t>ạn</a:t>
            </a:r>
            <a:r>
              <a:rPr lang="en-US" sz="3200" dirty="0" smtClean="0">
                <a:cs typeface="Times New Roman" panose="02020603050405020304" pitchFamily="18" charset="0"/>
              </a:rPr>
              <a:t> ….</a:t>
            </a:r>
            <a:r>
              <a:rPr lang="en-US" sz="3200" dirty="0" err="1" smtClean="0"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đẹp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lại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học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giỏi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môn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Toán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môn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Tiếng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nữa</a:t>
            </a:r>
            <a:r>
              <a:rPr lang="en-US" sz="3200" dirty="0" smtClean="0">
                <a:cs typeface="Times New Roman" panose="02020603050405020304" pitchFamily="18" charset="0"/>
              </a:rPr>
              <a:t>….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2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871"/>
    </mc:Choice>
    <mc:Fallback xmlns="">
      <p:transition advTm="59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472" y="507269"/>
            <a:ext cx="1136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c) Tháng vừa qua, các bạn làm được những việc gì tốt?</a:t>
            </a:r>
            <a:endParaRPr lang="vi-VN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9551" y="1865814"/>
            <a:ext cx="207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Học tập </a:t>
            </a:r>
            <a:endParaRPr lang="vi-VN" sz="3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1709" y="3096920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Phong</a:t>
            </a:r>
            <a:r>
              <a:rPr lang="en-US" sz="36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trào</a:t>
            </a:r>
            <a:endParaRPr lang="vi-VN" sz="3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3365" y="1865814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cs typeface="Times New Roman" panose="02020603050405020304" pitchFamily="18" charset="0"/>
              </a:rPr>
              <a:t>Thi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đua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học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tốt</a:t>
            </a:r>
            <a:r>
              <a:rPr lang="en-US" sz="3600" dirty="0">
                <a:cs typeface="Times New Roman" panose="02020603050405020304" pitchFamily="18" charset="0"/>
              </a:rPr>
              <a:t>. </a:t>
            </a:r>
            <a:endParaRPr lang="vi-VN" sz="3600" dirty="0"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592" y="3196801"/>
            <a:ext cx="717452" cy="436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67050" y="2016579"/>
            <a:ext cx="717452" cy="431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46592" y="2048488"/>
            <a:ext cx="717452" cy="4360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37810" y="3140523"/>
            <a:ext cx="717452" cy="431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4945" y="3022422"/>
            <a:ext cx="646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cs typeface="Times New Roman" panose="02020603050405020304" pitchFamily="18" charset="0"/>
              </a:rPr>
              <a:t>Vẽ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tranh</a:t>
            </a:r>
            <a:r>
              <a:rPr lang="en-US" sz="3600" dirty="0"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quốc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cs typeface="Times New Roman" panose="02020603050405020304" pitchFamily="18" charset="0"/>
              </a:rPr>
              <a:t>Khoảnh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khắc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cs typeface="Times New Roman" panose="02020603050405020304" pitchFamily="18" charset="0"/>
              </a:rPr>
              <a:t> online”,…)</a:t>
            </a:r>
            <a:endParaRPr lang="vi-VN" sz="36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8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0"/>
    </mc:Choice>
    <mc:Fallback xmlns="">
      <p:transition spd="slow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 animBg="1"/>
      <p:bldP spid="12" grpId="0" animBg="1"/>
      <p:bldP spid="13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-458788"/>
            <a:ext cx="1127760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34" y="4038600"/>
            <a:ext cx="350731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2813"/>
            <a:ext cx="11275484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7" y="3044825"/>
            <a:ext cx="20701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503085" y="1773380"/>
            <a:ext cx="633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vài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hoạt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động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trong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itchFamily="34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170651_IMG_747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3887" cy="2242317"/>
          </a:xfrm>
          <a:noFill/>
        </p:spPr>
      </p:pic>
      <p:sp>
        <p:nvSpPr>
          <p:cNvPr id="4" name="iṩļïḓè"/>
          <p:cNvSpPr/>
          <p:nvPr/>
        </p:nvSpPr>
        <p:spPr>
          <a:xfrm>
            <a:off x="384095" y="2242317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Tham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gia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văn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nghệ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.</a:t>
            </a:r>
          </a:p>
        </p:txBody>
      </p:sp>
      <p:pic>
        <p:nvPicPr>
          <p:cNvPr id="5" name="Content Placeholder 4" descr="c%20s%20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5146" y="1904648"/>
            <a:ext cx="4285397" cy="2243200"/>
          </a:xfrm>
          <a:noFill/>
        </p:spPr>
      </p:pic>
      <p:sp>
        <p:nvSpPr>
          <p:cNvPr id="6" name="iṩļïḓè"/>
          <p:cNvSpPr/>
          <p:nvPr/>
        </p:nvSpPr>
        <p:spPr>
          <a:xfrm>
            <a:off x="4012441" y="4173682"/>
            <a:ext cx="4064286" cy="37861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Dọn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vệ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sinh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sân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trường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.</a:t>
            </a:r>
          </a:p>
        </p:txBody>
      </p:sp>
      <p:pic>
        <p:nvPicPr>
          <p:cNvPr id="7" name="Picture 4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897" y="4009908"/>
            <a:ext cx="4173682" cy="2469474"/>
          </a:xfrm>
          <a:prstGeom prst="rect">
            <a:avLst/>
          </a:prstGeom>
          <a:noFill/>
        </p:spPr>
      </p:pic>
      <p:sp>
        <p:nvSpPr>
          <p:cNvPr id="8" name="iṩļïḓè"/>
          <p:cNvSpPr/>
          <p:nvPr/>
        </p:nvSpPr>
        <p:spPr>
          <a:xfrm>
            <a:off x="8359028" y="6479382"/>
            <a:ext cx="3768551" cy="37861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Thi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đua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học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tốt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356144" y="332324"/>
            <a:ext cx="4469556" cy="1772547"/>
          </a:xfrm>
          <a:prstGeom prst="cloudCallout">
            <a:avLst>
              <a:gd name="adj1" fmla="val -61381"/>
              <a:gd name="adj2" fmla="val -24737"/>
            </a:avLst>
          </a:prstGeom>
          <a:noFill/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trực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tiếp</a:t>
            </a:r>
            <a:endParaRPr lang="vi-VN" sz="4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ṩļïḓè"/>
          <p:cNvSpPr/>
          <p:nvPr/>
        </p:nvSpPr>
        <p:spPr>
          <a:xfrm>
            <a:off x="286603" y="2294818"/>
            <a:ext cx="2934270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Thi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đua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học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tốt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6" name="iṩļïḓè"/>
          <p:cNvSpPr/>
          <p:nvPr/>
        </p:nvSpPr>
        <p:spPr>
          <a:xfrm>
            <a:off x="3903259" y="4370587"/>
            <a:ext cx="3067999" cy="37861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Thi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giải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toán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Asmo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.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8" name="iṩļïḓè"/>
          <p:cNvSpPr/>
          <p:nvPr/>
        </p:nvSpPr>
        <p:spPr>
          <a:xfrm>
            <a:off x="9062113" y="6479382"/>
            <a:ext cx="2647666" cy="37861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>
                <a:solidFill>
                  <a:srgbClr val="C00000"/>
                </a:solidFill>
                <a:ea typeface="思源黑体 CN Heavy"/>
              </a:rPr>
              <a:t>Thi</a:t>
            </a:r>
            <a:r>
              <a:rPr lang="en-US" altLang="zh-CN" sz="2400" dirty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vẽ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tranh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pic>
        <p:nvPicPr>
          <p:cNvPr id="2050" name="Picture 2" descr="C:\Users\MyPC\Pictures\Screenshots\Screenshot (10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" y="0"/>
            <a:ext cx="4057399" cy="22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PC\Desktop\z2992402659415_e0849918dd2085fbab401520fe3c2dd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8" y="3981185"/>
            <a:ext cx="4722127" cy="24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PC\Desktop\Cuoc thi anh Khoanh hac hoc online\Đuc Tuan\z2937631962116_cdf62c2755c4c108e33faf447c9f0e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1954681"/>
            <a:ext cx="2410537" cy="24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yPC\Desktop\Cuoc thi anh Khoanh hac hoc online\Ki Phong\z2938654677777_1f26dd1e70a68e36cd7b12abc9e47f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95" y="1954681"/>
            <a:ext cx="1811929" cy="24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971257" y="332324"/>
            <a:ext cx="5107011" cy="1772547"/>
          </a:xfrm>
          <a:prstGeom prst="cloudCallout">
            <a:avLst>
              <a:gd name="adj1" fmla="val -61381"/>
              <a:gd name="adj2" fmla="val -24737"/>
            </a:avLst>
          </a:prstGeom>
          <a:noFill/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trực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tuyến</a:t>
            </a:r>
            <a:endParaRPr lang="vi-VN" sz="4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PC\Desktop\Lương Phương An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8" y="1598492"/>
            <a:ext cx="4653886" cy="28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yPC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3905994"/>
            <a:ext cx="3857744" cy="25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yPC\Desktop\z2954748181634_6e6b1110aac67935f154854eff777c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20"/>
            <a:ext cx="4094328" cy="26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ṩļïḓè"/>
          <p:cNvSpPr/>
          <p:nvPr/>
        </p:nvSpPr>
        <p:spPr>
          <a:xfrm>
            <a:off x="232991" y="3043446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Khoảnh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khắc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học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online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8" name="iṩļïḓè"/>
          <p:cNvSpPr/>
          <p:nvPr/>
        </p:nvSpPr>
        <p:spPr>
          <a:xfrm>
            <a:off x="4013737" y="4406519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Khoảnh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khắc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học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online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9" name="iṩļïḓè"/>
          <p:cNvSpPr/>
          <p:nvPr/>
        </p:nvSpPr>
        <p:spPr>
          <a:xfrm>
            <a:off x="8295225" y="6408653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Khoảnh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khắc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học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online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028597" y="332324"/>
            <a:ext cx="5163403" cy="1537419"/>
          </a:xfrm>
          <a:prstGeom prst="cloudCallout">
            <a:avLst>
              <a:gd name="adj1" fmla="val -61381"/>
              <a:gd name="adj2" fmla="val -24737"/>
            </a:avLst>
          </a:prstGeom>
          <a:noFill/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trực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tuyến</a:t>
            </a:r>
            <a:endParaRPr lang="vi-VN" sz="4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\Desktop\San pham than thien MT\Đỗ Nam Phong 3a2\Làm lọ hoa bằng lõi giấy VS.Đỗ Nam Phong3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0"/>
            <a:ext cx="3297867" cy="44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yPC\Desktop\San pham than thien MT\Thao Minh\z2957546231378_3179da7b9d1bd3b82c1a61bffad88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7" y="2200877"/>
            <a:ext cx="3292805" cy="43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yPC\Desktop\z2957548540170_500b5b6ed8a0cf8e8e36b33f1b8c2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7" y="614146"/>
            <a:ext cx="3042670" cy="5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ṩļïḓè"/>
          <p:cNvSpPr/>
          <p:nvPr/>
        </p:nvSpPr>
        <p:spPr>
          <a:xfrm>
            <a:off x="107715" y="4401755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Tái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sử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dụng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các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đồ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nhựa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8" name="iṩļïḓè"/>
          <p:cNvSpPr/>
          <p:nvPr/>
        </p:nvSpPr>
        <p:spPr>
          <a:xfrm>
            <a:off x="4736581" y="6042347"/>
            <a:ext cx="3628346" cy="33710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Để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bảo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vệ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môi</a:t>
            </a:r>
            <a:r>
              <a:rPr lang="en-US" altLang="zh-CN" sz="2400" dirty="0" smtClean="0">
                <a:solidFill>
                  <a:srgbClr val="C00000"/>
                </a:solidFill>
                <a:ea typeface="思源黑体 CN Heavy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ea typeface="思源黑体 CN Heavy"/>
              </a:rPr>
              <a:t>trường</a:t>
            </a:r>
            <a:endParaRPr lang="en-US" altLang="zh-CN" sz="2400" dirty="0">
              <a:solidFill>
                <a:srgbClr val="C00000"/>
              </a:solidFill>
              <a:ea typeface="思源黑体 CN Heavy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919415" y="332325"/>
            <a:ext cx="5158854" cy="1523772"/>
          </a:xfrm>
          <a:prstGeom prst="cloudCallout">
            <a:avLst>
              <a:gd name="adj1" fmla="val -61381"/>
              <a:gd name="adj2" fmla="val -24737"/>
            </a:avLst>
          </a:prstGeom>
          <a:noFill/>
          <a:ln w="28575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trực</a:t>
            </a:r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tuyến</a:t>
            </a:r>
            <a:endParaRPr lang="vi-VN" sz="4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1602317" y="590400"/>
            <a:ext cx="9652000" cy="84261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Chào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mừng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+mn-lt"/>
                <a:cs typeface="Times New Roman" panose="02020603050405020304" pitchFamily="18" charset="0"/>
              </a:rPr>
              <a:t>trực</a:t>
            </a:r>
            <a:r>
              <a:rPr lang="en-US" altLang="vi-VN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+mn-lt"/>
                <a:cs typeface="Times New Roman" panose="02020603050405020304" pitchFamily="18" charset="0"/>
              </a:rPr>
              <a:t>tuyến</a:t>
            </a:r>
            <a:r>
              <a:rPr lang="en-US" altLang="vi-VN" dirty="0">
                <a:latin typeface="+mn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88043" y="2408643"/>
            <a:ext cx="7105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kể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Tôi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cũng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Giới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hoạt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7626"/>
      </p:ext>
    </p:extLst>
  </p:cSld>
  <p:clrMapOvr>
    <a:masterClrMapping/>
  </p:clrMapOvr>
  <p:transition spd="slow" advTm="17443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1" y="-158059"/>
            <a:ext cx="6049655" cy="26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34" y="4038600"/>
            <a:ext cx="350731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2813"/>
            <a:ext cx="11275484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7" y="3044825"/>
            <a:ext cx="20701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211656" y="816470"/>
            <a:ext cx="4504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 smtClean="0">
                <a:solidFill>
                  <a:srgbClr val="FF0000"/>
                </a:solidFill>
                <a:latin typeface="Arial" pitchFamily="34" charset="0"/>
              </a:rPr>
              <a:t>Thực</a:t>
            </a:r>
            <a:r>
              <a:rPr lang="en-US" alt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pitchFamily="34" charset="0"/>
              </a:rPr>
              <a:t>hành</a:t>
            </a:r>
            <a:r>
              <a:rPr lang="en-US" altLang="en-US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pitchFamily="34" charset="0"/>
              </a:rPr>
              <a:t>kể</a:t>
            </a:r>
            <a:endParaRPr lang="en-US" altLang="en-US" sz="4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69731" y="2047165"/>
            <a:ext cx="8188657" cy="2539590"/>
          </a:xfrm>
          <a:prstGeom prst="cloudCallout">
            <a:avLst>
              <a:gd name="adj1" fmla="val 77017"/>
              <a:gd name="adj2" fmla="val -420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1.Kể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đúng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yêu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cầu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đủ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ý.</a:t>
            </a:r>
          </a:p>
          <a:p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2.Nói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rõ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ràng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lí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3.Kể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nhiên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phần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thiệu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chào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khách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vi-VN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8822" y="1668682"/>
            <a:ext cx="7365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Hoàn thành đoạn văn.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Chuẩn bị bài </a:t>
            </a:r>
            <a:r>
              <a:rPr lang="en-US" sz="4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theo.</a:t>
            </a:r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0238" y="1040885"/>
            <a:ext cx="2780792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Dặn dò</a:t>
            </a:r>
            <a:endParaRPr lang="vi-VN" sz="4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259">
        <p:circle/>
      </p:transition>
    </mc:Choice>
    <mc:Fallback xmlns="">
      <p:transition spd="slow" advTm="92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60" name="Picture 4" descr="imagesCAQC80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dandelions_butterfly_h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110164"/>
            <a:ext cx="2540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06400" y="4462464"/>
          <a:ext cx="2355851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1060704" imgH="1335024" progId="MS_ClipArt_Gallery.2">
                  <p:embed/>
                </p:oleObj>
              </mc:Choice>
              <mc:Fallback>
                <p:oleObj r:id="rId5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462464"/>
                        <a:ext cx="2355851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235201"/>
            <a:ext cx="2286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939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114800"/>
            <a:ext cx="22860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040189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2203451" y="2202976"/>
            <a:ext cx="820420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Times New Roman"/>
              </a:rPr>
              <a:t>Chào </a:t>
            </a:r>
            <a:r>
              <a:rPr lang="vi-VN" sz="3600" kern="10" dirty="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Times New Roman"/>
              </a:rPr>
              <a:t>tạm biệt!</a:t>
            </a:r>
            <a:endParaRPr lang="vi-VN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0070C0"/>
              </a:solidFill>
              <a:cs typeface="Times New Roman"/>
            </a:endParaRPr>
          </a:p>
        </p:txBody>
      </p:sp>
      <p:pic>
        <p:nvPicPr>
          <p:cNvPr id="19468" name="Picture 12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70389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3d butterf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440364"/>
            <a:ext cx="17272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4452939"/>
            <a:ext cx="70061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519738"/>
            <a:ext cx="635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k-han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02288"/>
            <a:ext cx="635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love-su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5272088"/>
            <a:ext cx="546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k-hana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67388"/>
            <a:ext cx="635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k-han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0364"/>
            <a:ext cx="635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k-han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110164"/>
            <a:ext cx="635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love-su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5437188"/>
            <a:ext cx="546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Freeform 22"/>
          <p:cNvSpPr>
            <a:spLocks noChangeArrowheads="1"/>
          </p:cNvSpPr>
          <p:nvPr/>
        </p:nvSpPr>
        <p:spPr bwMode="auto">
          <a:xfrm>
            <a:off x="4775200" y="106364"/>
            <a:ext cx="7213600" cy="1722437"/>
          </a:xfrm>
          <a:custGeom>
            <a:avLst/>
            <a:gdLst>
              <a:gd name="T0" fmla="*/ 2147483646 w 1720"/>
              <a:gd name="T1" fmla="*/ 2147483646 h 842"/>
              <a:gd name="T2" fmla="*/ 2147483646 w 1720"/>
              <a:gd name="T3" fmla="*/ 2147483646 h 842"/>
              <a:gd name="T4" fmla="*/ 2147483646 w 1720"/>
              <a:gd name="T5" fmla="*/ 0 h 842"/>
              <a:gd name="T6" fmla="*/ 2147483646 w 1720"/>
              <a:gd name="T7" fmla="*/ 2147483646 h 842"/>
              <a:gd name="T8" fmla="*/ 2147483646 w 1720"/>
              <a:gd name="T9" fmla="*/ 2147483646 h 842"/>
              <a:gd name="T10" fmla="*/ 2147483646 w 1720"/>
              <a:gd name="T11" fmla="*/ 2147483646 h 842"/>
              <a:gd name="T12" fmla="*/ 2147483646 w 1720"/>
              <a:gd name="T13" fmla="*/ 2147483646 h 842"/>
              <a:gd name="T14" fmla="*/ 2147483646 w 1720"/>
              <a:gd name="T15" fmla="*/ 2147483646 h 842"/>
              <a:gd name="T16" fmla="*/ 2147483646 w 1720"/>
              <a:gd name="T17" fmla="*/ 2147483646 h 842"/>
              <a:gd name="T18" fmla="*/ 2147483646 w 1720"/>
              <a:gd name="T19" fmla="*/ 2147483646 h 842"/>
              <a:gd name="T20" fmla="*/ 2147483646 w 1720"/>
              <a:gd name="T21" fmla="*/ 2147483646 h 842"/>
              <a:gd name="T22" fmla="*/ 2147483646 w 1720"/>
              <a:gd name="T23" fmla="*/ 2147483646 h 842"/>
              <a:gd name="T24" fmla="*/ 2147483646 w 1720"/>
              <a:gd name="T25" fmla="*/ 2147483646 h 842"/>
              <a:gd name="T26" fmla="*/ 2147483646 w 1720"/>
              <a:gd name="T27" fmla="*/ 2147483646 h 842"/>
              <a:gd name="T28" fmla="*/ 2147483646 w 1720"/>
              <a:gd name="T29" fmla="*/ 2147483646 h 842"/>
              <a:gd name="T30" fmla="*/ 2147483646 w 1720"/>
              <a:gd name="T31" fmla="*/ 2147483646 h 842"/>
              <a:gd name="T32" fmla="*/ 2147483646 w 1720"/>
              <a:gd name="T33" fmla="*/ 2147483646 h 842"/>
              <a:gd name="T34" fmla="*/ 2147483646 w 1720"/>
              <a:gd name="T35" fmla="*/ 2147483646 h 842"/>
              <a:gd name="T36" fmla="*/ 2147483646 w 1720"/>
              <a:gd name="T37" fmla="*/ 2147483646 h 842"/>
              <a:gd name="T38" fmla="*/ 2147483646 w 1720"/>
              <a:gd name="T39" fmla="*/ 2147483646 h 842"/>
              <a:gd name="T40" fmla="*/ 2147483646 w 1720"/>
              <a:gd name="T41" fmla="*/ 2147483646 h 842"/>
              <a:gd name="T42" fmla="*/ 2147483646 w 1720"/>
              <a:gd name="T43" fmla="*/ 2147483646 h 842"/>
              <a:gd name="T44" fmla="*/ 2147483646 w 1720"/>
              <a:gd name="T45" fmla="*/ 2147483646 h 842"/>
              <a:gd name="T46" fmla="*/ 2147483646 w 1720"/>
              <a:gd name="T47" fmla="*/ 2147483646 h 842"/>
              <a:gd name="T48" fmla="*/ 2147483646 w 1720"/>
              <a:gd name="T49" fmla="*/ 2147483646 h 842"/>
              <a:gd name="T50" fmla="*/ 2147483646 w 1720"/>
              <a:gd name="T51" fmla="*/ 2147483646 h 842"/>
              <a:gd name="T52" fmla="*/ 2147483646 w 1720"/>
              <a:gd name="T53" fmla="*/ 2147483646 h 842"/>
              <a:gd name="T54" fmla="*/ 2147483646 w 1720"/>
              <a:gd name="T55" fmla="*/ 2147483646 h 842"/>
              <a:gd name="T56" fmla="*/ 2147483646 w 1720"/>
              <a:gd name="T57" fmla="*/ 2147483646 h 842"/>
              <a:gd name="T58" fmla="*/ 2147483646 w 1720"/>
              <a:gd name="T59" fmla="*/ 2147483646 h 842"/>
              <a:gd name="T60" fmla="*/ 2147483646 w 1720"/>
              <a:gd name="T61" fmla="*/ 2147483646 h 842"/>
              <a:gd name="T62" fmla="*/ 2147483646 w 1720"/>
              <a:gd name="T63" fmla="*/ 2147483646 h 842"/>
              <a:gd name="T64" fmla="*/ 2147483646 w 1720"/>
              <a:gd name="T65" fmla="*/ 2147483646 h 842"/>
              <a:gd name="T66" fmla="*/ 2147483646 w 1720"/>
              <a:gd name="T67" fmla="*/ 2147483646 h 842"/>
              <a:gd name="T68" fmla="*/ 2147483646 w 1720"/>
              <a:gd name="T69" fmla="*/ 2147483646 h 842"/>
              <a:gd name="T70" fmla="*/ 2147483646 w 1720"/>
              <a:gd name="T71" fmla="*/ 2147483646 h 842"/>
              <a:gd name="T72" fmla="*/ 2147483646 w 1720"/>
              <a:gd name="T73" fmla="*/ 2147483646 h 842"/>
              <a:gd name="T74" fmla="*/ 2147483646 w 1720"/>
              <a:gd name="T75" fmla="*/ 2147483646 h 842"/>
              <a:gd name="T76" fmla="*/ 2147483646 w 1720"/>
              <a:gd name="T77" fmla="*/ 2147483646 h 8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0"/>
              <a:gd name="T118" fmla="*/ 0 h 842"/>
              <a:gd name="T119" fmla="*/ 1720 w 1720"/>
              <a:gd name="T120" fmla="*/ 842 h 8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vi-VN"/>
          </a:p>
        </p:txBody>
      </p:sp>
      <p:pic>
        <p:nvPicPr>
          <p:cNvPr id="19479" name="Picture 23" descr="sun14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99" y="-90488"/>
            <a:ext cx="26543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Freeform 24"/>
          <p:cNvSpPr>
            <a:spLocks noChangeArrowheads="1"/>
          </p:cNvSpPr>
          <p:nvPr/>
        </p:nvSpPr>
        <p:spPr bwMode="auto">
          <a:xfrm>
            <a:off x="2336800" y="128588"/>
            <a:ext cx="4165600" cy="1395412"/>
          </a:xfrm>
          <a:custGeom>
            <a:avLst/>
            <a:gdLst>
              <a:gd name="T0" fmla="*/ 2147483646 w 1576"/>
              <a:gd name="T1" fmla="*/ 2147483646 h 815"/>
              <a:gd name="T2" fmla="*/ 2147483646 w 1576"/>
              <a:gd name="T3" fmla="*/ 2147483646 h 815"/>
              <a:gd name="T4" fmla="*/ 2147483646 w 1576"/>
              <a:gd name="T5" fmla="*/ 2147483646 h 815"/>
              <a:gd name="T6" fmla="*/ 2147483646 w 1576"/>
              <a:gd name="T7" fmla="*/ 2147483646 h 815"/>
              <a:gd name="T8" fmla="*/ 2147483646 w 1576"/>
              <a:gd name="T9" fmla="*/ 2147483646 h 815"/>
              <a:gd name="T10" fmla="*/ 2147483646 w 1576"/>
              <a:gd name="T11" fmla="*/ 2147483646 h 815"/>
              <a:gd name="T12" fmla="*/ 2147483646 w 1576"/>
              <a:gd name="T13" fmla="*/ 2147483646 h 815"/>
              <a:gd name="T14" fmla="*/ 2147483646 w 1576"/>
              <a:gd name="T15" fmla="*/ 2147483646 h 815"/>
              <a:gd name="T16" fmla="*/ 2147483646 w 1576"/>
              <a:gd name="T17" fmla="*/ 2147483646 h 815"/>
              <a:gd name="T18" fmla="*/ 2147483646 w 1576"/>
              <a:gd name="T19" fmla="*/ 2147483646 h 815"/>
              <a:gd name="T20" fmla="*/ 2147483646 w 1576"/>
              <a:gd name="T21" fmla="*/ 2147483646 h 815"/>
              <a:gd name="T22" fmla="*/ 2147483646 w 1576"/>
              <a:gd name="T23" fmla="*/ 2147483646 h 815"/>
              <a:gd name="T24" fmla="*/ 2147483646 w 1576"/>
              <a:gd name="T25" fmla="*/ 2147483646 h 815"/>
              <a:gd name="T26" fmla="*/ 2147483646 w 1576"/>
              <a:gd name="T27" fmla="*/ 2147483646 h 815"/>
              <a:gd name="T28" fmla="*/ 2147483646 w 1576"/>
              <a:gd name="T29" fmla="*/ 2147483646 h 815"/>
              <a:gd name="T30" fmla="*/ 2147483646 w 1576"/>
              <a:gd name="T31" fmla="*/ 2147483646 h 815"/>
              <a:gd name="T32" fmla="*/ 2147483646 w 1576"/>
              <a:gd name="T33" fmla="*/ 2147483646 h 815"/>
              <a:gd name="T34" fmla="*/ 2147483646 w 1576"/>
              <a:gd name="T35" fmla="*/ 2147483646 h 815"/>
              <a:gd name="T36" fmla="*/ 2147483646 w 1576"/>
              <a:gd name="T37" fmla="*/ 2147483646 h 815"/>
              <a:gd name="T38" fmla="*/ 2147483646 w 1576"/>
              <a:gd name="T39" fmla="*/ 2147483646 h 815"/>
              <a:gd name="T40" fmla="*/ 2147483646 w 1576"/>
              <a:gd name="T41" fmla="*/ 2147483646 h 815"/>
              <a:gd name="T42" fmla="*/ 2147483646 w 1576"/>
              <a:gd name="T43" fmla="*/ 2147483646 h 815"/>
              <a:gd name="T44" fmla="*/ 2147483646 w 1576"/>
              <a:gd name="T45" fmla="*/ 2147483646 h 815"/>
              <a:gd name="T46" fmla="*/ 2147483646 w 1576"/>
              <a:gd name="T47" fmla="*/ 2147483646 h 815"/>
              <a:gd name="T48" fmla="*/ 0 w 1576"/>
              <a:gd name="T49" fmla="*/ 2147483646 h 815"/>
              <a:gd name="T50" fmla="*/ 2147483646 w 1576"/>
              <a:gd name="T51" fmla="*/ 2147483646 h 815"/>
              <a:gd name="T52" fmla="*/ 2147483646 w 1576"/>
              <a:gd name="T53" fmla="*/ 2147483646 h 815"/>
              <a:gd name="T54" fmla="*/ 2147483646 w 1576"/>
              <a:gd name="T55" fmla="*/ 2147483646 h 815"/>
              <a:gd name="T56" fmla="*/ 2147483646 w 1576"/>
              <a:gd name="T57" fmla="*/ 2147483646 h 815"/>
              <a:gd name="T58" fmla="*/ 2147483646 w 1576"/>
              <a:gd name="T59" fmla="*/ 2147483646 h 8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76"/>
              <a:gd name="T91" fmla="*/ 0 h 815"/>
              <a:gd name="T92" fmla="*/ 1576 w 1576"/>
              <a:gd name="T93" fmla="*/ 815 h 8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76" h="815">
                <a:moveTo>
                  <a:pt x="170" y="4"/>
                </a:moveTo>
                <a:cubicBezTo>
                  <a:pt x="343" y="26"/>
                  <a:pt x="518" y="5"/>
                  <a:pt x="693" y="15"/>
                </a:cubicBezTo>
                <a:cubicBezTo>
                  <a:pt x="760" y="24"/>
                  <a:pt x="819" y="42"/>
                  <a:pt x="885" y="57"/>
                </a:cubicBezTo>
                <a:cubicBezTo>
                  <a:pt x="920" y="94"/>
                  <a:pt x="931" y="70"/>
                  <a:pt x="949" y="121"/>
                </a:cubicBezTo>
                <a:cubicBezTo>
                  <a:pt x="935" y="177"/>
                  <a:pt x="919" y="220"/>
                  <a:pt x="864" y="239"/>
                </a:cubicBezTo>
                <a:cubicBezTo>
                  <a:pt x="934" y="285"/>
                  <a:pt x="1016" y="283"/>
                  <a:pt x="1098" y="292"/>
                </a:cubicBezTo>
                <a:cubicBezTo>
                  <a:pt x="1174" y="317"/>
                  <a:pt x="1149" y="294"/>
                  <a:pt x="1184" y="345"/>
                </a:cubicBezTo>
                <a:cubicBezTo>
                  <a:pt x="1191" y="366"/>
                  <a:pt x="1198" y="388"/>
                  <a:pt x="1205" y="409"/>
                </a:cubicBezTo>
                <a:cubicBezTo>
                  <a:pt x="1209" y="420"/>
                  <a:pt x="1183" y="439"/>
                  <a:pt x="1194" y="441"/>
                </a:cubicBezTo>
                <a:cubicBezTo>
                  <a:pt x="1216" y="446"/>
                  <a:pt x="1258" y="420"/>
                  <a:pt x="1258" y="420"/>
                </a:cubicBezTo>
                <a:cubicBezTo>
                  <a:pt x="1308" y="433"/>
                  <a:pt x="1359" y="438"/>
                  <a:pt x="1408" y="452"/>
                </a:cubicBezTo>
                <a:cubicBezTo>
                  <a:pt x="1443" y="462"/>
                  <a:pt x="1469" y="483"/>
                  <a:pt x="1504" y="495"/>
                </a:cubicBezTo>
                <a:cubicBezTo>
                  <a:pt x="1515" y="506"/>
                  <a:pt x="1529" y="513"/>
                  <a:pt x="1536" y="527"/>
                </a:cubicBezTo>
                <a:cubicBezTo>
                  <a:pt x="1576" y="608"/>
                  <a:pt x="1497" y="676"/>
                  <a:pt x="1429" y="697"/>
                </a:cubicBezTo>
                <a:cubicBezTo>
                  <a:pt x="1370" y="759"/>
                  <a:pt x="1288" y="770"/>
                  <a:pt x="1205" y="783"/>
                </a:cubicBezTo>
                <a:cubicBezTo>
                  <a:pt x="1095" y="800"/>
                  <a:pt x="1000" y="808"/>
                  <a:pt x="885" y="815"/>
                </a:cubicBezTo>
                <a:cubicBezTo>
                  <a:pt x="592" y="807"/>
                  <a:pt x="583" y="806"/>
                  <a:pt x="384" y="783"/>
                </a:cubicBezTo>
                <a:cubicBezTo>
                  <a:pt x="305" y="756"/>
                  <a:pt x="205" y="741"/>
                  <a:pt x="138" y="687"/>
                </a:cubicBezTo>
                <a:cubicBezTo>
                  <a:pt x="124" y="675"/>
                  <a:pt x="103" y="649"/>
                  <a:pt x="96" y="633"/>
                </a:cubicBezTo>
                <a:cubicBezTo>
                  <a:pt x="87" y="612"/>
                  <a:pt x="74" y="569"/>
                  <a:pt x="74" y="569"/>
                </a:cubicBezTo>
                <a:cubicBezTo>
                  <a:pt x="78" y="544"/>
                  <a:pt x="77" y="519"/>
                  <a:pt x="85" y="495"/>
                </a:cubicBezTo>
                <a:cubicBezTo>
                  <a:pt x="88" y="485"/>
                  <a:pt x="104" y="483"/>
                  <a:pt x="106" y="473"/>
                </a:cubicBezTo>
                <a:cubicBezTo>
                  <a:pt x="113" y="437"/>
                  <a:pt x="86" y="438"/>
                  <a:pt x="64" y="431"/>
                </a:cubicBezTo>
                <a:cubicBezTo>
                  <a:pt x="46" y="413"/>
                  <a:pt x="32" y="402"/>
                  <a:pt x="21" y="377"/>
                </a:cubicBezTo>
                <a:cubicBezTo>
                  <a:pt x="12" y="356"/>
                  <a:pt x="0" y="313"/>
                  <a:pt x="0" y="313"/>
                </a:cubicBezTo>
                <a:cubicBezTo>
                  <a:pt x="24" y="217"/>
                  <a:pt x="23" y="144"/>
                  <a:pt x="128" y="111"/>
                </a:cubicBezTo>
                <a:cubicBezTo>
                  <a:pt x="135" y="104"/>
                  <a:pt x="145" y="98"/>
                  <a:pt x="149" y="89"/>
                </a:cubicBezTo>
                <a:cubicBezTo>
                  <a:pt x="159" y="69"/>
                  <a:pt x="148" y="30"/>
                  <a:pt x="170" y="25"/>
                </a:cubicBezTo>
                <a:cubicBezTo>
                  <a:pt x="184" y="22"/>
                  <a:pt x="213" y="30"/>
                  <a:pt x="213" y="15"/>
                </a:cubicBezTo>
                <a:cubicBezTo>
                  <a:pt x="213" y="0"/>
                  <a:pt x="184" y="8"/>
                  <a:pt x="170" y="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vi-VN"/>
          </a:p>
        </p:txBody>
      </p:sp>
      <p:pic>
        <p:nvPicPr>
          <p:cNvPr id="19481" name="Picture 26" descr="92946cxn8xmvk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267200"/>
            <a:ext cx="22860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8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3" y="2147996"/>
            <a:ext cx="9116704" cy="11495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HP001 4 hàng" panose="020B0603050302020204" pitchFamily="34" charset="-93"/>
              </a:rPr>
              <a:t>Thứ</a:t>
            </a:r>
            <a:r>
              <a:rPr lang="en-US" b="1" dirty="0" smtClean="0">
                <a:latin typeface="HP001 4 hàng" panose="020B0603050302020204" pitchFamily="34" charset="-93"/>
              </a:rPr>
              <a:t> </a:t>
            </a:r>
            <a:r>
              <a:rPr lang="en-US" b="1" dirty="0" err="1" smtClean="0">
                <a:latin typeface="HP001 4 hàng" panose="020B0603050302020204" pitchFamily="34" charset="-93"/>
              </a:rPr>
              <a:t>sáu</a:t>
            </a:r>
            <a:r>
              <a:rPr lang="en-US" b="1" dirty="0" smtClean="0">
                <a:latin typeface="HP001 4 hàng" panose="020B0603050302020204" pitchFamily="34" charset="-93"/>
              </a:rPr>
              <a:t>, </a:t>
            </a:r>
            <a:r>
              <a:rPr lang="en-US" b="1" dirty="0" err="1" smtClean="0">
                <a:latin typeface="HP001 4 hàng" panose="020B0603050302020204" pitchFamily="34" charset="-93"/>
              </a:rPr>
              <a:t>ngày</a:t>
            </a:r>
            <a:r>
              <a:rPr lang="en-US" b="1" dirty="0" smtClean="0">
                <a:latin typeface="HP001 4 hàng" panose="020B0603050302020204" pitchFamily="34" charset="-93"/>
              </a:rPr>
              <a:t> 10 </a:t>
            </a:r>
            <a:r>
              <a:rPr lang="en-US" b="1" dirty="0" err="1" smtClean="0">
                <a:latin typeface="HP001 4 hàng" panose="020B0603050302020204" pitchFamily="34" charset="-93"/>
              </a:rPr>
              <a:t>tháng</a:t>
            </a:r>
            <a:r>
              <a:rPr lang="en-US" b="1" dirty="0" smtClean="0">
                <a:latin typeface="HP001 4 hàng" panose="020B0603050302020204" pitchFamily="34" charset="-93"/>
              </a:rPr>
              <a:t> 12 </a:t>
            </a:r>
            <a:r>
              <a:rPr lang="en-US" b="1" dirty="0" err="1" smtClean="0">
                <a:latin typeface="HP001 4 hàng" panose="020B0603050302020204" pitchFamily="34" charset="-93"/>
              </a:rPr>
              <a:t>năm</a:t>
            </a:r>
            <a:r>
              <a:rPr lang="en-US" b="1" dirty="0" smtClean="0">
                <a:latin typeface="HP001 4 hàng" panose="020B0603050302020204" pitchFamily="34" charset="-93"/>
              </a:rPr>
              <a:t> 2021</a:t>
            </a:r>
            <a:br>
              <a:rPr lang="en-US" b="1" dirty="0" smtClean="0">
                <a:latin typeface="HP001 4 hàng" panose="020B0603050302020204" pitchFamily="34" charset="-93"/>
              </a:rPr>
            </a:br>
            <a:r>
              <a:rPr lang="en-US" b="1" dirty="0" err="1" smtClean="0">
                <a:latin typeface="HP001 4 hàng" panose="020B0603050302020204" pitchFamily="34" charset="-93"/>
              </a:rPr>
              <a:t>Tập</a:t>
            </a:r>
            <a:r>
              <a:rPr lang="en-US" b="1" dirty="0" smtClean="0">
                <a:latin typeface="HP001 4 hàng" panose="020B0603050302020204" pitchFamily="34" charset="-93"/>
              </a:rPr>
              <a:t> </a:t>
            </a:r>
            <a:r>
              <a:rPr lang="en-US" b="1" dirty="0">
                <a:latin typeface="HP001 4 hàng" panose="020B0603050302020204" pitchFamily="34" charset="-93"/>
              </a:rPr>
              <a:t>làm văn</a:t>
            </a:r>
            <a:endParaRPr lang="vi-VN" b="1" dirty="0">
              <a:latin typeface="HP001 4 hàng" panose="020B0603050302020204" pitchFamily="34" charset="-93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88358" y="3234519"/>
            <a:ext cx="730155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Tôi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cũng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như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bác</a:t>
            </a:r>
            <a:endParaRPr lang="en-US" b="1" dirty="0" smtClean="0">
              <a:solidFill>
                <a:srgbClr val="FF0000"/>
              </a:solidFill>
              <a:latin typeface="HP001 4 hàng" panose="020B0603050302020204" pitchFamily="34" charset="-93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-93"/>
              </a:rPr>
              <a:t>thiệu hoạt động</a:t>
            </a:r>
            <a:endParaRPr lang="vi-VN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4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213">
        <p:circle/>
      </p:transition>
    </mc:Choice>
    <mc:Fallback xmlns="">
      <p:transition spd="slow" advTm="222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99756" y="462680"/>
            <a:ext cx="4892008" cy="57589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Mục tiêu bài học</a:t>
            </a:r>
            <a:r>
              <a:rPr lang="en-US" sz="4000" dirty="0">
                <a:solidFill>
                  <a:srgbClr val="0070C0"/>
                </a:solidFill>
              </a:rPr>
              <a:t>: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4056" y="1516791"/>
            <a:ext cx="6105379" cy="11249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1.Nghe-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bác</a:t>
            </a:r>
            <a:endParaRPr lang="vi-VN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77428" y="3117946"/>
            <a:ext cx="6800088" cy="17696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2.Giới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ể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lại được những hoạt động của tổ trong tháng vừa qua.</a:t>
            </a:r>
            <a:endParaRPr lang="vi-VN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785276"/>
      </p:ext>
    </p:extLst>
  </p:cSld>
  <p:clrMapOvr>
    <a:masterClrMapping/>
  </p:clrMapOvr>
  <p:transition spd="slow" advTm="149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46" y="133460"/>
            <a:ext cx="2745953" cy="1004180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40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7546" y="233065"/>
            <a:ext cx="109500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u="sng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altLang="en-US" sz="3200" u="sng" dirty="0">
                <a:solidFill>
                  <a:srgbClr val="FF0000"/>
                </a:solidFill>
                <a:cs typeface="Times New Roman" pitchFamily="18" charset="0"/>
              </a:rPr>
              <a:t> 1: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Tôi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nh</a:t>
            </a:r>
            <a:r>
              <a:rPr lang="vi-VN" altLang="en-US" sz="32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88434" y="-228600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Arial" pitchFamily="34" charset="0"/>
              </a:rPr>
              <a:t>S/120</a:t>
            </a:r>
          </a:p>
        </p:txBody>
      </p:sp>
      <p:pic>
        <p:nvPicPr>
          <p:cNvPr id="17" name="Picture 8" descr="ong-gi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1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58">
        <p14:ferris dir="l"/>
      </p:transition>
    </mc:Choice>
    <mc:Fallback xmlns="">
      <p:transition spd="slow" advTm="76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08" y="36661"/>
            <a:ext cx="2745953" cy="1004180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40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04800" y="609601"/>
            <a:ext cx="11988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Tôi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cũng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nh</a:t>
            </a:r>
            <a:r>
              <a:rPr lang="vi-VN" altLang="en-US" sz="4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ư</a:t>
            </a:r>
            <a:r>
              <a:rPr lang="en-US" altLang="en-US" sz="4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bác</a:t>
            </a:r>
            <a:endParaRPr lang="en-US" altLang="en-US" sz="4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r>
              <a:rPr lang="en-US" altLang="en-US" sz="3600" dirty="0">
                <a:latin typeface="+mn-lt"/>
                <a:cs typeface="Times New Roman" pitchFamily="18" charset="0"/>
              </a:rPr>
              <a:t>   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Một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nhà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v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ă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n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già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ra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mua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vé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.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muốn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đọc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bản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thông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báo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của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nhà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nh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ư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quên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mang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kính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nên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không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đọc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chữ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gì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.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Thấy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có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ng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ười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đứng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cạnh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liền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nhờ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:</a:t>
            </a:r>
          </a:p>
          <a:p>
            <a:r>
              <a:rPr lang="en-US" altLang="en-US" sz="3600" dirty="0">
                <a:latin typeface="+mn-lt"/>
                <a:cs typeface="Times New Roman" pitchFamily="18" charset="0"/>
              </a:rPr>
              <a:t>   -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Phiền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bác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đọc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giúp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tôi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tờ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thông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báo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này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với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!</a:t>
            </a:r>
          </a:p>
          <a:p>
            <a:r>
              <a:rPr lang="en-US" altLang="en-US" sz="3600" dirty="0">
                <a:latin typeface="+mn-lt"/>
                <a:cs typeface="Times New Roman" pitchFamily="18" charset="0"/>
              </a:rPr>
              <a:t>   Ng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ười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kia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buồn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rầu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đáp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:</a:t>
            </a:r>
          </a:p>
          <a:p>
            <a:r>
              <a:rPr lang="en-US" altLang="en-US" sz="3600" dirty="0">
                <a:latin typeface="+mn-lt"/>
                <a:cs typeface="Times New Roman" pitchFamily="18" charset="0"/>
              </a:rPr>
              <a:t>   -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Xin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lỗi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.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Tôi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cũng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nh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ư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bác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thôi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vì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lúc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bé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không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học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nên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bây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giờ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vi-VN" altLang="en-US" sz="3600" dirty="0">
                <a:latin typeface="+mn-lt"/>
                <a:cs typeface="Times New Roman" pitchFamily="18" charset="0"/>
              </a:rPr>
              <a:t>đành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chịu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mù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+mn-lt"/>
                <a:cs typeface="Times New Roman" pitchFamily="18" charset="0"/>
              </a:rPr>
              <a:t>chữ</a:t>
            </a:r>
            <a:r>
              <a:rPr lang="en-US" altLang="en-US" sz="3600" dirty="0">
                <a:latin typeface="+mn-lt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58">
        <p14:ferris dir="l"/>
      </p:transition>
    </mc:Choice>
    <mc:Fallback xmlns="">
      <p:transition spd="slow" advTm="76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08" y="36661"/>
            <a:ext cx="2745953" cy="1004180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40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812801" y="762000"/>
            <a:ext cx="4791076" cy="685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1.Câu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chuyện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xảy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ra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ở </a:t>
            </a:r>
            <a:r>
              <a:rPr lang="vi-VN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đâ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u?</a:t>
            </a:r>
          </a:p>
        </p:txBody>
      </p:sp>
      <p:sp>
        <p:nvSpPr>
          <p:cNvPr id="14" name="Rectangle 3"/>
          <p:cNvSpPr>
            <a:spLocks noGrp="1"/>
          </p:cNvSpPr>
          <p:nvPr>
            <p:ph idx="1"/>
          </p:nvPr>
        </p:nvSpPr>
        <p:spPr>
          <a:xfrm>
            <a:off x="737547" y="4538023"/>
            <a:ext cx="11167533" cy="475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dirty="0" smtClean="0">
                <a:cs typeface="Times New Roman" pitchFamily="18" charset="0"/>
              </a:rPr>
              <a:t>=&gt; </a:t>
            </a:r>
            <a:r>
              <a:rPr lang="en-US" altLang="en-US" i="1" dirty="0" err="1" smtClean="0">
                <a:cs typeface="Times New Roman" pitchFamily="18" charset="0"/>
              </a:rPr>
              <a:t>Phiền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bác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vi-VN" altLang="en-US" i="1" dirty="0" smtClean="0">
                <a:cs typeface="Times New Roman" pitchFamily="18" charset="0"/>
              </a:rPr>
              <a:t>đọc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giúp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tôi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tờ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thông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báo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này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với</a:t>
            </a:r>
            <a:r>
              <a:rPr lang="en-US" altLang="en-US" i="1" dirty="0" smtClean="0">
                <a:cs typeface="Times New Roman" pitchFamily="18" charset="0"/>
              </a:rPr>
              <a:t> !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321313" y="807194"/>
            <a:ext cx="2699855" cy="4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i="1" dirty="0" smtClean="0">
                <a:cs typeface="Times New Roman" pitchFamily="18" charset="0"/>
              </a:rPr>
              <a:t>=&gt; Ở </a:t>
            </a:r>
            <a:r>
              <a:rPr lang="en-US" altLang="en-US" sz="3200" i="1" dirty="0" err="1">
                <a:cs typeface="Times New Roman" pitchFamily="18" charset="0"/>
              </a:rPr>
              <a:t>nhà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ga.</a:t>
            </a:r>
            <a:endParaRPr lang="en-US" altLang="en-US" sz="3200" i="1" dirty="0">
              <a:cs typeface="Times New Roman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1267" y="1394773"/>
            <a:ext cx="58251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alt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mấy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nhân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21267" y="2080573"/>
            <a:ext cx="1076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i="1" dirty="0">
                <a:cs typeface="Times New Roman" pitchFamily="18" charset="0"/>
              </a:rPr>
              <a:t>=&gt; </a:t>
            </a:r>
            <a:r>
              <a:rPr lang="en-US" altLang="en-US" sz="3200" i="1" dirty="0" err="1">
                <a:cs typeface="Times New Roman" pitchFamily="18" charset="0"/>
              </a:rPr>
              <a:t>Hai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nhân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vật</a:t>
            </a:r>
            <a:r>
              <a:rPr lang="en-US" altLang="en-US" sz="3200" i="1" dirty="0">
                <a:cs typeface="Times New Roman" pitchFamily="18" charset="0"/>
              </a:rPr>
              <a:t>: </a:t>
            </a:r>
            <a:r>
              <a:rPr lang="en-US" altLang="en-US" sz="3200" i="1" dirty="0" err="1">
                <a:cs typeface="Times New Roman" pitchFamily="18" charset="0"/>
              </a:rPr>
              <a:t>nhà</a:t>
            </a:r>
            <a:r>
              <a:rPr lang="en-US" altLang="en-US" sz="3200" i="1" dirty="0">
                <a:cs typeface="Times New Roman" pitchFamily="18" charset="0"/>
              </a:rPr>
              <a:t> v</a:t>
            </a:r>
            <a:r>
              <a:rPr lang="vi-VN" altLang="en-US" sz="3200" i="1" dirty="0">
                <a:cs typeface="Times New Roman" pitchFamily="18" charset="0"/>
              </a:rPr>
              <a:t>ăn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già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và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ng</a:t>
            </a:r>
            <a:r>
              <a:rPr lang="vi-VN" altLang="en-US" sz="3200" i="1" dirty="0">
                <a:cs typeface="Times New Roman" pitchFamily="18" charset="0"/>
              </a:rPr>
              <a:t>ười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vi-VN" altLang="en-US" sz="3200" i="1" dirty="0">
                <a:cs typeface="Times New Roman" pitchFamily="18" charset="0"/>
              </a:rPr>
              <a:t>đứng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cạnh</a:t>
            </a:r>
            <a:r>
              <a:rPr lang="en-US" altLang="en-US" sz="3200" i="1" dirty="0">
                <a:cs typeface="Times New Roman" pitchFamily="18" charset="0"/>
              </a:rPr>
              <a:t>.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21268" y="2745902"/>
            <a:ext cx="1059603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alt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v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ă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n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đọ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c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821268" y="3287262"/>
            <a:ext cx="595648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i="1" dirty="0">
                <a:cs typeface="Times New Roman" pitchFamily="18" charset="0"/>
              </a:rPr>
              <a:t>=&gt;</a:t>
            </a:r>
            <a:r>
              <a:rPr lang="en-US" altLang="en-US" sz="3200" i="1" dirty="0" err="1">
                <a:cs typeface="Times New Roman" pitchFamily="18" charset="0"/>
              </a:rPr>
              <a:t>Vì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ông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quên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không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mang</a:t>
            </a:r>
            <a:r>
              <a:rPr lang="en-US" altLang="en-US" sz="3200" i="1" dirty="0">
                <a:cs typeface="Times New Roman" pitchFamily="18" charset="0"/>
              </a:rPr>
              <a:t> </a:t>
            </a:r>
            <a:r>
              <a:rPr lang="en-US" altLang="en-US" sz="3200" i="1" dirty="0" err="1">
                <a:cs typeface="Times New Roman" pitchFamily="18" charset="0"/>
              </a:rPr>
              <a:t>kính</a:t>
            </a:r>
            <a:r>
              <a:rPr lang="en-US" altLang="en-US" sz="3200" i="1" dirty="0">
                <a:cs typeface="Times New Roman" pitchFamily="18" charset="0"/>
              </a:rPr>
              <a:t>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21268" y="3852223"/>
            <a:ext cx="995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en-US" alt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Ông</a:t>
            </a:r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ng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ười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đứng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cạnh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241782" y="91630"/>
            <a:ext cx="15275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i="1" u="sng" dirty="0" err="1">
                <a:solidFill>
                  <a:srgbClr val="FF0000"/>
                </a:solidFill>
                <a:cs typeface="Times New Roman" pitchFamily="18" charset="0"/>
              </a:rPr>
              <a:t>Gợi</a:t>
            </a:r>
            <a:r>
              <a:rPr lang="en-US" altLang="en-US" sz="3200" i="1" u="sng" dirty="0">
                <a:solidFill>
                  <a:srgbClr val="FF0000"/>
                </a:solidFill>
                <a:cs typeface="Times New Roman" pitchFamily="18" charset="0"/>
              </a:rPr>
              <a:t> ý:</a:t>
            </a:r>
            <a:endParaRPr lang="en-US" altLang="en-US" sz="1800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21269" y="5062960"/>
            <a:ext cx="995679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5. Ng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ười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cs typeface="Times New Roman" pitchFamily="18" charset="0"/>
              </a:rPr>
              <a:t>? </a:t>
            </a:r>
            <a:endParaRPr lang="en-US" alt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Rectangle 2"/>
          <p:cNvSpPr txBox="1">
            <a:spLocks/>
          </p:cNvSpPr>
          <p:nvPr/>
        </p:nvSpPr>
        <p:spPr>
          <a:xfrm>
            <a:off x="821267" y="5442192"/>
            <a:ext cx="11055350" cy="1065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i="1" dirty="0" smtClean="0">
                <a:latin typeface="+mn-lt"/>
                <a:cs typeface="Times New Roman" pitchFamily="18" charset="0"/>
              </a:rPr>
              <a:t>=&gt;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Xin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lỗi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tôi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cũng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nh</a:t>
            </a:r>
            <a:r>
              <a:rPr lang="vi-VN" altLang="en-US" sz="3200" i="1" dirty="0" smtClean="0">
                <a:latin typeface="+mn-lt"/>
                <a:cs typeface="Times New Roman" pitchFamily="18" charset="0"/>
              </a:rPr>
              <a:t>ư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bác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thôi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,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vì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lúc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bé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không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vi-VN" altLang="en-US" sz="3200" i="1" dirty="0" smtClean="0">
                <a:latin typeface="+mn-lt"/>
                <a:cs typeface="Times New Roman" pitchFamily="18" charset="0"/>
              </a:rPr>
              <a:t>được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học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nên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bây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giờ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vi-VN" altLang="en-US" sz="3200" i="1" dirty="0" smtClean="0">
                <a:latin typeface="+mn-lt"/>
                <a:cs typeface="Times New Roman" pitchFamily="18" charset="0"/>
              </a:rPr>
              <a:t>đành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chịu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mù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itchFamily="18" charset="0"/>
              </a:rPr>
              <a:t>chữ</a:t>
            </a:r>
            <a:r>
              <a:rPr lang="en-US" altLang="en-US" sz="3200" i="1" dirty="0" smtClean="0">
                <a:latin typeface="+mn-lt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9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58">
        <p14:ferris dir="l"/>
      </p:transition>
    </mc:Choice>
    <mc:Fallback xmlns="">
      <p:transition spd="slow" advTm="76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09" y="-4028"/>
            <a:ext cx="3393991" cy="1279156"/>
          </a:xfrm>
          <a:prstGeom prst="rect">
            <a:avLst/>
          </a:prstGeom>
        </p:spPr>
      </p:pic>
      <p:pic>
        <p:nvPicPr>
          <p:cNvPr id="3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08" y="36661"/>
            <a:ext cx="2745953" cy="1004180"/>
          </a:xfrm>
          <a:prstGeom prst="rect">
            <a:avLst/>
          </a:prstGeom>
        </p:spPr>
      </p:pic>
      <p:grpSp>
        <p:nvGrpSpPr>
          <p:cNvPr id="41" name="组合 107"/>
          <p:cNvGrpSpPr/>
          <p:nvPr/>
        </p:nvGrpSpPr>
        <p:grpSpPr>
          <a:xfrm>
            <a:off x="0" y="4733605"/>
            <a:ext cx="787805" cy="1782969"/>
            <a:chOff x="181346" y="1761375"/>
            <a:chExt cx="1517253" cy="2901593"/>
          </a:xfrm>
        </p:grpSpPr>
        <p:pic>
          <p:nvPicPr>
            <p:cNvPr id="42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43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44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46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10626607" y="4873347"/>
            <a:ext cx="1220188" cy="2240596"/>
          </a:xfrm>
          <a:prstGeom prst="rect">
            <a:avLst/>
          </a:prstGeom>
        </p:spPr>
      </p:pic>
      <p:sp>
        <p:nvSpPr>
          <p:cNvPr id="47" name="任意多边形 110"/>
          <p:cNvSpPr/>
          <p:nvPr/>
        </p:nvSpPr>
        <p:spPr>
          <a:xfrm>
            <a:off x="-1" y="637331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40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203671" y="5677256"/>
            <a:ext cx="1542468" cy="1075320"/>
          </a:xfrm>
          <a:prstGeom prst="rect">
            <a:avLst/>
          </a:prstGeom>
        </p:spPr>
      </p:pic>
      <p:pic>
        <p:nvPicPr>
          <p:cNvPr id="45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10631059" y="5752628"/>
            <a:ext cx="1560941" cy="1075320"/>
          </a:xfrm>
          <a:prstGeom prst="rect">
            <a:avLst/>
          </a:prstGeom>
        </p:spPr>
      </p:pic>
      <p:sp>
        <p:nvSpPr>
          <p:cNvPr id="12" name="Rectangle 3"/>
          <p:cNvSpPr>
            <a:spLocks noGrp="1"/>
          </p:cNvSpPr>
          <p:nvPr>
            <p:ph idx="1"/>
          </p:nvPr>
        </p:nvSpPr>
        <p:spPr>
          <a:xfrm>
            <a:off x="1219200" y="2762749"/>
            <a:ext cx="11098253" cy="56730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dirty="0" smtClean="0">
                <a:cs typeface="Times New Roman" pitchFamily="18" charset="0"/>
              </a:rPr>
              <a:t>=&gt;Ng</a:t>
            </a:r>
            <a:r>
              <a:rPr lang="vi-VN" altLang="en-US" i="1" dirty="0" smtClean="0">
                <a:cs typeface="Times New Roman" pitchFamily="18" charset="0"/>
              </a:rPr>
              <a:t>ười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vi-VN" altLang="en-US" i="1" dirty="0" smtClean="0">
                <a:cs typeface="Times New Roman" pitchFamily="18" charset="0"/>
              </a:rPr>
              <a:t>đó</a:t>
            </a:r>
            <a:r>
              <a:rPr lang="en-US" altLang="en-US" i="1" dirty="0" smtClean="0">
                <a:cs typeface="Times New Roman" pitchFamily="18" charset="0"/>
              </a:rPr>
              <a:t> t</a:t>
            </a:r>
            <a:r>
              <a:rPr lang="vi-VN" altLang="en-US" i="1" dirty="0" smtClean="0">
                <a:cs typeface="Times New Roman" pitchFamily="18" charset="0"/>
              </a:rPr>
              <a:t>ưởng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nhà</a:t>
            </a:r>
            <a:r>
              <a:rPr lang="en-US" altLang="en-US" i="1" dirty="0" smtClean="0">
                <a:cs typeface="Times New Roman" pitchFamily="18" charset="0"/>
              </a:rPr>
              <a:t> v</a:t>
            </a:r>
            <a:r>
              <a:rPr lang="vi-VN" altLang="en-US" i="1" dirty="0" smtClean="0">
                <a:cs typeface="Times New Roman" pitchFamily="18" charset="0"/>
              </a:rPr>
              <a:t>ă</a:t>
            </a:r>
            <a:r>
              <a:rPr lang="en-US" altLang="en-US" i="1" dirty="0" smtClean="0">
                <a:cs typeface="Times New Roman" pitchFamily="18" charset="0"/>
              </a:rPr>
              <a:t>n </a:t>
            </a:r>
            <a:r>
              <a:rPr lang="en-US" altLang="en-US" i="1" dirty="0" err="1" smtClean="0">
                <a:cs typeface="Times New Roman" pitchFamily="18" charset="0"/>
              </a:rPr>
              <a:t>cũng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mù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chữ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nh</a:t>
            </a:r>
            <a:r>
              <a:rPr lang="vi-VN" altLang="en-US" i="1" dirty="0" smtClean="0">
                <a:cs typeface="Times New Roman" pitchFamily="18" charset="0"/>
              </a:rPr>
              <a:t>ư</a:t>
            </a:r>
            <a:r>
              <a:rPr lang="en-US" altLang="en-US" i="1" dirty="0" smtClean="0">
                <a:cs typeface="Times New Roman" pitchFamily="18" charset="0"/>
              </a:rPr>
              <a:t> </a:t>
            </a:r>
            <a:r>
              <a:rPr lang="en-US" altLang="en-US" i="1" dirty="0" err="1" smtClean="0">
                <a:cs typeface="Times New Roman" pitchFamily="18" charset="0"/>
              </a:rPr>
              <a:t>mình</a:t>
            </a:r>
            <a:r>
              <a:rPr lang="en-US" altLang="en-US" i="1" dirty="0" smtClean="0">
                <a:cs typeface="Times New Roman" pitchFamily="18" charset="0"/>
              </a:rPr>
              <a:t>.</a:t>
            </a:r>
            <a:endParaRPr lang="en-US" altLang="en-US" i="1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20228" y="1915472"/>
            <a:ext cx="673245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đáng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itchFamily="18" charset="0"/>
              </a:rPr>
              <a:t>buồn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c</a:t>
            </a:r>
            <a:r>
              <a:rPr lang="vi-VN" altLang="en-US" sz="3200" dirty="0">
                <a:solidFill>
                  <a:srgbClr val="FF0000"/>
                </a:solidFill>
                <a:cs typeface="Times New Roman" pitchFamily="18" charset="0"/>
              </a:rPr>
              <a:t>ười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1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58">
        <p14:ferris dir="l"/>
      </p:transition>
    </mc:Choice>
    <mc:Fallback xmlns="">
      <p:transition spd="slow" advTm="76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-458788"/>
            <a:ext cx="1127760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34" y="4038600"/>
            <a:ext cx="350731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2813"/>
            <a:ext cx="11275484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7" y="3044825"/>
            <a:ext cx="20701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503085" y="1500425"/>
            <a:ext cx="633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 smtClean="0">
                <a:solidFill>
                  <a:srgbClr val="FF0000"/>
                </a:solidFill>
                <a:latin typeface="Arial" charset="0"/>
              </a:rPr>
              <a:t>Thực</a:t>
            </a:r>
            <a:r>
              <a:rPr lang="en-US" alt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charset="0"/>
              </a:rPr>
              <a:t>hành</a:t>
            </a:r>
            <a:r>
              <a:rPr lang="en-US" alt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charset="0"/>
              </a:rPr>
              <a:t>kể</a:t>
            </a:r>
            <a:endParaRPr lang="en-US" altLang="en-US" sz="4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2|3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3|1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3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3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4.3|1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7|7.5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3|4.8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767</Words>
  <Application>Microsoft Office PowerPoint</Application>
  <PresentationFormat>Custom</PresentationFormat>
  <Paragraphs>78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思源黑体 CN Heavy</vt:lpstr>
      <vt:lpstr>Calibri Light</vt:lpstr>
      <vt:lpstr>Times New Roman</vt:lpstr>
      <vt:lpstr>HP001 4 hàng</vt:lpstr>
      <vt:lpstr>等线</vt:lpstr>
      <vt:lpstr>Office Theme</vt:lpstr>
      <vt:lpstr>1_Office Theme</vt:lpstr>
      <vt:lpstr>MS_ClipArt_Gallery.2</vt:lpstr>
      <vt:lpstr>PowerPoint Presentation</vt:lpstr>
      <vt:lpstr>PowerPoint Presentation</vt:lpstr>
      <vt:lpstr>Thứ sáu, ngày 10 tháng 12 năm 2021 Tập làm văn</vt:lpstr>
      <vt:lpstr>PowerPoint Presentation</vt:lpstr>
      <vt:lpstr>PowerPoint Presentation</vt:lpstr>
      <vt:lpstr>PowerPoint Presentation</vt:lpstr>
      <vt:lpstr>1.Câu chuyện xảy ra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130</cp:revision>
  <dcterms:created xsi:type="dcterms:W3CDTF">2021-10-28T06:20:15Z</dcterms:created>
  <dcterms:modified xsi:type="dcterms:W3CDTF">2021-12-10T04:05:45Z</dcterms:modified>
</cp:coreProperties>
</file>