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6"/>
  </p:notesMasterIdLst>
  <p:sldIdLst>
    <p:sldId id="256" r:id="rId6"/>
    <p:sldId id="300" r:id="rId7"/>
    <p:sldId id="258" r:id="rId8"/>
    <p:sldId id="261" r:id="rId9"/>
    <p:sldId id="262" r:id="rId10"/>
    <p:sldId id="263" r:id="rId11"/>
    <p:sldId id="281" r:id="rId12"/>
    <p:sldId id="265" r:id="rId13"/>
    <p:sldId id="267" r:id="rId14"/>
    <p:sldId id="273" r:id="rId15"/>
    <p:sldId id="282" r:id="rId16"/>
    <p:sldId id="283" r:id="rId17"/>
    <p:sldId id="284" r:id="rId18"/>
    <p:sldId id="285" r:id="rId19"/>
    <p:sldId id="286" r:id="rId20"/>
    <p:sldId id="287" r:id="rId21"/>
    <p:sldId id="288" r:id="rId22"/>
    <p:sldId id="289" r:id="rId23"/>
    <p:sldId id="290" r:id="rId24"/>
    <p:sldId id="298" r:id="rId25"/>
    <p:sldId id="291" r:id="rId26"/>
    <p:sldId id="297" r:id="rId27"/>
    <p:sldId id="293" r:id="rId28"/>
    <p:sldId id="295" r:id="rId29"/>
    <p:sldId id="299" r:id="rId30"/>
    <p:sldId id="296" r:id="rId31"/>
    <p:sldId id="275" r:id="rId32"/>
    <p:sldId id="280" r:id="rId33"/>
    <p:sldId id="271"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00CC"/>
    <a:srgbClr val="D6ADAA"/>
    <a:srgbClr val="D5A3A7"/>
    <a:srgbClr val="CCFFCC"/>
    <a:srgbClr val="FF6699"/>
    <a:srgbClr val="CCFF99"/>
    <a:srgbClr val="7B84A7"/>
    <a:srgbClr val="828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03" autoAdjust="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84702-A295-44E0-9188-DDCC60008E46}"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5EC52-4475-42CB-B151-C4D17332F483}" type="slidenum">
              <a:rPr lang="en-US" smtClean="0"/>
              <a:t>‹#›</a:t>
            </a:fld>
            <a:endParaRPr lang="en-US"/>
          </a:p>
        </p:txBody>
      </p:sp>
    </p:spTree>
    <p:extLst>
      <p:ext uri="{BB962C8B-B14F-4D97-AF65-F5344CB8AC3E}">
        <p14:creationId xmlns:p14="http://schemas.microsoft.com/office/powerpoint/2010/main" val="51734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66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682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77E7FE-2469-4953-91D0-4F521E4588AF}" type="slidenum">
              <a:rPr lang="en-US" smtClean="0"/>
              <a:t>30</a:t>
            </a:fld>
            <a:endParaRPr lang="en-US"/>
          </a:p>
        </p:txBody>
      </p:sp>
    </p:spTree>
    <p:extLst>
      <p:ext uri="{BB962C8B-B14F-4D97-AF65-F5344CB8AC3E}">
        <p14:creationId xmlns:p14="http://schemas.microsoft.com/office/powerpoint/2010/main" val="121925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94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3</a:t>
            </a:fld>
            <a:endParaRPr lang="en-US"/>
          </a:p>
        </p:txBody>
      </p:sp>
    </p:spTree>
    <p:extLst>
      <p:ext uri="{BB962C8B-B14F-4D97-AF65-F5344CB8AC3E}">
        <p14:creationId xmlns:p14="http://schemas.microsoft.com/office/powerpoint/2010/main" val="292499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4</a:t>
            </a:fld>
            <a:endParaRPr lang="en-US"/>
          </a:p>
        </p:txBody>
      </p:sp>
    </p:spTree>
    <p:extLst>
      <p:ext uri="{BB962C8B-B14F-4D97-AF65-F5344CB8AC3E}">
        <p14:creationId xmlns:p14="http://schemas.microsoft.com/office/powerpoint/2010/main" val="235266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5</a:t>
            </a:fld>
            <a:endParaRPr lang="en-US"/>
          </a:p>
        </p:txBody>
      </p:sp>
    </p:spTree>
    <p:extLst>
      <p:ext uri="{BB962C8B-B14F-4D97-AF65-F5344CB8AC3E}">
        <p14:creationId xmlns:p14="http://schemas.microsoft.com/office/powerpoint/2010/main" val="304053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6</a:t>
            </a:fld>
            <a:endParaRPr lang="en-US"/>
          </a:p>
        </p:txBody>
      </p:sp>
    </p:spTree>
    <p:extLst>
      <p:ext uri="{BB962C8B-B14F-4D97-AF65-F5344CB8AC3E}">
        <p14:creationId xmlns:p14="http://schemas.microsoft.com/office/powerpoint/2010/main" val="426948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8</a:t>
            </a:fld>
            <a:endParaRPr lang="en-US"/>
          </a:p>
        </p:txBody>
      </p:sp>
    </p:spTree>
    <p:extLst>
      <p:ext uri="{BB962C8B-B14F-4D97-AF65-F5344CB8AC3E}">
        <p14:creationId xmlns:p14="http://schemas.microsoft.com/office/powerpoint/2010/main" val="300716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9</a:t>
            </a:fld>
            <a:endParaRPr lang="en-US"/>
          </a:p>
        </p:txBody>
      </p:sp>
    </p:spTree>
    <p:extLst>
      <p:ext uri="{BB962C8B-B14F-4D97-AF65-F5344CB8AC3E}">
        <p14:creationId xmlns:p14="http://schemas.microsoft.com/office/powerpoint/2010/main" val="142018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atin typeface="Calibri" panose="020F050202020403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hangingPunct="1"/>
            <a:fld id="{DFAACCCE-6402-4D16-B400-FF679FC52AF2}" type="slidenum">
              <a:rPr lang="vi-VN" sz="1200">
                <a:solidFill>
                  <a:prstClr val="black"/>
                </a:solidFill>
              </a:rPr>
              <a:pPr eaLnBrk="1" hangingPunct="1"/>
              <a:t>19</a:t>
            </a:fld>
            <a:endParaRPr lang="vi-VN" sz="1200">
              <a:solidFill>
                <a:prstClr val="black"/>
              </a:solidFill>
            </a:endParaRPr>
          </a:p>
        </p:txBody>
      </p:sp>
    </p:spTree>
    <p:extLst>
      <p:ext uri="{BB962C8B-B14F-4D97-AF65-F5344CB8AC3E}">
        <p14:creationId xmlns:p14="http://schemas.microsoft.com/office/powerpoint/2010/main" val="264299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BD303F-5540-49C6-9E4E-43F2E047E97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24797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41973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8588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49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06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592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10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89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323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90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88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D303F-5540-49C6-9E4E-43F2E047E97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1250728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119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422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530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8CC022-FC40-4A08-89B7-77126759931E}"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5ED74FCC-17E7-48E3-80FA-5B3933C1527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827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A573336B-8CA2-4836-ACF4-E8910EA247F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2C818F6-58B9-437B-B592-AB28C7D211D9}"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750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BE73C958-0197-4B0C-9085-85B38B64E90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DD2F8BF-5FD3-4128-92BC-EE2472B2760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4013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B24F2CB-F822-46EF-8982-15201FAEFF25}"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1FB345D3-2274-484E-8FA9-9A494B3A688F}"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1681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3" y="1535116"/>
            <a:ext cx="5386917"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2725160-20CE-47F4-AAFB-BF413F5940C0}"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2A152573-5AD1-4BD9-9DFF-79AFD43FC564}"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1693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CAD58FE-ACCB-4153-9BE7-1B044CB732E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90495C63-3A25-4500-98A0-C9BB37FB1DD8}"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5846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BE2453-13BA-42A5-BD7B-35B9D9DADB6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C59BF4C-5E94-482C-9A09-5B23D07FDF5C}"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65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D303F-5540-49C6-9E4E-43F2E047E97A}"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309487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4766735" y="273056"/>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4D052F8-D643-45F7-B45A-A745289BB5B2}"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FCBB7BD7-412E-431B-B18D-0C2A6F2E7DE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6892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vi-VN" noProof="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98F272DB-3754-42B5-A203-E1EEC3F5AA7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58B939B-8374-4A1F-8329-799C9AA29016}"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093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4F02C391-0A38-4D9E-9C41-EB0651E3132A}"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693B927F-AF90-47A4-A1D0-CB8B3DF1D49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885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320312E0-FC08-4C4F-BCFC-4B88AF94F671}"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EEF57273-5732-4B12-A3AF-87C78CAE453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6355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5"/>
            <a:ext cx="10363200" cy="1470025"/>
          </a:xfrm>
        </p:spPr>
        <p:txBody>
          <a:bodyPr/>
          <a:lstStyle/>
          <a:p>
            <a:r>
              <a:rPr lang="en-US" noProof="1"/>
              <a:t>Click to edit Master title style</a:t>
            </a:r>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6B461C-9F52-415C-9417-A70908D6238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30038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Nơi giữ chỗ cho Nội dung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2FCDE59-6B77-435F-9A6A-9F9A718FABC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64866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0"/>
            <a:ext cx="10363200" cy="1362075"/>
          </a:xfrm>
        </p:spPr>
        <p:txBody>
          <a:bodyPr anchor="t"/>
          <a:lstStyle>
            <a:lvl1pPr algn="l">
              <a:defRPr sz="4000" b="1" cap="all"/>
            </a:lvl1pPr>
          </a:lstStyle>
          <a:p>
            <a:r>
              <a:rPr lang="en-US" noProof="1"/>
              <a:t>Click to edit Master title style</a:t>
            </a:r>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2378A0B-DB35-408F-9D0F-38B20FEBA6D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23847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Nơi giữ chỗ cho Nội dung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Nơi giữ chỗ cho Nội dung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40ECA5-7BB1-41A5-9ACB-A78892362D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58226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en-US" noProof="1"/>
              <a:t>Click to edit Master title style</a:t>
            </a:r>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Nơi giữ chỗ cho Văn bản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Nơi giữ chỗ cho Nội dung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B1533EC-0A38-489A-AF6D-B1955587C0A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17739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476A5E3-401E-433C-823A-331ACAABDB9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4235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BD303F-5540-49C6-9E4E-43F2E047E97A}"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380941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50192F-F8B8-4064-8A36-CE490FCE322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98195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3050"/>
            <a:ext cx="4011084" cy="1162050"/>
          </a:xfrm>
        </p:spPr>
        <p:txBody>
          <a:bodyPr anchor="b"/>
          <a:lstStyle>
            <a:lvl1pPr algn="l">
              <a:defRPr sz="2000" b="1"/>
            </a:lvl1pPr>
          </a:lstStyle>
          <a:p>
            <a:r>
              <a:rPr lang="en-US" noProof="1"/>
              <a:t>Click to edit Master title style</a:t>
            </a:r>
          </a:p>
        </p:txBody>
      </p:sp>
      <p:sp>
        <p:nvSpPr>
          <p:cNvPr id="3" name="Nơi giữ chỗ cho Nội dung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Nơi giữ chỗ cho Văn bản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BE40F0-C01A-4B84-953C-14550CF768D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52631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126854-026B-433A-B6CE-10265BFE525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32613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Nơi giữ chỗ cho Văn bản Dọc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1407DEB-F3CA-4921-BCA2-5C2C4823959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64468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8"/>
            <a:ext cx="2743200" cy="5851525"/>
          </a:xfrm>
        </p:spPr>
        <p:txBody>
          <a:bodyPr vert="eaVert"/>
          <a:lstStyle/>
          <a:p>
            <a:r>
              <a:rPr lang="en-US" noProof="1"/>
              <a:t>Click to edit Master title style</a:t>
            </a:r>
          </a:p>
        </p:txBody>
      </p:sp>
      <p:sp>
        <p:nvSpPr>
          <p:cNvPr id="3" name="Nơi giữ chỗ cho Văn bản Dọc 2"/>
          <p:cNvSpPr>
            <a:spLocks noGrp="1"/>
          </p:cNvSpPr>
          <p:nvPr>
            <p:ph type="body" orient="vert" idx="1"/>
          </p:nvPr>
        </p:nvSpPr>
        <p:spPr>
          <a:xfrm>
            <a:off x="609600" y="274638"/>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BEF05D4-A333-407B-BC3D-E3C5EE359F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858081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5"/>
            <a:ext cx="10363200" cy="1470025"/>
          </a:xfrm>
        </p:spPr>
        <p:txBody>
          <a:bodyPr/>
          <a:lstStyle/>
          <a:p>
            <a:r>
              <a:rPr lang="en-US" noProof="1"/>
              <a:t>Click to edit Master title style</a:t>
            </a:r>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6B461C-9F52-415C-9417-A70908D6238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66972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Nơi giữ chỗ cho Nội dung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2FCDE59-6B77-435F-9A6A-9F9A718FABC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57376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0"/>
            <a:ext cx="10363200" cy="1362075"/>
          </a:xfrm>
        </p:spPr>
        <p:txBody>
          <a:bodyPr anchor="t"/>
          <a:lstStyle>
            <a:lvl1pPr algn="l">
              <a:defRPr sz="4000" b="1" cap="all"/>
            </a:lvl1pPr>
          </a:lstStyle>
          <a:p>
            <a:r>
              <a:rPr lang="en-US" noProof="1"/>
              <a:t>Click to edit Master title style</a:t>
            </a:r>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2378A0B-DB35-408F-9D0F-38B20FEBA6D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69732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Nơi giữ chỗ cho Nội dung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Nơi giữ chỗ cho Nội dung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40ECA5-7BB1-41A5-9ACB-A78892362D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51742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en-US" noProof="1"/>
              <a:t>Click to edit Master title style</a:t>
            </a:r>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Nơi giữ chỗ cho Văn bản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Nơi giữ chỗ cho Nội dung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B1533EC-0A38-489A-AF6D-B1955587C0A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6585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BD303F-5540-49C6-9E4E-43F2E047E97A}" type="datetimeFigureOut">
              <a:rPr lang="en-US" smtClean="0"/>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996135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476A5E3-401E-433C-823A-331ACAABDB9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86628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50192F-F8B8-4064-8A36-CE490FCE322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62593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3050"/>
            <a:ext cx="4011084" cy="1162050"/>
          </a:xfrm>
        </p:spPr>
        <p:txBody>
          <a:bodyPr anchor="b"/>
          <a:lstStyle>
            <a:lvl1pPr algn="l">
              <a:defRPr sz="2000" b="1"/>
            </a:lvl1pPr>
          </a:lstStyle>
          <a:p>
            <a:r>
              <a:rPr lang="en-US" noProof="1"/>
              <a:t>Click to edit Master title style</a:t>
            </a:r>
          </a:p>
        </p:txBody>
      </p:sp>
      <p:sp>
        <p:nvSpPr>
          <p:cNvPr id="3" name="Nơi giữ chỗ cho Nội dung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Nơi giữ chỗ cho Văn bản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BE40F0-C01A-4B84-953C-14550CF768D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84378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126854-026B-433A-B6CE-10265BFE525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75237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p>
        </p:txBody>
      </p:sp>
      <p:sp>
        <p:nvSpPr>
          <p:cNvPr id="3" name="Nơi giữ chỗ cho Văn bản Dọc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1407DEB-F3CA-4921-BCA2-5C2C4823959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55734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8"/>
            <a:ext cx="2743200" cy="5851525"/>
          </a:xfrm>
        </p:spPr>
        <p:txBody>
          <a:bodyPr vert="eaVert"/>
          <a:lstStyle/>
          <a:p>
            <a:r>
              <a:rPr lang="en-US" noProof="1"/>
              <a:t>Click to edit Master title style</a:t>
            </a:r>
          </a:p>
        </p:txBody>
      </p:sp>
      <p:sp>
        <p:nvSpPr>
          <p:cNvPr id="3" name="Nơi giữ chỗ cho Văn bản Dọc 2"/>
          <p:cNvSpPr>
            <a:spLocks noGrp="1"/>
          </p:cNvSpPr>
          <p:nvPr>
            <p:ph type="body" orient="vert" idx="1"/>
          </p:nvPr>
        </p:nvSpPr>
        <p:spPr>
          <a:xfrm>
            <a:off x="609600" y="274638"/>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BEF05D4-A333-407B-BC3D-E3C5EE359F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0396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BD303F-5540-49C6-9E4E-43F2E047E97A}" type="datetimeFigureOut">
              <a:rPr lang="en-US" smtClean="0"/>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1059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D303F-5540-49C6-9E4E-43F2E047E97A}" type="datetimeFigureOut">
              <a:rPr lang="en-US" smtClean="0"/>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108231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49828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00132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D303F-5540-49C6-9E4E-43F2E047E97A}" type="datetimeFigureOut">
              <a:rPr lang="en-US" smtClean="0"/>
              <a:t>11/12/2021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49F2A-8AB1-4246-A7EE-B1BABB5CF77D}" type="slidenum">
              <a:rPr lang="en-US" smtClean="0"/>
              <a:t>‹#›</a:t>
            </a:fld>
            <a:endParaRPr lang="en-US"/>
          </a:p>
        </p:txBody>
      </p:sp>
    </p:spTree>
    <p:extLst>
      <p:ext uri="{BB962C8B-B14F-4D97-AF65-F5344CB8AC3E}">
        <p14:creationId xmlns:p14="http://schemas.microsoft.com/office/powerpoint/2010/main" val="2178294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86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914378" eaLnBrk="1" fontAlgn="auto" hangingPunct="1">
              <a:spcBef>
                <a:spcPts val="0"/>
              </a:spcBef>
              <a:spcAft>
                <a:spcPts val="0"/>
              </a:spcAft>
              <a:defRPr sz="900">
                <a:solidFill>
                  <a:prstClr val="black">
                    <a:tint val="75000"/>
                  </a:prstClr>
                </a:solidFill>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42EF21E-48BA-4425-86C4-325B9FE559C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12/11/2021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914378" eaLnBrk="1" fontAlgn="auto" hangingPunct="1">
              <a:spcBef>
                <a:spcPts val="0"/>
              </a:spcBef>
              <a:spcAft>
                <a:spcPts val="0"/>
              </a:spcAft>
              <a:defRPr sz="900">
                <a:solidFill>
                  <a:prstClr val="black">
                    <a:tint val="75000"/>
                  </a:prstClr>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914378" eaLnBrk="1" fontAlgn="auto" hangingPunct="1">
              <a:spcBef>
                <a:spcPts val="0"/>
              </a:spcBef>
              <a:spcAft>
                <a:spcPts val="0"/>
              </a:spcAft>
              <a:defRPr sz="900">
                <a:solidFill>
                  <a:prstClr val="black">
                    <a:tint val="75000"/>
                  </a:prstClr>
                </a:solidFill>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A56A71EE-254C-4F2F-8993-791CAB33232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745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4213" rtl="0" eaLnBrk="0" fontAlgn="base" hangingPunct="0">
        <a:spcBef>
          <a:spcPct val="0"/>
        </a:spcBef>
        <a:spcAft>
          <a:spcPct val="0"/>
        </a:spcAft>
        <a:defRPr sz="3300" kern="1200">
          <a:solidFill>
            <a:schemeClr val="tx1"/>
          </a:solidFill>
          <a:latin typeface="+mj-lt"/>
          <a:ea typeface="+mj-ea"/>
          <a:cs typeface="+mj-cs"/>
        </a:defRPr>
      </a:lvl1pPr>
      <a:lvl2pPr algn="ctr" defTabSz="684213" rtl="0" eaLnBrk="0" fontAlgn="base" hangingPunct="0">
        <a:spcBef>
          <a:spcPct val="0"/>
        </a:spcBef>
        <a:spcAft>
          <a:spcPct val="0"/>
        </a:spcAft>
        <a:defRPr sz="3300">
          <a:solidFill>
            <a:schemeClr val="tx1"/>
          </a:solidFill>
          <a:latin typeface="Calibri" panose="020F0502020204030204" pitchFamily="34" charset="0"/>
        </a:defRPr>
      </a:lvl2pPr>
      <a:lvl3pPr algn="ctr" defTabSz="684213" rtl="0" eaLnBrk="0" fontAlgn="base" hangingPunct="0">
        <a:spcBef>
          <a:spcPct val="0"/>
        </a:spcBef>
        <a:spcAft>
          <a:spcPct val="0"/>
        </a:spcAft>
        <a:defRPr sz="3300">
          <a:solidFill>
            <a:schemeClr val="tx1"/>
          </a:solidFill>
          <a:latin typeface="Calibri" panose="020F0502020204030204" pitchFamily="34" charset="0"/>
        </a:defRPr>
      </a:lvl3pPr>
      <a:lvl4pPr algn="ctr" defTabSz="684213" rtl="0" eaLnBrk="0" fontAlgn="base" hangingPunct="0">
        <a:spcBef>
          <a:spcPct val="0"/>
        </a:spcBef>
        <a:spcAft>
          <a:spcPct val="0"/>
        </a:spcAft>
        <a:defRPr sz="3300">
          <a:solidFill>
            <a:schemeClr val="tx1"/>
          </a:solidFill>
          <a:latin typeface="Calibri" panose="020F0502020204030204" pitchFamily="34" charset="0"/>
        </a:defRPr>
      </a:lvl4pPr>
      <a:lvl5pPr algn="ctr" defTabSz="684213"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684610" rtl="0" fontAlgn="base">
        <a:spcBef>
          <a:spcPct val="0"/>
        </a:spcBef>
        <a:spcAft>
          <a:spcPct val="0"/>
        </a:spcAft>
        <a:defRPr sz="3300">
          <a:solidFill>
            <a:schemeClr val="tx1"/>
          </a:solidFill>
          <a:latin typeface="Calibri" panose="020F0502020204030204" pitchFamily="34" charset="0"/>
        </a:defRPr>
      </a:lvl6pPr>
      <a:lvl7pPr marL="685800" algn="ctr" defTabSz="684610" rtl="0" fontAlgn="base">
        <a:spcBef>
          <a:spcPct val="0"/>
        </a:spcBef>
        <a:spcAft>
          <a:spcPct val="0"/>
        </a:spcAft>
        <a:defRPr sz="3300">
          <a:solidFill>
            <a:schemeClr val="tx1"/>
          </a:solidFill>
          <a:latin typeface="Calibri" panose="020F0502020204030204" pitchFamily="34" charset="0"/>
        </a:defRPr>
      </a:lvl7pPr>
      <a:lvl8pPr marL="1028700" algn="ctr" defTabSz="684610" rtl="0" fontAlgn="base">
        <a:spcBef>
          <a:spcPct val="0"/>
        </a:spcBef>
        <a:spcAft>
          <a:spcPct val="0"/>
        </a:spcAft>
        <a:defRPr sz="3300">
          <a:solidFill>
            <a:schemeClr val="tx1"/>
          </a:solidFill>
          <a:latin typeface="Calibri" panose="020F0502020204030204" pitchFamily="34" charset="0"/>
        </a:defRPr>
      </a:lvl8pPr>
      <a:lvl9pPr marL="1371600" algn="ctr" defTabSz="684610" rtl="0" fontAlgn="base">
        <a:spcBef>
          <a:spcPct val="0"/>
        </a:spcBef>
        <a:spcAft>
          <a:spcPct val="0"/>
        </a:spcAft>
        <a:defRPr sz="3300">
          <a:solidFill>
            <a:schemeClr val="tx1"/>
          </a:solidFill>
          <a:latin typeface="Calibri" panose="020F050202020403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7DFF461B-AB94-4527-8416-02B80FB98065}" type="slidenum">
              <a:rPr lang="en-US" altLang="zh-CN" smtClean="0">
                <a:solidFill>
                  <a:srgbClr val="000000"/>
                </a:solidFill>
              </a:rPr>
              <a:pPr fontAlgn="base">
                <a:spcBef>
                  <a:spcPct val="0"/>
                </a:spcBef>
                <a:spcAft>
                  <a:spcPct val="0"/>
                </a:spcAft>
                <a:buFont typeface="Arial" panose="020B0604020202020204" pitchFamily="34" charset="0"/>
                <a:buNone/>
              </a:pPr>
              <a:t>‹#›</a:t>
            </a:fld>
            <a:endParaRPr lang="en-US" altLang="zh-CN">
              <a:solidFill>
                <a:srgbClr val="000000"/>
              </a:solidFill>
            </a:endParaRPr>
          </a:p>
        </p:txBody>
      </p:sp>
    </p:spTree>
    <p:extLst>
      <p:ext uri="{BB962C8B-B14F-4D97-AF65-F5344CB8AC3E}">
        <p14:creationId xmlns:p14="http://schemas.microsoft.com/office/powerpoint/2010/main" val="8032163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7DFF461B-AB94-4527-8416-02B80FB98065}" type="slidenum">
              <a:rPr lang="en-US" altLang="zh-CN" smtClean="0">
                <a:solidFill>
                  <a:srgbClr val="000000"/>
                </a:solidFill>
              </a:rPr>
              <a:pPr fontAlgn="base">
                <a:spcBef>
                  <a:spcPct val="0"/>
                </a:spcBef>
                <a:spcAft>
                  <a:spcPct val="0"/>
                </a:spcAft>
                <a:buFont typeface="Arial" panose="020B0604020202020204" pitchFamily="34" charset="0"/>
                <a:buNone/>
              </a:pPr>
              <a:t>‹#›</a:t>
            </a:fld>
            <a:endParaRPr lang="en-US" altLang="zh-CN">
              <a:solidFill>
                <a:srgbClr val="000000"/>
              </a:solidFill>
            </a:endParaRPr>
          </a:p>
        </p:txBody>
      </p:sp>
    </p:spTree>
    <p:extLst>
      <p:ext uri="{BB962C8B-B14F-4D97-AF65-F5344CB8AC3E}">
        <p14:creationId xmlns:p14="http://schemas.microsoft.com/office/powerpoint/2010/main" val="4150573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1.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51.xml"/><Relationship Id="rId5" Type="http://schemas.openxmlformats.org/officeDocument/2006/relationships/image" Target="../media/image20.wmf"/><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1.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2.wav"/><Relationship Id="rId7"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9.gif"/><Relationship Id="rId5" Type="http://schemas.openxmlformats.org/officeDocument/2006/relationships/image" Target="../media/image8.png"/><Relationship Id="rId10" Type="http://schemas.openxmlformats.org/officeDocument/2006/relationships/image" Target="../media/image29.gif"/><Relationship Id="rId4" Type="http://schemas.openxmlformats.org/officeDocument/2006/relationships/audio" Target="../media/audio3.wav"/><Relationship Id="rId9" Type="http://schemas.openxmlformats.org/officeDocument/2006/relationships/image" Target="../media/image28.gi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13.xml"/><Relationship Id="rId7" Type="http://schemas.openxmlformats.org/officeDocument/2006/relationships/image" Target="../media/image5.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gif"/><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0000"/>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395289" y="974043"/>
            <a:ext cx="11117942" cy="59839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Trường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Tiểu</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S</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ài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dirty="0" err="1">
                <a:solidFill>
                  <a:srgbClr val="6600CC"/>
                </a:solidFill>
                <a:latin typeface="Times New Roman" panose="02020603050405020304" pitchFamily="18" charset="0"/>
                <a:cs typeface="Times New Roman" panose="02020603050405020304" pitchFamily="18" charset="0"/>
              </a:rPr>
              <a:t>Lớp</a:t>
            </a:r>
            <a:r>
              <a:rPr lang="en-US" sz="4000" b="1" dirty="0">
                <a:solidFill>
                  <a:srgbClr val="6600CC"/>
                </a:solidFill>
                <a:latin typeface="Times New Roman" panose="02020603050405020304" pitchFamily="18" charset="0"/>
                <a:cs typeface="Times New Roman" panose="02020603050405020304" pitchFamily="18" charset="0"/>
              </a:rPr>
              <a:t> 3A1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dirty="0" err="1">
                <a:solidFill>
                  <a:srgbClr val="FF0000"/>
                </a:solidFill>
                <a:latin typeface="Times New Roman" panose="02020603050405020304" pitchFamily="18" charset="0"/>
                <a:cs typeface="Times New Roman" panose="02020603050405020304" pitchFamily="18" charset="0"/>
              </a:rPr>
              <a:t>Môn</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err="1">
                <a:solidFill>
                  <a:srgbClr val="FF0000"/>
                </a:solidFill>
                <a:latin typeface="Times New Roman" panose="02020603050405020304" pitchFamily="18" charset="0"/>
                <a:cs typeface="Times New Roman" panose="02020603050405020304" pitchFamily="18" charset="0"/>
              </a:rPr>
              <a:t>Tập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văn</a:t>
            </a:r>
            <a:endParaRPr lang="en-US" sz="4000" b="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dirty="0">
                <a:solidFill>
                  <a:srgbClr val="0000CC"/>
                </a:solidFill>
                <a:latin typeface="Times New Roman" panose="02020603050405020304" pitchFamily="18" charset="0"/>
                <a:cs typeface="Times New Roman" panose="02020603050405020304" pitchFamily="18" charset="0"/>
              </a:rPr>
              <a:t>GV: </a:t>
            </a:r>
            <a:r>
              <a:rPr lang="en-US" sz="4000" b="1" dirty="0" err="1">
                <a:solidFill>
                  <a:srgbClr val="0000CC"/>
                </a:solidFill>
                <a:latin typeface="Times New Roman" panose="02020603050405020304" pitchFamily="18" charset="0"/>
                <a:cs typeface="Times New Roman" panose="02020603050405020304" pitchFamily="18" charset="0"/>
              </a:rPr>
              <a:t>Nguyễn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Thị</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Hải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Diên</a:t>
            </a:r>
            <a:r>
              <a:rPr lang="en-US" sz="4000" b="1" dirty="0">
                <a:solidFill>
                  <a:srgbClr val="0000CC"/>
                </a:solidFill>
                <a:latin typeface="Times New Roman" panose="02020603050405020304" pitchFamily="18" charset="0"/>
                <a:cs typeface="Times New Roman" panose="02020603050405020304" pitchFamily="18" charset="0"/>
              </a:rPr>
              <a:t> </a:t>
            </a:r>
            <a:endPar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2606" y="6129505"/>
            <a:ext cx="169232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SGK/83</a:t>
            </a: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0452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altLang="en-US" sz="3200" i="0"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Dựa</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mẫu</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gửi</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ngắn</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altLang="en-US" sz="3200" i="0"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en-US" sz="320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39606" y="1255235"/>
            <a:ext cx="11849193"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dirty="0" err="1">
                <a:latin typeface="Times New Roman" panose="02020603050405020304" pitchFamily="18" charset="0"/>
                <a:cs typeface="Times New Roman" panose="02020603050405020304" pitchFamily="18" charset="0"/>
              </a:rPr>
              <a:t>Gợi</a:t>
            </a:r>
            <a:r>
              <a:rPr lang="en-US" altLang="en-US" sz="2800" u="sng" dirty="0">
                <a:latin typeface="Times New Roman" panose="02020603050405020304" pitchFamily="18" charset="0"/>
                <a:cs typeface="Times New Roman" panose="02020603050405020304" pitchFamily="18" charset="0"/>
              </a:rPr>
              <a:t> ý</a:t>
            </a:r>
            <a:r>
              <a:rPr lang="en-US" altLang="en-US" sz="2800" dirty="0">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gửi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ai</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Em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viết</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thư</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gửi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nội</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Hà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Nội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ngày</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tháng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năm</a:t>
            </a:r>
            <a:r>
              <a:rPr lang="en-US" altLang="en-US" sz="2800" dirty="0">
                <a:solidFill>
                  <a:srgbClr val="0070C0"/>
                </a:solidFill>
                <a:latin typeface="Times New Roman" panose="02020603050405020304" pitchFamily="18" charset="0"/>
                <a:cs typeface="Times New Roman" panose="02020603050405020304" pitchFamily="18" charset="0"/>
              </a:rPr>
              <a:t> 2021)</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nội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kính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yêu</a:t>
            </a:r>
            <a:r>
              <a:rPr lang="en-US" altLang="en-US" sz="2800" dirty="0">
                <a:solidFill>
                  <a:srgbClr val="0070C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a:spcAft>
                <a:spcPts val="600"/>
              </a:spcAft>
            </a:pP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 dung,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báo</a:t>
            </a:r>
            <a:r>
              <a:rPr lang="en-US" altLang="en-US" sz="2800" dirty="0">
                <a:latin typeface="Times New Roman" panose="02020603050405020304" pitchFamily="18" charset="0"/>
                <a:cs typeface="Times New Roman" panose="02020603050405020304" pitchFamily="18" charset="0"/>
              </a:rPr>
              <a:t> tin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Em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hỏi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thăm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sức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khỏe</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của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báo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biết</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của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gia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mình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kể</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những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chuyện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vui</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cuối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hẹn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Em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chúc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luôn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mạnh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khỏe</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vui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vẻ</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hứa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với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cố</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gắng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học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tập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sẽ</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sớm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về</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quê</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thăm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0070C0"/>
                </a:solidFill>
                <a:latin typeface="Times New Roman" panose="02020603050405020304" pitchFamily="18" charset="0"/>
                <a:cs typeface="Times New Roman" panose="02020603050405020304" pitchFamily="18" charset="0"/>
              </a:rPr>
              <a:t>(</a:t>
            </a:r>
            <a:r>
              <a:rPr lang="en-US" altLang="en-US" sz="2800" dirty="0" err="1">
                <a:solidFill>
                  <a:srgbClr val="0070C0"/>
                </a:solidFill>
                <a:latin typeface="Times New Roman" panose="02020603050405020304" pitchFamily="18" charset="0"/>
                <a:cs typeface="Times New Roman" panose="02020603050405020304" pitchFamily="18" charset="0"/>
              </a:rPr>
              <a:t>Lời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chào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ông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chữ</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kí</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và</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tên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của</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em</a:t>
            </a:r>
            <a:r>
              <a:rPr lang="en-US" altLang="en-US" sz="2800" dirty="0">
                <a:solidFill>
                  <a:srgbClr val="0070C0"/>
                </a:solidFill>
                <a:latin typeface="Times New Roman" panose="02020603050405020304" pitchFamily="18" charset="0"/>
                <a:cs typeface="Times New Roman" panose="02020603050405020304" pitchFamily="18" charset="0"/>
              </a:rPr>
              <a:t>)</a:t>
            </a:r>
          </a:p>
          <a:p>
            <a:pPr algn="just">
              <a:spcAft>
                <a:spcPts val="600"/>
              </a:spcAft>
            </a:pPr>
            <a:endParaRPr lang="en-US" altLang="en-US" sz="2800" dirty="0">
              <a:latin typeface="Times New Roman" panose="02020603050405020304" pitchFamily="18" charset="0"/>
              <a:cs typeface="Times New Roman" panose="02020603050405020304" pitchFamily="18" charset="0"/>
            </a:endParaRPr>
          </a:p>
          <a:p>
            <a:pPr algn="just">
              <a:spcAft>
                <a:spcPts val="600"/>
              </a:spcAft>
            </a:pPr>
            <a:endParaRPr lang="en-US" alt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3709260" y="1770241"/>
            <a:ext cx="4318000"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19311" y="2380787"/>
            <a:ext cx="5769428"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46145" y="2756006"/>
            <a:ext cx="3933371"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3764498"/>
            <a:ext cx="11988799" cy="880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112830" y="4706488"/>
            <a:ext cx="3106056"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9606" y="5110734"/>
            <a:ext cx="12114078" cy="869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21085" y="6012200"/>
            <a:ext cx="5769428"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71321" y="3158652"/>
            <a:ext cx="1930400" cy="696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7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up)">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wipe(up)">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wipe(up)">
                                      <p:cBhvr>
                                        <p:cTn id="42" dur="500"/>
                                        <p:tgtEl>
                                          <p:spTgt spid="1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animEffect transition="in" filter="wipe(up)">
                                      <p:cBhvr>
                                        <p:cTn id="55" dur="500"/>
                                        <p:tgtEl>
                                          <p:spTgt spid="1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2">
                                            <p:txEl>
                                              <p:pRg st="6" end="6"/>
                                            </p:txEl>
                                          </p:spTgt>
                                        </p:tgtEl>
                                        <p:attrNameLst>
                                          <p:attrName>style.visibility</p:attrName>
                                        </p:attrNameLst>
                                      </p:cBhvr>
                                      <p:to>
                                        <p:strVal val="visible"/>
                                      </p:to>
                                    </p:set>
                                    <p:animEffect transition="in" filter="wipe(up)">
                                      <p:cBhvr>
                                        <p:cTn id="68" dur="500"/>
                                        <p:tgtEl>
                                          <p:spTgt spid="12">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P spid="9" grpId="0" uiExpand="1" animBg="1"/>
      <p:bldP spid="14" grpId="0" uiExpand="1" animBg="1"/>
      <p:bldP spid="15" grpId="0" uiExpand="1" animBg="1"/>
      <p:bldP spid="16" grpId="0" uiExpand="1" animBg="1"/>
      <p:bldP spid="18" grpId="0" uiExpand="1" animBg="1"/>
      <p:bldP spid="19" grpId="0" uiExpand="1" animBg="1"/>
      <p:bldP spid="20"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30163" y="19050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a:solidFill>
                  <a:srgbClr val="FF0000"/>
                </a:solidFill>
                <a:latin typeface="Times New Roman" panose="02020603050405020304" pitchFamily="18" charset="0"/>
              </a:rPr>
              <a:t>-  Em sẽ viết thư cho ai ?</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9219" name="Text Box 13"/>
          <p:cNvSpPr txBox="1">
            <a:spLocks noChangeArrowheads="1"/>
          </p:cNvSpPr>
          <p:nvPr/>
        </p:nvSpPr>
        <p:spPr bwMode="auto">
          <a:xfrm>
            <a:off x="0" y="2794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AutoNum type="arabicPeriod"/>
            </a:pPr>
            <a:r>
              <a:rPr lang="en-US" sz="3600" b="1">
                <a:solidFill>
                  <a:srgbClr val="0000FF"/>
                </a:solidFill>
                <a:latin typeface="Times New Roman" panose="02020603050405020304" pitchFamily="18" charset="0"/>
              </a:rPr>
              <a:t> Dựa theo mẫu b</a:t>
            </a:r>
            <a:r>
              <a:rPr lang="en-US" sz="3600" b="1">
                <a:solidFill>
                  <a:srgbClr val="0000FF"/>
                </a:solidFill>
                <a:latin typeface="Times New Roman" panose="02020603050405020304" pitchFamily="18" charset="0"/>
                <a:cs typeface="Times New Roman" panose="02020603050405020304" pitchFamily="18" charset="0"/>
              </a:rPr>
              <a:t>à</a:t>
            </a:r>
            <a:r>
              <a:rPr lang="en-US" sz="3600" b="1">
                <a:solidFill>
                  <a:srgbClr val="0000FF"/>
                </a:solidFill>
                <a:latin typeface="Times New Roman" panose="02020603050405020304" pitchFamily="18" charset="0"/>
              </a:rPr>
              <a:t>i tập đọc Thư gửi b</a:t>
            </a:r>
            <a:r>
              <a:rPr lang="en-US" sz="3600" b="1">
                <a:solidFill>
                  <a:srgbClr val="0000FF"/>
                </a:solidFill>
                <a:latin typeface="Times New Roman" panose="02020603050405020304" pitchFamily="18" charset="0"/>
                <a:cs typeface="Times New Roman" panose="02020603050405020304" pitchFamily="18" charset="0"/>
              </a:rPr>
              <a:t>à</a:t>
            </a:r>
            <a:r>
              <a:rPr lang="en-US" sz="3600" b="1">
                <a:solidFill>
                  <a:srgbClr val="0000FF"/>
                </a:solidFill>
                <a:latin typeface="Times New Roman" panose="02020603050405020304" pitchFamily="18" charset="0"/>
              </a:rPr>
              <a:t>, em hãy viết một bức thư ngắn cho người thân:</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4" name="Text Box 11"/>
          <p:cNvSpPr txBox="1">
            <a:spLocks noChangeArrowheads="1"/>
          </p:cNvSpPr>
          <p:nvPr/>
        </p:nvSpPr>
        <p:spPr bwMode="auto">
          <a:xfrm>
            <a:off x="0" y="29718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a:solidFill>
                  <a:srgbClr val="000000"/>
                </a:solidFill>
                <a:latin typeface="Times New Roman" panose="02020603050405020304" pitchFamily="18" charset="0"/>
              </a:rPr>
              <a:t>- Em sẽ viết thư cho Ông, b</a:t>
            </a:r>
            <a:r>
              <a:rPr lang="en-US" sz="3400" b="1">
                <a:solidFill>
                  <a:srgbClr val="000000"/>
                </a:solidFill>
                <a:latin typeface="Times New Roman" panose="02020603050405020304" pitchFamily="18" charset="0"/>
                <a:cs typeface="Times New Roman" panose="02020603050405020304" pitchFamily="18" charset="0"/>
              </a:rPr>
              <a:t>à</a:t>
            </a:r>
            <a:r>
              <a:rPr lang="en-US" sz="3400" b="1">
                <a:solidFill>
                  <a:srgbClr val="000000"/>
                </a:solidFill>
                <a:latin typeface="Times New Roman" panose="02020603050405020304" pitchFamily="18" charset="0"/>
              </a:rPr>
              <a:t>, cô, chú, bác</a:t>
            </a:r>
            <a:r>
              <a:rPr lang="en-US" sz="3400" b="1">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4541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406400" y="1600200"/>
            <a:ext cx="1178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en-US" sz="2400" b="1">
                <a:solidFill>
                  <a:srgbClr val="0000FF"/>
                </a:solidFill>
              </a:rPr>
              <a:t>  </a:t>
            </a:r>
          </a:p>
          <a:p>
            <a:pPr fontAlgn="base">
              <a:spcBef>
                <a:spcPct val="0"/>
              </a:spcBef>
              <a:spcAft>
                <a:spcPct val="0"/>
              </a:spcAft>
              <a:buFont typeface="Arial" panose="020B0604020202020204" pitchFamily="34" charset="0"/>
              <a:buNone/>
            </a:pPr>
            <a:endParaRPr lang="en-US" altLang="en-US" sz="2400" b="1">
              <a:solidFill>
                <a:srgbClr val="0000FF"/>
              </a:solidFill>
            </a:endParaRPr>
          </a:p>
        </p:txBody>
      </p:sp>
      <p:sp>
        <p:nvSpPr>
          <p:cNvPr id="10243" name="Rectangle 14"/>
          <p:cNvSpPr>
            <a:spLocks noChangeArrowheads="1"/>
          </p:cNvSpPr>
          <p:nvPr/>
        </p:nvSpPr>
        <p:spPr bwMode="auto">
          <a:xfrm>
            <a:off x="119063" y="66675"/>
            <a:ext cx="120729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Tx/>
              <a:buAutoNum type="arabicPeriod"/>
            </a:pPr>
            <a:r>
              <a:rPr lang="en-US" altLang="en-US" sz="2800">
                <a:solidFill>
                  <a:srgbClr val="000000"/>
                </a:solidFill>
                <a:latin typeface="Times New Roman" panose="02020603050405020304" pitchFamily="18" charset="0"/>
              </a:rPr>
              <a:t>Dựa theo mẫu bài tập đọc </a:t>
            </a:r>
            <a:r>
              <a:rPr lang="en-US" altLang="en-US" sz="2800">
                <a:solidFill>
                  <a:srgbClr val="0000FF"/>
                </a:solidFill>
                <a:latin typeface="Times New Roman" panose="02020603050405020304" pitchFamily="18" charset="0"/>
              </a:rPr>
              <a:t>Thư gửi bà</a:t>
            </a:r>
            <a:r>
              <a:rPr lang="en-US" altLang="en-US" sz="2800">
                <a:solidFill>
                  <a:srgbClr val="000000"/>
                </a:solidFill>
                <a:latin typeface="Times New Roman" panose="02020603050405020304" pitchFamily="18" charset="0"/>
              </a:rPr>
              <a:t>, em hãy viết một bức </a:t>
            </a:r>
            <a:br>
              <a:rPr lang="en-US" altLang="en-US" sz="2800">
                <a:solidFill>
                  <a:srgbClr val="000000"/>
                </a:solidFill>
                <a:latin typeface="Times New Roman" panose="02020603050405020304" pitchFamily="18" charset="0"/>
              </a:rPr>
            </a:br>
            <a:r>
              <a:rPr lang="en-US" altLang="en-US" sz="2800">
                <a:solidFill>
                  <a:srgbClr val="000000"/>
                </a:solidFill>
                <a:latin typeface="Times New Roman" panose="02020603050405020304" pitchFamily="18" charset="0"/>
              </a:rPr>
              <a:t>thư ngắn cho người thân.</a:t>
            </a:r>
          </a:p>
          <a:p>
            <a:pPr eaLnBrk="1" fontAlgn="base" hangingPunct="1">
              <a:spcBef>
                <a:spcPct val="0"/>
              </a:spcBef>
              <a:spcAft>
                <a:spcPct val="0"/>
              </a:spcAft>
              <a:buFont typeface="Arial" panose="020B0604020202020204" pitchFamily="34" charset="0"/>
              <a:buNone/>
            </a:pPr>
            <a:endParaRPr lang="en-US" altLang="en-US" sz="2400">
              <a:solidFill>
                <a:srgbClr val="000000"/>
              </a:solidFill>
              <a:latin typeface="Times New Roman" panose="02020603050405020304" pitchFamily="18" charset="0"/>
            </a:endParaRPr>
          </a:p>
        </p:txBody>
      </p:sp>
      <p:pic>
        <p:nvPicPr>
          <p:cNvPr id="3" name="Picture 2"/>
          <p:cNvPicPr>
            <a:picLocks noChangeAspect="1"/>
          </p:cNvPicPr>
          <p:nvPr/>
        </p:nvPicPr>
        <p:blipFill rotWithShape="1">
          <a:blip r:embed="rId2"/>
          <a:srcRect r="15254"/>
          <a:stretch/>
        </p:blipFill>
        <p:spPr>
          <a:xfrm>
            <a:off x="7095057" y="1268876"/>
            <a:ext cx="3936275" cy="2577101"/>
          </a:xfrm>
          <a:prstGeom prst="rect">
            <a:avLst/>
          </a:prstGeom>
          <a:ln w="9525"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3"/>
          <a:srcRect l="9192" r="26099" b="9002"/>
          <a:stretch/>
        </p:blipFill>
        <p:spPr>
          <a:xfrm>
            <a:off x="7095057" y="4108270"/>
            <a:ext cx="3936275" cy="2648131"/>
          </a:xfrm>
          <a:prstGeom prst="rect">
            <a:avLst/>
          </a:prstGeom>
          <a:ln w="9525"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stretch>
            <a:fillRect/>
          </a:stretch>
        </p:blipFill>
        <p:spPr>
          <a:xfrm>
            <a:off x="1117600" y="1268875"/>
            <a:ext cx="5283200" cy="2615184"/>
          </a:xfrm>
          <a:prstGeom prst="rect">
            <a:avLst/>
          </a:prstGeom>
          <a:ln w="9525"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a:stretch>
            <a:fillRect/>
          </a:stretch>
        </p:blipFill>
        <p:spPr>
          <a:xfrm>
            <a:off x="1117600" y="4114800"/>
            <a:ext cx="5283200" cy="2641600"/>
          </a:xfrm>
          <a:prstGeom prst="rect">
            <a:avLst/>
          </a:prstGeom>
          <a:ln w="952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857907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0" y="3200400"/>
            <a:ext cx="12192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a:solidFill>
                  <a:srgbClr val="000000"/>
                </a:solidFill>
                <a:latin typeface="Times New Roman" panose="02020603050405020304" pitchFamily="18" charset="0"/>
              </a:rPr>
              <a:t>- </a:t>
            </a:r>
            <a:r>
              <a:rPr lang="vi-VN" sz="3400" b="1">
                <a:solidFill>
                  <a:srgbClr val="000000"/>
                </a:solidFill>
                <a:latin typeface="Times New Roman" panose="02020603050405020304" pitchFamily="18" charset="0"/>
              </a:rPr>
              <a:t>Lâu rồi chưa về quê thăm ông bà, cháu nhớ ông bà lắm. ( biết tin chị thi đỗ đại học, em muốn chia sẻ niềm vui với chị,...)</a:t>
            </a:r>
            <a:endParaRPr lang="en-US" sz="3400" b="1">
              <a:solidFill>
                <a:srgbClr val="000000"/>
              </a:solidFill>
              <a:latin typeface="Times New Roman" panose="02020603050405020304" pitchFamily="18" charset="0"/>
              <a:cs typeface="Times New Roman" panose="02020603050405020304" pitchFamily="18" charset="0"/>
            </a:endParaRPr>
          </a:p>
        </p:txBody>
      </p:sp>
      <p:sp>
        <p:nvSpPr>
          <p:cNvPr id="11267" name="Text Box 13"/>
          <p:cNvSpPr txBox="1">
            <a:spLocks noChangeArrowheads="1"/>
          </p:cNvSpPr>
          <p:nvPr/>
        </p:nvSpPr>
        <p:spPr bwMode="auto">
          <a:xfrm>
            <a:off x="0" y="7620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AutoNum type="arabicPeriod"/>
            </a:pPr>
            <a:r>
              <a:rPr lang="en-US" sz="3600" b="1">
                <a:solidFill>
                  <a:srgbClr val="0000FF"/>
                </a:solidFill>
                <a:latin typeface="Times New Roman" panose="02020603050405020304" pitchFamily="18" charset="0"/>
              </a:rPr>
              <a:t> Dựa theo mẫu b</a:t>
            </a:r>
            <a:r>
              <a:rPr lang="en-US" sz="3600" b="1">
                <a:solidFill>
                  <a:srgbClr val="0000FF"/>
                </a:solidFill>
                <a:latin typeface="Times New Roman" panose="02020603050405020304" pitchFamily="18" charset="0"/>
                <a:cs typeface="Times New Roman" panose="02020603050405020304" pitchFamily="18" charset="0"/>
              </a:rPr>
              <a:t>à</a:t>
            </a:r>
            <a:r>
              <a:rPr lang="en-US" sz="3600" b="1">
                <a:solidFill>
                  <a:srgbClr val="0000FF"/>
                </a:solidFill>
                <a:latin typeface="Times New Roman" panose="02020603050405020304" pitchFamily="18" charset="0"/>
              </a:rPr>
              <a:t>i tập đọc Thư gửi b</a:t>
            </a:r>
            <a:r>
              <a:rPr lang="en-US" sz="3600" b="1">
                <a:solidFill>
                  <a:srgbClr val="0000FF"/>
                </a:solidFill>
                <a:latin typeface="Times New Roman" panose="02020603050405020304" pitchFamily="18" charset="0"/>
                <a:cs typeface="Times New Roman" panose="02020603050405020304" pitchFamily="18" charset="0"/>
              </a:rPr>
              <a:t>à</a:t>
            </a:r>
            <a:r>
              <a:rPr lang="en-US" sz="3600" b="1">
                <a:solidFill>
                  <a:srgbClr val="0000FF"/>
                </a:solidFill>
                <a:latin typeface="Times New Roman" panose="02020603050405020304" pitchFamily="18" charset="0"/>
              </a:rPr>
              <a:t>, em hãy viết một bức thư ngắn cho người thân:</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19473" name="Text Box 17"/>
          <p:cNvSpPr txBox="1">
            <a:spLocks noChangeArrowheads="1"/>
          </p:cNvSpPr>
          <p:nvPr/>
        </p:nvSpPr>
        <p:spPr bwMode="auto">
          <a:xfrm>
            <a:off x="0" y="22860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a:solidFill>
                  <a:srgbClr val="FF0000"/>
                </a:solidFill>
                <a:latin typeface="Times New Roman" panose="02020603050405020304" pitchFamily="18" charset="0"/>
              </a:rPr>
              <a:t>-  </a:t>
            </a:r>
            <a:r>
              <a:rPr lang="vi-VN" sz="3400" b="1">
                <a:solidFill>
                  <a:srgbClr val="FF0000"/>
                </a:solidFill>
                <a:latin typeface="Times New Roman" panose="02020603050405020304" pitchFamily="18" charset="0"/>
              </a:rPr>
              <a:t>Lý do của em viết thư là gì</a:t>
            </a:r>
            <a:r>
              <a:rPr lang="en-US" sz="3400" b="1">
                <a:solidFill>
                  <a:srgbClr val="FF0000"/>
                </a:solidFill>
                <a:latin typeface="Times New Roman" panose="02020603050405020304" pitchFamily="18" charset="0"/>
              </a:rPr>
              <a:t> ?</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19474" name="Text Box 18"/>
          <p:cNvSpPr txBox="1">
            <a:spLocks noChangeArrowheads="1"/>
          </p:cNvSpPr>
          <p:nvPr/>
        </p:nvSpPr>
        <p:spPr bwMode="auto">
          <a:xfrm>
            <a:off x="31750" y="48768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400" b="1">
                <a:solidFill>
                  <a:srgbClr val="FF0000"/>
                </a:solidFill>
                <a:latin typeface="Times New Roman" panose="02020603050405020304" pitchFamily="18" charset="0"/>
              </a:rPr>
              <a:t>- Dòng đầu thư em sẽ viết thế n</a:t>
            </a:r>
            <a:r>
              <a:rPr lang="en-US" sz="3400" b="1">
                <a:solidFill>
                  <a:srgbClr val="FF0000"/>
                </a:solidFill>
                <a:latin typeface="Times New Roman" panose="02020603050405020304" pitchFamily="18" charset="0"/>
                <a:cs typeface="Times New Roman" panose="02020603050405020304" pitchFamily="18" charset="0"/>
              </a:rPr>
              <a:t>à</a:t>
            </a:r>
            <a:r>
              <a:rPr lang="en-US" sz="3400" b="1">
                <a:solidFill>
                  <a:srgbClr val="FF0000"/>
                </a:solidFill>
                <a:latin typeface="Times New Roman" panose="02020603050405020304" pitchFamily="18" charset="0"/>
              </a:rPr>
              <a:t>o ?</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19475" name="Text Box 19"/>
          <p:cNvSpPr txBox="1">
            <a:spLocks noChangeArrowheads="1"/>
          </p:cNvSpPr>
          <p:nvPr/>
        </p:nvSpPr>
        <p:spPr bwMode="auto">
          <a:xfrm>
            <a:off x="22225" y="56388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dirty="0">
                <a:solidFill>
                  <a:srgbClr val="000000"/>
                </a:solidFill>
                <a:latin typeface="Times New Roman" panose="02020603050405020304" pitchFamily="18" charset="0"/>
              </a:rPr>
              <a:t>- </a:t>
            </a:r>
            <a:r>
              <a:rPr lang="en-US" sz="3400" b="1" dirty="0" err="1">
                <a:solidFill>
                  <a:srgbClr val="000000"/>
                </a:solidFill>
                <a:latin typeface="Times New Roman" panose="02020603050405020304" pitchFamily="18" charset="0"/>
              </a:rPr>
              <a:t>Sài</a:t>
            </a:r>
            <a:r>
              <a:rPr lang="en-US" sz="3400" b="1" dirty="0">
                <a:solidFill>
                  <a:srgbClr val="000000"/>
                </a:solidFill>
                <a:latin typeface="Times New Roman" panose="02020603050405020304" pitchFamily="18" charset="0"/>
              </a:rPr>
              <a:t> </a:t>
            </a:r>
            <a:r>
              <a:rPr lang="en-US" sz="3400" b="1" dirty="0" err="1">
                <a:solidFill>
                  <a:srgbClr val="000000"/>
                </a:solidFill>
                <a:latin typeface="Times New Roman" panose="02020603050405020304" pitchFamily="18" charset="0"/>
              </a:rPr>
              <a:t>Đồng</a:t>
            </a:r>
            <a:r>
              <a:rPr lang="en-US" sz="3400" b="1" dirty="0">
                <a:solidFill>
                  <a:srgbClr val="000000"/>
                </a:solidFill>
                <a:latin typeface="Times New Roman" panose="02020603050405020304" pitchFamily="18" charset="0"/>
              </a:rPr>
              <a:t>, </a:t>
            </a:r>
            <a:r>
              <a:rPr lang="en-US" sz="3400" b="1" dirty="0" err="1">
                <a:solidFill>
                  <a:srgbClr val="000000"/>
                </a:solidFill>
                <a:latin typeface="Times New Roman" panose="02020603050405020304" pitchFamily="18" charset="0"/>
              </a:rPr>
              <a:t>ng</a:t>
            </a:r>
            <a:r>
              <a:rPr lang="en-US" sz="3400" b="1" dirty="0" err="1">
                <a:solidFill>
                  <a:srgbClr val="000000"/>
                </a:solidFill>
                <a:latin typeface="Times New Roman" panose="02020603050405020304" pitchFamily="18" charset="0"/>
                <a:cs typeface="Times New Roman" panose="02020603050405020304" pitchFamily="18" charset="0"/>
              </a:rPr>
              <a:t>à</a:t>
            </a:r>
            <a:r>
              <a:rPr lang="en-US" sz="3400" b="1" dirty="0" err="1">
                <a:solidFill>
                  <a:srgbClr val="000000"/>
                </a:solidFill>
                <a:latin typeface="Times New Roman" panose="02020603050405020304" pitchFamily="18" charset="0"/>
              </a:rPr>
              <a:t>y</a:t>
            </a:r>
            <a:r>
              <a:rPr lang="en-US" sz="3400" b="1" dirty="0">
                <a:solidFill>
                  <a:srgbClr val="000000"/>
                </a:solidFill>
                <a:latin typeface="Times New Roman" panose="02020603050405020304" pitchFamily="18" charset="0"/>
                <a:cs typeface="Times New Roman" panose="02020603050405020304" pitchFamily="18" charset="0"/>
              </a:rPr>
              <a:t>…</a:t>
            </a:r>
            <a:r>
              <a:rPr lang="en-US" sz="3400" b="1" dirty="0">
                <a:solidFill>
                  <a:srgbClr val="000000"/>
                </a:solidFill>
                <a:latin typeface="Times New Roman" panose="02020603050405020304" pitchFamily="18" charset="0"/>
              </a:rPr>
              <a:t>.</a:t>
            </a:r>
            <a:r>
              <a:rPr lang="en-US" sz="3400" b="1" dirty="0" err="1">
                <a:solidFill>
                  <a:srgbClr val="000000"/>
                </a:solidFill>
                <a:latin typeface="Times New Roman" panose="02020603050405020304" pitchFamily="18" charset="0"/>
              </a:rPr>
              <a:t>tháng</a:t>
            </a:r>
            <a:r>
              <a:rPr lang="en-US" sz="3400" b="1" dirty="0">
                <a:solidFill>
                  <a:srgbClr val="000000"/>
                </a:solidFill>
                <a:latin typeface="Times New Roman" panose="02020603050405020304" pitchFamily="18" charset="0"/>
                <a:cs typeface="Times New Roman" panose="02020603050405020304" pitchFamily="18" charset="0"/>
              </a:rPr>
              <a:t>…</a:t>
            </a:r>
            <a:r>
              <a:rPr lang="en-US" sz="3400" b="1" dirty="0">
                <a:solidFill>
                  <a:srgbClr val="000000"/>
                </a:solidFill>
                <a:latin typeface="Times New Roman" panose="02020603050405020304" pitchFamily="18" charset="0"/>
              </a:rPr>
              <a:t>.</a:t>
            </a:r>
            <a:r>
              <a:rPr lang="en-US" sz="3400" b="1" dirty="0" err="1">
                <a:solidFill>
                  <a:srgbClr val="000000"/>
                </a:solidFill>
                <a:latin typeface="Times New Roman" panose="02020603050405020304" pitchFamily="18" charset="0"/>
              </a:rPr>
              <a:t>năm</a:t>
            </a:r>
            <a:r>
              <a:rPr lang="en-US" sz="3400" b="1" dirty="0">
                <a:solidFill>
                  <a:srgbClr val="000000"/>
                </a:solidFill>
                <a:latin typeface="Times New Roman" panose="02020603050405020304" pitchFamily="18" charset="0"/>
                <a:cs typeface="Times New Roman" panose="02020603050405020304" pitchFamily="18" charset="0"/>
              </a:rPr>
              <a:t>…</a:t>
            </a:r>
            <a:r>
              <a:rPr lang="en-US" sz="3400" b="1" dirty="0">
                <a:solidFill>
                  <a:srgbClr val="000000"/>
                </a:solidFill>
                <a:latin typeface="Times New Roman" panose="02020603050405020304" pitchFamily="18" charset="0"/>
              </a:rPr>
              <a:t>..</a:t>
            </a:r>
            <a:endParaRPr lang="en-US" sz="3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995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73"/>
                                        </p:tgtEl>
                                        <p:attrNameLst>
                                          <p:attrName>style.visibility</p:attrName>
                                        </p:attrNameLst>
                                      </p:cBhvr>
                                      <p:to>
                                        <p:strVal val="visible"/>
                                      </p:to>
                                    </p:set>
                                    <p:anim calcmode="discrete" valueType="clr">
                                      <p:cBhvr override="childStyle">
                                        <p:cTn id="7" dur="80"/>
                                        <p:tgtEl>
                                          <p:spTgt spid="194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73"/>
                                        </p:tgtEl>
                                        <p:attrNameLst>
                                          <p:attrName>fillcolor</p:attrName>
                                        </p:attrNameLst>
                                      </p:cBhvr>
                                      <p:tavLst>
                                        <p:tav tm="0">
                                          <p:val>
                                            <p:clrVal>
                                              <a:schemeClr val="accent2"/>
                                            </p:clrVal>
                                          </p:val>
                                        </p:tav>
                                        <p:tav tm="50000">
                                          <p:val>
                                            <p:clrVal>
                                              <a:schemeClr val="hlink"/>
                                            </p:clrVal>
                                          </p:val>
                                        </p:tav>
                                      </p:tavLst>
                                    </p:anim>
                                    <p:set>
                                      <p:cBhvr>
                                        <p:cTn id="9" dur="80"/>
                                        <p:tgtEl>
                                          <p:spTgt spid="1947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9467"/>
                                        </p:tgtEl>
                                        <p:attrNameLst>
                                          <p:attrName>style.visibility</p:attrName>
                                        </p:attrNameLst>
                                      </p:cBhvr>
                                      <p:to>
                                        <p:strVal val="visible"/>
                                      </p:to>
                                    </p:set>
                                    <p:anim calcmode="lin" valueType="num">
                                      <p:cBhvr>
                                        <p:cTn id="14" dur="1000" fill="hold"/>
                                        <p:tgtEl>
                                          <p:spTgt spid="19467"/>
                                        </p:tgtEl>
                                        <p:attrNameLst>
                                          <p:attrName>ppt_w</p:attrName>
                                        </p:attrNameLst>
                                      </p:cBhvr>
                                      <p:tavLst>
                                        <p:tav tm="0">
                                          <p:val>
                                            <p:strVal val="#ppt_w+.3"/>
                                          </p:val>
                                        </p:tav>
                                        <p:tav tm="100000">
                                          <p:val>
                                            <p:strVal val="#ppt_w"/>
                                          </p:val>
                                        </p:tav>
                                      </p:tavLst>
                                    </p:anim>
                                    <p:anim calcmode="lin" valueType="num">
                                      <p:cBhvr>
                                        <p:cTn id="15" dur="1000" fill="hold"/>
                                        <p:tgtEl>
                                          <p:spTgt spid="19467"/>
                                        </p:tgtEl>
                                        <p:attrNameLst>
                                          <p:attrName>ppt_h</p:attrName>
                                        </p:attrNameLst>
                                      </p:cBhvr>
                                      <p:tavLst>
                                        <p:tav tm="0">
                                          <p:val>
                                            <p:strVal val="#ppt_h"/>
                                          </p:val>
                                        </p:tav>
                                        <p:tav tm="100000">
                                          <p:val>
                                            <p:strVal val="#ppt_h"/>
                                          </p:val>
                                        </p:tav>
                                      </p:tavLst>
                                    </p:anim>
                                    <p:animEffect transition="in" filter="fade">
                                      <p:cBhvr>
                                        <p:cTn id="16" dur="1000"/>
                                        <p:tgtEl>
                                          <p:spTgt spid="194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74"/>
                                        </p:tgtEl>
                                        <p:attrNameLst>
                                          <p:attrName>style.visibility</p:attrName>
                                        </p:attrNameLst>
                                      </p:cBhvr>
                                      <p:to>
                                        <p:strVal val="visible"/>
                                      </p:to>
                                    </p:set>
                                    <p:anim calcmode="discrete" valueType="clr">
                                      <p:cBhvr override="childStyle">
                                        <p:cTn id="21" dur="80"/>
                                        <p:tgtEl>
                                          <p:spTgt spid="1947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74"/>
                                        </p:tgtEl>
                                        <p:attrNameLst>
                                          <p:attrName>fillcolor</p:attrName>
                                        </p:attrNameLst>
                                      </p:cBhvr>
                                      <p:tavLst>
                                        <p:tav tm="0">
                                          <p:val>
                                            <p:clrVal>
                                              <a:schemeClr val="accent2"/>
                                            </p:clrVal>
                                          </p:val>
                                        </p:tav>
                                        <p:tav tm="50000">
                                          <p:val>
                                            <p:clrVal>
                                              <a:schemeClr val="hlink"/>
                                            </p:clrVal>
                                          </p:val>
                                        </p:tav>
                                      </p:tavLst>
                                    </p:anim>
                                    <p:set>
                                      <p:cBhvr>
                                        <p:cTn id="23" dur="80"/>
                                        <p:tgtEl>
                                          <p:spTgt spid="1947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475"/>
                                        </p:tgtEl>
                                        <p:attrNameLst>
                                          <p:attrName>style.visibility</p:attrName>
                                        </p:attrNameLst>
                                      </p:cBhvr>
                                      <p:to>
                                        <p:strVal val="visible"/>
                                      </p:to>
                                    </p:set>
                                    <p:anim calcmode="discrete" valueType="clr">
                                      <p:cBhvr override="childStyle">
                                        <p:cTn id="28" dur="80"/>
                                        <p:tgtEl>
                                          <p:spTgt spid="1947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475"/>
                                        </p:tgtEl>
                                        <p:attrNameLst>
                                          <p:attrName>fillcolor</p:attrName>
                                        </p:attrNameLst>
                                      </p:cBhvr>
                                      <p:tavLst>
                                        <p:tav tm="0">
                                          <p:val>
                                            <p:clrVal>
                                              <a:schemeClr val="accent2"/>
                                            </p:clrVal>
                                          </p:val>
                                        </p:tav>
                                        <p:tav tm="50000">
                                          <p:val>
                                            <p:clrVal>
                                              <a:schemeClr val="hlink"/>
                                            </p:clrVal>
                                          </p:val>
                                        </p:tav>
                                      </p:tavLst>
                                    </p:anim>
                                    <p:set>
                                      <p:cBhvr>
                                        <p:cTn id="30" dur="80"/>
                                        <p:tgtEl>
                                          <p:spTgt spid="194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9473" grpId="0"/>
      <p:bldP spid="19474" grpId="0"/>
      <p:bldP spid="194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0972800" cy="4953000"/>
          </a:xfrm>
        </p:spPr>
        <p:txBody>
          <a:bodyPr/>
          <a:lstStyle/>
          <a:p>
            <a:pPr marL="0" indent="0" eaLnBrk="1" hangingPunct="1">
              <a:buFontTx/>
              <a:buNone/>
              <a:defRPr/>
            </a:pPr>
            <a:endParaRPr lang="en-US" sz="4000" dirty="0">
              <a:solidFill>
                <a:srgbClr val="FF0000"/>
              </a:solidFill>
              <a:latin typeface="Times New Roman" pitchFamily="18" charset="0"/>
            </a:endParaRPr>
          </a:p>
          <a:p>
            <a:pPr marL="0" indent="0" eaLnBrk="1" hangingPunct="1">
              <a:buFontTx/>
              <a:buNone/>
              <a:defRPr/>
            </a:pPr>
            <a:r>
              <a:rPr lang="en-US" sz="4000" dirty="0">
                <a:solidFill>
                  <a:srgbClr val="FF0000"/>
                </a:solidFill>
                <a:latin typeface="Times New Roman" pitchFamily="18" charset="0"/>
              </a:rPr>
              <a:t>- Em viết lời xưng hô như thế nào để thể hiện sự kính trọng ?</a:t>
            </a:r>
            <a:endParaRPr lang="en-US" b="1" dirty="0">
              <a:latin typeface="Times New Roman" pitchFamily="18" charset="0"/>
            </a:endParaRPr>
          </a:p>
          <a:p>
            <a:pPr eaLnBrk="1" hangingPunct="1">
              <a:buFontTx/>
              <a:buChar char="-"/>
              <a:defRPr/>
            </a:pPr>
            <a:r>
              <a:rPr lang="en-US" sz="4000" b="1" dirty="0">
                <a:latin typeface="Times New Roman" pitchFamily="18" charset="0"/>
              </a:rPr>
              <a:t>Đối với người thân lớn tuổi hơn ta dùng lời lẽ kính trọng, (Ông kính yêu!</a:t>
            </a:r>
            <a:r>
              <a:rPr lang="vi-VN" sz="4000" b="1" dirty="0">
                <a:latin typeface="Times New Roman" pitchFamily="18" charset="0"/>
              </a:rPr>
              <a:t> Bà kính nhớ! Chú xa nhớ!,....</a:t>
            </a:r>
            <a:r>
              <a:rPr lang="en-US" sz="4000" b="1" dirty="0">
                <a:latin typeface="Times New Roman" pitchFamily="18" charset="0"/>
              </a:rPr>
              <a:t>)</a:t>
            </a:r>
            <a:endParaRPr lang="en-US" b="1" dirty="0">
              <a:latin typeface="Times New Roman" pitchFamily="18" charset="0"/>
            </a:endParaRPr>
          </a:p>
          <a:p>
            <a:pPr marL="0" indent="0" eaLnBrk="1" hangingPunct="1">
              <a:buFontTx/>
              <a:buNone/>
              <a:defRPr/>
            </a:pPr>
            <a:r>
              <a:rPr lang="en-US" sz="4000" b="1" dirty="0">
                <a:latin typeface="Times New Roman" pitchFamily="18" charset="0"/>
              </a:rPr>
              <a:t>- Đối với bạn bè cùng trang lứa ta dùng lời lẽ thân   ái</a:t>
            </a:r>
            <a:r>
              <a:rPr lang="vi-VN" sz="4000" b="1" dirty="0">
                <a:latin typeface="Times New Roman" pitchFamily="18" charset="0"/>
              </a:rPr>
              <a:t>, </a:t>
            </a:r>
            <a:r>
              <a:rPr lang="en-US" sz="4000" b="1" dirty="0">
                <a:latin typeface="Times New Roman" pitchFamily="18" charset="0"/>
              </a:rPr>
              <a:t>( Bạn thân mến!</a:t>
            </a:r>
            <a:r>
              <a:rPr lang="vi-VN" sz="4000" b="1" dirty="0">
                <a:latin typeface="Times New Roman" pitchFamily="18" charset="0"/>
              </a:rPr>
              <a:t>, Bạn thân yêu!,...</a:t>
            </a:r>
            <a:r>
              <a:rPr lang="en-US" sz="4000" b="1" dirty="0">
                <a:latin typeface="Times New Roman" pitchFamily="18" charset="0"/>
              </a:rPr>
              <a:t>)</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4149150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762000"/>
            <a:ext cx="1219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AutoNum type="arabicPeriod"/>
            </a:pPr>
            <a:r>
              <a:rPr lang="en-US" sz="4000" b="1">
                <a:solidFill>
                  <a:srgbClr val="0000FF"/>
                </a:solidFill>
                <a:latin typeface="Times New Roman" panose="02020603050405020304" pitchFamily="18" charset="0"/>
              </a:rPr>
              <a:t> Dựa theo mẫu b</a:t>
            </a:r>
            <a:r>
              <a:rPr lang="en-US" sz="4000" b="1">
                <a:solidFill>
                  <a:srgbClr val="0000FF"/>
                </a:solidFill>
                <a:latin typeface="Times New Roman" panose="02020603050405020304" pitchFamily="18" charset="0"/>
                <a:cs typeface="Times New Roman" panose="02020603050405020304" pitchFamily="18" charset="0"/>
              </a:rPr>
              <a:t>à</a:t>
            </a:r>
            <a:r>
              <a:rPr lang="en-US" sz="4000" b="1">
                <a:solidFill>
                  <a:srgbClr val="0000FF"/>
                </a:solidFill>
                <a:latin typeface="Times New Roman" panose="02020603050405020304" pitchFamily="18" charset="0"/>
              </a:rPr>
              <a:t>i tập đọc Thư gửi b</a:t>
            </a:r>
            <a:r>
              <a:rPr lang="en-US" sz="4000" b="1">
                <a:solidFill>
                  <a:srgbClr val="0000FF"/>
                </a:solidFill>
                <a:latin typeface="Times New Roman" panose="02020603050405020304" pitchFamily="18" charset="0"/>
                <a:cs typeface="Times New Roman" panose="02020603050405020304" pitchFamily="18" charset="0"/>
              </a:rPr>
              <a:t>à</a:t>
            </a:r>
            <a:r>
              <a:rPr lang="en-US" sz="4000" b="1">
                <a:solidFill>
                  <a:srgbClr val="0000FF"/>
                </a:solidFill>
                <a:latin typeface="Times New Roman" panose="02020603050405020304" pitchFamily="18" charset="0"/>
              </a:rPr>
              <a:t>, em hãy viết một bức thư ngắn cho người thân:</a:t>
            </a:r>
            <a:endParaRPr lang="en-US" sz="4000">
              <a:solidFill>
                <a:srgbClr val="000000"/>
              </a:solidFill>
              <a:latin typeface="Times New Roman" panose="02020603050405020304" pitchFamily="18" charset="0"/>
              <a:cs typeface="Times New Roman" panose="02020603050405020304" pitchFamily="18" charset="0"/>
            </a:endParaRPr>
          </a:p>
        </p:txBody>
      </p:sp>
      <p:sp>
        <p:nvSpPr>
          <p:cNvPr id="56328" name="Text Box 8"/>
          <p:cNvSpPr txBox="1">
            <a:spLocks noChangeArrowheads="1"/>
          </p:cNvSpPr>
          <p:nvPr/>
        </p:nvSpPr>
        <p:spPr bwMode="auto">
          <a:xfrm>
            <a:off x="0" y="22098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600" b="1">
                <a:solidFill>
                  <a:srgbClr val="FF0000"/>
                </a:solidFill>
                <a:latin typeface="Times New Roman" panose="02020603050405020304" pitchFamily="18" charset="0"/>
              </a:rPr>
              <a:t>- Trong phần nội dung, em sẽ hỏi thăm </a:t>
            </a:r>
            <a:r>
              <a:rPr lang="vi-VN" sz="3600" b="1">
                <a:solidFill>
                  <a:srgbClr val="FF0000"/>
                </a:solidFill>
                <a:latin typeface="Times New Roman" panose="02020603050405020304" pitchFamily="18" charset="0"/>
              </a:rPr>
              <a:t>người thân</a:t>
            </a:r>
            <a:r>
              <a:rPr lang="en-US" sz="3600" b="1">
                <a:solidFill>
                  <a:srgbClr val="FF0000"/>
                </a:solidFill>
                <a:latin typeface="Times New Roman" panose="02020603050405020304" pitchFamily="18" charset="0"/>
              </a:rPr>
              <a:t> điều gì, báo tin gì cho </a:t>
            </a:r>
            <a:r>
              <a:rPr lang="vi-VN" sz="3600" b="1">
                <a:solidFill>
                  <a:srgbClr val="FF0000"/>
                </a:solidFill>
                <a:latin typeface="Times New Roman" panose="02020603050405020304" pitchFamily="18" charset="0"/>
              </a:rPr>
              <a:t>người thân</a:t>
            </a:r>
            <a:r>
              <a:rPr lang="en-US" sz="3600" b="1">
                <a:solidFill>
                  <a:srgbClr val="FF0000"/>
                </a:solidFill>
                <a:latin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6329" name="Text Box 9"/>
          <p:cNvSpPr txBox="1">
            <a:spLocks noChangeArrowheads="1"/>
          </p:cNvSpPr>
          <p:nvPr/>
        </p:nvSpPr>
        <p:spPr bwMode="auto">
          <a:xfrm>
            <a:off x="0" y="35052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600" b="1">
                <a:solidFill>
                  <a:srgbClr val="000000"/>
                </a:solidFill>
                <a:latin typeface="Times New Roman" panose="02020603050405020304" pitchFamily="18" charset="0"/>
                <a:cs typeface="Times New Roman" panose="02020603050405020304" pitchFamily="18" charset="0"/>
              </a:rPr>
              <a:t>- Dạo này ông có khỏe không? Cây cam mà hai ông cháu mình trồng năm ngoái có tốt không ông?...</a:t>
            </a:r>
          </a:p>
        </p:txBody>
      </p:sp>
    </p:spTree>
    <p:extLst>
      <p:ext uri="{BB962C8B-B14F-4D97-AF65-F5344CB8AC3E}">
        <p14:creationId xmlns:p14="http://schemas.microsoft.com/office/powerpoint/2010/main" val="1012709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28"/>
                                        </p:tgtEl>
                                        <p:attrNameLst>
                                          <p:attrName>style.visibility</p:attrName>
                                        </p:attrNameLst>
                                      </p:cBhvr>
                                      <p:to>
                                        <p:strVal val="visible"/>
                                      </p:to>
                                    </p:set>
                                    <p:anim calcmode="discrete" valueType="clr">
                                      <p:cBhvr override="childStyle">
                                        <p:cTn id="7" dur="80"/>
                                        <p:tgtEl>
                                          <p:spTgt spid="563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8"/>
                                        </p:tgtEl>
                                        <p:attrNameLst>
                                          <p:attrName>fillcolor</p:attrName>
                                        </p:attrNameLst>
                                      </p:cBhvr>
                                      <p:tavLst>
                                        <p:tav tm="0">
                                          <p:val>
                                            <p:clrVal>
                                              <a:schemeClr val="accent2"/>
                                            </p:clrVal>
                                          </p:val>
                                        </p:tav>
                                        <p:tav tm="50000">
                                          <p:val>
                                            <p:clrVal>
                                              <a:schemeClr val="hlink"/>
                                            </p:clrVal>
                                          </p:val>
                                        </p:tav>
                                      </p:tavLst>
                                    </p:anim>
                                    <p:set>
                                      <p:cBhvr>
                                        <p:cTn id="9" dur="80"/>
                                        <p:tgtEl>
                                          <p:spTgt spid="5632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6329"/>
                                        </p:tgtEl>
                                        <p:attrNameLst>
                                          <p:attrName>style.visibility</p:attrName>
                                        </p:attrNameLst>
                                      </p:cBhvr>
                                      <p:to>
                                        <p:strVal val="visible"/>
                                      </p:to>
                                    </p:set>
                                    <p:anim calcmode="discrete" valueType="clr">
                                      <p:cBhvr override="childStyle">
                                        <p:cTn id="14" dur="80"/>
                                        <p:tgtEl>
                                          <p:spTgt spid="563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29"/>
                                        </p:tgtEl>
                                        <p:attrNameLst>
                                          <p:attrName>fillcolor</p:attrName>
                                        </p:attrNameLst>
                                      </p:cBhvr>
                                      <p:tavLst>
                                        <p:tav tm="0">
                                          <p:val>
                                            <p:clrVal>
                                              <a:schemeClr val="accent2"/>
                                            </p:clrVal>
                                          </p:val>
                                        </p:tav>
                                        <p:tav tm="50000">
                                          <p:val>
                                            <p:clrVal>
                                              <a:schemeClr val="hlink"/>
                                            </p:clrVal>
                                          </p:val>
                                        </p:tav>
                                      </p:tavLst>
                                    </p:anim>
                                    <p:set>
                                      <p:cBhvr>
                                        <p:cTn id="16" dur="80"/>
                                        <p:tgtEl>
                                          <p:spTgt spid="563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P spid="563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0" y="4572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600" b="1">
                <a:solidFill>
                  <a:srgbClr val="0000FF"/>
                </a:solidFill>
                <a:latin typeface="Times New Roman" panose="02020603050405020304" pitchFamily="18" charset="0"/>
              </a:rPr>
              <a:t>- Em sẽ thông báo gì về tình hình gia đình và bản thân cho người thân? </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5" name="Text Box 10"/>
          <p:cNvSpPr txBox="1">
            <a:spLocks noChangeArrowheads="1"/>
          </p:cNvSpPr>
          <p:nvPr/>
        </p:nvSpPr>
        <p:spPr bwMode="auto">
          <a:xfrm>
            <a:off x="0" y="1981200"/>
            <a:ext cx="1219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600" b="1">
                <a:solidFill>
                  <a:srgbClr val="FF0000"/>
                </a:solidFill>
                <a:latin typeface="Times New Roman" panose="02020603050405020304" pitchFamily="18" charset="0"/>
              </a:rPr>
              <a:t>- Cả nhà cháu vẫn khỏe. Bố mẹ cháu đi làm đều. Năm nay cháu đã lên lớp 3, em Ngọc cũng bắt đầu vào mẫu giáo rồi ông ạ. Bố giao cho cháu phải dạy em Ngọc tập tô chữ nhưng em nghịch và hay kêu mỏi tay lắm. Giá mà ông ở đây, ông sẽ dạy em giống như ngày xưa ông dạy cháu ông nhỉ…..</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514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3"/>
          <p:cNvSpPr txBox="1">
            <a:spLocks noChangeArrowheads="1"/>
          </p:cNvSpPr>
          <p:nvPr/>
        </p:nvSpPr>
        <p:spPr bwMode="auto">
          <a:xfrm>
            <a:off x="0" y="3810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600" b="1">
                <a:solidFill>
                  <a:srgbClr val="0000FF"/>
                </a:solidFill>
                <a:latin typeface="Times New Roman" panose="02020603050405020304" pitchFamily="18" charset="0"/>
                <a:cs typeface="Times New Roman" panose="02020603050405020304" pitchFamily="18" charset="0"/>
              </a:rPr>
              <a:t>- Ở phần cuối thư, em chúc </a:t>
            </a:r>
            <a:r>
              <a:rPr lang="vi-VN" sz="3600" b="1">
                <a:solidFill>
                  <a:srgbClr val="0000FF"/>
                </a:solidFill>
                <a:latin typeface="Times New Roman" panose="02020603050405020304" pitchFamily="18" charset="0"/>
                <a:cs typeface="Times New Roman" panose="02020603050405020304" pitchFamily="18" charset="0"/>
              </a:rPr>
              <a:t>người thân</a:t>
            </a:r>
            <a:r>
              <a:rPr lang="en-US" sz="3600" b="1">
                <a:solidFill>
                  <a:srgbClr val="0000FF"/>
                </a:solidFill>
                <a:latin typeface="Times New Roman" panose="02020603050405020304" pitchFamily="18" charset="0"/>
                <a:cs typeface="Times New Roman" panose="02020603050405020304" pitchFamily="18" charset="0"/>
              </a:rPr>
              <a:t> điều gì, hứa hẹn điều gì? </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15363" name="Text Box 13"/>
          <p:cNvSpPr txBox="1">
            <a:spLocks noChangeArrowheads="1"/>
          </p:cNvSpPr>
          <p:nvPr/>
        </p:nvSpPr>
        <p:spPr bwMode="auto">
          <a:xfrm>
            <a:off x="0" y="167640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600" b="1">
                <a:solidFill>
                  <a:srgbClr val="FF0000"/>
                </a:solidFill>
                <a:latin typeface="Times New Roman" panose="02020603050405020304" pitchFamily="18" charset="0"/>
                <a:cs typeface="Times New Roman" panose="02020603050405020304" pitchFamily="18" charset="0"/>
              </a:rPr>
              <a:t>- Cháu sẽ cố gắng học giỏi, vâng lời bố mẹ để ông vui lòng </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15364" name="Text Box 13"/>
          <p:cNvSpPr txBox="1">
            <a:spLocks noChangeArrowheads="1"/>
          </p:cNvSpPr>
          <p:nvPr/>
        </p:nvSpPr>
        <p:spPr bwMode="auto">
          <a:xfrm>
            <a:off x="152400" y="297180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600" b="1">
                <a:solidFill>
                  <a:srgbClr val="0000FF"/>
                </a:solidFill>
                <a:latin typeface="Times New Roman" panose="02020603050405020304" pitchFamily="18" charset="0"/>
                <a:cs typeface="Times New Roman" panose="02020603050405020304" pitchFamily="18" charset="0"/>
              </a:rPr>
              <a:t>- Kết thúc lá thư, em viết những gì? </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15365" name="Text Box 13"/>
          <p:cNvSpPr txBox="1">
            <a:spLocks noChangeArrowheads="1"/>
          </p:cNvSpPr>
          <p:nvPr/>
        </p:nvSpPr>
        <p:spPr bwMode="auto">
          <a:xfrm>
            <a:off x="152400" y="381000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600" b="1">
                <a:solidFill>
                  <a:srgbClr val="FF0000"/>
                </a:solidFill>
                <a:latin typeface="Times New Roman" panose="02020603050405020304" pitchFamily="18" charset="0"/>
                <a:cs typeface="Times New Roman" panose="02020603050405020304" pitchFamily="18" charset="0"/>
              </a:rPr>
              <a:t>- Lời chào ông ( bà), chữ ký và tên em.</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93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circle(in)">
                                      <p:cBhvr>
                                        <p:cTn id="7" dur="20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circle(in)">
                                      <p:cBhvr>
                                        <p:cTn id="12" dur="20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5364">
                                            <p:txEl>
                                              <p:pRg st="0" end="0"/>
                                            </p:txEl>
                                          </p:spTgt>
                                        </p:tgtEl>
                                        <p:attrNameLst>
                                          <p:attrName>style.visibility</p:attrName>
                                        </p:attrNameLst>
                                      </p:cBhvr>
                                      <p:to>
                                        <p:strVal val="visible"/>
                                      </p:to>
                                    </p:set>
                                    <p:animEffect transition="in" filter="circle(in)">
                                      <p:cBhvr>
                                        <p:cTn id="17" dur="2000"/>
                                        <p:tgtEl>
                                          <p:spTgt spid="1536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5365">
                                            <p:txEl>
                                              <p:pRg st="0" end="0"/>
                                            </p:txEl>
                                          </p:spTgt>
                                        </p:tgtEl>
                                        <p:attrNameLst>
                                          <p:attrName>style.visibility</p:attrName>
                                        </p:attrNameLst>
                                      </p:cBhvr>
                                      <p:to>
                                        <p:strVal val="visible"/>
                                      </p:to>
                                    </p:set>
                                    <p:animEffect transition="in" filter="circle(in)">
                                      <p:cBhvr>
                                        <p:cTn id="22" dur="2000"/>
                                        <p:tgtEl>
                                          <p:spTgt spid="153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812800" y="2209800"/>
            <a:ext cx="843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endParaRPr lang="vi-VN" sz="2800" b="1">
              <a:solidFill>
                <a:srgbClr val="0000FF"/>
              </a:solidFill>
              <a:latin typeface=".VnAvant" pitchFamily="34" charset="0"/>
            </a:endParaRPr>
          </a:p>
        </p:txBody>
      </p:sp>
      <p:sp>
        <p:nvSpPr>
          <p:cNvPr id="24580" name="Text Box 4"/>
          <p:cNvSpPr txBox="1">
            <a:spLocks noChangeArrowheads="1"/>
          </p:cNvSpPr>
          <p:nvPr/>
        </p:nvSpPr>
        <p:spPr bwMode="auto">
          <a:xfrm>
            <a:off x="406400" y="1203325"/>
            <a:ext cx="375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Phần đầu thư</a:t>
            </a:r>
            <a:r>
              <a:rPr lang="en-US" sz="2800" b="1">
                <a:solidFill>
                  <a:srgbClr val="FF0000"/>
                </a:solidFill>
                <a:latin typeface="Times New Roman" panose="02020603050405020304" pitchFamily="18" charset="0"/>
                <a:cs typeface="Times New Roman" panose="02020603050405020304" pitchFamily="18" charset="0"/>
              </a:rPr>
              <a:t>:</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24581" name="Text Box 5"/>
          <p:cNvSpPr txBox="1">
            <a:spLocks noChangeArrowheads="1"/>
          </p:cNvSpPr>
          <p:nvPr/>
        </p:nvSpPr>
        <p:spPr bwMode="auto">
          <a:xfrm>
            <a:off x="1079500" y="1685925"/>
            <a:ext cx="772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Nơi gửi, ngày .... Tháng.... năm,......</a:t>
            </a:r>
            <a:endParaRPr lang="en-US" sz="2800">
              <a:solidFill>
                <a:srgbClr val="000000"/>
              </a:solidFill>
              <a:latin typeface="Times New Roman" panose="02020603050405020304" pitchFamily="18" charset="0"/>
              <a:cs typeface="Times New Roman" panose="02020603050405020304" pitchFamily="18" charset="0"/>
            </a:endParaRPr>
          </a:p>
        </p:txBody>
      </p:sp>
      <p:sp>
        <p:nvSpPr>
          <p:cNvPr id="16389" name="AutoShape 7"/>
          <p:cNvSpPr>
            <a:spLocks noChangeArrowheads="1"/>
          </p:cNvSpPr>
          <p:nvPr/>
        </p:nvSpPr>
        <p:spPr bwMode="auto">
          <a:xfrm>
            <a:off x="2924175" y="26988"/>
            <a:ext cx="7010400" cy="1338262"/>
          </a:xfrm>
          <a:prstGeom prst="ribbon">
            <a:avLst>
              <a:gd name="adj1" fmla="val 12500"/>
              <a:gd name="adj2" fmla="val 50000"/>
            </a:avLst>
          </a:prstGeom>
          <a:solidFill>
            <a:srgbClr val="A4FAC5"/>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vi-VN" sz="3600">
                <a:solidFill>
                  <a:srgbClr val="FF0000"/>
                </a:solidFill>
                <a:latin typeface="Times New Roman" panose="02020603050405020304" pitchFamily="18" charset="0"/>
                <a:cs typeface="Times New Roman" panose="02020603050405020304" pitchFamily="18" charset="0"/>
              </a:rPr>
              <a:t>Cách viết thư</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4584" name="Text Box 8"/>
          <p:cNvSpPr txBox="1">
            <a:spLocks noChangeArrowheads="1"/>
          </p:cNvSpPr>
          <p:nvPr/>
        </p:nvSpPr>
        <p:spPr bwMode="auto">
          <a:xfrm>
            <a:off x="381000" y="2514600"/>
            <a:ext cx="4324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Phần nội dung thư:</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24585" name="Text Box 9"/>
          <p:cNvSpPr txBox="1">
            <a:spLocks noChangeArrowheads="1"/>
          </p:cNvSpPr>
          <p:nvPr/>
        </p:nvSpPr>
        <p:spPr bwMode="auto">
          <a:xfrm>
            <a:off x="1117600" y="2971800"/>
            <a:ext cx="110744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Lý do viết thư</a:t>
            </a:r>
            <a:r>
              <a:rPr lang="en-US" sz="2800">
                <a:solidFill>
                  <a:srgbClr val="000000"/>
                </a:solidFill>
                <a:latin typeface="Times New Roman" panose="02020603050405020304" pitchFamily="18" charset="0"/>
                <a:cs typeface="Times New Roman" panose="02020603050405020304" pitchFamily="18" charset="0"/>
              </a:rPr>
              <a:t> </a:t>
            </a: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Thăm hỏi sức khỏe của người nhận thư</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Báo tin cho người nhận thư biết về sức khỏe</a:t>
            </a: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công việc, học tập của mình</a:t>
            </a: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và những người trong gia đình.....</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 typeface="Arial" panose="020B0604020202020204" pitchFamily="34" charset="0"/>
              <a:buNone/>
            </a:pP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Lời chúc, lời hứa hẹn của người viết thư.</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 typeface="Arial" panose="020B0604020202020204" pitchFamily="34" charset="0"/>
              <a:buNone/>
            </a:pPr>
            <a:endParaRPr lang="en-US" sz="2800">
              <a:solidFill>
                <a:srgbClr val="000000"/>
              </a:solidFill>
              <a:latin typeface="Times New Roman" panose="02020603050405020304" pitchFamily="18" charset="0"/>
              <a:cs typeface="Times New Roman" panose="02020603050405020304" pitchFamily="18" charset="0"/>
            </a:endParaRPr>
          </a:p>
        </p:txBody>
      </p:sp>
      <p:sp>
        <p:nvSpPr>
          <p:cNvPr id="24586" name="Text Box 10"/>
          <p:cNvSpPr txBox="1">
            <a:spLocks noChangeArrowheads="1"/>
          </p:cNvSpPr>
          <p:nvPr/>
        </p:nvSpPr>
        <p:spPr bwMode="auto">
          <a:xfrm>
            <a:off x="381000" y="5181600"/>
            <a:ext cx="375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Phần cuối thư</a:t>
            </a:r>
            <a:r>
              <a:rPr lang="en-US" sz="2800" b="1">
                <a:solidFill>
                  <a:srgbClr val="FF0000"/>
                </a:solidFill>
                <a:latin typeface="Times New Roman" panose="02020603050405020304" pitchFamily="18" charset="0"/>
                <a:cs typeface="Times New Roman" panose="02020603050405020304" pitchFamily="18" charset="0"/>
              </a:rPr>
              <a:t>:</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24587" name="Text Box 11"/>
          <p:cNvSpPr txBox="1">
            <a:spLocks noChangeArrowheads="1"/>
          </p:cNvSpPr>
          <p:nvPr/>
        </p:nvSpPr>
        <p:spPr bwMode="auto">
          <a:xfrm>
            <a:off x="1066800" y="5638800"/>
            <a:ext cx="11785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en-US" sz="2800">
                <a:solidFill>
                  <a:srgbClr val="000000"/>
                </a:solidFill>
                <a:latin typeface="Times New Roman" panose="02020603050405020304" pitchFamily="18" charset="0"/>
                <a:cs typeface="Times New Roman" panose="02020603050405020304" pitchFamily="18" charset="0"/>
              </a:rPr>
              <a:t>Lời chào của người viết thư.</a:t>
            </a: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Ký tên và ghi rõ họ tên.</a:t>
            </a:r>
            <a:endParaRPr lang="en-US" sz="2800">
              <a:solidFill>
                <a:srgbClr val="000000"/>
              </a:solidFill>
              <a:latin typeface="Times New Roman" panose="02020603050405020304" pitchFamily="18" charset="0"/>
              <a:cs typeface="Times New Roman" panose="02020603050405020304" pitchFamily="18" charset="0"/>
            </a:endParaRPr>
          </a:p>
        </p:txBody>
      </p:sp>
      <p:sp>
        <p:nvSpPr>
          <p:cNvPr id="24588" name="Text Box 12"/>
          <p:cNvSpPr txBox="1">
            <a:spLocks noChangeArrowheads="1"/>
          </p:cNvSpPr>
          <p:nvPr/>
        </p:nvSpPr>
        <p:spPr bwMode="auto">
          <a:xfrm>
            <a:off x="1104900" y="2047875"/>
            <a:ext cx="772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Lời xưng hô với người nhận thư.</a:t>
            </a:r>
            <a:endParaRPr lang="en-US"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495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diamond(in)">
                                      <p:cBhvr>
                                        <p:cTn id="12" dur="1000"/>
                                        <p:tgtEl>
                                          <p:spTgt spid="2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88"/>
                                        </p:tgtEl>
                                        <p:attrNameLst>
                                          <p:attrName>style.visibility</p:attrName>
                                        </p:attrNameLst>
                                      </p:cBhvr>
                                      <p:to>
                                        <p:strVal val="visible"/>
                                      </p:to>
                                    </p:set>
                                    <p:animEffect transition="in" filter="box(in)">
                                      <p:cBhvr>
                                        <p:cTn id="17" dur="500"/>
                                        <p:tgtEl>
                                          <p:spTgt spid="245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checkerboard(across)">
                                      <p:cBhvr>
                                        <p:cTn id="22" dur="500"/>
                                        <p:tgtEl>
                                          <p:spTgt spid="245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585"/>
                                        </p:tgtEl>
                                        <p:attrNameLst>
                                          <p:attrName>style.visibility</p:attrName>
                                        </p:attrNameLst>
                                      </p:cBhvr>
                                      <p:to>
                                        <p:strVal val="visible"/>
                                      </p:to>
                                    </p:set>
                                    <p:animEffect transition="in" filter="diamond(in)">
                                      <p:cBhvr>
                                        <p:cTn id="27" dur="1000"/>
                                        <p:tgtEl>
                                          <p:spTgt spid="245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4586"/>
                                        </p:tgtEl>
                                        <p:attrNameLst>
                                          <p:attrName>style.visibility</p:attrName>
                                        </p:attrNameLst>
                                      </p:cBhvr>
                                      <p:to>
                                        <p:strVal val="visible"/>
                                      </p:to>
                                    </p:set>
                                    <p:animEffect transition="in" filter="checkerboard(across)">
                                      <p:cBhvr>
                                        <p:cTn id="32" dur="500"/>
                                        <p:tgtEl>
                                          <p:spTgt spid="245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4587">
                                            <p:txEl>
                                              <p:pRg st="0" end="0"/>
                                            </p:txEl>
                                          </p:spTgt>
                                        </p:tgtEl>
                                        <p:attrNameLst>
                                          <p:attrName>style.visibility</p:attrName>
                                        </p:attrNameLst>
                                      </p:cBhvr>
                                      <p:to>
                                        <p:strVal val="visible"/>
                                      </p:to>
                                    </p:set>
                                    <p:animEffect transition="in" filter="checkerboard(across)">
                                      <p:cBhvr>
                                        <p:cTn id="37" dur="500"/>
                                        <p:tgtEl>
                                          <p:spTgt spid="24587">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4587">
                                            <p:txEl>
                                              <p:pRg st="1" end="1"/>
                                            </p:txEl>
                                          </p:spTgt>
                                        </p:tgtEl>
                                        <p:attrNameLst>
                                          <p:attrName>style.visibility</p:attrName>
                                        </p:attrNameLst>
                                      </p:cBhvr>
                                      <p:to>
                                        <p:strVal val="visible"/>
                                      </p:to>
                                    </p:set>
                                    <p:animEffect transition="in" filter="checkerboard(across)">
                                      <p:cBhvr>
                                        <p:cTn id="42" dur="500"/>
                                        <p:tgtEl>
                                          <p:spTgt spid="24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4" grpId="0"/>
      <p:bldP spid="24585" grpId="0"/>
      <p:bldP spid="24586" grpId="0"/>
      <p:bldP spid="245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0" y="0"/>
            <a:ext cx="9144000" cy="584200"/>
          </a:xfrm>
          <a:prstGeom prst="rect">
            <a:avLst/>
          </a:prstGeom>
          <a:solidFill>
            <a:srgbClr val="A4FA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10000"/>
              </a:spcBef>
              <a:spcAft>
                <a:spcPct val="0"/>
              </a:spcAft>
              <a:buFont typeface="Arial" panose="020B0604020202020204" pitchFamily="34" charset="0"/>
              <a:buNone/>
            </a:pPr>
            <a:r>
              <a:rPr lang="vi-VN" sz="3200" b="1">
                <a:solidFill>
                  <a:srgbClr val="FF0000"/>
                </a:solidFill>
                <a:latin typeface="Times New Roman" panose="02020603050405020304" pitchFamily="18" charset="0"/>
                <a:cs typeface="Times New Roman" panose="02020603050405020304" pitchFamily="18" charset="0"/>
              </a:rPr>
              <a:t>Cách trình bày một bức thư</a:t>
            </a:r>
            <a:endParaRPr lang="en-US" sz="3200" b="1" u="sng">
              <a:solidFill>
                <a:srgbClr val="FF0000"/>
              </a:solidFill>
              <a:latin typeface="Times New Roman" panose="02020603050405020304" pitchFamily="18" charset="0"/>
              <a:cs typeface="Times New Roman" panose="02020603050405020304" pitchFamily="18" charset="0"/>
            </a:endParaRPr>
          </a:p>
        </p:txBody>
      </p:sp>
      <p:sp>
        <p:nvSpPr>
          <p:cNvPr id="17411" name="Text Box 4"/>
          <p:cNvSpPr txBox="1">
            <a:spLocks noChangeArrowheads="1"/>
          </p:cNvSpPr>
          <p:nvPr/>
        </p:nvSpPr>
        <p:spPr bwMode="auto">
          <a:xfrm>
            <a:off x="812800" y="2209800"/>
            <a:ext cx="843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endParaRPr lang="vi-VN" sz="2800" b="1">
              <a:solidFill>
                <a:srgbClr val="0000FF"/>
              </a:solidFill>
              <a:latin typeface=".VnAvant" pitchFamily="34" charset="0"/>
            </a:endParaRPr>
          </a:p>
        </p:txBody>
      </p:sp>
      <p:sp>
        <p:nvSpPr>
          <p:cNvPr id="17412" name="Text Box 9"/>
          <p:cNvSpPr txBox="1">
            <a:spLocks noChangeArrowheads="1"/>
          </p:cNvSpPr>
          <p:nvPr/>
        </p:nvSpPr>
        <p:spPr bwMode="auto">
          <a:xfrm>
            <a:off x="381000" y="533400"/>
            <a:ext cx="375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Phần đầu thư</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17413" name="Text Box 10"/>
          <p:cNvSpPr txBox="1">
            <a:spLocks noChangeArrowheads="1"/>
          </p:cNvSpPr>
          <p:nvPr/>
        </p:nvSpPr>
        <p:spPr bwMode="auto">
          <a:xfrm>
            <a:off x="0" y="990600"/>
            <a:ext cx="77216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Nơi gửi, ngày ..... Tháng .....năm.......</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Lời xưng hô với người nhận thư.</a:t>
            </a:r>
            <a:endParaRPr lang="en-US" sz="2800">
              <a:solidFill>
                <a:srgbClr val="000000"/>
              </a:solidFill>
              <a:latin typeface="Times New Roman" panose="02020603050405020304" pitchFamily="18" charset="0"/>
              <a:cs typeface="Times New Roman" panose="02020603050405020304" pitchFamily="18" charset="0"/>
            </a:endParaRPr>
          </a:p>
        </p:txBody>
      </p:sp>
      <p:sp>
        <p:nvSpPr>
          <p:cNvPr id="17414" name="Text Box 11"/>
          <p:cNvSpPr txBox="1">
            <a:spLocks noChangeArrowheads="1"/>
          </p:cNvSpPr>
          <p:nvPr/>
        </p:nvSpPr>
        <p:spPr bwMode="auto">
          <a:xfrm>
            <a:off x="304800" y="2071688"/>
            <a:ext cx="4324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Phần nội dung thư</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17415" name="Text Box 12"/>
          <p:cNvSpPr txBox="1">
            <a:spLocks noChangeArrowheads="1"/>
          </p:cNvSpPr>
          <p:nvPr/>
        </p:nvSpPr>
        <p:spPr bwMode="auto">
          <a:xfrm>
            <a:off x="0" y="2590800"/>
            <a:ext cx="110744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en-US" sz="2800">
                <a:solidFill>
                  <a:srgbClr val="000000"/>
                </a:solidFill>
                <a:latin typeface=".VnTime" pitchFamily="34" charset="0"/>
              </a:rPr>
              <a:t> </a:t>
            </a:r>
            <a:r>
              <a:rPr lang="vi-VN" sz="2800">
                <a:solidFill>
                  <a:srgbClr val="000000"/>
                </a:solidFill>
                <a:latin typeface="Times New Roman" panose="02020603050405020304" pitchFamily="18" charset="0"/>
                <a:cs typeface="Times New Roman" panose="02020603050405020304" pitchFamily="18" charset="0"/>
              </a:rPr>
              <a:t>Lý do viết thư</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Thăm hỏi sức khỏe của người nhận thư</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Báo tin cho người nhận thư biết về sức khỏe</a:t>
            </a: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công việc, học tập</a:t>
            </a: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của mình với những người trong gia đình......</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 typeface="Arial" panose="020B0604020202020204" pitchFamily="34" charset="0"/>
              <a:buNone/>
            </a:pPr>
            <a:r>
              <a:rPr lang="en-US" sz="280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Lời chào, lời hứa hẹn của người viết thư.</a:t>
            </a:r>
            <a:endParaRPr lang="en-US" sz="280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 typeface="Arial" panose="020B0604020202020204" pitchFamily="34" charset="0"/>
              <a:buNone/>
            </a:pPr>
            <a:endParaRPr lang="en-US" sz="2800">
              <a:solidFill>
                <a:srgbClr val="000000"/>
              </a:solidFill>
              <a:latin typeface="Times New Roman" panose="02020603050405020304" pitchFamily="18" charset="0"/>
              <a:cs typeface="Times New Roman" panose="02020603050405020304" pitchFamily="18" charset="0"/>
            </a:endParaRPr>
          </a:p>
        </p:txBody>
      </p:sp>
      <p:sp>
        <p:nvSpPr>
          <p:cNvPr id="17416" name="Text Box 13"/>
          <p:cNvSpPr txBox="1">
            <a:spLocks noChangeArrowheads="1"/>
          </p:cNvSpPr>
          <p:nvPr/>
        </p:nvSpPr>
        <p:spPr bwMode="auto">
          <a:xfrm>
            <a:off x="304800" y="4876800"/>
            <a:ext cx="375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Phần cuối thư</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17417" name="Text Box 14"/>
          <p:cNvSpPr txBox="1">
            <a:spLocks noChangeArrowheads="1"/>
          </p:cNvSpPr>
          <p:nvPr/>
        </p:nvSpPr>
        <p:spPr bwMode="auto">
          <a:xfrm>
            <a:off x="76200" y="5334000"/>
            <a:ext cx="85344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Lời</a:t>
            </a:r>
            <a:r>
              <a:rPr lang="en-US" sz="2800">
                <a:solidFill>
                  <a:srgbClr val="000000"/>
                </a:solidFill>
                <a:latin typeface=".VnTime" pitchFamily="34" charset="0"/>
              </a:rPr>
              <a:t> </a:t>
            </a:r>
            <a:r>
              <a:rPr lang="en-US" sz="2800">
                <a:solidFill>
                  <a:srgbClr val="000000"/>
                </a:solidFill>
                <a:latin typeface="Times New Roman" panose="02020603050405020304" pitchFamily="18" charset="0"/>
                <a:cs typeface="Times New Roman" panose="02020603050405020304" pitchFamily="18" charset="0"/>
              </a:rPr>
              <a:t>chào của người viết thư.</a:t>
            </a:r>
          </a:p>
          <a:p>
            <a:pPr eaLnBrk="1" fontAlgn="base" hangingPunct="1">
              <a:spcBef>
                <a:spcPct val="10000"/>
              </a:spcBef>
              <a:spcAft>
                <a:spcPct val="0"/>
              </a:spcAft>
              <a:buFontTx/>
              <a:buChar char="-"/>
            </a:pPr>
            <a:r>
              <a:rPr lang="vi-VN" sz="2800">
                <a:solidFill>
                  <a:srgbClr val="000000"/>
                </a:solidFill>
                <a:latin typeface="Times New Roman" panose="02020603050405020304" pitchFamily="18" charset="0"/>
                <a:cs typeface="Times New Roman" panose="02020603050405020304" pitchFamily="18" charset="0"/>
              </a:rPr>
              <a:t>Ký tên và ghi rõ họ tên</a:t>
            </a:r>
            <a:endParaRPr lang="en-US" sz="2800">
              <a:solidFill>
                <a:srgbClr val="000000"/>
              </a:solidFill>
              <a:latin typeface="Times New Roman" panose="02020603050405020304" pitchFamily="18" charset="0"/>
              <a:cs typeface="Times New Roman" panose="02020603050405020304" pitchFamily="18" charset="0"/>
            </a:endParaRPr>
          </a:p>
        </p:txBody>
      </p:sp>
      <p:sp>
        <p:nvSpPr>
          <p:cNvPr id="17418" name="Text Box 15"/>
          <p:cNvSpPr txBox="1">
            <a:spLocks noChangeArrowheads="1"/>
          </p:cNvSpPr>
          <p:nvPr/>
        </p:nvSpPr>
        <p:spPr bwMode="auto">
          <a:xfrm>
            <a:off x="6451600" y="1066800"/>
            <a:ext cx="5740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en-US" sz="2100" b="1">
                <a:solidFill>
                  <a:srgbClr val="0066FF"/>
                </a:solidFill>
                <a:latin typeface="Times New Roman" panose="02020603050405020304" pitchFamily="18" charset="0"/>
                <a:cs typeface="Times New Roman" panose="02020603050405020304" pitchFamily="18" charset="0"/>
              </a:rPr>
              <a:t>(Ghi  lùi vào cách lề vở </a:t>
            </a:r>
            <a:r>
              <a:rPr lang="vi-VN" sz="2100" b="1">
                <a:solidFill>
                  <a:srgbClr val="0066FF"/>
                </a:solidFill>
                <a:latin typeface="Times New Roman" panose="02020603050405020304" pitchFamily="18" charset="0"/>
                <a:cs typeface="Times New Roman" panose="02020603050405020304" pitchFamily="18" charset="0"/>
              </a:rPr>
              <a:t>3</a:t>
            </a:r>
            <a:r>
              <a:rPr lang="en-US" sz="2100" b="1">
                <a:solidFill>
                  <a:srgbClr val="0066FF"/>
                </a:solidFill>
                <a:latin typeface="Times New Roman" panose="02020603050405020304" pitchFamily="18" charset="0"/>
                <a:cs typeface="Times New Roman" panose="02020603050405020304" pitchFamily="18" charset="0"/>
              </a:rPr>
              <a:t> ô ly)</a:t>
            </a:r>
          </a:p>
        </p:txBody>
      </p:sp>
      <p:sp>
        <p:nvSpPr>
          <p:cNvPr id="17419" name="Text Box 18"/>
          <p:cNvSpPr txBox="1">
            <a:spLocks noChangeArrowheads="1"/>
          </p:cNvSpPr>
          <p:nvPr/>
        </p:nvSpPr>
        <p:spPr bwMode="auto">
          <a:xfrm>
            <a:off x="6705600" y="1524000"/>
            <a:ext cx="487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en-US" b="1">
                <a:solidFill>
                  <a:srgbClr val="0066FF"/>
                </a:solidFill>
                <a:latin typeface="Times New Roman" panose="02020603050405020304" pitchFamily="18" charset="0"/>
                <a:cs typeface="Times New Roman" panose="02020603050405020304" pitchFamily="18" charset="0"/>
              </a:rPr>
              <a:t>( Ghi lùi vào cách lề vở 1 ô ly)</a:t>
            </a:r>
          </a:p>
        </p:txBody>
      </p:sp>
      <p:sp>
        <p:nvSpPr>
          <p:cNvPr id="17420" name="Text Box 21"/>
          <p:cNvSpPr txBox="1">
            <a:spLocks noChangeArrowheads="1"/>
          </p:cNvSpPr>
          <p:nvPr/>
        </p:nvSpPr>
        <p:spPr bwMode="auto">
          <a:xfrm>
            <a:off x="3886200" y="2667000"/>
            <a:ext cx="487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en-US" b="1">
                <a:solidFill>
                  <a:srgbClr val="0066FF"/>
                </a:solidFill>
                <a:latin typeface="Times New Roman" panose="02020603050405020304" pitchFamily="18" charset="0"/>
                <a:cs typeface="Times New Roman" panose="02020603050405020304" pitchFamily="18" charset="0"/>
              </a:rPr>
              <a:t>( Ghi lùi vào cách lề vở 1 ô ly)</a:t>
            </a:r>
          </a:p>
        </p:txBody>
      </p:sp>
      <p:sp>
        <p:nvSpPr>
          <p:cNvPr id="17421" name="Text Box 22"/>
          <p:cNvSpPr txBox="1">
            <a:spLocks noChangeArrowheads="1"/>
          </p:cNvSpPr>
          <p:nvPr/>
        </p:nvSpPr>
        <p:spPr bwMode="auto">
          <a:xfrm>
            <a:off x="5257800" y="5638800"/>
            <a:ext cx="693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en-US" sz="2100" b="1">
                <a:solidFill>
                  <a:srgbClr val="0066FF"/>
                </a:solidFill>
                <a:latin typeface=".VnTime" pitchFamily="34" charset="0"/>
              </a:rPr>
              <a:t>(</a:t>
            </a:r>
            <a:r>
              <a:rPr lang="en-US" sz="2100" b="1">
                <a:solidFill>
                  <a:srgbClr val="0066FF"/>
                </a:solidFill>
                <a:latin typeface="Times New Roman" panose="02020603050405020304" pitchFamily="18" charset="0"/>
                <a:cs typeface="Times New Roman" panose="02020603050405020304" pitchFamily="18" charset="0"/>
              </a:rPr>
              <a:t>G</a:t>
            </a:r>
            <a:r>
              <a:rPr lang="en-US" b="1">
                <a:solidFill>
                  <a:srgbClr val="0066FF"/>
                </a:solidFill>
                <a:latin typeface="Times New Roman" panose="02020603050405020304" pitchFamily="18" charset="0"/>
                <a:cs typeface="Times New Roman" panose="02020603050405020304" pitchFamily="18" charset="0"/>
              </a:rPr>
              <a:t>hi  lùi vào cách lề vở 7 ô ly )</a:t>
            </a:r>
          </a:p>
        </p:txBody>
      </p:sp>
    </p:spTree>
    <p:extLst>
      <p:ext uri="{BB962C8B-B14F-4D97-AF65-F5344CB8AC3E}">
        <p14:creationId xmlns:p14="http://schemas.microsoft.com/office/powerpoint/2010/main" val="258497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0000"/>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537029" y="1974170"/>
            <a:ext cx="11117942" cy="1723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sng"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Tập</a:t>
            </a:r>
            <a:r>
              <a:rPr kumimoji="0" lang="en-US" sz="4800" b="1"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4800" b="1" i="0" u="sng"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làm</a:t>
            </a:r>
            <a:r>
              <a:rPr kumimoji="0" lang="en-US" sz="4800" b="1" i="0" u="sng" strike="noStrike" kern="1200" cap="none" spc="0" normalizeH="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4800" b="1" i="0" u="sng" strike="noStrike" kern="1200" cap="none" spc="0" normalizeH="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văn</a:t>
            </a:r>
            <a:r>
              <a:rPr kumimoji="0" lang="en-US" sz="4800" b="1"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phong</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bì</a:t>
            </a:r>
            <a:r>
              <a:rPr kumimoji="0" lang="en-US" sz="6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2606" y="6129505"/>
            <a:ext cx="169232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SGK/83</a:t>
            </a: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2207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9815"/>
          <a:stretch/>
        </p:blipFill>
        <p:spPr>
          <a:xfrm>
            <a:off x="0" y="6004559"/>
            <a:ext cx="12192000" cy="8478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defRPr/>
            </a:pPr>
            <a:r>
              <a:rPr lang="en-US" altLang="en-US">
                <a:solidFill>
                  <a:prstClr val="black"/>
                </a:solidFill>
                <a:latin typeface="Times New Roman" panose="02020603050405020304" pitchFamily="18" charset="0"/>
                <a:cs typeface="Times New Roman" panose="02020603050405020304" pitchFamily="18" charset="0"/>
              </a:rPr>
              <a:t>1. Dựa theo mẫu bài tập đọc “Thư gửi bà”, em hãy viết một bức thư ngắn cho người thân.</a:t>
            </a:r>
          </a:p>
        </p:txBody>
      </p:sp>
      <p:sp>
        <p:nvSpPr>
          <p:cNvPr id="12" name="Text Box 11"/>
          <p:cNvSpPr txBox="1">
            <a:spLocks noChangeArrowheads="1"/>
          </p:cNvSpPr>
          <p:nvPr/>
        </p:nvSpPr>
        <p:spPr bwMode="auto">
          <a:xfrm>
            <a:off x="297543" y="1255235"/>
            <a:ext cx="115969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a:solidFill>
                  <a:prstClr val="black"/>
                </a:solidFill>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a:solidFill>
                  <a:prstClr val="black"/>
                </a:solidFill>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a:solidFill>
                  <a:prstClr val="black"/>
                </a:solidFill>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a:solidFill>
                  <a:prstClr val="black"/>
                </a:solidFill>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a:solidFill>
                  <a:prstClr val="black"/>
                </a:solidFill>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3756431" y="4000815"/>
            <a:ext cx="4223657" cy="1896016"/>
          </a:xfrm>
          <a:prstGeom prst="horizontalScroll">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Times New Roman" panose="02020603050405020304" pitchFamily="18" charset="0"/>
                <a:cs typeface="Times New Roman" panose="02020603050405020304" pitchFamily="18" charset="0"/>
              </a:rPr>
              <a:t>Thực hành viết thư</a:t>
            </a:r>
          </a:p>
        </p:txBody>
      </p:sp>
    </p:spTree>
    <p:extLst>
      <p:ext uri="{BB962C8B-B14F-4D97-AF65-F5344CB8AC3E}">
        <p14:creationId xmlns:p14="http://schemas.microsoft.com/office/powerpoint/2010/main" val="403026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12344400" cy="6858000"/>
            <a:chOff x="1806" y="15"/>
            <a:chExt cx="9366" cy="15375"/>
          </a:xfrm>
        </p:grpSpPr>
        <p:sp>
          <p:nvSpPr>
            <p:cNvPr id="18437" name="Rectangle 3"/>
            <p:cNvSpPr>
              <a:spLocks noChangeArrowheads="1"/>
            </p:cNvSpPr>
            <p:nvPr/>
          </p:nvSpPr>
          <p:spPr bwMode="auto">
            <a:xfrm>
              <a:off x="1938" y="180"/>
              <a:ext cx="9120" cy="15081"/>
            </a:xfrm>
            <a:prstGeom prst="rect">
              <a:avLst/>
            </a:prstGeom>
            <a:noFill/>
            <a:ln w="38100" cmpd="dbl">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en-US" sz="1200">
                  <a:solidFill>
                    <a:srgbClr val="000000"/>
                  </a:solidFill>
                </a:rPr>
                <a:t>                                          </a:t>
              </a:r>
            </a:p>
            <a:p>
              <a:pPr algn="ctr" eaLnBrk="1" fontAlgn="base" hangingPunct="1">
                <a:spcBef>
                  <a:spcPct val="0"/>
                </a:spcBef>
                <a:spcAft>
                  <a:spcPct val="0"/>
                </a:spcAft>
                <a:buFont typeface="Arial" panose="020B0604020202020204" pitchFamily="34" charset="0"/>
                <a:buNone/>
              </a:pPr>
              <a:endParaRPr lang="en-US" sz="1200">
                <a:solidFill>
                  <a:srgbClr val="000000"/>
                </a:solidFill>
              </a:endParaRPr>
            </a:p>
            <a:p>
              <a:pPr eaLnBrk="1" fontAlgn="base" hangingPunct="1">
                <a:spcBef>
                  <a:spcPct val="0"/>
                </a:spcBef>
                <a:spcAft>
                  <a:spcPct val="0"/>
                </a:spcAft>
                <a:buFont typeface="Arial" panose="020B0604020202020204" pitchFamily="34" charset="0"/>
                <a:buNone/>
              </a:pPr>
              <a:endParaRPr lang="en-US" sz="1800">
                <a:solidFill>
                  <a:srgbClr val="000000"/>
                </a:solidFill>
              </a:endParaRPr>
            </a:p>
          </p:txBody>
        </p:sp>
        <p:pic>
          <p:nvPicPr>
            <p:cNvPr id="18438" name="Picture 4" descr="CRNRC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7" y="13980"/>
              <a:ext cx="1395"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CRNRC0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9" y="30"/>
              <a:ext cx="1305"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descr="CRNRC0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6" y="15"/>
              <a:ext cx="1575" cy="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descr="CRNRC0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4" y="14025"/>
              <a:ext cx="136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 Box 8"/>
          <p:cNvSpPr txBox="1">
            <a:spLocks noChangeArrowheads="1"/>
          </p:cNvSpPr>
          <p:nvPr/>
        </p:nvSpPr>
        <p:spPr bwMode="auto">
          <a:xfrm>
            <a:off x="1828800" y="16764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2400" b="1">
                <a:solidFill>
                  <a:srgbClr val="0000FF"/>
                </a:solidFill>
              </a:rPr>
              <a:t>  </a:t>
            </a:r>
          </a:p>
          <a:p>
            <a:pPr fontAlgn="base">
              <a:spcBef>
                <a:spcPct val="0"/>
              </a:spcBef>
              <a:spcAft>
                <a:spcPct val="0"/>
              </a:spcAft>
              <a:buFont typeface="Arial" panose="020B0604020202020204" pitchFamily="34" charset="0"/>
              <a:buNone/>
            </a:pPr>
            <a:endParaRPr lang="en-US" sz="2400" b="1">
              <a:solidFill>
                <a:srgbClr val="0000FF"/>
              </a:solidFill>
            </a:endParaRPr>
          </a:p>
        </p:txBody>
      </p:sp>
      <p:sp>
        <p:nvSpPr>
          <p:cNvPr id="18436" name="Text Box 9"/>
          <p:cNvSpPr txBox="1">
            <a:spLocks noChangeArrowheads="1"/>
          </p:cNvSpPr>
          <p:nvPr/>
        </p:nvSpPr>
        <p:spPr bwMode="auto">
          <a:xfrm>
            <a:off x="304800" y="152400"/>
            <a:ext cx="11887200" cy="715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Sài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Đồng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ng</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y</a:t>
            </a:r>
            <a:r>
              <a:rPr lang="en-US" sz="2700" b="1" dirty="0">
                <a:solidFill>
                  <a:srgbClr val="000000"/>
                </a:solidFill>
                <a:latin typeface="Times New Roman" panose="02020603050405020304" pitchFamily="18" charset="0"/>
              </a:rPr>
              <a:t> 1</a:t>
            </a:r>
            <a:r>
              <a:rPr lang="vi-VN" sz="2700" b="1" dirty="0">
                <a:solidFill>
                  <a:srgbClr val="000000"/>
                </a:solidFill>
                <a:latin typeface="Times New Roman" panose="02020603050405020304" pitchFamily="18" charset="0"/>
              </a:rPr>
              <a:t>2</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tháng</a:t>
            </a:r>
            <a:r>
              <a:rPr lang="en-US" sz="2700" b="1" dirty="0">
                <a:solidFill>
                  <a:srgbClr val="000000"/>
                </a:solidFill>
                <a:latin typeface="Times New Roman" panose="02020603050405020304" pitchFamily="18" charset="0"/>
              </a:rPr>
              <a:t> 10 </a:t>
            </a:r>
            <a:r>
              <a:rPr lang="en-US" sz="2700" b="1" dirty="0" err="1">
                <a:solidFill>
                  <a:srgbClr val="000000"/>
                </a:solidFill>
                <a:latin typeface="Times New Roman" panose="02020603050405020304" pitchFamily="18" charset="0"/>
              </a:rPr>
              <a:t>năm</a:t>
            </a:r>
            <a:r>
              <a:rPr lang="en-US" sz="2700" b="1" dirty="0">
                <a:solidFill>
                  <a:srgbClr val="000000"/>
                </a:solidFill>
                <a:latin typeface="Times New Roman" panose="02020603050405020304" pitchFamily="18" charset="0"/>
              </a:rPr>
              <a:t> 2021</a:t>
            </a: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kính</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yêu</a:t>
            </a:r>
            <a:r>
              <a:rPr lang="en-US" sz="2700" b="1" dirty="0">
                <a:solidFill>
                  <a:srgbClr val="000000"/>
                </a:solidFill>
                <a:latin typeface="Times New Roman" panose="02020603050405020304" pitchFamily="18" charset="0"/>
              </a:rPr>
              <a:t> !</a:t>
            </a: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Đã</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lâu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lắm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rồi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chưa</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được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về</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quê</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thăm</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nhớ</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lắm</a:t>
            </a:r>
            <a:r>
              <a:rPr lang="en-US" sz="2700" b="1" dirty="0">
                <a:solidFill>
                  <a:srgbClr val="000000"/>
                </a:solidFill>
                <a:latin typeface="Times New Roman" panose="02020603050405020304" pitchFamily="18" charset="0"/>
              </a:rPr>
              <a:t>.</a:t>
            </a: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dạo</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y</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có</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được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khỏe</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không</a:t>
            </a:r>
            <a:r>
              <a:rPr lang="en-US" sz="2700" b="1" dirty="0">
                <a:solidFill>
                  <a:srgbClr val="000000"/>
                </a:solidFill>
                <a:latin typeface="Times New Roman" panose="02020603050405020304" pitchFamily="18" charset="0"/>
              </a:rPr>
              <a:t> ạ? </a:t>
            </a:r>
            <a:r>
              <a:rPr lang="en-US" sz="2700" b="1" dirty="0" err="1">
                <a:solidFill>
                  <a:srgbClr val="000000"/>
                </a:solidFill>
                <a:latin typeface="Times New Roman" panose="02020603050405020304" pitchFamily="18" charset="0"/>
              </a:rPr>
              <a:t>Cái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chân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của</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có</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còn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sưng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lên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nữa</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không</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có</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thường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tập</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thể</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dục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o</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buổi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sáng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lo </a:t>
            </a:r>
            <a:r>
              <a:rPr lang="en-US" sz="2700" b="1" dirty="0" err="1">
                <a:solidFill>
                  <a:srgbClr val="000000"/>
                </a:solidFill>
                <a:latin typeface="Times New Roman" panose="02020603050405020304" pitchFamily="18" charset="0"/>
              </a:rPr>
              <a:t>mùa</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y</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trời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lạnh</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sẽ</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chân</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đau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Cây</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xo</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m</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hai</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mình</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trồng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năm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ngoái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bây</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giờ</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chắc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lớn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lắm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rồi</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nhỉ</a:t>
            </a:r>
            <a:r>
              <a:rPr lang="en-US" sz="2700" b="1" dirty="0">
                <a:solidFill>
                  <a:srgbClr val="000000"/>
                </a:solidFill>
                <a:latin typeface="Times New Roman" panose="02020603050405020304" pitchFamily="18" charset="0"/>
              </a:rPr>
              <a:t>?</a:t>
            </a: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Cả</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nh</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vẫn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khỏe</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Bố</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mẹ</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vẫn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đều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B</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kiểm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tra</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vừa</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rồi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được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nhận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xét</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b</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tốt</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đấy</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ạ!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rất</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mong</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ở </a:t>
            </a:r>
            <a:r>
              <a:rPr lang="en-US" sz="2700" b="1" dirty="0" err="1">
                <a:solidFill>
                  <a:srgbClr val="000000"/>
                </a:solidFill>
                <a:latin typeface="Times New Roman" panose="02020603050405020304" pitchFamily="18" charset="0"/>
              </a:rPr>
              <a:t>đây</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với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để</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đêm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đêm</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được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nghe</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kể</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chuyện</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cổ</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tích</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như</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những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ng</a:t>
            </a:r>
            <a:r>
              <a:rPr lang="en-US" sz="2700" b="1" dirty="0" err="1">
                <a:solidFill>
                  <a:srgbClr val="000000"/>
                </a:solidFill>
                <a:latin typeface="Times New Roman" panose="02020603050405020304" pitchFamily="18" charset="0"/>
                <a:cs typeface="Times New Roman" panose="02020603050405020304" pitchFamily="18" charset="0"/>
              </a:rPr>
              <a:t>à</a:t>
            </a:r>
            <a:r>
              <a:rPr lang="en-US" sz="2700" b="1" dirty="0" err="1">
                <a:solidFill>
                  <a:srgbClr val="000000"/>
                </a:solidFill>
                <a:latin typeface="Times New Roman" panose="02020603050405020304" pitchFamily="18" charset="0"/>
              </a:rPr>
              <a:t>y</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về</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thăm</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a:t>
            </a: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kính</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chúc</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khỏe</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mạnh</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sống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lâu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sẽ</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cố</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gắng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học</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giỏi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vâng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lời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bố</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mẹ</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để</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vui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lòng</a:t>
            </a:r>
            <a:r>
              <a:rPr lang="en-US" sz="2700" b="1" dirty="0">
                <a:solidFill>
                  <a:srgbClr val="000000"/>
                </a:solidFill>
                <a:latin typeface="Times New Roman" panose="02020603050405020304" pitchFamily="18" charset="0"/>
              </a:rPr>
              <a:t>.</a:t>
            </a: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Cháu</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của</a:t>
            </a:r>
            <a:r>
              <a:rPr lang="en-US" sz="2700" b="1" dirty="0">
                <a:solidFill>
                  <a:srgbClr val="000000"/>
                </a:solidFill>
                <a:latin typeface="Times New Roman" panose="02020603050405020304" pitchFamily="18" charset="0"/>
              </a:rPr>
              <a:t> </a:t>
            </a:r>
            <a:r>
              <a:rPr lang="vi-VN" sz="2700" b="1" dirty="0">
                <a:solidFill>
                  <a:srgbClr val="000000"/>
                </a:solidFill>
                <a:latin typeface="Times New Roman" panose="02020603050405020304" pitchFamily="18" charset="0"/>
              </a:rPr>
              <a:t>ông</a:t>
            </a:r>
            <a:endParaRPr lang="en-US" sz="2700" b="1" dirty="0">
              <a:solidFill>
                <a:srgbClr val="000000"/>
              </a:solidFill>
              <a:latin typeface="Times New Roman" panose="02020603050405020304" pitchFamily="18" charset="0"/>
            </a:endParaRP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Nguyên</a:t>
            </a:r>
            <a:endParaRPr lang="en-US" sz="2700" b="1" dirty="0">
              <a:solidFill>
                <a:srgbClr val="000000"/>
              </a:solidFill>
              <a:latin typeface="Times New Roman" panose="02020603050405020304" pitchFamily="18" charset="0"/>
            </a:endParaRP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Hoàng</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Khôi</a:t>
            </a:r>
            <a:r>
              <a:rPr lang="en-US" sz="2700" b="1" dirty="0">
                <a:solidFill>
                  <a:srgbClr val="000000"/>
                </a:solidFill>
                <a:latin typeface="Times New Roman" panose="02020603050405020304" pitchFamily="18" charset="0"/>
              </a:rPr>
              <a:t> </a:t>
            </a:r>
            <a:r>
              <a:rPr lang="en-US" sz="2700" b="1" dirty="0" err="1">
                <a:solidFill>
                  <a:srgbClr val="000000"/>
                </a:solidFill>
                <a:latin typeface="Times New Roman" panose="02020603050405020304" pitchFamily="18" charset="0"/>
              </a:rPr>
              <a:t>Nguyên</a:t>
            </a:r>
            <a:endParaRPr lang="en-US" sz="2700" b="1" dirty="0">
              <a:solidFill>
                <a:srgbClr val="000000"/>
              </a:solidFill>
              <a:latin typeface="Times New Roman" panose="02020603050405020304" pitchFamily="18" charset="0"/>
            </a:endParaRPr>
          </a:p>
          <a:p>
            <a:pPr eaLnBrk="1" fontAlgn="base" hangingPunct="1">
              <a:spcBef>
                <a:spcPct val="0"/>
              </a:spcBef>
              <a:spcAft>
                <a:spcPct val="0"/>
              </a:spcAft>
              <a:buFont typeface="Arial" panose="020B0604020202020204" pitchFamily="34" charset="0"/>
              <a:buNone/>
            </a:pPr>
            <a:r>
              <a:rPr lang="en-US" sz="2700" b="1" dirty="0">
                <a:solidFill>
                  <a:srgbClr val="000000"/>
                </a:solidFill>
                <a:latin typeface="Times New Roman" panose="02020603050405020304" pitchFamily="18" charset="0"/>
              </a:rPr>
              <a:t>                                                                                    </a:t>
            </a:r>
            <a:endParaRPr lang="en-US" sz="27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487027"/>
      </p:ext>
    </p:extLst>
  </p:cSld>
  <p:clrMapOvr>
    <a:masterClrMapping/>
  </p:clrMapOvr>
  <p:transition spd="med">
    <p:pull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87084"/>
            <a:ext cx="11811000" cy="6671057"/>
          </a:xfrm>
          <a:prstGeom prst="rect">
            <a:avLst/>
          </a:prstGeom>
        </p:spPr>
        <p:txBody>
          <a:bodyPr wrap="square">
            <a:spAutoFit/>
          </a:bodyPr>
          <a:lstStyle/>
          <a:p>
            <a:pPr algn="r"/>
            <a:r>
              <a:rPr lang="en-US" sz="2850" dirty="0" err="1">
                <a:solidFill>
                  <a:srgbClr val="000000"/>
                </a:solidFill>
                <a:latin typeface="Times New Roman" panose="02020603050405020304" pitchFamily="18" charset="0"/>
                <a:cs typeface="Times New Roman" panose="02020603050405020304" pitchFamily="18" charset="0"/>
              </a:rPr>
              <a:t>Hà</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Nội</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ngày</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9</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tháng</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9</a:t>
            </a:r>
            <a:r>
              <a:rPr lang="vi-VN" sz="2850" dirty="0">
                <a:solidFill>
                  <a:srgbClr val="000000"/>
                </a:solidFill>
                <a:latin typeface="Times New Roman" panose="02020603050405020304" pitchFamily="18" charset="0"/>
                <a:cs typeface="Times New Roman" panose="02020603050405020304" pitchFamily="18" charset="0"/>
              </a:rPr>
              <a:t> năm </a:t>
            </a:r>
            <a:r>
              <a:rPr lang="en-US" sz="2850" dirty="0">
                <a:solidFill>
                  <a:srgbClr val="000000"/>
                </a:solidFill>
                <a:latin typeface="Times New Roman" panose="02020603050405020304" pitchFamily="18" charset="0"/>
                <a:cs typeface="Times New Roman" panose="02020603050405020304" pitchFamily="18" charset="0"/>
              </a:rPr>
              <a:t>2021</a:t>
            </a:r>
            <a:endParaRPr lang="vi-VN" sz="2850" dirty="0">
              <a:solidFill>
                <a:srgbClr val="000000"/>
              </a:solidFill>
              <a:latin typeface="Times New Roman" panose="02020603050405020304" pitchFamily="18" charset="0"/>
              <a:cs typeface="Times New Roman" panose="02020603050405020304" pitchFamily="18" charset="0"/>
            </a:endParaRPr>
          </a:p>
          <a:p>
            <a:pPr algn="just"/>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nội</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kính</a:t>
            </a:r>
            <a:r>
              <a:rPr lang="vi-VN" sz="2850" dirty="0">
                <a:solidFill>
                  <a:srgbClr val="000000"/>
                </a:solidFill>
                <a:latin typeface="Times New Roman" panose="02020603050405020304" pitchFamily="18" charset="0"/>
                <a:cs typeface="Times New Roman" panose="02020603050405020304" pitchFamily="18" charset="0"/>
              </a:rPr>
              <a:t> yêu!</a:t>
            </a:r>
          </a:p>
          <a:p>
            <a:pPr algn="just"/>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a:solidFill>
                  <a:srgbClr val="000000"/>
                </a:solidFill>
                <a:latin typeface="Times New Roman" panose="02020603050405020304" pitchFamily="18" charset="0"/>
                <a:cs typeface="Times New Roman" panose="02020603050405020304" pitchFamily="18" charset="0"/>
              </a:rPr>
              <a:t>Lâu </a:t>
            </a:r>
            <a:r>
              <a:rPr lang="vi-VN" sz="2850" dirty="0" err="1">
                <a:solidFill>
                  <a:srgbClr val="000000"/>
                </a:solidFill>
                <a:latin typeface="Times New Roman" panose="02020603050405020304" pitchFamily="18" charset="0"/>
                <a:cs typeface="Times New Roman" panose="02020603050405020304" pitchFamily="18" charset="0"/>
              </a:rPr>
              <a:t>rồi</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chưa </a:t>
            </a:r>
            <a:r>
              <a:rPr lang="vi-VN" sz="2850" dirty="0" err="1">
                <a:solidFill>
                  <a:srgbClr val="000000"/>
                </a:solidFill>
                <a:latin typeface="Times New Roman" panose="02020603050405020304" pitchFamily="18" charset="0"/>
                <a:cs typeface="Times New Roman" panose="02020603050405020304" pitchFamily="18" charset="0"/>
              </a:rPr>
              <a:t>được</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về</a:t>
            </a:r>
            <a:r>
              <a:rPr lang="vi-VN" sz="2850" dirty="0">
                <a:solidFill>
                  <a:srgbClr val="000000"/>
                </a:solidFill>
                <a:latin typeface="Times New Roman" panose="02020603050405020304" pitchFamily="18" charset="0"/>
                <a:cs typeface="Times New Roman" panose="02020603050405020304" pitchFamily="18" charset="0"/>
              </a:rPr>
              <a:t> quê,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nhớ</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lắm</a:t>
            </a:r>
            <a:r>
              <a:rPr lang="vi-VN" sz="2850" dirty="0">
                <a:solidFill>
                  <a:srgbClr val="000000"/>
                </a:solidFill>
                <a:latin typeface="Times New Roman" panose="02020603050405020304" pitchFamily="18" charset="0"/>
                <a:cs typeface="Times New Roman" panose="02020603050405020304" pitchFamily="18" charset="0"/>
              </a:rPr>
              <a:t>.</a:t>
            </a:r>
          </a:p>
          <a:p>
            <a:pPr algn="just"/>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Dạo</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này</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có</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khỏe</a:t>
            </a:r>
            <a:r>
              <a:rPr lang="vi-VN" sz="2850" dirty="0">
                <a:solidFill>
                  <a:srgbClr val="000000"/>
                </a:solidFill>
                <a:latin typeface="Times New Roman" panose="02020603050405020304" pitchFamily="18" charset="0"/>
                <a:cs typeface="Times New Roman" panose="02020603050405020304" pitchFamily="18" charset="0"/>
              </a:rPr>
              <a:t> không ạ?</a:t>
            </a:r>
          </a:p>
          <a:p>
            <a:pPr algn="just"/>
            <a:r>
              <a:rPr lang="en-US" sz="2850" dirty="0">
                <a:solidFill>
                  <a:srgbClr val="000000"/>
                </a:solidFill>
                <a:latin typeface="Times New Roman" panose="02020603050405020304" pitchFamily="18" charset="0"/>
                <a:cs typeface="Times New Roman" panose="02020603050405020304" pitchFamily="18" charset="0"/>
              </a:rPr>
              <a:t>      </a:t>
            </a:r>
            <a:r>
              <a:rPr lang="vi-VN" sz="2850" dirty="0">
                <a:solidFill>
                  <a:srgbClr val="000000"/>
                </a:solidFill>
                <a:latin typeface="Times New Roman" panose="02020603050405020304" pitchFamily="18" charset="0"/>
                <a:cs typeface="Times New Roman" panose="02020603050405020304" pitchFamily="18" charset="0"/>
              </a:rPr>
              <a:t>Gia </a:t>
            </a:r>
            <a:r>
              <a:rPr lang="vi-VN" sz="2850" dirty="0" err="1">
                <a:solidFill>
                  <a:srgbClr val="000000"/>
                </a:solidFill>
                <a:latin typeface="Times New Roman" panose="02020603050405020304" pitchFamily="18" charset="0"/>
                <a:cs typeface="Times New Roman" panose="02020603050405020304" pitchFamily="18" charset="0"/>
              </a:rPr>
              <a:t>đình</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trong</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này</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vẫn</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ổn</a:t>
            </a:r>
            <a:r>
              <a:rPr lang="vi-VN" sz="2850" dirty="0">
                <a:solidFill>
                  <a:srgbClr val="000000"/>
                </a:solidFill>
                <a:latin typeface="Times New Roman" panose="02020603050405020304" pitchFamily="18" charset="0"/>
                <a:cs typeface="Times New Roman" panose="02020603050405020304" pitchFamily="18" charset="0"/>
              </a:rPr>
              <a:t>. Năm nay, </a:t>
            </a:r>
            <a:r>
              <a:rPr lang="en-US" sz="2850" dirty="0">
                <a:solidFill>
                  <a:srgbClr val="000000"/>
                </a:solidFill>
                <a:latin typeface="Times New Roman" panose="02020603050405020304" pitchFamily="18" charset="0"/>
                <a:cs typeface="Times New Roman" panose="02020603050405020304" pitchFamily="18" charset="0"/>
              </a:rPr>
              <a:t>do </a:t>
            </a:r>
            <a:r>
              <a:rPr lang="en-US" sz="2850" dirty="0" err="1">
                <a:solidFill>
                  <a:srgbClr val="000000"/>
                </a:solidFill>
                <a:latin typeface="Times New Roman" panose="02020603050405020304" pitchFamily="18" charset="0"/>
                <a:cs typeface="Times New Roman" panose="02020603050405020304" pitchFamily="18" charset="0"/>
              </a:rPr>
              <a:t>dịch</a:t>
            </a:r>
            <a:r>
              <a:rPr lang="en-US" sz="2850" dirty="0">
                <a:solidFill>
                  <a:srgbClr val="000000"/>
                </a:solidFill>
                <a:latin typeface="Times New Roman" panose="02020603050405020304" pitchFamily="18" charset="0"/>
                <a:cs typeface="Times New Roman" panose="02020603050405020304" pitchFamily="18" charset="0"/>
              </a:rPr>
              <a:t> Covid </a:t>
            </a:r>
            <a:r>
              <a:rPr lang="en-US" sz="2850" dirty="0" err="1">
                <a:solidFill>
                  <a:srgbClr val="000000"/>
                </a:solidFill>
                <a:latin typeface="Times New Roman" panose="02020603050405020304" pitchFamily="18" charset="0"/>
                <a:cs typeface="Times New Roman" panose="02020603050405020304" pitchFamily="18" charset="0"/>
              </a:rPr>
              <a:t>nên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cháu</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chưa</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thể</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tới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trường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dự</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khai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giảng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như</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mọi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năm</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Cháu</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và</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các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bạn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đang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học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trực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tuyến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với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cô</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giáo</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Mọi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người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đều</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đang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thực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hiện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tốt</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việc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giãn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cách</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xã</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hội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en-US" sz="2850" dirty="0">
                <a:solidFill>
                  <a:srgbClr val="000000"/>
                </a:solidFill>
                <a:latin typeface="Times New Roman" panose="02020603050405020304" pitchFamily="18" charset="0"/>
                <a:cs typeface="Times New Roman" panose="02020603050405020304" pitchFamily="18" charset="0"/>
              </a:rPr>
              <a:t> ạ!</a:t>
            </a:r>
            <a:endParaRPr lang="vi-VN" sz="2850" dirty="0">
              <a:solidFill>
                <a:srgbClr val="000000"/>
              </a:solidFill>
              <a:latin typeface="Times New Roman" panose="02020603050405020304" pitchFamily="18" charset="0"/>
              <a:cs typeface="Times New Roman" panose="02020603050405020304" pitchFamily="18" charset="0"/>
            </a:endParaRPr>
          </a:p>
          <a:p>
            <a:pPr algn="just"/>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vẫn</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nhớ</a:t>
            </a:r>
            <a:r>
              <a:rPr lang="vi-VN" sz="2850" dirty="0">
                <a:solidFill>
                  <a:srgbClr val="000000"/>
                </a:solidFill>
                <a:latin typeface="Times New Roman" panose="02020603050405020304" pitchFamily="18" charset="0"/>
                <a:cs typeface="Times New Roman" panose="02020603050405020304" pitchFamily="18" charset="0"/>
              </a:rPr>
              <a:t> năm </a:t>
            </a:r>
            <a:r>
              <a:rPr lang="vi-VN" sz="2850" dirty="0" err="1">
                <a:solidFill>
                  <a:srgbClr val="000000"/>
                </a:solidFill>
                <a:latin typeface="Times New Roman" panose="02020603050405020304" pitchFamily="18" charset="0"/>
                <a:cs typeface="Times New Roman" panose="02020603050405020304" pitchFamily="18" charset="0"/>
              </a:rPr>
              <a:t>ngoái</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được</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về</a:t>
            </a:r>
            <a:r>
              <a:rPr lang="vi-VN" sz="2850" dirty="0">
                <a:solidFill>
                  <a:srgbClr val="000000"/>
                </a:solidFill>
                <a:latin typeface="Times New Roman" panose="02020603050405020304" pitchFamily="18" charset="0"/>
                <a:cs typeface="Times New Roman" panose="02020603050405020304" pitchFamily="18" charset="0"/>
              </a:rPr>
              <a:t> quê, </a:t>
            </a:r>
            <a:r>
              <a:rPr lang="en-US" sz="2850" dirty="0" err="1">
                <a:solidFill>
                  <a:srgbClr val="000000"/>
                </a:solidFill>
                <a:latin typeface="Times New Roman" panose="02020603050405020304" pitchFamily="18" charset="0"/>
                <a:cs typeface="Times New Roman" panose="02020603050405020304" pitchFamily="18" charset="0"/>
              </a:rPr>
              <a:t>đi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chăn</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trâu</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cùng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anh</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Hùng</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ngoài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đồng</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và</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cùng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câu</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cá</a:t>
            </a:r>
            <a:r>
              <a:rPr lang="en-US" sz="2850" dirty="0">
                <a:solidFill>
                  <a:srgbClr val="000000"/>
                </a:solidFill>
                <a:latin typeface="Times New Roman" panose="02020603050405020304" pitchFamily="18" charset="0"/>
                <a:cs typeface="Times New Roman" panose="02020603050405020304" pitchFamily="18" charset="0"/>
              </a:rPr>
              <a:t> ở </a:t>
            </a:r>
            <a:r>
              <a:rPr lang="en-US" sz="2850" dirty="0" err="1">
                <a:solidFill>
                  <a:srgbClr val="000000"/>
                </a:solidFill>
                <a:latin typeface="Times New Roman" panose="02020603050405020304" pitchFamily="18" charset="0"/>
                <a:cs typeface="Times New Roman" panose="02020603050405020304" pitchFamily="18" charset="0"/>
              </a:rPr>
              <a:t>ao</a:t>
            </a:r>
            <a:r>
              <a:rPr lang="vi-VN" sz="2850" dirty="0">
                <a:solidFill>
                  <a:srgbClr val="000000"/>
                </a:solidFill>
                <a:latin typeface="Times New Roman" panose="02020603050405020304" pitchFamily="18" charset="0"/>
                <a:cs typeface="Times New Roman" panose="02020603050405020304" pitchFamily="18" charset="0"/>
              </a:rPr>
              <a:t>.</a:t>
            </a:r>
          </a:p>
          <a:p>
            <a:pPr algn="just"/>
            <a:r>
              <a:rPr lang="vi-VN" sz="2850" dirty="0">
                <a:solidFill>
                  <a:srgbClr val="000000"/>
                </a:solidFill>
                <a:latin typeface="Times New Roman" panose="02020603050405020304" pitchFamily="18" charset="0"/>
                <a:cs typeface="Times New Roman" panose="02020603050405020304" pitchFamily="18" charset="0"/>
              </a:rPr>
              <a:t>   </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hứa</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với</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sẽ</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cố</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gắng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học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tập</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tốt</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kính</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chúc</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dirty="0">
                <a:solidFill>
                  <a:srgbClr val="000000"/>
                </a:solidFill>
                <a:latin typeface="Times New Roman" panose="02020603050405020304" pitchFamily="18" charset="0"/>
                <a:cs typeface="Times New Roman" panose="02020603050405020304" pitchFamily="18" charset="0"/>
              </a:rPr>
              <a:t> luôn </a:t>
            </a:r>
            <a:r>
              <a:rPr lang="vi-VN" sz="2850" dirty="0" err="1">
                <a:solidFill>
                  <a:srgbClr val="000000"/>
                </a:solidFill>
                <a:latin typeface="Times New Roman" panose="02020603050405020304" pitchFamily="18" charset="0"/>
                <a:cs typeface="Times New Roman" panose="02020603050405020304" pitchFamily="18" charset="0"/>
              </a:rPr>
              <a:t>mạnh</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khỏe</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sống</a:t>
            </a:r>
            <a:r>
              <a:rPr lang="vi-VN" sz="2850" dirty="0">
                <a:solidFill>
                  <a:srgbClr val="000000"/>
                </a:solidFill>
                <a:latin typeface="Times New Roman" panose="02020603050405020304" pitchFamily="18" charset="0"/>
                <a:cs typeface="Times New Roman" panose="02020603050405020304" pitchFamily="18" charset="0"/>
              </a:rPr>
              <a:t> lâu.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mong </a:t>
            </a:r>
            <a:r>
              <a:rPr lang="vi-VN" sz="2850" dirty="0" err="1">
                <a:solidFill>
                  <a:srgbClr val="000000"/>
                </a:solidFill>
                <a:latin typeface="Times New Roman" panose="02020603050405020304" pitchFamily="18" charset="0"/>
                <a:cs typeface="Times New Roman" panose="02020603050405020304" pitchFamily="18" charset="0"/>
              </a:rPr>
              <a:t>chóng</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hết</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dịch</a:t>
            </a:r>
            <a:r>
              <a:rPr lang="en-US"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để</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được</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đi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học</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bình</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thường</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và</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về</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quê</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thăm</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r>
              <a:rPr lang="vi-VN" sz="2850" dirty="0">
                <a:solidFill>
                  <a:srgbClr val="000000"/>
                </a:solidFill>
                <a:latin typeface="Times New Roman" panose="02020603050405020304" pitchFamily="18" charset="0"/>
                <a:cs typeface="Times New Roman" panose="02020603050405020304" pitchFamily="18" charset="0"/>
              </a:rPr>
              <a:t>.</a:t>
            </a:r>
          </a:p>
          <a:p>
            <a:pPr algn="ctr"/>
            <a:r>
              <a:rPr lang="en-US"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Cháu</a:t>
            </a:r>
            <a:r>
              <a:rPr lang="vi-VN" sz="2850" dirty="0">
                <a:solidFill>
                  <a:srgbClr val="000000"/>
                </a:solidFill>
                <a:latin typeface="Times New Roman" panose="02020603050405020304" pitchFamily="18" charset="0"/>
                <a:cs typeface="Times New Roman" panose="02020603050405020304" pitchFamily="18" charset="0"/>
              </a:rPr>
              <a:t> </a:t>
            </a:r>
            <a:r>
              <a:rPr lang="vi-VN" sz="2850" dirty="0" err="1">
                <a:solidFill>
                  <a:srgbClr val="000000"/>
                </a:solidFill>
                <a:latin typeface="Times New Roman" panose="02020603050405020304" pitchFamily="18" charset="0"/>
                <a:cs typeface="Times New Roman" panose="02020603050405020304" pitchFamily="18" charset="0"/>
              </a:rPr>
              <a:t>của</a:t>
            </a:r>
            <a:r>
              <a:rPr lang="vi-VN"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ông</a:t>
            </a:r>
            <a:endParaRPr lang="vi-VN" sz="2850" dirty="0">
              <a:solidFill>
                <a:srgbClr val="000000"/>
              </a:solidFill>
              <a:latin typeface="Times New Roman" panose="02020603050405020304" pitchFamily="18" charset="0"/>
              <a:cs typeface="Times New Roman" panose="02020603050405020304" pitchFamily="18" charset="0"/>
            </a:endParaRPr>
          </a:p>
          <a:p>
            <a:pPr algn="ctr"/>
            <a:r>
              <a:rPr lang="en-US" sz="2850" dirty="0">
                <a:solidFill>
                  <a:srgbClr val="000000"/>
                </a:solidFill>
                <a:latin typeface="Times New Roman" panose="02020603050405020304" pitchFamily="18" charset="0"/>
                <a:cs typeface="Times New Roman" panose="02020603050405020304" pitchFamily="18" charset="0"/>
              </a:rPr>
              <a:t>                                                                                 An</a:t>
            </a:r>
            <a:endParaRPr lang="vi-VN" sz="2850" dirty="0">
              <a:solidFill>
                <a:srgbClr val="000000"/>
              </a:solidFill>
              <a:latin typeface="Times New Roman" panose="02020603050405020304" pitchFamily="18" charset="0"/>
              <a:cs typeface="Times New Roman" panose="02020603050405020304" pitchFamily="18" charset="0"/>
            </a:endParaRPr>
          </a:p>
          <a:p>
            <a:pPr algn="ct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Bùi</a:t>
            </a:r>
            <a:r>
              <a:rPr lang="en-US" sz="2850" dirty="0">
                <a:solidFill>
                  <a:srgbClr val="000000"/>
                </a:solidFill>
                <a:latin typeface="Times New Roman" panose="02020603050405020304" pitchFamily="18" charset="0"/>
                <a:cs typeface="Times New Roman" panose="02020603050405020304" pitchFamily="18" charset="0"/>
              </a:rPr>
              <a:t> </a:t>
            </a:r>
            <a:r>
              <a:rPr lang="en-US" sz="2850" dirty="0" err="1">
                <a:solidFill>
                  <a:srgbClr val="000000"/>
                </a:solidFill>
                <a:latin typeface="Times New Roman" panose="02020603050405020304" pitchFamily="18" charset="0"/>
                <a:cs typeface="Times New Roman" panose="02020603050405020304" pitchFamily="18" charset="0"/>
              </a:rPr>
              <a:t>Hoàng</a:t>
            </a:r>
            <a:r>
              <a:rPr lang="en-US" sz="2850" dirty="0">
                <a:solidFill>
                  <a:srgbClr val="000000"/>
                </a:solidFill>
                <a:latin typeface="Times New Roman" panose="02020603050405020304" pitchFamily="18" charset="0"/>
                <a:cs typeface="Times New Roman" panose="02020603050405020304" pitchFamily="18" charset="0"/>
              </a:rPr>
              <a:t> An</a:t>
            </a:r>
            <a:endParaRPr lang="vi-VN" sz="285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733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Text Box 9"/>
          <p:cNvSpPr txBox="1">
            <a:spLocks noChangeArrowheads="1"/>
          </p:cNvSpPr>
          <p:nvPr/>
        </p:nvSpPr>
        <p:spPr bwMode="auto">
          <a:xfrm>
            <a:off x="304800" y="1600200"/>
            <a:ext cx="11201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4000" b="1">
                <a:solidFill>
                  <a:srgbClr val="000000"/>
                </a:solidFill>
                <a:latin typeface="Times New Roman" panose="02020603050405020304" pitchFamily="18" charset="0"/>
              </a:rPr>
              <a:t>- Góc bên trái (phía trên): ghi họ v</a:t>
            </a:r>
            <a:r>
              <a:rPr lang="en-US" sz="4000" b="1">
                <a:solidFill>
                  <a:srgbClr val="000000"/>
                </a:solidFill>
                <a:latin typeface="Times New Roman" panose="02020603050405020304" pitchFamily="18" charset="0"/>
                <a:cs typeface="Times New Roman" panose="02020603050405020304" pitchFamily="18" charset="0"/>
              </a:rPr>
              <a:t>à</a:t>
            </a:r>
            <a:r>
              <a:rPr lang="en-US" sz="4000" b="1">
                <a:solidFill>
                  <a:srgbClr val="000000"/>
                </a:solidFill>
                <a:latin typeface="Times New Roman" panose="02020603050405020304" pitchFamily="18" charset="0"/>
              </a:rPr>
              <a:t> tên, địa chỉ của người gửi.</a:t>
            </a:r>
          </a:p>
          <a:p>
            <a:pPr eaLnBrk="1" fontAlgn="base" hangingPunct="1">
              <a:spcBef>
                <a:spcPct val="50000"/>
              </a:spcBef>
              <a:spcAft>
                <a:spcPct val="0"/>
              </a:spcAft>
              <a:buFont typeface="Arial" panose="020B0604020202020204" pitchFamily="34" charset="0"/>
              <a:buChar char="-"/>
            </a:pPr>
            <a:r>
              <a:rPr lang="en-US" sz="4000" b="1">
                <a:solidFill>
                  <a:srgbClr val="000000"/>
                </a:solidFill>
                <a:latin typeface="Times New Roman" panose="02020603050405020304" pitchFamily="18" charset="0"/>
              </a:rPr>
              <a:t> Góc bên phải (phía dưới): ghi họ v</a:t>
            </a:r>
            <a:r>
              <a:rPr lang="en-US" sz="4000" b="1">
                <a:solidFill>
                  <a:srgbClr val="000000"/>
                </a:solidFill>
                <a:latin typeface="Times New Roman" panose="02020603050405020304" pitchFamily="18" charset="0"/>
                <a:cs typeface="Times New Roman" panose="02020603050405020304" pitchFamily="18" charset="0"/>
              </a:rPr>
              <a:t>à</a:t>
            </a:r>
            <a:r>
              <a:rPr lang="en-US" sz="4000" b="1">
                <a:solidFill>
                  <a:srgbClr val="000000"/>
                </a:solidFill>
                <a:latin typeface="Times New Roman" panose="02020603050405020304" pitchFamily="18" charset="0"/>
              </a:rPr>
              <a:t> tên, địa chỉ người nhận.</a:t>
            </a:r>
          </a:p>
          <a:p>
            <a:pPr eaLnBrk="1" fontAlgn="base" hangingPunct="1">
              <a:spcBef>
                <a:spcPct val="50000"/>
              </a:spcBef>
              <a:spcAft>
                <a:spcPct val="0"/>
              </a:spcAft>
              <a:buFont typeface="Arial" panose="020B0604020202020204" pitchFamily="34" charset="0"/>
              <a:buNone/>
            </a:pPr>
            <a:r>
              <a:rPr lang="en-US" sz="4000" b="1">
                <a:solidFill>
                  <a:srgbClr val="000000"/>
                </a:solidFill>
                <a:latin typeface="Times New Roman" panose="02020603050405020304" pitchFamily="18" charset="0"/>
              </a:rPr>
              <a:t>- Góc bên phải (phía trên): d</a:t>
            </a:r>
            <a:r>
              <a:rPr lang="en-US" sz="4000" b="1">
                <a:solidFill>
                  <a:srgbClr val="000000"/>
                </a:solidFill>
                <a:latin typeface="Times New Roman" panose="02020603050405020304" pitchFamily="18" charset="0"/>
                <a:cs typeface="Times New Roman" panose="02020603050405020304" pitchFamily="18" charset="0"/>
              </a:rPr>
              <a:t>à</a:t>
            </a:r>
            <a:r>
              <a:rPr lang="en-US" sz="4000" b="1">
                <a:solidFill>
                  <a:srgbClr val="000000"/>
                </a:solidFill>
                <a:latin typeface="Times New Roman" panose="02020603050405020304" pitchFamily="18" charset="0"/>
              </a:rPr>
              <a:t>nh để dán tem trước khi bỏ v</a:t>
            </a:r>
            <a:r>
              <a:rPr lang="en-US" sz="4000" b="1">
                <a:solidFill>
                  <a:srgbClr val="000000"/>
                </a:solidFill>
                <a:latin typeface="Times New Roman" panose="02020603050405020304" pitchFamily="18" charset="0"/>
                <a:cs typeface="Times New Roman" panose="02020603050405020304" pitchFamily="18" charset="0"/>
              </a:rPr>
              <a:t>à</a:t>
            </a:r>
            <a:r>
              <a:rPr lang="en-US" sz="4000" b="1">
                <a:solidFill>
                  <a:srgbClr val="000000"/>
                </a:solidFill>
                <a:latin typeface="Times New Roman" panose="02020603050405020304" pitchFamily="18" charset="0"/>
              </a:rPr>
              <a:t>o hòm thư.</a:t>
            </a:r>
            <a:endParaRPr lang="en-US" sz="4000" b="1">
              <a:solidFill>
                <a:srgbClr val="000000"/>
              </a:solidFill>
              <a:latin typeface="Times New Roman" panose="02020603050405020304" pitchFamily="18" charset="0"/>
              <a:cs typeface="Times New Roman" panose="02020603050405020304" pitchFamily="18" charset="0"/>
            </a:endParaRPr>
          </a:p>
        </p:txBody>
      </p:sp>
      <p:sp>
        <p:nvSpPr>
          <p:cNvPr id="53262" name="Text Box 14"/>
          <p:cNvSpPr txBox="1">
            <a:spLocks noChangeArrowheads="1"/>
          </p:cNvSpPr>
          <p:nvPr/>
        </p:nvSpPr>
        <p:spPr bwMode="auto">
          <a:xfrm>
            <a:off x="381000" y="6096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4400" b="1">
                <a:solidFill>
                  <a:srgbClr val="0000FF"/>
                </a:solidFill>
                <a:latin typeface="Times New Roman" panose="02020603050405020304" pitchFamily="18" charset="0"/>
              </a:rPr>
              <a:t>2. Tập ghi trên phong bì thư:</a:t>
            </a:r>
            <a:endParaRPr lang="en-US" sz="44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095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262"/>
                                        </p:tgtEl>
                                        <p:attrNameLst>
                                          <p:attrName>style.visibility</p:attrName>
                                        </p:attrNameLst>
                                      </p:cBhvr>
                                      <p:to>
                                        <p:strVal val="visible"/>
                                      </p:to>
                                    </p:set>
                                    <p:anim calcmode="discrete" valueType="clr">
                                      <p:cBhvr override="childStyle">
                                        <p:cTn id="7" dur="80"/>
                                        <p:tgtEl>
                                          <p:spTgt spid="532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62"/>
                                        </p:tgtEl>
                                        <p:attrNameLst>
                                          <p:attrName>fillcolor</p:attrName>
                                        </p:attrNameLst>
                                      </p:cBhvr>
                                      <p:tavLst>
                                        <p:tav tm="0">
                                          <p:val>
                                            <p:clrVal>
                                              <a:schemeClr val="accent2"/>
                                            </p:clrVal>
                                          </p:val>
                                        </p:tav>
                                        <p:tav tm="50000">
                                          <p:val>
                                            <p:clrVal>
                                              <a:schemeClr val="hlink"/>
                                            </p:clrVal>
                                          </p:val>
                                        </p:tav>
                                      </p:tavLst>
                                    </p:anim>
                                    <p:set>
                                      <p:cBhvr>
                                        <p:cTn id="9" dur="80"/>
                                        <p:tgtEl>
                                          <p:spTgt spid="5326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3257"/>
                                        </p:tgtEl>
                                        <p:attrNameLst>
                                          <p:attrName>style.visibility</p:attrName>
                                        </p:attrNameLst>
                                      </p:cBhvr>
                                      <p:to>
                                        <p:strVal val="visible"/>
                                      </p:to>
                                    </p:set>
                                    <p:anim calcmode="discrete" valueType="clr">
                                      <p:cBhvr override="childStyle">
                                        <p:cTn id="14" dur="80"/>
                                        <p:tgtEl>
                                          <p:spTgt spid="5325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3257"/>
                                        </p:tgtEl>
                                        <p:attrNameLst>
                                          <p:attrName>fillcolor</p:attrName>
                                        </p:attrNameLst>
                                      </p:cBhvr>
                                      <p:tavLst>
                                        <p:tav tm="0">
                                          <p:val>
                                            <p:clrVal>
                                              <a:schemeClr val="accent2"/>
                                            </p:clrVal>
                                          </p:val>
                                        </p:tav>
                                        <p:tav tm="50000">
                                          <p:val>
                                            <p:clrVal>
                                              <a:schemeClr val="hlink"/>
                                            </p:clrVal>
                                          </p:val>
                                        </p:tav>
                                      </p:tavLst>
                                    </p:anim>
                                    <p:set>
                                      <p:cBhvr>
                                        <p:cTn id="16" dur="80"/>
                                        <p:tgtEl>
                                          <p:spTgt spid="532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7" grpId="0"/>
      <p:bldP spid="532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812800" y="2209800"/>
            <a:ext cx="843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endParaRPr lang="vi-VN" sz="2800" b="1">
              <a:solidFill>
                <a:srgbClr val="0000FF"/>
              </a:solidFill>
              <a:latin typeface=".VnAvant" pitchFamily="34" charset="0"/>
            </a:endParaRPr>
          </a:p>
        </p:txBody>
      </p:sp>
      <p:sp>
        <p:nvSpPr>
          <p:cNvPr id="1028" name="Text Box 4"/>
          <p:cNvSpPr txBox="1">
            <a:spLocks noChangeArrowheads="1"/>
          </p:cNvSpPr>
          <p:nvPr/>
        </p:nvSpPr>
        <p:spPr bwMode="auto">
          <a:xfrm>
            <a:off x="711200" y="8382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a:solidFill>
                  <a:srgbClr val="FF0000"/>
                </a:solidFill>
                <a:latin typeface="Times New Roman" panose="02020603050405020304" pitchFamily="18" charset="0"/>
                <a:cs typeface="Times New Roman" panose="02020603050405020304" pitchFamily="18" charset="0"/>
              </a:rPr>
              <a:t>Bài</a:t>
            </a:r>
            <a:r>
              <a:rPr lang="en-US" sz="2800" b="1" u="sng">
                <a:solidFill>
                  <a:srgbClr val="FF0000"/>
                </a:solidFill>
                <a:latin typeface="Times New Roman" panose="02020603050405020304" pitchFamily="18" charset="0"/>
                <a:cs typeface="Times New Roman" panose="02020603050405020304" pitchFamily="18" charset="0"/>
              </a:rPr>
              <a:t> 2</a:t>
            </a:r>
            <a:r>
              <a:rPr lang="en-US" sz="2800" b="1">
                <a:solidFill>
                  <a:srgbClr val="FF0000"/>
                </a:solidFill>
                <a:latin typeface="Times New Roman" panose="02020603050405020304" pitchFamily="18" charset="0"/>
                <a:cs typeface="Times New Roman" panose="02020603050405020304" pitchFamily="18" charset="0"/>
              </a:rPr>
              <a:t>:</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1029" name="Text Box 5"/>
          <p:cNvSpPr txBox="1">
            <a:spLocks noChangeArrowheads="1"/>
          </p:cNvSpPr>
          <p:nvPr/>
        </p:nvSpPr>
        <p:spPr bwMode="auto">
          <a:xfrm>
            <a:off x="2133600" y="914400"/>
            <a:ext cx="965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endParaRPr lang="vi-VN" sz="2800" b="1">
              <a:solidFill>
                <a:srgbClr val="000000"/>
              </a:solidFill>
              <a:latin typeface=".VnTime" pitchFamily="34" charset="0"/>
            </a:endParaRPr>
          </a:p>
        </p:txBody>
      </p:sp>
      <p:sp>
        <p:nvSpPr>
          <p:cNvPr id="1030" name="Text Box 6"/>
          <p:cNvSpPr txBox="1">
            <a:spLocks noChangeArrowheads="1"/>
          </p:cNvSpPr>
          <p:nvPr/>
        </p:nvSpPr>
        <p:spPr bwMode="auto">
          <a:xfrm>
            <a:off x="2082800" y="847725"/>
            <a:ext cx="965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a:solidFill>
                  <a:srgbClr val="000000"/>
                </a:solidFill>
                <a:latin typeface="Times New Roman" panose="02020603050405020304" pitchFamily="18" charset="0"/>
                <a:cs typeface="Times New Roman" panose="02020603050405020304" pitchFamily="18" charset="0"/>
              </a:rPr>
              <a:t>Tập ghi trên phong bì thư</a:t>
            </a:r>
            <a:endParaRPr lang="en-US" sz="2800" b="1">
              <a:solidFill>
                <a:srgbClr val="000000"/>
              </a:solidFill>
              <a:latin typeface="Times New Roman" panose="02020603050405020304" pitchFamily="18" charset="0"/>
              <a:cs typeface="Times New Roman" panose="02020603050405020304" pitchFamily="18" charset="0"/>
            </a:endParaRPr>
          </a:p>
        </p:txBody>
      </p:sp>
      <p:graphicFrame>
        <p:nvGraphicFramePr>
          <p:cNvPr id="26635" name="Object 11"/>
          <p:cNvGraphicFramePr>
            <a:graphicFrameLocks noChangeAspect="1"/>
          </p:cNvGraphicFramePr>
          <p:nvPr/>
        </p:nvGraphicFramePr>
        <p:xfrm>
          <a:off x="1219200" y="1123950"/>
          <a:ext cx="10464800" cy="4992688"/>
        </p:xfrm>
        <a:graphic>
          <a:graphicData uri="http://schemas.openxmlformats.org/presentationml/2006/ole">
            <mc:AlternateContent xmlns:mc="http://schemas.openxmlformats.org/markup-compatibility/2006">
              <mc:Choice xmlns:v="urn:schemas-microsoft-com:vml" Requires="v">
                <p:oleObj spid="_x0000_s1031" name="Document" r:id="rId3" imgW="5577417" imgH="3547839" progId="Word.Document.8">
                  <p:embed/>
                </p:oleObj>
              </mc:Choice>
              <mc:Fallback>
                <p:oleObj name="Document" r:id="rId3" imgW="5577417" imgH="354783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23950"/>
                        <a:ext cx="10464800"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6" name="Rectangle 12"/>
          <p:cNvSpPr>
            <a:spLocks noChangeArrowheads="1"/>
          </p:cNvSpPr>
          <p:nvPr/>
        </p:nvSpPr>
        <p:spPr bwMode="auto">
          <a:xfrm>
            <a:off x="8839200" y="1828800"/>
            <a:ext cx="1828800" cy="1828800"/>
          </a:xfrm>
          <a:prstGeom prst="rect">
            <a:avLst/>
          </a:prstGeom>
          <a:solidFill>
            <a:schemeClr val="accent1"/>
          </a:solidFill>
          <a:ln w="9525">
            <a:solidFill>
              <a:schemeClr val="accent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endParaRPr lang="vi-VN" sz="6600" b="1">
              <a:solidFill>
                <a:srgbClr val="000000"/>
              </a:solidFill>
            </a:endParaRPr>
          </a:p>
        </p:txBody>
      </p:sp>
    </p:spTree>
    <p:extLst>
      <p:ext uri="{BB962C8B-B14F-4D97-AF65-F5344CB8AC3E}">
        <p14:creationId xmlns:p14="http://schemas.microsoft.com/office/powerpoint/2010/main" val="1852164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6"/>
                                        </p:tgtEl>
                                        <p:attrNameLst>
                                          <p:attrName>style.visibility</p:attrName>
                                        </p:attrNameLst>
                                      </p:cBhvr>
                                      <p:to>
                                        <p:strVal val="visible"/>
                                      </p:to>
                                    </p:set>
                                    <p:animEffect transition="in" filter="checkerboard(across)">
                                      <p:cBhvr>
                                        <p:cTn id="7" dur="500"/>
                                        <p:tgtEl>
                                          <p:spTgt spid="26636"/>
                                        </p:tgtEl>
                                      </p:cBhvr>
                                    </p:animEffect>
                                  </p:childTnLst>
                                </p:cTn>
                              </p:par>
                              <p:par>
                                <p:cTn id="8" presetID="5" presetClass="entr" presetSubtype="10" fill="hold" nodeType="withEffect">
                                  <p:stCondLst>
                                    <p:cond delay="0"/>
                                  </p:stCondLst>
                                  <p:childTnLst>
                                    <p:set>
                                      <p:cBhvr>
                                        <p:cTn id="9" dur="1" fill="hold">
                                          <p:stCondLst>
                                            <p:cond delay="0"/>
                                          </p:stCondLst>
                                        </p:cTn>
                                        <p:tgtEl>
                                          <p:spTgt spid="26635"/>
                                        </p:tgtEl>
                                        <p:attrNameLst>
                                          <p:attrName>style.visibility</p:attrName>
                                        </p:attrNameLst>
                                      </p:cBhvr>
                                      <p:to>
                                        <p:strVal val="visible"/>
                                      </p:to>
                                    </p:set>
                                    <p:animEffect transition="in" filter="checkerboard(across)">
                                      <p:cBhvr>
                                        <p:cTn id="10"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304800" y="265103"/>
            <a:ext cx="117365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defRPr/>
            </a:pPr>
            <a:r>
              <a:rPr lang="en-US" altLang="en-US">
                <a:solidFill>
                  <a:prstClr val="black"/>
                </a:solidFill>
                <a:latin typeface="Times New Roman" panose="02020603050405020304" pitchFamily="18" charset="0"/>
                <a:cs typeface="Times New Roman" panose="02020603050405020304" pitchFamily="18" charset="0"/>
              </a:rPr>
              <a:t>2. Tập ghi trên phong bì thư:</a:t>
            </a:r>
          </a:p>
        </p:txBody>
      </p:sp>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5520" b="5349"/>
          <a:stretch/>
        </p:blipFill>
        <p:spPr>
          <a:xfrm>
            <a:off x="3341981" y="1606731"/>
            <a:ext cx="5662158" cy="3475223"/>
          </a:xfrm>
          <a:prstGeom prst="rect">
            <a:avLst/>
          </a:prstGeom>
        </p:spPr>
      </p:pic>
      <p:cxnSp>
        <p:nvCxnSpPr>
          <p:cNvPr id="4" name="Straight Arrow Connector 3"/>
          <p:cNvCxnSpPr/>
          <p:nvPr/>
        </p:nvCxnSpPr>
        <p:spPr>
          <a:xfrm flipV="1">
            <a:off x="2627086" y="2307771"/>
            <a:ext cx="1001485" cy="2757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419939" y="3606800"/>
            <a:ext cx="1299095" cy="1836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665030" y="2120095"/>
            <a:ext cx="943427" cy="25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72570" y="2515326"/>
            <a:ext cx="3246363" cy="1162798"/>
          </a:xfrm>
          <a:prstGeom prst="rect">
            <a:avLst/>
          </a:prstGeom>
        </p:spPr>
      </p:pic>
      <p:pic>
        <p:nvPicPr>
          <p:cNvPr id="23" name="Picture 22"/>
          <p:cNvPicPr>
            <a:picLocks noChangeAspect="1"/>
          </p:cNvPicPr>
          <p:nvPr/>
        </p:nvPicPr>
        <p:blipFill>
          <a:blip r:embed="rId5"/>
          <a:stretch>
            <a:fillRect/>
          </a:stretch>
        </p:blipFill>
        <p:spPr>
          <a:xfrm>
            <a:off x="8419939" y="5291948"/>
            <a:ext cx="3325690" cy="1093717"/>
          </a:xfrm>
          <a:prstGeom prst="rect">
            <a:avLst/>
          </a:prstGeom>
        </p:spPr>
      </p:pic>
      <p:pic>
        <p:nvPicPr>
          <p:cNvPr id="26" name="Picture 25"/>
          <p:cNvPicPr>
            <a:picLocks noChangeAspect="1"/>
          </p:cNvPicPr>
          <p:nvPr/>
        </p:nvPicPr>
        <p:blipFill>
          <a:blip r:embed="rId6"/>
          <a:stretch>
            <a:fillRect/>
          </a:stretch>
        </p:blipFill>
        <p:spPr>
          <a:xfrm>
            <a:off x="9393486" y="1390243"/>
            <a:ext cx="2647835" cy="1459704"/>
          </a:xfrm>
          <a:prstGeom prst="rect">
            <a:avLst/>
          </a:prstGeom>
        </p:spPr>
      </p:pic>
    </p:spTree>
    <p:extLst>
      <p:ext uri="{BB962C8B-B14F-4D97-AF65-F5344CB8AC3E}">
        <p14:creationId xmlns:p14="http://schemas.microsoft.com/office/powerpoint/2010/main" val="337873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5" descr="tap-ghi-tren-phong-bi-thu.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0"/>
            <a:ext cx="12801600" cy="6858000"/>
          </a:xfrm>
        </p:spPr>
      </p:pic>
    </p:spTree>
    <p:extLst>
      <p:ext uri="{BB962C8B-B14F-4D97-AF65-F5344CB8AC3E}">
        <p14:creationId xmlns:p14="http://schemas.microsoft.com/office/powerpoint/2010/main" val="1475822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059657" y="2694345"/>
            <a:ext cx="5750685" cy="70788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CỦNG CỐ-  DẶN DÒ</a:t>
            </a:r>
          </a:p>
        </p:txBody>
      </p:sp>
    </p:spTree>
    <p:extLst>
      <p:ext uri="{BB962C8B-B14F-4D97-AF65-F5344CB8AC3E}">
        <p14:creationId xmlns:p14="http://schemas.microsoft.com/office/powerpoint/2010/main" val="217492424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5"/>
          <a:srcRect t="59815"/>
          <a:stretch/>
        </p:blipFill>
        <p:spPr>
          <a:xfrm>
            <a:off x="0" y="5334001"/>
            <a:ext cx="12192000" cy="151845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513" y="2073367"/>
            <a:ext cx="7327265" cy="5328920"/>
          </a:xfrm>
          <a:prstGeom prst="rect">
            <a:avLst/>
          </a:prstGeom>
        </p:spPr>
      </p:pic>
      <p:sp>
        <p:nvSpPr>
          <p:cNvPr id="13" name="Rectangle 12"/>
          <p:cNvSpPr/>
          <p:nvPr/>
        </p:nvSpPr>
        <p:spPr>
          <a:xfrm>
            <a:off x="2377440" y="6309360"/>
            <a:ext cx="9814560" cy="588819"/>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87894" y="3141003"/>
            <a:ext cx="8148384"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p:txBody>
      </p:sp>
      <p:sp>
        <p:nvSpPr>
          <p:cNvPr id="4" name="Rectangle 3"/>
          <p:cNvSpPr/>
          <p:nvPr/>
        </p:nvSpPr>
        <p:spPr>
          <a:xfrm>
            <a:off x="12684791" y="4208262"/>
            <a:ext cx="949811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p:txBody>
      </p:sp>
      <p:sp>
        <p:nvSpPr>
          <p:cNvPr id="5" name="Rectangle 4"/>
          <p:cNvSpPr/>
          <p:nvPr/>
        </p:nvSpPr>
        <p:spPr>
          <a:xfrm>
            <a:off x="12684792" y="1950273"/>
            <a:ext cx="9498113" cy="1077218"/>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 Lời chúc và hứa hẹn… </a:t>
            </a:r>
          </a:p>
        </p:txBody>
      </p:sp>
      <p:sp>
        <p:nvSpPr>
          <p:cNvPr id="6" name="Rectangle 5"/>
          <p:cNvSpPr/>
          <p:nvPr/>
        </p:nvSpPr>
        <p:spPr>
          <a:xfrm>
            <a:off x="-6438643" y="875840"/>
            <a:ext cx="619913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8" name="Cloud Callout 17"/>
          <p:cNvSpPr/>
          <p:nvPr/>
        </p:nvSpPr>
        <p:spPr>
          <a:xfrm>
            <a:off x="137160" y="640080"/>
            <a:ext cx="1691640" cy="2057400"/>
          </a:xfrm>
          <a:prstGeom prst="cloudCallout">
            <a:avLst>
              <a:gd name="adj1" fmla="val 2763"/>
              <a:gd name="adj2" fmla="val 69571"/>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appy Tears Rain Sticker for iOS &amp;amp; Android | GIPHY"/>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383813">
            <a:off x="346942" y="2865488"/>
            <a:ext cx="1253025" cy="1566281"/>
          </a:xfrm>
          <a:prstGeom prst="rect">
            <a:avLst/>
          </a:prstGeom>
          <a:noFill/>
          <a:extLst>
            <a:ext uri="{909E8E84-426E-40DD-AFC4-6F175D3DCCD1}">
              <a14:hiddenFill xmlns:a14="http://schemas.microsoft.com/office/drawing/2010/main">
                <a:solidFill>
                  <a:srgbClr val="FFFFFF"/>
                </a:solidFill>
              </a14:hiddenFill>
            </a:ext>
          </a:extLst>
        </p:spPr>
      </p:pic>
      <p:sp>
        <p:nvSpPr>
          <p:cNvPr id="32" name="Oval 69"/>
          <p:cNvSpPr>
            <a:spLocks noChangeArrowheads="1"/>
          </p:cNvSpPr>
          <p:nvPr/>
        </p:nvSpPr>
        <p:spPr bwMode="auto">
          <a:xfrm>
            <a:off x="5070808" y="5279613"/>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10</a:t>
            </a:r>
          </a:p>
        </p:txBody>
      </p:sp>
      <p:sp>
        <p:nvSpPr>
          <p:cNvPr id="33" name="Oval 69"/>
          <p:cNvSpPr>
            <a:spLocks noChangeArrowheads="1"/>
          </p:cNvSpPr>
          <p:nvPr/>
        </p:nvSpPr>
        <p:spPr bwMode="auto">
          <a:xfrm>
            <a:off x="5076908" y="5279613"/>
            <a:ext cx="659998"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9</a:t>
            </a:r>
          </a:p>
        </p:txBody>
      </p:sp>
      <p:sp>
        <p:nvSpPr>
          <p:cNvPr id="34" name="Oval 69"/>
          <p:cNvSpPr>
            <a:spLocks noChangeArrowheads="1"/>
          </p:cNvSpPr>
          <p:nvPr/>
        </p:nvSpPr>
        <p:spPr bwMode="auto">
          <a:xfrm>
            <a:off x="5070808" y="5285567"/>
            <a:ext cx="658159"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a:t>
            </a:r>
          </a:p>
        </p:txBody>
      </p:sp>
      <p:sp>
        <p:nvSpPr>
          <p:cNvPr id="35" name="Oval 69"/>
          <p:cNvSpPr>
            <a:spLocks noChangeArrowheads="1"/>
          </p:cNvSpPr>
          <p:nvPr/>
        </p:nvSpPr>
        <p:spPr bwMode="auto">
          <a:xfrm>
            <a:off x="5076908" y="5285567"/>
            <a:ext cx="659998"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a:t>
            </a:r>
          </a:p>
        </p:txBody>
      </p:sp>
      <p:sp>
        <p:nvSpPr>
          <p:cNvPr id="36" name="Oval 69"/>
          <p:cNvSpPr>
            <a:spLocks noChangeArrowheads="1"/>
          </p:cNvSpPr>
          <p:nvPr/>
        </p:nvSpPr>
        <p:spPr bwMode="auto">
          <a:xfrm>
            <a:off x="5070808" y="5285567"/>
            <a:ext cx="658159"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a:t>
            </a:r>
          </a:p>
        </p:txBody>
      </p:sp>
      <p:sp>
        <p:nvSpPr>
          <p:cNvPr id="37" name="Oval 69"/>
          <p:cNvSpPr>
            <a:spLocks noChangeArrowheads="1"/>
          </p:cNvSpPr>
          <p:nvPr/>
        </p:nvSpPr>
        <p:spPr bwMode="auto">
          <a:xfrm>
            <a:off x="5070808" y="5279613"/>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a:t>
            </a:r>
          </a:p>
        </p:txBody>
      </p:sp>
      <p:sp>
        <p:nvSpPr>
          <p:cNvPr id="38" name="Oval 69"/>
          <p:cNvSpPr>
            <a:spLocks noChangeArrowheads="1"/>
          </p:cNvSpPr>
          <p:nvPr/>
        </p:nvSpPr>
        <p:spPr bwMode="auto">
          <a:xfrm>
            <a:off x="5088019" y="5285567"/>
            <a:ext cx="659997"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p>
        </p:txBody>
      </p:sp>
      <p:sp>
        <p:nvSpPr>
          <p:cNvPr id="39" name="Oval 69"/>
          <p:cNvSpPr>
            <a:spLocks noChangeArrowheads="1"/>
          </p:cNvSpPr>
          <p:nvPr/>
        </p:nvSpPr>
        <p:spPr bwMode="auto">
          <a:xfrm>
            <a:off x="5076908" y="5279613"/>
            <a:ext cx="659998"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p>
        </p:txBody>
      </p:sp>
      <p:sp>
        <p:nvSpPr>
          <p:cNvPr id="40" name="Oval 69"/>
          <p:cNvSpPr>
            <a:spLocks noChangeArrowheads="1"/>
          </p:cNvSpPr>
          <p:nvPr/>
        </p:nvSpPr>
        <p:spPr bwMode="auto">
          <a:xfrm>
            <a:off x="5070808" y="5278026"/>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p>
        </p:txBody>
      </p:sp>
      <p:sp>
        <p:nvSpPr>
          <p:cNvPr id="41" name="Oval 69"/>
          <p:cNvSpPr>
            <a:spLocks noChangeArrowheads="1"/>
          </p:cNvSpPr>
          <p:nvPr/>
        </p:nvSpPr>
        <p:spPr bwMode="auto">
          <a:xfrm>
            <a:off x="5088019" y="5255801"/>
            <a:ext cx="659997"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p:txBody>
      </p:sp>
      <p:sp>
        <p:nvSpPr>
          <p:cNvPr id="42" name="Oval 69"/>
          <p:cNvSpPr>
            <a:spLocks noChangeArrowheads="1"/>
          </p:cNvSpPr>
          <p:nvPr/>
        </p:nvSpPr>
        <p:spPr bwMode="auto">
          <a:xfrm>
            <a:off x="4580610" y="5238373"/>
            <a:ext cx="1674813" cy="1070987"/>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Hết giờ</a:t>
            </a:r>
          </a:p>
        </p:txBody>
      </p:sp>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7160" y="836626"/>
            <a:ext cx="1998468" cy="1652256"/>
          </a:xfrm>
          <a:prstGeom prst="rect">
            <a:avLst/>
          </a:prstGeom>
        </p:spPr>
      </p:pic>
      <p:sp>
        <p:nvSpPr>
          <p:cNvPr id="23" name="Rectangle 22"/>
          <p:cNvSpPr/>
          <p:nvPr/>
        </p:nvSpPr>
        <p:spPr>
          <a:xfrm>
            <a:off x="2349455" y="328846"/>
            <a:ext cx="8148384"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p:txBody>
      </p:sp>
      <p:sp>
        <p:nvSpPr>
          <p:cNvPr id="24" name="Rectangle 23"/>
          <p:cNvSpPr/>
          <p:nvPr/>
        </p:nvSpPr>
        <p:spPr>
          <a:xfrm>
            <a:off x="2349455" y="1211589"/>
            <a:ext cx="949811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p:txBody>
      </p:sp>
      <p:sp>
        <p:nvSpPr>
          <p:cNvPr id="25" name="Rectangle 24"/>
          <p:cNvSpPr/>
          <p:nvPr/>
        </p:nvSpPr>
        <p:spPr>
          <a:xfrm>
            <a:off x="2349455" y="2152433"/>
            <a:ext cx="9498113" cy="1077218"/>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 Lời chúc và hứa hẹn… </a:t>
            </a:r>
          </a:p>
        </p:txBody>
      </p:sp>
      <p:sp>
        <p:nvSpPr>
          <p:cNvPr id="26" name="Rectangle 25"/>
          <p:cNvSpPr/>
          <p:nvPr/>
        </p:nvSpPr>
        <p:spPr>
          <a:xfrm>
            <a:off x="2349455" y="3543760"/>
            <a:ext cx="619913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p:txBody>
      </p:sp>
      <p:pic>
        <p:nvPicPr>
          <p:cNvPr id="27" name="Picture 8" descr="Animated gif about cute in doodles by Zyma23 on We Heart It in 2021 | Cute  gif, Motion wallpapers, Overlays picsart"/>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79589" y="133705"/>
            <a:ext cx="1786618" cy="114269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222" y="3415458"/>
            <a:ext cx="4283099" cy="3541099"/>
          </a:xfrm>
          <a:prstGeom prst="rect">
            <a:avLst/>
          </a:prstGeom>
        </p:spPr>
      </p:pic>
      <p:pic>
        <p:nvPicPr>
          <p:cNvPr id="47" name="Picture 4" descr="Top Yeah Stickers for Android &amp;amp; iOS | Gfyca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965809" y="3648628"/>
            <a:ext cx="344805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44" presetClass="path" presetSubtype="0" accel="50000" decel="50000" fill="hold" grpId="0" nodeType="clickEffect">
                                  <p:stCondLst>
                                    <p:cond delay="0"/>
                                  </p:stCondLst>
                                  <p:childTnLst>
                                    <p:animMotion origin="layout" path="M -1.875E-6 -0.07824 L 0.19284 -0.06018 C 0.23281 -0.05602 0.29271 -0.05393 0.35586 -0.05393 C 0.42774 -0.05393 0.48529 -0.05602 0.52526 -0.06018 L 0.7181 -0.07824 " pathEditMode="relative" rAng="0" ptsTypes="AAAAA">
                                      <p:cBhvr>
                                        <p:cTn id="14" dur="2000" fill="hold"/>
                                        <p:tgtEl>
                                          <p:spTgt spid="6"/>
                                        </p:tgtEl>
                                        <p:attrNameLst>
                                          <p:attrName>ppt_x</p:attrName>
                                          <p:attrName>ppt_y</p:attrName>
                                        </p:attrNameLst>
                                      </p:cBhvr>
                                      <p:rCtr x="35898" y="1204"/>
                                    </p:animMotion>
                                  </p:childTnLst>
                                </p:cTn>
                              </p:par>
                              <p:par>
                                <p:cTn id="15" presetID="37" presetClass="path" presetSubtype="0" accel="50000" decel="50000" fill="hold" grpId="0" nodeType="withEffect">
                                  <p:stCondLst>
                                    <p:cond delay="0"/>
                                  </p:stCondLst>
                                  <p:childTnLst>
                                    <p:animMotion origin="layout" path="M 2.29167E-6 -0.10879 L -0.22904 0.00672 C -0.27656 0.0331 -0.34779 0.04445 -0.42279 0.04445 C -0.50821 0.04445 -0.57656 0.0331 -0.62396 0.00672 L -0.85235 -0.10879 " pathEditMode="relative" rAng="0" ptsTypes="AAAAA">
                                      <p:cBhvr>
                                        <p:cTn id="16" dur="2000" fill="hold"/>
                                        <p:tgtEl>
                                          <p:spTgt spid="5"/>
                                        </p:tgtEl>
                                        <p:attrNameLst>
                                          <p:attrName>ppt_x</p:attrName>
                                          <p:attrName>ppt_y</p:attrName>
                                        </p:attrNameLst>
                                      </p:cBhvr>
                                      <p:rCtr x="-42617" y="7662"/>
                                    </p:animMotion>
                                  </p:childTnLst>
                                </p:cTn>
                              </p:par>
                              <p:par>
                                <p:cTn id="17" presetID="42" presetClass="path" presetSubtype="0" accel="50000" decel="50000" fill="hold" grpId="0" nodeType="withEffect">
                                  <p:stCondLst>
                                    <p:cond delay="0"/>
                                  </p:stCondLst>
                                  <p:childTnLst>
                                    <p:animMotion origin="layout" path="M -3.95833E-6 -4.44444E-6 L 0.87631 -0.07129 " pathEditMode="relative" rAng="0" ptsTypes="AA">
                                      <p:cBhvr>
                                        <p:cTn id="18" dur="2000" fill="hold"/>
                                        <p:tgtEl>
                                          <p:spTgt spid="3"/>
                                        </p:tgtEl>
                                        <p:attrNameLst>
                                          <p:attrName>ppt_x</p:attrName>
                                          <p:attrName>ppt_y</p:attrName>
                                        </p:attrNameLst>
                                      </p:cBhvr>
                                      <p:rCtr x="43815" y="-3565"/>
                                    </p:animMotion>
                                  </p:childTnLst>
                                </p:cTn>
                              </p:par>
                              <p:par>
                                <p:cTn id="19" presetID="56" presetClass="path" presetSubtype="0" accel="50000" decel="50000" fill="hold" grpId="0" nodeType="withEffect">
                                  <p:stCondLst>
                                    <p:cond delay="0"/>
                                  </p:stCondLst>
                                  <p:childTnLst>
                                    <p:animMotion origin="layout" path="M 2.29167E-6 1.11022E-16 L -0.84857 -0.0875 " pathEditMode="relative" rAng="0" ptsTypes="AA">
                                      <p:cBhvr>
                                        <p:cTn id="20" dur="2000" fill="hold"/>
                                        <p:tgtEl>
                                          <p:spTgt spid="4"/>
                                        </p:tgtEl>
                                        <p:attrNameLst>
                                          <p:attrName>ppt_x</p:attrName>
                                          <p:attrName>ppt_y</p:attrName>
                                        </p:attrNameLst>
                                      </p:cBhvr>
                                      <p:rCtr x="-42435" y="-4375"/>
                                    </p:animMotion>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7" fill="hold">
                            <p:stCondLst>
                              <p:cond delay="1000"/>
                            </p:stCondLst>
                            <p:childTnLst>
                              <p:par>
                                <p:cTn id="28" presetID="17" presetClass="entr" presetSubtype="1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2" fill="hold">
                            <p:stCondLst>
                              <p:cond delay="2000"/>
                            </p:stCondLst>
                            <p:childTnLst>
                              <p:par>
                                <p:cTn id="33" presetID="17" presetClass="entr" presetSubtype="1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7" fill="hold">
                            <p:stCondLst>
                              <p:cond delay="3000"/>
                            </p:stCondLst>
                            <p:childTnLst>
                              <p:par>
                                <p:cTn id="38" presetID="17" presetClass="entr" presetSubtype="1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fltVal val="0"/>
                                          </p:val>
                                        </p:tav>
                                        <p:tav tm="100000">
                                          <p:val>
                                            <p:strVal val="#ppt_w"/>
                                          </p:val>
                                        </p:tav>
                                      </p:tavLst>
                                    </p:anim>
                                    <p:anim calcmode="lin" valueType="num">
                                      <p:cBhvr>
                                        <p:cTn id="41" dur="10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2" fill="hold">
                            <p:stCondLst>
                              <p:cond delay="4000"/>
                            </p:stCondLst>
                            <p:childTnLst>
                              <p:par>
                                <p:cTn id="43" presetID="17" presetClass="entr" presetSubtype="1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1000" fill="hold"/>
                                        <p:tgtEl>
                                          <p:spTgt spid="36"/>
                                        </p:tgtEl>
                                        <p:attrNameLst>
                                          <p:attrName>ppt_w</p:attrName>
                                        </p:attrNameLst>
                                      </p:cBhvr>
                                      <p:tavLst>
                                        <p:tav tm="0">
                                          <p:val>
                                            <p:fltVal val="0"/>
                                          </p:val>
                                        </p:tav>
                                        <p:tav tm="100000">
                                          <p:val>
                                            <p:strVal val="#ppt_w"/>
                                          </p:val>
                                        </p:tav>
                                      </p:tavLst>
                                    </p:anim>
                                    <p:anim calcmode="lin" valueType="num">
                                      <p:cBhvr>
                                        <p:cTn id="46" dur="1000" fill="hold"/>
                                        <p:tgtEl>
                                          <p:spTgt spid="3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7" fill="hold">
                            <p:stCondLst>
                              <p:cond delay="5000"/>
                            </p:stCondLst>
                            <p:childTnLst>
                              <p:par>
                                <p:cTn id="48" presetID="17" presetClass="entr" presetSubtype="1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1000" fill="hold"/>
                                        <p:tgtEl>
                                          <p:spTgt spid="37"/>
                                        </p:tgtEl>
                                        <p:attrNameLst>
                                          <p:attrName>ppt_w</p:attrName>
                                        </p:attrNameLst>
                                      </p:cBhvr>
                                      <p:tavLst>
                                        <p:tav tm="0">
                                          <p:val>
                                            <p:fltVal val="0"/>
                                          </p:val>
                                        </p:tav>
                                        <p:tav tm="100000">
                                          <p:val>
                                            <p:strVal val="#ppt_w"/>
                                          </p:val>
                                        </p:tav>
                                      </p:tavLst>
                                    </p:anim>
                                    <p:anim calcmode="lin" valueType="num">
                                      <p:cBhvr>
                                        <p:cTn id="51" dur="1000" fill="hold"/>
                                        <p:tgtEl>
                                          <p:spTgt spid="3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2" fill="hold">
                            <p:stCondLst>
                              <p:cond delay="6000"/>
                            </p:stCondLst>
                            <p:childTnLst>
                              <p:par>
                                <p:cTn id="53" presetID="17" presetClass="entr" presetSubtype="1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7" fill="hold">
                            <p:stCondLst>
                              <p:cond delay="7000"/>
                            </p:stCondLst>
                            <p:childTnLst>
                              <p:par>
                                <p:cTn id="58" presetID="17" presetClass="entr" presetSubtype="1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2" fill="hold">
                            <p:stCondLst>
                              <p:cond delay="8000"/>
                            </p:stCondLst>
                            <p:childTnLst>
                              <p:par>
                                <p:cTn id="63" presetID="17" presetClass="entr" presetSubtype="1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1000" fill="hold"/>
                                        <p:tgtEl>
                                          <p:spTgt spid="40"/>
                                        </p:tgtEl>
                                        <p:attrNameLst>
                                          <p:attrName>ppt_w</p:attrName>
                                        </p:attrNameLst>
                                      </p:cBhvr>
                                      <p:tavLst>
                                        <p:tav tm="0">
                                          <p:val>
                                            <p:fltVal val="0"/>
                                          </p:val>
                                        </p:tav>
                                        <p:tav tm="100000">
                                          <p:val>
                                            <p:strVal val="#ppt_w"/>
                                          </p:val>
                                        </p:tav>
                                      </p:tavLst>
                                    </p:anim>
                                    <p:anim calcmode="lin" valueType="num">
                                      <p:cBhvr>
                                        <p:cTn id="66" dur="1000" fill="hold"/>
                                        <p:tgtEl>
                                          <p:spTgt spid="4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67" fill="hold">
                            <p:stCondLst>
                              <p:cond delay="9000"/>
                            </p:stCondLst>
                            <p:childTnLst>
                              <p:par>
                                <p:cTn id="68" presetID="17" presetClass="entr" presetSubtype="1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2" fill="hold">
                            <p:stCondLst>
                              <p:cond delay="10000"/>
                            </p:stCondLst>
                            <p:childTnLst>
                              <p:par>
                                <p:cTn id="73" presetID="17" presetClass="entr" presetSubtype="1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1000" fill="hold"/>
                                        <p:tgtEl>
                                          <p:spTgt spid="42"/>
                                        </p:tgtEl>
                                        <p:attrNameLst>
                                          <p:attrName>ppt_w</p:attrName>
                                        </p:attrNameLst>
                                      </p:cBhvr>
                                      <p:tavLst>
                                        <p:tav tm="0">
                                          <p:val>
                                            <p:fltVal val="0"/>
                                          </p:val>
                                        </p:tav>
                                        <p:tav tm="100000">
                                          <p:val>
                                            <p:strVal val="#ppt_w"/>
                                          </p:val>
                                        </p:tav>
                                      </p:tavLst>
                                    </p:anim>
                                    <p:anim calcmode="lin" valueType="num">
                                      <p:cBhvr>
                                        <p:cTn id="76" dur="1000" fill="hold"/>
                                        <p:tgtEl>
                                          <p:spTgt spid="42"/>
                                        </p:tgtEl>
                                        <p:attrNameLst>
                                          <p:attrName>ppt_h</p:attrName>
                                        </p:attrNameLst>
                                      </p:cBhvr>
                                      <p:tavLst>
                                        <p:tav tm="0">
                                          <p:val>
                                            <p:strVal val="#ppt_h"/>
                                          </p:val>
                                        </p:tav>
                                        <p:tav tm="100000">
                                          <p:val>
                                            <p:strVal val="#ppt_h"/>
                                          </p:val>
                                        </p:tav>
                                      </p:tavLst>
                                    </p:anim>
                                  </p:childTnLst>
                                  <p:subTnLst>
                                    <p:audio>
                                      <p:cMediaNode vol="70000">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par>
                          <p:cTn id="77" fill="hold">
                            <p:stCondLst>
                              <p:cond delay="11000"/>
                            </p:stCondLst>
                            <p:childTnLst>
                              <p:par>
                                <p:cTn id="78" presetID="1" presetClass="exit" presetSubtype="0" fill="hold" grpId="1" nodeType="afterEffect">
                                  <p:stCondLst>
                                    <p:cond delay="0"/>
                                  </p:stCondLst>
                                  <p:childTnLst>
                                    <p:set>
                                      <p:cBhvr>
                                        <p:cTn id="79" dur="1" fill="hold">
                                          <p:stCondLst>
                                            <p:cond delay="0"/>
                                          </p:stCondLst>
                                        </p:cTn>
                                        <p:tgtEl>
                                          <p:spTgt spid="3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33"/>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35"/>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37"/>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3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41"/>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4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6"/>
                                        </p:tgtEl>
                                      </p:cBhvr>
                                    </p:animEffect>
                                    <p:set>
                                      <p:cBhvr>
                                        <p:cTn id="102" dur="1" fill="hold">
                                          <p:stCondLst>
                                            <p:cond delay="499"/>
                                          </p:stCondLst>
                                        </p:cTn>
                                        <p:tgtEl>
                                          <p:spTgt spid="6"/>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
                                        </p:tgtEl>
                                      </p:cBhvr>
                                    </p:animEffect>
                                    <p:set>
                                      <p:cBhvr>
                                        <p:cTn id="108" dur="1" fill="hold">
                                          <p:stCondLst>
                                            <p:cond delay="499"/>
                                          </p:stCondLst>
                                        </p:cTn>
                                        <p:tgtEl>
                                          <p:spTgt spid="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
                                        </p:tgtEl>
                                      </p:cBhvr>
                                    </p:animEffect>
                                    <p:set>
                                      <p:cBhvr>
                                        <p:cTn id="111" dur="1" fill="hold">
                                          <p:stCondLst>
                                            <p:cond delay="499"/>
                                          </p:stCondLst>
                                        </p:cTn>
                                        <p:tgtEl>
                                          <p:spTgt spid="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wipe(up)">
                                      <p:cBhvr>
                                        <p:cTn id="116" dur="500"/>
                                        <p:tgtEl>
                                          <p:spTgt spid="2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up)">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wipe(up)">
                                      <p:cBhvr>
                                        <p:cTn id="126" dur="500"/>
                                        <p:tgtEl>
                                          <p:spTgt spid="2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up)">
                                      <p:cBhvr>
                                        <p:cTn id="131" dur="500"/>
                                        <p:tgtEl>
                                          <p:spTgt spid="2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1" nodeType="clickEffect">
                                  <p:stCondLst>
                                    <p:cond delay="0"/>
                                  </p:stCondLst>
                                  <p:childTnLst>
                                    <p:animEffect transition="out" filter="fade">
                                      <p:cBhvr>
                                        <p:cTn id="135" dur="500"/>
                                        <p:tgtEl>
                                          <p:spTgt spid="23"/>
                                        </p:tgtEl>
                                      </p:cBhvr>
                                    </p:animEffect>
                                    <p:set>
                                      <p:cBhvr>
                                        <p:cTn id="136" dur="1" fill="hold">
                                          <p:stCondLst>
                                            <p:cond delay="499"/>
                                          </p:stCondLst>
                                        </p:cTn>
                                        <p:tgtEl>
                                          <p:spTgt spid="23"/>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4"/>
                                        </p:tgtEl>
                                      </p:cBhvr>
                                    </p:animEffect>
                                    <p:set>
                                      <p:cBhvr>
                                        <p:cTn id="139" dur="1" fill="hold">
                                          <p:stCondLst>
                                            <p:cond delay="499"/>
                                          </p:stCondLst>
                                        </p:cTn>
                                        <p:tgtEl>
                                          <p:spTgt spid="24"/>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5"/>
                                        </p:tgtEl>
                                      </p:cBhvr>
                                    </p:animEffect>
                                    <p:set>
                                      <p:cBhvr>
                                        <p:cTn id="142" dur="1" fill="hold">
                                          <p:stCondLst>
                                            <p:cond delay="499"/>
                                          </p:stCondLst>
                                        </p:cTn>
                                        <p:tgtEl>
                                          <p:spTgt spid="25"/>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fade">
                                      <p:cBhvr>
                                        <p:cTn id="149" dur="500"/>
                                        <p:tgtEl>
                                          <p:spTgt spid="27"/>
                                        </p:tgtEl>
                                      </p:cBhvr>
                                    </p:animEffect>
                                  </p:childTnLst>
                                </p:cTn>
                              </p:par>
                            </p:childTnLst>
                          </p:cTn>
                        </p:par>
                        <p:par>
                          <p:cTn id="150" fill="hold">
                            <p:stCondLst>
                              <p:cond delay="1000"/>
                            </p:stCondLst>
                            <p:childTnLst>
                              <p:par>
                                <p:cTn id="151" presetID="10" presetClass="exit" presetSubtype="0" fill="hold" nodeType="afterEffect">
                                  <p:stCondLst>
                                    <p:cond delay="0"/>
                                  </p:stCondLst>
                                  <p:childTnLst>
                                    <p:animEffect transition="out" filter="fade">
                                      <p:cBhvr>
                                        <p:cTn id="152" dur="500"/>
                                        <p:tgtEl>
                                          <p:spTgt spid="4098"/>
                                        </p:tgtEl>
                                      </p:cBhvr>
                                    </p:animEffect>
                                    <p:set>
                                      <p:cBhvr>
                                        <p:cTn id="153" dur="1" fill="hold">
                                          <p:stCondLst>
                                            <p:cond delay="499"/>
                                          </p:stCondLst>
                                        </p:cTn>
                                        <p:tgtEl>
                                          <p:spTgt spid="4098"/>
                                        </p:tgtEl>
                                        <p:attrNameLst>
                                          <p:attrName>style.visibility</p:attrName>
                                        </p:attrNameLst>
                                      </p:cBhvr>
                                      <p:to>
                                        <p:strVal val="hidden"/>
                                      </p:to>
                                    </p:set>
                                  </p:childTnLst>
                                </p:cTn>
                              </p:par>
                            </p:childTnLst>
                          </p:cTn>
                        </p:par>
                        <p:par>
                          <p:cTn id="154" fill="hold">
                            <p:stCondLst>
                              <p:cond delay="1500"/>
                            </p:stCondLst>
                            <p:childTnLst>
                              <p:par>
                                <p:cTn id="155" presetID="10" presetClass="exit" presetSubtype="0" fill="hold" grpId="1" nodeType="afterEffect">
                                  <p:stCondLst>
                                    <p:cond delay="0"/>
                                  </p:stCondLst>
                                  <p:childTnLst>
                                    <p:animEffect transition="out" filter="fade">
                                      <p:cBhvr>
                                        <p:cTn id="156" dur="500"/>
                                        <p:tgtEl>
                                          <p:spTgt spid="18"/>
                                        </p:tgtEl>
                                      </p:cBhvr>
                                    </p:animEffect>
                                    <p:set>
                                      <p:cBhvr>
                                        <p:cTn id="157" dur="1" fill="hold">
                                          <p:stCondLst>
                                            <p:cond delay="499"/>
                                          </p:stCondLst>
                                        </p:cTn>
                                        <p:tgtEl>
                                          <p:spTgt spid="18"/>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43"/>
                                        </p:tgtEl>
                                      </p:cBhvr>
                                    </p:animEffect>
                                    <p:set>
                                      <p:cBhvr>
                                        <p:cTn id="160" dur="1" fill="hold">
                                          <p:stCondLst>
                                            <p:cond delay="499"/>
                                          </p:stCondLst>
                                        </p:cTn>
                                        <p:tgtEl>
                                          <p:spTgt spid="43"/>
                                        </p:tgtEl>
                                        <p:attrNameLst>
                                          <p:attrName>style.visibility</p:attrName>
                                        </p:attrNameLst>
                                      </p:cBhvr>
                                      <p:to>
                                        <p:strVal val="hidden"/>
                                      </p:to>
                                    </p:set>
                                  </p:childTnLst>
                                </p:cTn>
                              </p:par>
                            </p:childTnLst>
                          </p:cTn>
                        </p:par>
                        <p:par>
                          <p:cTn id="161" fill="hold">
                            <p:stCondLst>
                              <p:cond delay="2000"/>
                            </p:stCondLst>
                            <p:childTnLst>
                              <p:par>
                                <p:cTn id="162" presetID="2" presetClass="entr" presetSubtype="4" fill="hold" nodeType="afterEffect">
                                  <p:stCondLst>
                                    <p:cond delay="0"/>
                                  </p:stCondLst>
                                  <p:childTnLst>
                                    <p:set>
                                      <p:cBhvr>
                                        <p:cTn id="163" dur="1" fill="hold">
                                          <p:stCondLst>
                                            <p:cond delay="0"/>
                                          </p:stCondLst>
                                        </p:cTn>
                                        <p:tgtEl>
                                          <p:spTgt spid="46"/>
                                        </p:tgtEl>
                                        <p:attrNameLst>
                                          <p:attrName>style.visibility</p:attrName>
                                        </p:attrNameLst>
                                      </p:cBhvr>
                                      <p:to>
                                        <p:strVal val="visible"/>
                                      </p:to>
                                    </p:set>
                                    <p:anim calcmode="lin" valueType="num">
                                      <p:cBhvr additive="base">
                                        <p:cTn id="164" dur="500" fill="hold"/>
                                        <p:tgtEl>
                                          <p:spTgt spid="46"/>
                                        </p:tgtEl>
                                        <p:attrNameLst>
                                          <p:attrName>ppt_x</p:attrName>
                                        </p:attrNameLst>
                                      </p:cBhvr>
                                      <p:tavLst>
                                        <p:tav tm="0">
                                          <p:val>
                                            <p:strVal val="#ppt_x"/>
                                          </p:val>
                                        </p:tav>
                                        <p:tav tm="100000">
                                          <p:val>
                                            <p:strVal val="#ppt_x"/>
                                          </p:val>
                                        </p:tav>
                                      </p:tavLst>
                                    </p:anim>
                                    <p:anim calcmode="lin" valueType="num">
                                      <p:cBhvr additive="base">
                                        <p:cTn id="165" dur="500" fill="hold"/>
                                        <p:tgtEl>
                                          <p:spTgt spid="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4" name="Ttieng-yeah-tre-con-www_nhacchuongvui_com (online-audio-converter.com).wav"/>
                                        </p:tgtEl>
                                      </p:cMediaNode>
                                    </p:audio>
                                  </p:subTnLst>
                                </p:cTn>
                              </p:par>
                              <p:par>
                                <p:cTn id="166" presetID="22" presetClass="entr" presetSubtype="4" fill="hold" nodeType="with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wipe(down)">
                                      <p:cBhvr>
                                        <p:cTn id="16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18" grpId="0" animBg="1"/>
      <p:bldP spid="18"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074" name="Picture 2" descr="Những hình ảnh riêng của Tuổi Trẻ Online trong một khu điều trị bệnh nhân  COVID-19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0" y="0"/>
            <a:ext cx="12191996" cy="6858000"/>
          </a:xfrm>
          <a:prstGeom prst="rect">
            <a:avLst/>
          </a:prstGeom>
        </p:spPr>
      </p:pic>
      <p:pic>
        <p:nvPicPr>
          <p:cNvPr id="3076" name="Picture 4" descr="TP HCM: Bộ đội tỏa về các chốt kiểm soát, cùng công an đến từng khu vực hỗ  trợ người dân - Báo Người lao độ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ông an xuyên đêm trực tại các chốt cửa ngõ Thủ đô chống COVID-19 - Tổng  liên đoàn lao động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Xúc động bộ ảnh tri ân những “chiến sĩ&amp;quot; chống dịch COVID-19 | Tin tức mới  nhất 24h - Đọc Báo Lao Động online - Laodong.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 y="0"/>
            <a:ext cx="121919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6" presetClass="entr" presetSubtype="16" fill="hold" nodeType="after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9000"/>
                            </p:stCondLst>
                            <p:childTnLst>
                              <p:par>
                                <p:cTn id="13" presetID="6" presetClass="entr" presetSubtype="16" fill="hold" nodeType="afterEffect">
                                  <p:stCondLst>
                                    <p:cond delay="5000"/>
                                  </p:stCondLst>
                                  <p:childTnLst>
                                    <p:set>
                                      <p:cBhvr>
                                        <p:cTn id="14" dur="1" fill="hold">
                                          <p:stCondLst>
                                            <p:cond delay="0"/>
                                          </p:stCondLst>
                                        </p:cTn>
                                        <p:tgtEl>
                                          <p:spTgt spid="3076"/>
                                        </p:tgtEl>
                                        <p:attrNameLst>
                                          <p:attrName>style.visibility</p:attrName>
                                        </p:attrNameLst>
                                      </p:cBhvr>
                                      <p:to>
                                        <p:strVal val="visible"/>
                                      </p:to>
                                    </p:set>
                                    <p:animEffect transition="in" filter="circle(in)">
                                      <p:cBhvr>
                                        <p:cTn id="15" dur="2000"/>
                                        <p:tgtEl>
                                          <p:spTgt spid="3076"/>
                                        </p:tgtEl>
                                      </p:cBhvr>
                                    </p:animEffect>
                                  </p:childTnLst>
                                </p:cTn>
                              </p:par>
                            </p:childTnLst>
                          </p:cTn>
                        </p:par>
                        <p:par>
                          <p:cTn id="16" fill="hold">
                            <p:stCondLst>
                              <p:cond delay="16000"/>
                            </p:stCondLst>
                            <p:childTnLst>
                              <p:par>
                                <p:cTn id="17" presetID="6" presetClass="entr" presetSubtype="16" fill="hold" nodeType="afterEffect">
                                  <p:stCondLst>
                                    <p:cond delay="5000"/>
                                  </p:stCondLst>
                                  <p:childTnLst>
                                    <p:set>
                                      <p:cBhvr>
                                        <p:cTn id="18" dur="1" fill="hold">
                                          <p:stCondLst>
                                            <p:cond delay="0"/>
                                          </p:stCondLst>
                                        </p:cTn>
                                        <p:tgtEl>
                                          <p:spTgt spid="3080"/>
                                        </p:tgtEl>
                                        <p:attrNameLst>
                                          <p:attrName>style.visibility</p:attrName>
                                        </p:attrNameLst>
                                      </p:cBhvr>
                                      <p:to>
                                        <p:strVal val="visible"/>
                                      </p:to>
                                    </p:set>
                                    <p:animEffect transition="in" filter="circle(in)">
                                      <p:cBhvr>
                                        <p:cTn id="19" dur="2000"/>
                                        <p:tgtEl>
                                          <p:spTgt spid="3080"/>
                                        </p:tgtEl>
                                      </p:cBhvr>
                                    </p:animEffect>
                                  </p:childTnLst>
                                </p:cTn>
                              </p:par>
                            </p:childTnLst>
                          </p:cTn>
                        </p:par>
                        <p:par>
                          <p:cTn id="20" fill="hold">
                            <p:stCondLst>
                              <p:cond delay="23000"/>
                            </p:stCondLst>
                            <p:childTnLst>
                              <p:par>
                                <p:cTn id="21" presetID="6" presetClass="entr" presetSubtype="16" fill="hold" nodeType="afterEffect">
                                  <p:stCondLst>
                                    <p:cond delay="0"/>
                                  </p:stCondLst>
                                  <p:childTnLst>
                                    <p:set>
                                      <p:cBhvr>
                                        <p:cTn id="22" dur="1" fill="hold">
                                          <p:stCondLst>
                                            <p:cond delay="0"/>
                                          </p:stCondLst>
                                        </p:cTn>
                                        <p:tgtEl>
                                          <p:spTgt spid="3082"/>
                                        </p:tgtEl>
                                        <p:attrNameLst>
                                          <p:attrName>style.visibility</p:attrName>
                                        </p:attrNameLst>
                                      </p:cBhvr>
                                      <p:to>
                                        <p:strVal val="visible"/>
                                      </p:to>
                                    </p:set>
                                    <p:animEffect transition="in" filter="circle(in)">
                                      <p:cBhvr>
                                        <p:cTn id="23"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000" r="-3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806" y="3169921"/>
            <a:ext cx="4082438" cy="345172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0277" t="33111" r="43886" b="33777"/>
          <a:stretch/>
        </p:blipFill>
        <p:spPr>
          <a:xfrm>
            <a:off x="4861560" y="2286000"/>
            <a:ext cx="1935480" cy="2270760"/>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9454452" y="6564810"/>
            <a:ext cx="1205356" cy="365760"/>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5335728" y="6594908"/>
            <a:ext cx="1198099" cy="36576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6982932" y="6570348"/>
            <a:ext cx="1841754" cy="36576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47574" y="4069080"/>
            <a:ext cx="4119859" cy="340614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2285" y="876300"/>
            <a:ext cx="1409700" cy="1409700"/>
          </a:xfrm>
          <a:prstGeom prst="rect">
            <a:avLst/>
          </a:prstGeom>
        </p:spPr>
      </p:pic>
      <p:pic>
        <p:nvPicPr>
          <p:cNvPr id="17" name="BacDuaThuVuiTinh-XuanNghi-ThanhLo_4eqmk">
            <a:hlinkClick r:id="" action="ppaction://media"/>
          </p:cNvPr>
          <p:cNvPicPr>
            <a:picLocks noChangeAspect="1"/>
          </p:cNvPicPr>
          <p:nvPr>
            <a:audioFile r:link="rId1"/>
            <p:extLst>
              <p:ext uri="{DAA4B4D4-6D71-4841-9C94-3DE7FCFB9230}">
                <p14:media xmlns:p14="http://schemas.microsoft.com/office/powerpoint/2010/main" r:embed="rId2">
                  <p14:trim end="75152.1875"/>
                </p14:media>
              </p:ext>
            </p:extLst>
          </p:nvPr>
        </p:nvPicPr>
        <p:blipFill>
          <a:blip r:embed="rId9"/>
          <a:stretch>
            <a:fillRect/>
          </a:stretch>
        </p:blipFill>
        <p:spPr>
          <a:xfrm>
            <a:off x="12337765" y="6290108"/>
            <a:ext cx="609600" cy="609600"/>
          </a:xfrm>
          <a:prstGeom prst="rect">
            <a:avLst/>
          </a:prstGeom>
        </p:spPr>
      </p:pic>
    </p:spTree>
    <p:extLst>
      <p:ext uri="{BB962C8B-B14F-4D97-AF65-F5344CB8AC3E}">
        <p14:creationId xmlns:p14="http://schemas.microsoft.com/office/powerpoint/2010/main" val="3121905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8000" r="-18000"/>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205359" y="2788206"/>
            <a:ext cx="9791700" cy="914400"/>
          </a:xfrm>
        </p:spPr>
        <p:style>
          <a:lnRef idx="2">
            <a:schemeClr val="accent1"/>
          </a:lnRef>
          <a:fillRef idx="1">
            <a:schemeClr val="lt1"/>
          </a:fillRef>
          <a:effectRef idx="0">
            <a:schemeClr val="accent1"/>
          </a:effectRef>
          <a:fontRef idx="minor">
            <a:schemeClr val="dk1"/>
          </a:fontRef>
        </p:style>
        <p:txBody>
          <a:bodyPr rtlCol="0">
            <a:noAutofit/>
          </a:bodyPr>
          <a:lstStyle/>
          <a:p>
            <a:pPr marL="0" indent="0" algn="ctr" defTabSz="685783" eaLnBrk="1" fontAlgn="auto" hangingPunct="1">
              <a:spcAft>
                <a:spcPts val="0"/>
              </a:spcAft>
              <a:buNone/>
              <a:defRPr/>
            </a:pP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vi-VN" sz="4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ă</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ngoan</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tốt!</a:t>
            </a:r>
            <a:endPar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7188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1304202" y="199389"/>
            <a:ext cx="9144000"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Tập làm</a:t>
            </a:r>
            <a:r>
              <a:rPr kumimoji="0" lang="en-US" sz="3200" b="1" i="0" u="sng"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văn</a:t>
            </a:r>
            <a:r>
              <a:rPr kumimoji="0" lang="en-US" sz="32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36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viết thư và phong bì thư</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rot="20028118">
            <a:off x="3684417" y="2499323"/>
            <a:ext cx="2322861" cy="2445117"/>
          </a:xfrm>
          <a:prstGeom prst="rect">
            <a:avLst/>
          </a:prstGeom>
        </p:spPr>
      </p:pic>
      <p:pic>
        <p:nvPicPr>
          <p:cNvPr id="14" name="Picture 13"/>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rcRect t="5520" b="5349"/>
          <a:stretch/>
        </p:blipFill>
        <p:spPr>
          <a:xfrm>
            <a:off x="6096000" y="2651760"/>
            <a:ext cx="3252787" cy="1996440"/>
          </a:xfrm>
          <a:prstGeom prst="rect">
            <a:avLst/>
          </a:prstGeom>
        </p:spPr>
      </p:pic>
    </p:spTree>
    <p:extLst>
      <p:ext uri="{BB962C8B-B14F-4D97-AF65-F5344CB8AC3E}">
        <p14:creationId xmlns:p14="http://schemas.microsoft.com/office/powerpoint/2010/main" val="1928519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par>
                                <p:cTn id="8" presetID="6" presetClass="entr" presetSubtype="3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227739" y="119959"/>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8073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0"/>
            <a:ext cx="11811000" cy="6786473"/>
          </a:xfrm>
          <a:prstGeom prst="rect">
            <a:avLst/>
          </a:prstGeom>
        </p:spPr>
        <p:txBody>
          <a:bodyPr wrap="square">
            <a:spAutoFit/>
          </a:bodyPr>
          <a:lstStyle/>
          <a:p>
            <a:pPr algn="r"/>
            <a:r>
              <a:rPr lang="vi-VN" sz="2900" b="0" i="0">
                <a:solidFill>
                  <a:srgbClr val="000000"/>
                </a:solidFill>
                <a:effectLst/>
                <a:latin typeface="+mj-lt"/>
              </a:rPr>
              <a:t>Hải Phòng, ngày 6 tháng 11 năm 2003</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 Bà kính yêu!</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Lâu rồi, cháu chưa được về quê, cháu nhớ bà lắm.</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 Dạo này bà có khỏe không ạ?</a:t>
            </a:r>
          </a:p>
          <a:p>
            <a:pPr algn="just"/>
            <a:r>
              <a:rPr lang="en-US" sz="2900" b="0" i="0">
                <a:solidFill>
                  <a:srgbClr val="000000"/>
                </a:solidFill>
                <a:effectLst/>
                <a:latin typeface="+mj-lt"/>
              </a:rPr>
              <a:t>      </a:t>
            </a:r>
            <a:r>
              <a:rPr lang="vi-VN" sz="2900" b="0" i="0">
                <a:solidFill>
                  <a:srgbClr val="000000"/>
                </a:solidFill>
                <a:effectLst/>
                <a:latin typeface="+mj-lt"/>
              </a:rPr>
              <a:t>Gia đình cháu ngoài này vẫn bình thường. Năm nay, cháu học lớp 3. Từ đầu năm học đến giờ, cháu được tám điểm 10 rồi đấy, bà ạ! Ngày nghỉ, cháu thường được bố mẹ cháu cho đi chơi.</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Cháu vẫn nhớ năm ngoái được về quê, thả diều cùng anh Tuấn trên đê và đêm đêm ngồi nghe bà kể chuyện cổ tích dưới ánh trăng.</a:t>
            </a:r>
          </a:p>
          <a:p>
            <a:pPr algn="just"/>
            <a:r>
              <a:rPr lang="vi-VN" sz="2900" b="0" i="0">
                <a:solidFill>
                  <a:srgbClr val="000000"/>
                </a:solidFill>
                <a:effectLst/>
                <a:latin typeface="+mj-lt"/>
              </a:rPr>
              <a:t>   </a:t>
            </a:r>
            <a:r>
              <a:rPr lang="en-US" sz="2900" b="0" i="0">
                <a:solidFill>
                  <a:srgbClr val="000000"/>
                </a:solidFill>
                <a:effectLst/>
                <a:latin typeface="+mj-lt"/>
              </a:rPr>
              <a:t>  </a:t>
            </a:r>
            <a:r>
              <a:rPr lang="vi-VN" sz="2900" b="0" i="0">
                <a:solidFill>
                  <a:srgbClr val="000000"/>
                </a:solidFill>
                <a:effectLst/>
                <a:latin typeface="+mj-lt"/>
              </a:rPr>
              <a:t>Cháu hứa với bà sẽ học thật giỏi, luôn chăm ngoan để bà vui. Cháu kính chúc bà luôn mạnh khỏe, sống lâu. Cháu mong chóng đến hè để được về quê thăm bà.</a:t>
            </a:r>
          </a:p>
          <a:p>
            <a:pPr algn="ctr"/>
            <a:r>
              <a:rPr lang="en-US" sz="2900" b="0" i="0">
                <a:solidFill>
                  <a:srgbClr val="000000"/>
                </a:solidFill>
                <a:effectLst/>
                <a:latin typeface="+mj-lt"/>
              </a:rPr>
              <a:t>                                                                                </a:t>
            </a:r>
            <a:r>
              <a:rPr lang="vi-VN" sz="2900" b="0" i="0">
                <a:solidFill>
                  <a:srgbClr val="000000"/>
                </a:solidFill>
                <a:effectLst/>
                <a:latin typeface="+mj-lt"/>
              </a:rPr>
              <a:t>Cháu của bà</a:t>
            </a:r>
          </a:p>
          <a:p>
            <a:pPr algn="ctr"/>
            <a:r>
              <a:rPr lang="en-US" sz="2900" b="0" i="0">
                <a:solidFill>
                  <a:srgbClr val="000000"/>
                </a:solidFill>
                <a:effectLst/>
                <a:latin typeface="+mj-lt"/>
              </a:rPr>
              <a:t>                                                                                 </a:t>
            </a:r>
            <a:r>
              <a:rPr lang="vi-VN" sz="2900" b="0" i="0">
                <a:solidFill>
                  <a:srgbClr val="000000"/>
                </a:solidFill>
                <a:effectLst/>
                <a:latin typeface="+mj-lt"/>
              </a:rPr>
              <a:t>Đức</a:t>
            </a:r>
          </a:p>
          <a:p>
            <a:pPr algn="ctr"/>
            <a:r>
              <a:rPr lang="en-US" sz="2900" b="0" i="0">
                <a:solidFill>
                  <a:srgbClr val="000000"/>
                </a:solidFill>
                <a:effectLst/>
                <a:latin typeface="+mj-lt"/>
              </a:rPr>
              <a:t>                                                                                </a:t>
            </a:r>
            <a:r>
              <a:rPr lang="vi-VN" sz="2900" b="0" i="0">
                <a:solidFill>
                  <a:srgbClr val="000000"/>
                </a:solidFill>
                <a:effectLst/>
                <a:latin typeface="+mj-lt"/>
              </a:rPr>
              <a:t>Trần Hoài Đức</a:t>
            </a:r>
          </a:p>
        </p:txBody>
      </p:sp>
      <p:cxnSp>
        <p:nvCxnSpPr>
          <p:cNvPr id="15" name="Straight Connector 14"/>
          <p:cNvCxnSpPr/>
          <p:nvPr/>
        </p:nvCxnSpPr>
        <p:spPr>
          <a:xfrm>
            <a:off x="6294120" y="518160"/>
            <a:ext cx="5608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07720" y="91440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7720" y="1371600"/>
            <a:ext cx="7315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07720" y="1828800"/>
            <a:ext cx="4267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7720" y="222504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8120" y="2712720"/>
            <a:ext cx="11704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98120" y="3093720"/>
            <a:ext cx="550164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07720" y="356616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8120" y="4023360"/>
            <a:ext cx="844296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07720" y="4419600"/>
            <a:ext cx="11087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4800" y="4922520"/>
            <a:ext cx="1159002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4800" y="5327549"/>
            <a:ext cx="1158240" cy="8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534400" y="574548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36280" y="6649313"/>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098280" y="6182156"/>
            <a:ext cx="746760" cy="125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72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par>
                          <p:cTn id="85" fill="hold">
                            <p:stCondLst>
                              <p:cond delay="1500"/>
                            </p:stCondLst>
                            <p:childTnLst>
                              <p:par>
                                <p:cTn id="86" presetID="22" presetClass="entr" presetSubtype="8" fill="hold"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7"/>
                                        </p:tgtEl>
                                      </p:cBhvr>
                                    </p:animEffect>
                                    <p:set>
                                      <p:cBhvr>
                                        <p:cTn id="93" dur="1" fill="hold">
                                          <p:stCondLst>
                                            <p:cond delay="499"/>
                                          </p:stCondLst>
                                        </p:cTn>
                                        <p:tgtEl>
                                          <p:spTgt spid="3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41"/>
                                        </p:tgtEl>
                                      </p:cBhvr>
                                    </p:animEffect>
                                    <p:set>
                                      <p:cBhvr>
                                        <p:cTn id="99" dur="1" fill="hold">
                                          <p:stCondLst>
                                            <p:cond delay="499"/>
                                          </p:stCondLst>
                                        </p:cTn>
                                        <p:tgtEl>
                                          <p:spTgt spid="41"/>
                                        </p:tgtEl>
                                        <p:attrNameLst>
                                          <p:attrName>style.visibility</p:attrName>
                                        </p:attrNameLst>
                                      </p:cBhvr>
                                      <p:to>
                                        <p:strVal val="hidden"/>
                                      </p:to>
                                    </p:se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left)">
                                      <p:cBhvr>
                                        <p:cTn id="103" dur="500"/>
                                        <p:tgtEl>
                                          <p:spTgt spid="47"/>
                                        </p:tgtEl>
                                      </p:cBhvr>
                                    </p:animEffect>
                                  </p:childTnLst>
                                </p:cTn>
                              </p:par>
                            </p:childTnLst>
                          </p:cTn>
                        </p:par>
                        <p:par>
                          <p:cTn id="104" fill="hold">
                            <p:stCondLst>
                              <p:cond delay="1000"/>
                            </p:stCondLst>
                            <p:childTnLst>
                              <p:par>
                                <p:cTn id="105" presetID="22" presetClass="entr" presetSubtype="8"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left)">
                                      <p:cBhvr>
                                        <p:cTn id="107" dur="500"/>
                                        <p:tgtEl>
                                          <p:spTgt spid="50"/>
                                        </p:tgtEl>
                                      </p:cBhvr>
                                    </p:animEffect>
                                  </p:childTnLst>
                                </p:cTn>
                              </p:par>
                            </p:childTnLst>
                          </p:cTn>
                        </p:par>
                        <p:par>
                          <p:cTn id="108" fill="hold">
                            <p:stCondLst>
                              <p:cond delay="1500"/>
                            </p:stCondLst>
                            <p:childTnLst>
                              <p:par>
                                <p:cTn id="109" presetID="22" presetClass="entr" presetSubtype="8"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left)">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7"/>
                                        </p:tgtEl>
                                      </p:cBhvr>
                                    </p:animEffect>
                                    <p:set>
                                      <p:cBhvr>
                                        <p:cTn id="116" dur="1" fill="hold">
                                          <p:stCondLst>
                                            <p:cond delay="499"/>
                                          </p:stCondLst>
                                        </p:cTn>
                                        <p:tgtEl>
                                          <p:spTgt spid="47"/>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50"/>
                                        </p:tgtEl>
                                      </p:cBhvr>
                                    </p:animEffect>
                                    <p:set>
                                      <p:cBhvr>
                                        <p:cTn id="119" dur="1" fill="hold">
                                          <p:stCondLst>
                                            <p:cond delay="499"/>
                                          </p:stCondLst>
                                        </p:cTn>
                                        <p:tgtEl>
                                          <p:spTgt spid="50"/>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8"/>
                                        </p:tgtEl>
                                      </p:cBhvr>
                                    </p:animEffect>
                                    <p:set>
                                      <p:cBhvr>
                                        <p:cTn id="12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5" name="Text Box 23"/>
          <p:cNvSpPr txBox="1">
            <a:spLocks noChangeArrowheads="1"/>
          </p:cNvSpPr>
          <p:nvPr/>
        </p:nvSpPr>
        <p:spPr bwMode="auto">
          <a:xfrm>
            <a:off x="-76200" y="506413"/>
            <a:ext cx="8940800" cy="5078412"/>
          </a:xfrm>
          <a:prstGeom prst="rect">
            <a:avLst/>
          </a:prstGeom>
          <a:noFill/>
          <a:ln w="9525">
            <a:noFill/>
            <a:miter lim="800000"/>
            <a:headEnd/>
            <a:tailEnd/>
          </a:ln>
          <a:effectLst/>
        </p:spPr>
        <p:txBody>
          <a:bodyPr>
            <a:spAutoFit/>
          </a:bodyPr>
          <a:lstStyle/>
          <a:p>
            <a:pPr algn="r" fontAlgn="base">
              <a:spcBef>
                <a:spcPct val="0"/>
              </a:spcBef>
              <a:spcAft>
                <a:spcPct val="0"/>
              </a:spcAft>
              <a:buFont typeface="Arial" charset="0"/>
              <a:buNone/>
              <a:defRPr/>
            </a:pPr>
            <a:r>
              <a:rPr lang="en-US" sz="2000" dirty="0" err="1">
                <a:solidFill>
                  <a:srgbClr val="000000"/>
                </a:solidFill>
                <a:effectLst>
                  <a:outerShdw blurRad="38100" dist="38100" dir="2700000" algn="tl">
                    <a:srgbClr val="C0C0C0"/>
                  </a:outerShdw>
                </a:effectLst>
              </a:rPr>
              <a:t>Hải</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Phòng</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ngày</a:t>
            </a:r>
            <a:r>
              <a:rPr lang="en-US" sz="2000" dirty="0">
                <a:solidFill>
                  <a:srgbClr val="000000"/>
                </a:solidFill>
                <a:effectLst>
                  <a:outerShdw blurRad="38100" dist="38100" dir="2700000" algn="tl">
                    <a:srgbClr val="C0C0C0"/>
                  </a:outerShdw>
                </a:effectLst>
              </a:rPr>
              <a:t> 6 </a:t>
            </a:r>
            <a:r>
              <a:rPr lang="en-US" sz="2000" dirty="0" err="1">
                <a:solidFill>
                  <a:srgbClr val="000000"/>
                </a:solidFill>
                <a:effectLst>
                  <a:outerShdw blurRad="38100" dist="38100" dir="2700000" algn="tl">
                    <a:srgbClr val="C0C0C0"/>
                  </a:outerShdw>
                </a:effectLst>
              </a:rPr>
              <a:t>tháng</a:t>
            </a:r>
            <a:r>
              <a:rPr lang="en-US" sz="2000" dirty="0">
                <a:solidFill>
                  <a:srgbClr val="000000"/>
                </a:solidFill>
                <a:effectLst>
                  <a:outerShdw blurRad="38100" dist="38100" dir="2700000" algn="tl">
                    <a:srgbClr val="C0C0C0"/>
                  </a:outerShdw>
                </a:effectLst>
              </a:rPr>
              <a:t> 11 </a:t>
            </a:r>
            <a:r>
              <a:rPr lang="en-US" sz="2000" dirty="0" err="1">
                <a:solidFill>
                  <a:srgbClr val="000000"/>
                </a:solidFill>
                <a:effectLst>
                  <a:outerShdw blurRad="38100" dist="38100" dir="2700000" algn="tl">
                    <a:srgbClr val="C0C0C0"/>
                  </a:outerShdw>
                </a:effectLst>
              </a:rPr>
              <a:t>năm</a:t>
            </a:r>
            <a:r>
              <a:rPr lang="en-US" sz="2000" dirty="0">
                <a:solidFill>
                  <a:srgbClr val="000000"/>
                </a:solidFill>
                <a:effectLst>
                  <a:outerShdw blurRad="38100" dist="38100" dir="2700000" algn="tl">
                    <a:srgbClr val="C0C0C0"/>
                  </a:outerShdw>
                </a:effectLst>
              </a:rPr>
              <a:t> 2003</a:t>
            </a:r>
          </a:p>
          <a:p>
            <a:pPr fontAlgn="base">
              <a:spcBef>
                <a:spcPct val="0"/>
              </a:spcBef>
              <a:spcAft>
                <a:spcPct val="0"/>
              </a:spcAft>
              <a:buFont typeface="Arial" charset="0"/>
              <a:buNone/>
              <a:defRPr/>
            </a:pP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Bà</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kính</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mến</a:t>
            </a:r>
            <a:r>
              <a:rPr lang="en-US" sz="2000" dirty="0">
                <a:solidFill>
                  <a:srgbClr val="000000"/>
                </a:solidFill>
                <a:effectLst>
                  <a:outerShdw blurRad="38100" dist="38100" dir="2700000" algn="tl">
                    <a:srgbClr val="C0C0C0"/>
                  </a:outerShdw>
                </a:effectLst>
              </a:rPr>
              <a:t> !</a:t>
            </a:r>
          </a:p>
          <a:p>
            <a:pPr fontAlgn="base">
              <a:spcBef>
                <a:spcPct val="0"/>
              </a:spcBef>
              <a:spcAft>
                <a:spcPct val="0"/>
              </a:spcAft>
              <a:buFont typeface="Arial" charset="0"/>
              <a:buNone/>
              <a:defRPr/>
            </a:pPr>
            <a:r>
              <a:rPr lang="en-US" sz="2000" dirty="0">
                <a:solidFill>
                  <a:srgbClr val="000000"/>
                </a:solidFill>
                <a:effectLst>
                  <a:outerShdw blurRad="38100" dist="38100" dir="2700000" algn="tl">
                    <a:srgbClr val="C0C0C0"/>
                  </a:outerShdw>
                </a:effectLst>
              </a:rPr>
              <a:t>     	</a:t>
            </a:r>
            <a:r>
              <a:rPr lang="en-US" sz="2000" dirty="0">
                <a:solidFill>
                  <a:srgbClr val="0070C0"/>
                </a:solidFill>
                <a:effectLst>
                  <a:outerShdw blurRad="38100" dist="38100" dir="2700000" algn="tl">
                    <a:srgbClr val="C0C0C0"/>
                  </a:outerShdw>
                </a:effectLst>
              </a:rPr>
              <a:t> Lâu rồi cháu chưa được về quê, cháu nhớ bà lắm.</a:t>
            </a:r>
          </a:p>
          <a:p>
            <a:pPr fontAlgn="base">
              <a:spcBef>
                <a:spcPct val="0"/>
              </a:spcBef>
              <a:spcAft>
                <a:spcPct val="0"/>
              </a:spcAft>
              <a:buFont typeface="Arial" charset="0"/>
              <a:buNone/>
              <a:defRPr/>
            </a:pP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Dạo</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này</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có</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khỏe</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không</a:t>
            </a:r>
            <a:r>
              <a:rPr lang="en-US" sz="2000" dirty="0">
                <a:solidFill>
                  <a:srgbClr val="0070C0"/>
                </a:solidFill>
                <a:effectLst>
                  <a:outerShdw blurRad="38100" dist="38100" dir="2700000" algn="tl">
                    <a:srgbClr val="C0C0C0"/>
                  </a:outerShdw>
                </a:effectLst>
              </a:rPr>
              <a:t> ạ ?</a:t>
            </a:r>
          </a:p>
          <a:p>
            <a:pPr fontAlgn="base">
              <a:spcBef>
                <a:spcPct val="0"/>
              </a:spcBef>
              <a:spcAft>
                <a:spcPct val="0"/>
              </a:spcAft>
              <a:buFont typeface="Arial" charset="0"/>
              <a:buNone/>
              <a:defRPr/>
            </a:pP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Gia</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đình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ngoài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này</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vẫn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bình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thường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Năm</a:t>
            </a:r>
            <a:r>
              <a:rPr lang="en-US" sz="2000" dirty="0">
                <a:solidFill>
                  <a:srgbClr val="0070C0"/>
                </a:solidFill>
                <a:effectLst>
                  <a:outerShdw blurRad="38100" dist="38100" dir="2700000" algn="tl">
                    <a:srgbClr val="C0C0C0"/>
                  </a:outerShdw>
                </a:effectLst>
              </a:rPr>
              <a:t> nay,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học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lớp</a:t>
            </a:r>
            <a:r>
              <a:rPr lang="en-US" sz="2000" dirty="0">
                <a:solidFill>
                  <a:srgbClr val="0070C0"/>
                </a:solidFill>
                <a:effectLst>
                  <a:outerShdw blurRad="38100" dist="38100" dir="2700000" algn="tl">
                    <a:srgbClr val="C0C0C0"/>
                  </a:outerShdw>
                </a:effectLst>
              </a:rPr>
              <a:t> 3. </a:t>
            </a:r>
            <a:r>
              <a:rPr lang="en-US" sz="2000" dirty="0" err="1">
                <a:solidFill>
                  <a:srgbClr val="0070C0"/>
                </a:solidFill>
                <a:effectLst>
                  <a:outerShdw blurRad="38100" dist="38100" dir="2700000" algn="tl">
                    <a:srgbClr val="C0C0C0"/>
                  </a:outerShdw>
                </a:effectLst>
              </a:rPr>
              <a:t>Từ</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đầu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năm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đến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giờ</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được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tám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điếm</a:t>
            </a:r>
            <a:r>
              <a:rPr lang="en-US" sz="2000" dirty="0">
                <a:solidFill>
                  <a:srgbClr val="0070C0"/>
                </a:solidFill>
                <a:effectLst>
                  <a:outerShdw blurRad="38100" dist="38100" dir="2700000" algn="tl">
                    <a:srgbClr val="C0C0C0"/>
                  </a:outerShdw>
                </a:effectLst>
              </a:rPr>
              <a:t> 10 </a:t>
            </a:r>
            <a:r>
              <a:rPr lang="en-US" sz="2000" dirty="0" err="1">
                <a:solidFill>
                  <a:srgbClr val="0070C0"/>
                </a:solidFill>
                <a:effectLst>
                  <a:outerShdw blurRad="38100" dist="38100" dir="2700000" algn="tl">
                    <a:srgbClr val="C0C0C0"/>
                  </a:outerShdw>
                </a:effectLst>
              </a:rPr>
              <a:t>rồi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đấy</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ạ ! </a:t>
            </a:r>
            <a:r>
              <a:rPr lang="en-US" sz="2000" dirty="0" err="1">
                <a:solidFill>
                  <a:srgbClr val="0070C0"/>
                </a:solidFill>
                <a:effectLst>
                  <a:outerShdw blurRad="38100" dist="38100" dir="2700000" algn="tl">
                    <a:srgbClr val="C0C0C0"/>
                  </a:outerShdw>
                </a:effectLst>
              </a:rPr>
              <a:t>Ngày</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nghỉ</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thường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được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bố</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mẹ</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cho</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chơi</a:t>
            </a:r>
            <a:r>
              <a:rPr lang="en-US" sz="2000" dirty="0">
                <a:solidFill>
                  <a:srgbClr val="0070C0"/>
                </a:solidFill>
                <a:effectLst>
                  <a:outerShdw blurRad="38100" dist="38100" dir="2700000" algn="tl">
                    <a:srgbClr val="C0C0C0"/>
                  </a:outerShdw>
                </a:effectLst>
              </a:rPr>
              <a:t>.</a:t>
            </a:r>
          </a:p>
          <a:p>
            <a:pPr fontAlgn="base">
              <a:spcBef>
                <a:spcPct val="0"/>
              </a:spcBef>
              <a:spcAft>
                <a:spcPct val="0"/>
              </a:spcAft>
              <a:buFont typeface="Arial" charset="0"/>
              <a:buNone/>
              <a:defRPr/>
            </a:pP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vẫn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nhớ</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năm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ngoái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được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về</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quê</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thả</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diều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cùng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anh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Tuấn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trên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đê</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đêm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đêm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ngồi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nghe</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kể</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chuyện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cổ</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tích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dưới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ánh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trăng</a:t>
            </a:r>
            <a:r>
              <a:rPr lang="en-US" sz="2000" dirty="0">
                <a:solidFill>
                  <a:srgbClr val="0070C0"/>
                </a:solidFill>
                <a:effectLst>
                  <a:outerShdw blurRad="38100" dist="38100" dir="2700000" algn="tl">
                    <a:srgbClr val="C0C0C0"/>
                  </a:outerShdw>
                </a:effectLst>
              </a:rPr>
              <a:t>.</a:t>
            </a:r>
          </a:p>
          <a:p>
            <a:pPr fontAlgn="base">
              <a:spcBef>
                <a:spcPct val="0"/>
              </a:spcBef>
              <a:spcAft>
                <a:spcPct val="0"/>
              </a:spcAft>
              <a:buFont typeface="Arial" charset="0"/>
              <a:buNone/>
              <a:defRPr/>
            </a:pP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hứa</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với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sẽ</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học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thật</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giỏi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luôn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chăm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ngoan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để</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vui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kính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chúc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luôn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mạnh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khỏe</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sống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lâu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mong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chóng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đến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hè</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để</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được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về</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quê</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thăm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a:solidFill>
                  <a:srgbClr val="000000"/>
                </a:solidFill>
                <a:effectLst>
                  <a:outerShdw blurRad="38100" dist="38100" dir="2700000" algn="tl">
                    <a:srgbClr val="C0C0C0"/>
                  </a:outerShdw>
                </a:effectLst>
              </a:rPr>
              <a:t>                      </a:t>
            </a:r>
          </a:p>
          <a:p>
            <a:pPr fontAlgn="base">
              <a:spcBef>
                <a:spcPct val="0"/>
              </a:spcBef>
              <a:spcAft>
                <a:spcPct val="0"/>
              </a:spcAft>
              <a:buFont typeface="Arial" charset="0"/>
              <a:buNone/>
              <a:defRPr/>
            </a:pPr>
            <a:r>
              <a:rPr lang="en-US" sz="2000" dirty="0">
                <a:solidFill>
                  <a:srgbClr val="000000"/>
                </a:solidFill>
              </a:rPr>
              <a:t>                                                                       </a:t>
            </a:r>
          </a:p>
          <a:p>
            <a:pPr fontAlgn="base">
              <a:spcBef>
                <a:spcPct val="0"/>
              </a:spcBef>
              <a:spcAft>
                <a:spcPct val="0"/>
              </a:spcAft>
              <a:buFont typeface="Arial" charset="0"/>
              <a:buNone/>
              <a:defRPr/>
            </a:pPr>
            <a:r>
              <a:rPr lang="en-US" sz="2000" dirty="0">
                <a:solidFill>
                  <a:srgbClr val="000000"/>
                </a:solidFill>
              </a:rPr>
              <a:t>                                                                                                  Cháu của bà</a:t>
            </a:r>
          </a:p>
          <a:p>
            <a:pPr fontAlgn="base">
              <a:spcBef>
                <a:spcPct val="0"/>
              </a:spcBef>
              <a:spcAft>
                <a:spcPct val="0"/>
              </a:spcAft>
              <a:buFont typeface="Arial" charset="0"/>
              <a:buNone/>
              <a:defRPr/>
            </a:pPr>
            <a:r>
              <a:rPr lang="en-US" sz="2000" b="1" dirty="0">
                <a:solidFill>
                  <a:srgbClr val="000000"/>
                </a:solidFill>
              </a:rPr>
              <a:t>					</a:t>
            </a:r>
            <a:r>
              <a:rPr lang="en-US" b="1" dirty="0">
                <a:solidFill>
                  <a:srgbClr val="000000"/>
                </a:solidFill>
              </a:rPr>
              <a:t>                                             </a:t>
            </a:r>
            <a:r>
              <a:rPr lang="en-US" b="1" dirty="0">
                <a:solidFill>
                  <a:srgbClr val="000000"/>
                </a:solidFill>
                <a:latin typeface="HP001 4 hang 1 ô ly" pitchFamily="34" charset="-93"/>
              </a:rPr>
              <a:t>Đức </a:t>
            </a:r>
          </a:p>
          <a:p>
            <a:pPr fontAlgn="base">
              <a:spcBef>
                <a:spcPct val="0"/>
              </a:spcBef>
              <a:spcAft>
                <a:spcPct val="0"/>
              </a:spcAft>
              <a:buFont typeface="Arial" charset="0"/>
              <a:buNone/>
              <a:defRPr/>
            </a:pPr>
            <a:r>
              <a:rPr lang="en-US" sz="2000" dirty="0">
                <a:solidFill>
                  <a:srgbClr val="000000"/>
                </a:solidFill>
              </a:rPr>
              <a:t>			                                                          Trần Hoài Đức</a:t>
            </a:r>
          </a:p>
        </p:txBody>
      </p:sp>
      <p:sp>
        <p:nvSpPr>
          <p:cNvPr id="18458" name="Text Box 26"/>
          <p:cNvSpPr txBox="1">
            <a:spLocks noChangeArrowheads="1"/>
          </p:cNvSpPr>
          <p:nvPr/>
        </p:nvSpPr>
        <p:spPr bwMode="auto">
          <a:xfrm>
            <a:off x="9251950" y="163513"/>
            <a:ext cx="284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solidFill>
                  <a:srgbClr val="FF00FF"/>
                </a:solidFill>
              </a:rPr>
              <a:t>Địa điểm, ngày tháng năm viết thư</a:t>
            </a:r>
          </a:p>
        </p:txBody>
      </p:sp>
      <p:sp>
        <p:nvSpPr>
          <p:cNvPr id="18459" name="Text Box 27"/>
          <p:cNvSpPr txBox="1">
            <a:spLocks noChangeArrowheads="1"/>
          </p:cNvSpPr>
          <p:nvPr/>
        </p:nvSpPr>
        <p:spPr bwMode="auto">
          <a:xfrm>
            <a:off x="9144000" y="854075"/>
            <a:ext cx="294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solidFill>
                  <a:srgbClr val="00B050"/>
                </a:solidFill>
              </a:rPr>
              <a:t>Lời xưng hô với người nhận thư</a:t>
            </a:r>
          </a:p>
        </p:txBody>
      </p:sp>
      <p:sp>
        <p:nvSpPr>
          <p:cNvPr id="18461" name="Line 29"/>
          <p:cNvSpPr>
            <a:spLocks noChangeShapeType="1"/>
          </p:cNvSpPr>
          <p:nvPr/>
        </p:nvSpPr>
        <p:spPr bwMode="auto">
          <a:xfrm>
            <a:off x="1041400" y="1524000"/>
            <a:ext cx="5588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en-US" sz="2000">
              <a:solidFill>
                <a:srgbClr val="000000"/>
              </a:solidFill>
            </a:endParaRPr>
          </a:p>
        </p:txBody>
      </p:sp>
      <p:sp>
        <p:nvSpPr>
          <p:cNvPr id="18462" name="Text Box 30"/>
          <p:cNvSpPr txBox="1">
            <a:spLocks noChangeArrowheads="1"/>
          </p:cNvSpPr>
          <p:nvPr/>
        </p:nvSpPr>
        <p:spPr bwMode="auto">
          <a:xfrm>
            <a:off x="9525000" y="2133600"/>
            <a:ext cx="223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solidFill>
                  <a:srgbClr val="FF00FF"/>
                </a:solidFill>
              </a:rPr>
              <a:t>Nội dung thư: lí do, thăm hỏi, báo tin, hứa hẹn với người nhận thư</a:t>
            </a:r>
          </a:p>
        </p:txBody>
      </p:sp>
      <p:sp>
        <p:nvSpPr>
          <p:cNvPr id="19485" name="AutoShape 29"/>
          <p:cNvSpPr>
            <a:spLocks/>
          </p:cNvSpPr>
          <p:nvPr/>
        </p:nvSpPr>
        <p:spPr bwMode="auto">
          <a:xfrm>
            <a:off x="8559800" y="1365250"/>
            <a:ext cx="609600" cy="2819400"/>
          </a:xfrm>
          <a:prstGeom prst="rightBrace">
            <a:avLst>
              <a:gd name="adj1" fmla="val 52781"/>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endParaRPr lang="vi-VN" sz="1800">
              <a:solidFill>
                <a:srgbClr val="000000"/>
              </a:solidFill>
              <a:cs typeface="Arial" panose="020B0604020202020204" pitchFamily="34" charset="0"/>
            </a:endParaRPr>
          </a:p>
        </p:txBody>
      </p:sp>
      <p:sp>
        <p:nvSpPr>
          <p:cNvPr id="18464" name="Text Box 32"/>
          <p:cNvSpPr txBox="1">
            <a:spLocks noChangeArrowheads="1"/>
          </p:cNvSpPr>
          <p:nvPr/>
        </p:nvSpPr>
        <p:spPr bwMode="auto">
          <a:xfrm>
            <a:off x="9144000" y="464820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solidFill>
                  <a:srgbClr val="FF00FF"/>
                </a:solidFill>
              </a:rPr>
              <a:t>Cuối thư: Lời chào, chữ kí và họ tên người viết thư</a:t>
            </a:r>
          </a:p>
        </p:txBody>
      </p:sp>
      <p:sp>
        <p:nvSpPr>
          <p:cNvPr id="18468" name="AutoShape 36"/>
          <p:cNvSpPr>
            <a:spLocks/>
          </p:cNvSpPr>
          <p:nvPr/>
        </p:nvSpPr>
        <p:spPr bwMode="auto">
          <a:xfrm>
            <a:off x="8686800" y="4648200"/>
            <a:ext cx="304800" cy="762000"/>
          </a:xfrm>
          <a:prstGeom prst="rightBrace">
            <a:avLst>
              <a:gd name="adj1" fmla="val 22222"/>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endParaRPr lang="vi-VN">
              <a:solidFill>
                <a:srgbClr val="FF0000"/>
              </a:solidFill>
            </a:endParaRPr>
          </a:p>
        </p:txBody>
      </p:sp>
      <p:sp>
        <p:nvSpPr>
          <p:cNvPr id="11" name="AutoShape 36"/>
          <p:cNvSpPr>
            <a:spLocks/>
          </p:cNvSpPr>
          <p:nvPr/>
        </p:nvSpPr>
        <p:spPr bwMode="auto">
          <a:xfrm>
            <a:off x="8816975" y="228600"/>
            <a:ext cx="304800" cy="762000"/>
          </a:xfrm>
          <a:prstGeom prst="rightBrace">
            <a:avLst>
              <a:gd name="adj1" fmla="val 22222"/>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endParaRPr lang="vi-VN">
              <a:solidFill>
                <a:srgbClr val="FF0000"/>
              </a:solidFill>
            </a:endParaRPr>
          </a:p>
        </p:txBody>
      </p:sp>
    </p:spTree>
    <p:extLst>
      <p:ext uri="{BB962C8B-B14F-4D97-AF65-F5344CB8AC3E}">
        <p14:creationId xmlns:p14="http://schemas.microsoft.com/office/powerpoint/2010/main" val="900338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5">
                                            <p:txEl>
                                              <p:pRg st="0" end="0"/>
                                            </p:txEl>
                                          </p:spTgt>
                                        </p:tgtEl>
                                        <p:attrNameLst>
                                          <p:attrName>style.visibility</p:attrName>
                                        </p:attrNameLst>
                                      </p:cBhvr>
                                      <p:to>
                                        <p:strVal val="visible"/>
                                      </p:to>
                                    </p:set>
                                    <p:animEffect transition="in" filter="barn(inHorizontal)">
                                      <p:cBhvr>
                                        <p:cTn id="7" dur="500"/>
                                        <p:tgtEl>
                                          <p:spTgt spid="18455">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8455">
                                            <p:txEl>
                                              <p:pRg st="1" end="1"/>
                                            </p:txEl>
                                          </p:spTgt>
                                        </p:tgtEl>
                                        <p:attrNameLst>
                                          <p:attrName>style.visibility</p:attrName>
                                        </p:attrNameLst>
                                      </p:cBhvr>
                                      <p:to>
                                        <p:strVal val="visible"/>
                                      </p:to>
                                    </p:set>
                                    <p:animEffect transition="in" filter="barn(inHorizontal)">
                                      <p:cBhvr>
                                        <p:cTn id="10" dur="500"/>
                                        <p:tgtEl>
                                          <p:spTgt spid="18455">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8455">
                                            <p:txEl>
                                              <p:pRg st="2" end="2"/>
                                            </p:txEl>
                                          </p:spTgt>
                                        </p:tgtEl>
                                        <p:attrNameLst>
                                          <p:attrName>style.visibility</p:attrName>
                                        </p:attrNameLst>
                                      </p:cBhvr>
                                      <p:to>
                                        <p:strVal val="visible"/>
                                      </p:to>
                                    </p:set>
                                    <p:animEffect transition="in" filter="barn(inHorizontal)">
                                      <p:cBhvr>
                                        <p:cTn id="13" dur="500"/>
                                        <p:tgtEl>
                                          <p:spTgt spid="18455">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8455">
                                            <p:txEl>
                                              <p:pRg st="3" end="3"/>
                                            </p:txEl>
                                          </p:spTgt>
                                        </p:tgtEl>
                                        <p:attrNameLst>
                                          <p:attrName>style.visibility</p:attrName>
                                        </p:attrNameLst>
                                      </p:cBhvr>
                                      <p:to>
                                        <p:strVal val="visible"/>
                                      </p:to>
                                    </p:set>
                                    <p:animEffect transition="in" filter="barn(inHorizontal)">
                                      <p:cBhvr>
                                        <p:cTn id="16" dur="500"/>
                                        <p:tgtEl>
                                          <p:spTgt spid="18455">
                                            <p:txEl>
                                              <p:pRg st="3" end="3"/>
                                            </p:txEl>
                                          </p:spTgt>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18455">
                                            <p:txEl>
                                              <p:pRg st="4" end="4"/>
                                            </p:txEl>
                                          </p:spTgt>
                                        </p:tgtEl>
                                        <p:attrNameLst>
                                          <p:attrName>style.visibility</p:attrName>
                                        </p:attrNameLst>
                                      </p:cBhvr>
                                      <p:to>
                                        <p:strVal val="visible"/>
                                      </p:to>
                                    </p:set>
                                    <p:animEffect transition="in" filter="barn(inHorizontal)">
                                      <p:cBhvr>
                                        <p:cTn id="19" dur="500"/>
                                        <p:tgtEl>
                                          <p:spTgt spid="18455">
                                            <p:txEl>
                                              <p:pRg st="4" end="4"/>
                                            </p:txEl>
                                          </p:spTgt>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18455">
                                            <p:txEl>
                                              <p:pRg st="5" end="5"/>
                                            </p:txEl>
                                          </p:spTgt>
                                        </p:tgtEl>
                                        <p:attrNameLst>
                                          <p:attrName>style.visibility</p:attrName>
                                        </p:attrNameLst>
                                      </p:cBhvr>
                                      <p:to>
                                        <p:strVal val="visible"/>
                                      </p:to>
                                    </p:set>
                                    <p:animEffect transition="in" filter="barn(inHorizontal)">
                                      <p:cBhvr>
                                        <p:cTn id="22" dur="500"/>
                                        <p:tgtEl>
                                          <p:spTgt spid="18455">
                                            <p:txEl>
                                              <p:pRg st="5" end="5"/>
                                            </p:txEl>
                                          </p:spTgt>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18455">
                                            <p:txEl>
                                              <p:pRg st="6" end="6"/>
                                            </p:txEl>
                                          </p:spTgt>
                                        </p:tgtEl>
                                        <p:attrNameLst>
                                          <p:attrName>style.visibility</p:attrName>
                                        </p:attrNameLst>
                                      </p:cBhvr>
                                      <p:to>
                                        <p:strVal val="visible"/>
                                      </p:to>
                                    </p:set>
                                    <p:animEffect transition="in" filter="barn(inHorizontal)">
                                      <p:cBhvr>
                                        <p:cTn id="25" dur="500"/>
                                        <p:tgtEl>
                                          <p:spTgt spid="18455">
                                            <p:txEl>
                                              <p:pRg st="6" end="6"/>
                                            </p:txEl>
                                          </p:spTgt>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8455">
                                            <p:txEl>
                                              <p:pRg st="7" end="7"/>
                                            </p:txEl>
                                          </p:spTgt>
                                        </p:tgtEl>
                                        <p:attrNameLst>
                                          <p:attrName>style.visibility</p:attrName>
                                        </p:attrNameLst>
                                      </p:cBhvr>
                                      <p:to>
                                        <p:strVal val="visible"/>
                                      </p:to>
                                    </p:set>
                                    <p:animEffect transition="in" filter="barn(inHorizontal)">
                                      <p:cBhvr>
                                        <p:cTn id="28" dur="500"/>
                                        <p:tgtEl>
                                          <p:spTgt spid="18455">
                                            <p:txEl>
                                              <p:pRg st="7" end="7"/>
                                            </p:txEl>
                                          </p:spTgt>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18455">
                                            <p:txEl>
                                              <p:pRg st="8" end="8"/>
                                            </p:txEl>
                                          </p:spTgt>
                                        </p:tgtEl>
                                        <p:attrNameLst>
                                          <p:attrName>style.visibility</p:attrName>
                                        </p:attrNameLst>
                                      </p:cBhvr>
                                      <p:to>
                                        <p:strVal val="visible"/>
                                      </p:to>
                                    </p:set>
                                    <p:animEffect transition="in" filter="barn(inHorizontal)">
                                      <p:cBhvr>
                                        <p:cTn id="31" dur="500"/>
                                        <p:tgtEl>
                                          <p:spTgt spid="18455">
                                            <p:txEl>
                                              <p:pRg st="8" end="8"/>
                                            </p:txEl>
                                          </p:spTgt>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18455">
                                            <p:txEl>
                                              <p:pRg st="9" end="9"/>
                                            </p:txEl>
                                          </p:spTgt>
                                        </p:tgtEl>
                                        <p:attrNameLst>
                                          <p:attrName>style.visibility</p:attrName>
                                        </p:attrNameLst>
                                      </p:cBhvr>
                                      <p:to>
                                        <p:strVal val="visible"/>
                                      </p:to>
                                    </p:set>
                                    <p:animEffect transition="in" filter="barn(inHorizontal)">
                                      <p:cBhvr>
                                        <p:cTn id="34" dur="500"/>
                                        <p:tgtEl>
                                          <p:spTgt spid="18455">
                                            <p:txEl>
                                              <p:pRg st="9" end="9"/>
                                            </p:txEl>
                                          </p:spTgt>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18455">
                                            <p:txEl>
                                              <p:pRg st="10" end="10"/>
                                            </p:txEl>
                                          </p:spTgt>
                                        </p:tgtEl>
                                        <p:attrNameLst>
                                          <p:attrName>style.visibility</p:attrName>
                                        </p:attrNameLst>
                                      </p:cBhvr>
                                      <p:to>
                                        <p:strVal val="visible"/>
                                      </p:to>
                                    </p:set>
                                    <p:animEffect transition="in" filter="barn(inHorizontal)">
                                      <p:cBhvr>
                                        <p:cTn id="37" dur="500"/>
                                        <p:tgtEl>
                                          <p:spTgt spid="18455">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mph" presetSubtype="0" fill="remove" nodeType="clickEffect">
                                  <p:stCondLst>
                                    <p:cond delay="0"/>
                                  </p:stCondLst>
                                  <p:childTnLst>
                                    <p:animScale>
                                      <p:cBhvr>
                                        <p:cTn id="41" dur="2000" fill="hold"/>
                                        <p:tgtEl>
                                          <p:spTgt spid="18455">
                                            <p:txEl>
                                              <p:pRg st="0" end="0"/>
                                            </p:txEl>
                                          </p:spTgt>
                                        </p:tgtEl>
                                      </p:cBhvr>
                                      <p:by x="150000" y="15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mph" presetSubtype="0" fill="remove" nodeType="clickEffect">
                                  <p:stCondLst>
                                    <p:cond delay="0"/>
                                  </p:stCondLst>
                                  <p:childTnLst>
                                    <p:animScale>
                                      <p:cBhvr>
                                        <p:cTn id="45" dur="2000" fill="hold"/>
                                        <p:tgtEl>
                                          <p:spTgt spid="18455">
                                            <p:txEl>
                                              <p:pRg st="1" end="1"/>
                                            </p:txEl>
                                          </p:spTgt>
                                        </p:tgtEl>
                                      </p:cBhvr>
                                      <p:by x="150000" y="150000"/>
                                    </p:animScale>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mph" presetSubtype="0" fill="remove" nodeType="clickEffect">
                                  <p:stCondLst>
                                    <p:cond delay="0"/>
                                  </p:stCondLst>
                                  <p:childTnLst>
                                    <p:animScale>
                                      <p:cBhvr>
                                        <p:cTn id="49" dur="2000" fill="hold"/>
                                        <p:tgtEl>
                                          <p:spTgt spid="18455">
                                            <p:txEl>
                                              <p:pRg st="2" end="2"/>
                                            </p:txEl>
                                          </p:spTgt>
                                        </p:tgtEl>
                                      </p:cBhvr>
                                      <p:by x="150000" y="150000"/>
                                    </p:animScale>
                                  </p:childTnLst>
                                </p:cTn>
                              </p:par>
                              <p:par>
                                <p:cTn id="50" presetID="6" presetClass="emph" presetSubtype="0" fill="remove" nodeType="withEffect">
                                  <p:stCondLst>
                                    <p:cond delay="0"/>
                                  </p:stCondLst>
                                  <p:childTnLst>
                                    <p:animScale>
                                      <p:cBhvr>
                                        <p:cTn id="51" dur="2000" fill="hold"/>
                                        <p:tgtEl>
                                          <p:spTgt spid="18455">
                                            <p:txEl>
                                              <p:pRg st="3" end="3"/>
                                            </p:txEl>
                                          </p:spTgt>
                                        </p:tgtEl>
                                      </p:cBhvr>
                                      <p:by x="150000" y="150000"/>
                                    </p:animScale>
                                  </p:childTnLst>
                                </p:cTn>
                              </p:par>
                              <p:par>
                                <p:cTn id="52" presetID="6" presetClass="emph" presetSubtype="0" fill="remove" nodeType="withEffect">
                                  <p:stCondLst>
                                    <p:cond delay="0"/>
                                  </p:stCondLst>
                                  <p:childTnLst>
                                    <p:animScale>
                                      <p:cBhvr>
                                        <p:cTn id="53" dur="2000" fill="hold"/>
                                        <p:tgtEl>
                                          <p:spTgt spid="18455">
                                            <p:txEl>
                                              <p:pRg st="4" end="4"/>
                                            </p:txEl>
                                          </p:spTgt>
                                        </p:tgtEl>
                                      </p:cBhvr>
                                      <p:by x="150000" y="150000"/>
                                    </p:animScale>
                                  </p:childTnLst>
                                </p:cTn>
                              </p:par>
                              <p:par>
                                <p:cTn id="54" presetID="6" presetClass="emph" presetSubtype="0" fill="remove" nodeType="withEffect">
                                  <p:stCondLst>
                                    <p:cond delay="0"/>
                                  </p:stCondLst>
                                  <p:childTnLst>
                                    <p:animScale>
                                      <p:cBhvr>
                                        <p:cTn id="55" dur="2000" fill="hold"/>
                                        <p:tgtEl>
                                          <p:spTgt spid="18455">
                                            <p:txEl>
                                              <p:pRg st="5" end="5"/>
                                            </p:txEl>
                                          </p:spTgt>
                                        </p:tgtEl>
                                      </p:cBhvr>
                                      <p:by x="150000" y="150000"/>
                                    </p:animScale>
                                  </p:childTnLst>
                                </p:cTn>
                              </p:par>
                              <p:par>
                                <p:cTn id="56" presetID="6" presetClass="emph" presetSubtype="0" fill="remove" nodeType="withEffect">
                                  <p:stCondLst>
                                    <p:cond delay="0"/>
                                  </p:stCondLst>
                                  <p:childTnLst>
                                    <p:animScale>
                                      <p:cBhvr>
                                        <p:cTn id="57" dur="2000" fill="hold"/>
                                        <p:tgtEl>
                                          <p:spTgt spid="18455">
                                            <p:txEl>
                                              <p:pRg st="6" end="6"/>
                                            </p:txEl>
                                          </p:spTgt>
                                        </p:tgtEl>
                                      </p:cBhvr>
                                      <p:by x="150000" y="150000"/>
                                    </p:animScale>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mph" presetSubtype="0" fill="remove" nodeType="clickEffect">
                                  <p:stCondLst>
                                    <p:cond delay="0"/>
                                  </p:stCondLst>
                                  <p:childTnLst>
                                    <p:animScale>
                                      <p:cBhvr>
                                        <p:cTn id="61" dur="2000" fill="hold"/>
                                        <p:tgtEl>
                                          <p:spTgt spid="18455">
                                            <p:txEl>
                                              <p:pRg st="7" end="7"/>
                                            </p:txEl>
                                          </p:spTgt>
                                        </p:tgtEl>
                                      </p:cBhvr>
                                      <p:by x="150000" y="150000"/>
                                    </p:animScale>
                                  </p:childTnLst>
                                </p:cTn>
                              </p:par>
                            </p:childTnLst>
                          </p:cTn>
                        </p:par>
                      </p:childTnLst>
                    </p:cTn>
                  </p:par>
                  <p:par>
                    <p:cTn id="62" fill="hold" nodeType="clickPar">
                      <p:stCondLst>
                        <p:cond delay="indefinite"/>
                      </p:stCondLst>
                      <p:childTnLst>
                        <p:par>
                          <p:cTn id="63" fill="hold" nodeType="withGroup">
                            <p:stCondLst>
                              <p:cond delay="0"/>
                            </p:stCondLst>
                            <p:childTnLst>
                              <p:par>
                                <p:cTn id="64" presetID="6" presetClass="emph" presetSubtype="0" fill="remove" nodeType="clickEffect">
                                  <p:stCondLst>
                                    <p:cond delay="0"/>
                                  </p:stCondLst>
                                  <p:childTnLst>
                                    <p:animScale>
                                      <p:cBhvr>
                                        <p:cTn id="65" dur="2000" fill="hold"/>
                                        <p:tgtEl>
                                          <p:spTgt spid="18455">
                                            <p:txEl>
                                              <p:pRg st="8" end="8"/>
                                            </p:txEl>
                                          </p:spTgt>
                                        </p:tgtEl>
                                      </p:cBhvr>
                                      <p:by x="150000" y="150000"/>
                                    </p:animScale>
                                  </p:childTnLst>
                                </p:cTn>
                              </p:par>
                              <p:par>
                                <p:cTn id="66" presetID="6" presetClass="emph" presetSubtype="0" fill="remove" nodeType="withEffect">
                                  <p:stCondLst>
                                    <p:cond delay="0"/>
                                  </p:stCondLst>
                                  <p:childTnLst>
                                    <p:animScale>
                                      <p:cBhvr>
                                        <p:cTn id="67" dur="2000" fill="hold"/>
                                        <p:tgtEl>
                                          <p:spTgt spid="18455">
                                            <p:txEl>
                                              <p:pRg st="9" end="9"/>
                                            </p:txEl>
                                          </p:spTgt>
                                        </p:tgtEl>
                                      </p:cBhvr>
                                      <p:by x="150000" y="150000"/>
                                    </p:animScale>
                                  </p:childTnLst>
                                </p:cTn>
                              </p:par>
                              <p:par>
                                <p:cTn id="68" presetID="6" presetClass="emph" presetSubtype="0" fill="remove" nodeType="withEffect">
                                  <p:stCondLst>
                                    <p:cond delay="0"/>
                                  </p:stCondLst>
                                  <p:childTnLst>
                                    <p:animScale>
                                      <p:cBhvr>
                                        <p:cTn id="69" dur="2000" fill="hold"/>
                                        <p:tgtEl>
                                          <p:spTgt spid="18455">
                                            <p:txEl>
                                              <p:pRg st="10" end="10"/>
                                            </p:txEl>
                                          </p:spTgt>
                                        </p:tgtEl>
                                      </p:cBhvr>
                                      <p:by x="150000" y="150000"/>
                                    </p:animScale>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458"/>
                                        </p:tgtEl>
                                        <p:attrNameLst>
                                          <p:attrName>style.visibility</p:attrName>
                                        </p:attrNameLst>
                                      </p:cBhvr>
                                      <p:to>
                                        <p:strVal val="visible"/>
                                      </p:to>
                                    </p:set>
                                    <p:animEffect transition="in" filter="fade">
                                      <p:cBhvr>
                                        <p:cTn id="79" dur="500"/>
                                        <p:tgtEl>
                                          <p:spTgt spid="1845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8459"/>
                                        </p:tgtEl>
                                        <p:attrNameLst>
                                          <p:attrName>style.visibility</p:attrName>
                                        </p:attrNameLst>
                                      </p:cBhvr>
                                      <p:to>
                                        <p:strVal val="visible"/>
                                      </p:to>
                                    </p:set>
                                    <p:animEffect transition="in" filter="fade">
                                      <p:cBhvr>
                                        <p:cTn id="84" dur="500"/>
                                        <p:tgtEl>
                                          <p:spTgt spid="1845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8461"/>
                                        </p:tgtEl>
                                        <p:attrNameLst>
                                          <p:attrName>style.visibility</p:attrName>
                                        </p:attrNameLst>
                                      </p:cBhvr>
                                      <p:to>
                                        <p:strVal val="visible"/>
                                      </p:to>
                                    </p:set>
                                    <p:animEffect transition="in" filter="fade">
                                      <p:cBhvr>
                                        <p:cTn id="89" dur="500"/>
                                        <p:tgtEl>
                                          <p:spTgt spid="1846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9485"/>
                                        </p:tgtEl>
                                        <p:attrNameLst>
                                          <p:attrName>style.visibility</p:attrName>
                                        </p:attrNameLst>
                                      </p:cBhvr>
                                      <p:to>
                                        <p:strVal val="visible"/>
                                      </p:to>
                                    </p:set>
                                    <p:animEffect transition="in" filter="fade">
                                      <p:cBhvr>
                                        <p:cTn id="94" dur="500"/>
                                        <p:tgtEl>
                                          <p:spTgt spid="1948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8462"/>
                                        </p:tgtEl>
                                        <p:attrNameLst>
                                          <p:attrName>style.visibility</p:attrName>
                                        </p:attrNameLst>
                                      </p:cBhvr>
                                      <p:to>
                                        <p:strVal val="visible"/>
                                      </p:to>
                                    </p:set>
                                    <p:animEffect transition="in" filter="fade">
                                      <p:cBhvr>
                                        <p:cTn id="99" dur="500"/>
                                        <p:tgtEl>
                                          <p:spTgt spid="1846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8468"/>
                                        </p:tgtEl>
                                        <p:attrNameLst>
                                          <p:attrName>style.visibility</p:attrName>
                                        </p:attrNameLst>
                                      </p:cBhvr>
                                      <p:to>
                                        <p:strVal val="visible"/>
                                      </p:to>
                                    </p:set>
                                    <p:animEffect transition="in" filter="fade">
                                      <p:cBhvr>
                                        <p:cTn id="104" dur="500"/>
                                        <p:tgtEl>
                                          <p:spTgt spid="1846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8464"/>
                                        </p:tgtEl>
                                        <p:attrNameLst>
                                          <p:attrName>style.visibility</p:attrName>
                                        </p:attrNameLst>
                                      </p:cBhvr>
                                      <p:to>
                                        <p:strVal val="visible"/>
                                      </p:to>
                                    </p:set>
                                    <p:animEffect transition="in" filter="fade">
                                      <p:cBhvr>
                                        <p:cTn id="109" dur="5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5" grpId="0" build="allAtOnce"/>
      <p:bldP spid="18458" grpId="0"/>
      <p:bldP spid="18459" grpId="0"/>
      <p:bldP spid="18461" grpId="0" animBg="1"/>
      <p:bldP spid="18462" grpId="0"/>
      <p:bldP spid="19485" grpId="0" animBg="1"/>
      <p:bldP spid="18464" grpId="0"/>
      <p:bldP spid="1846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362857" y="1672255"/>
            <a:ext cx="115969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82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71403" y="1389980"/>
            <a:ext cx="11849193"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dirty="0" err="1">
                <a:latin typeface="Times New Roman" panose="02020603050405020304" pitchFamily="18" charset="0"/>
                <a:cs typeface="Times New Roman" panose="02020603050405020304" pitchFamily="18" charset="0"/>
              </a:rPr>
              <a:t>Gợi</a:t>
            </a:r>
            <a:r>
              <a:rPr lang="en-US" altLang="en-US" sz="2800" u="sng" dirty="0">
                <a:latin typeface="Times New Roman" panose="02020603050405020304" pitchFamily="18" charset="0"/>
                <a:cs typeface="Times New Roman" panose="02020603050405020304" pitchFamily="18" charset="0"/>
              </a:rPr>
              <a:t> ý</a:t>
            </a:r>
            <a:r>
              <a:rPr lang="en-US" altLang="en-US" sz="2800" dirty="0">
                <a:latin typeface="Times New Roman" panose="02020603050405020304" pitchFamily="18" charset="0"/>
                <a:cs typeface="Times New Roman" panose="02020603050405020304" pitchFamily="18" charset="0"/>
              </a:rPr>
              <a:t>:</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gửi</a:t>
            </a:r>
            <a:r>
              <a:rPr lang="en-US" altLang="en-US" sz="2800" dirty="0">
                <a:latin typeface="Times New Roman" panose="02020603050405020304" pitchFamily="18" charset="0"/>
                <a:cs typeface="Times New Roman" panose="02020603050405020304" pitchFamily="18" charset="0"/>
              </a:rPr>
              <a:t> ai? </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p>
          <a:p>
            <a:pPr algn="just">
              <a:spcAft>
                <a:spcPts val="600"/>
              </a:spcAft>
            </a:pP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 dung,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báo</a:t>
            </a:r>
            <a:r>
              <a:rPr lang="en-US" altLang="en-US" sz="2800" dirty="0">
                <a:latin typeface="Times New Roman" panose="02020603050405020304" pitchFamily="18" charset="0"/>
                <a:cs typeface="Times New Roman" panose="02020603050405020304" pitchFamily="18" charset="0"/>
              </a:rPr>
              <a:t> tin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p>
          <a:p>
            <a:pPr algn="just">
              <a:spcAft>
                <a:spcPts val="600"/>
              </a:spcAft>
            </a:pP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cuối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hẹn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p>
          <a:p>
            <a:pPr algn="just">
              <a:spcAft>
                <a:spcPts val="60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p>
          <a:p>
            <a:pPr algn="just">
              <a:spcAft>
                <a:spcPts val="600"/>
              </a:spcAft>
            </a:pPr>
            <a:endParaRPr lang="en-US" altLang="en-US" sz="2800"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rotWithShape="1">
          <a:blip r:embed="rId3"/>
          <a:srcRect t="59815"/>
          <a:stretch/>
        </p:blipFill>
        <p:spPr>
          <a:xfrm>
            <a:off x="0" y="6004559"/>
            <a:ext cx="12192000" cy="84789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23" name="Rectangle 2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2264</Words>
  <Application>Microsoft Office PowerPoint</Application>
  <PresentationFormat>Widescreen</PresentationFormat>
  <Paragraphs>177</Paragraphs>
  <Slides>30</Slides>
  <Notes>11</Notes>
  <HiddenSlides>0</HiddenSlides>
  <MMClips>1</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30</vt:i4>
      </vt:variant>
    </vt:vector>
  </HeadingPairs>
  <TitlesOfParts>
    <vt:vector size="43" baseType="lpstr">
      <vt:lpstr>.VnAvant</vt:lpstr>
      <vt:lpstr>.VnTime</vt:lpstr>
      <vt:lpstr>Arial</vt:lpstr>
      <vt:lpstr>Calibri</vt:lpstr>
      <vt:lpstr>Calibri Light</vt:lpstr>
      <vt:lpstr>HP001 4 hang 1 ô ly</vt:lpstr>
      <vt:lpstr>Times New Roman</vt:lpstr>
      <vt:lpstr>Office Theme</vt:lpstr>
      <vt:lpstr>1_Office Theme</vt:lpstr>
      <vt:lpstr>3_Office Theme</vt:lpstr>
      <vt:lpstr>Default Design</vt:lpstr>
      <vt:lpstr>1_Default Design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PC</dc:creator>
  <cp:lastModifiedBy>ASUS</cp:lastModifiedBy>
  <cp:revision>59</cp:revision>
  <dcterms:created xsi:type="dcterms:W3CDTF">2021-09-09T07:24:41Z</dcterms:created>
  <dcterms:modified xsi:type="dcterms:W3CDTF">2021-11-12T14:40:00Z</dcterms:modified>
</cp:coreProperties>
</file>