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19"/>
  </p:notesMasterIdLst>
  <p:sldIdLst>
    <p:sldId id="331" r:id="rId2"/>
    <p:sldId id="336" r:id="rId3"/>
    <p:sldId id="337" r:id="rId4"/>
    <p:sldId id="329" r:id="rId5"/>
    <p:sldId id="332" r:id="rId6"/>
    <p:sldId id="267" r:id="rId7"/>
    <p:sldId id="304" r:id="rId8"/>
    <p:sldId id="328" r:id="rId9"/>
    <p:sldId id="327" r:id="rId10"/>
    <p:sldId id="333" r:id="rId11"/>
    <p:sldId id="303" r:id="rId12"/>
    <p:sldId id="334" r:id="rId13"/>
    <p:sldId id="330" r:id="rId14"/>
    <p:sldId id="335" r:id="rId15"/>
    <p:sldId id="306" r:id="rId16"/>
    <p:sldId id="307" r:id="rId17"/>
    <p:sldId id="324" r:id="rId18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7C0813"/>
    <a:srgbClr val="FFCCCC"/>
    <a:srgbClr val="990033"/>
    <a:srgbClr val="800000"/>
    <a:srgbClr val="00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0" autoAdjust="0"/>
    <p:restoredTop sz="94660"/>
  </p:normalViewPr>
  <p:slideViewPr>
    <p:cSldViewPr>
      <p:cViewPr varScale="1">
        <p:scale>
          <a:sx n="110" d="100"/>
          <a:sy n="110" d="100"/>
        </p:scale>
        <p:origin x="605" y="6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53A16BF-A402-4F55-B9F6-BD39E0D6A832}" type="datetimeFigureOut">
              <a:rPr lang="en-US"/>
              <a:pPr>
                <a:defRPr/>
              </a:pPr>
              <a:t>12/13/2021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DE30E1-D813-4C8F-B73D-9B19EF248B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143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17019-9FE0-48DA-B0D8-117C5813B5F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6100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ABEF33-434B-40DE-935B-300954A35B3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inpin heiti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inpin heiti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156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13E0E42-59A6-4F14-8E0E-46CA959C1E4E}" type="slidenum"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pPr/>
              <a:t>8</a:t>
            </a:fld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747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B2057E-740D-4872-AA07-C931E680985D}" type="slidenum"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pPr/>
              <a:t>9</a:t>
            </a:fld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493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ABEF33-434B-40DE-935B-300954A35B3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inpin heiti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inpin heiti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156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E30E1-D813-4C8F-B73D-9B19EF248BB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68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9F1FD4-441A-47AA-B4CD-E34A738008D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2860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7FA3-7B4C-4519-A4A6-8A4366021FB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5563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AB87F-9541-45A4-A186-E2D8B032805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8033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0978450"/>
      </p:ext>
    </p:extLst>
  </p:cSld>
  <p:clrMapOvr>
    <a:masterClrMapping/>
  </p:clrMapOvr>
  <p:transition spd="slow" advClick="0" advTm="400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E7348-B44F-4C02-A349-7A729DAE06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2348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DC4BC-2621-49A0-949E-944C2AC5887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513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124C-CE30-4B01-9EAD-BD555118EF5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6522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7F46E-22D4-48E3-A8B1-442F325C9F9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3418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FDBD-8B78-4434-B415-3024BA3CE4C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6587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B29-EDB3-46AD-9C5E-65A9C95FEC0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3201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42AF-25B3-488E-96FB-2B91173CAFF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974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701F-6575-4220-B346-EF90DBCB5C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4562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2E6D3-EE9F-4021-BE5E-3C97F9E665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16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D51223-3CDB-4ADC-9C0C-E730905970F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135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35F6D3DE-405C-4B08-9CD3-75672218D22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64673" y="2695361"/>
            <a:ext cx="1679327" cy="2286000"/>
          </a:xfrm>
          <a:prstGeom prst="rect">
            <a:avLst/>
          </a:prstGeom>
        </p:spPr>
      </p:pic>
      <p:pic>
        <p:nvPicPr>
          <p:cNvPr id="5" name="PA_图片 8" descr="图片包含 矢量图形, 事情&#10;&#10;已生成高可信度的说明">
            <a:extLst>
              <a:ext uri="{FF2B5EF4-FFF2-40B4-BE49-F238E27FC236}">
                <a16:creationId xmlns:a16="http://schemas.microsoft.com/office/drawing/2014/main" id="{BC18687A-0DDD-4585-8A15-6ECA6E64C68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51888" y="1999319"/>
            <a:ext cx="3420621" cy="3678086"/>
          </a:xfrm>
          <a:prstGeom prst="rect">
            <a:avLst/>
          </a:prstGeom>
        </p:spPr>
      </p:pic>
      <p:pic>
        <p:nvPicPr>
          <p:cNvPr id="6" name="PA_图片 10">
            <a:extLst>
              <a:ext uri="{FF2B5EF4-FFF2-40B4-BE49-F238E27FC236}">
                <a16:creationId xmlns:a16="http://schemas.microsoft.com/office/drawing/2014/main" id="{FF65E65F-31EB-4D24-98AC-69DC68A0C965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8423" y="1390891"/>
            <a:ext cx="1753007" cy="1753007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EFA97CED-98B0-4355-AEA4-3396701F2831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8283" y="-649546"/>
            <a:ext cx="6484177" cy="5564446"/>
          </a:xfrm>
          <a:prstGeom prst="rect">
            <a:avLst/>
          </a:prstGeom>
        </p:spPr>
      </p:pic>
      <p:sp>
        <p:nvSpPr>
          <p:cNvPr id="8" name="文本框 2054"/>
          <p:cNvSpPr txBox="1"/>
          <p:nvPr/>
        </p:nvSpPr>
        <p:spPr>
          <a:xfrm>
            <a:off x="2959563" y="1758614"/>
            <a:ext cx="4416155" cy="1873494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>
            <a:spAutoFit/>
          </a:bodyPr>
          <a:lstStyle/>
          <a:p>
            <a:pPr algn="ctr" defTabSz="814436" eaLnBrk="1" hangingPunct="1">
              <a:spcBef>
                <a:spcPct val="50000"/>
              </a:spcBef>
              <a:defRPr/>
            </a:pPr>
            <a:r>
              <a:rPr lang="en-US" altLang="zh-CN" sz="3900" b="1" dirty="0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CHÀO MỪNG </a:t>
            </a:r>
            <a:r>
              <a:rPr lang="en-US" altLang="zh-CN" sz="39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CÁC </a:t>
            </a:r>
            <a:r>
              <a:rPr lang="vi-VN" altLang="zh-CN" sz="39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CON</a:t>
            </a:r>
            <a:r>
              <a:rPr lang="en-US" altLang="zh-CN" sz="39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900" b="1" dirty="0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ĐẾN VỚI TIẾT HỌC</a:t>
            </a:r>
          </a:p>
        </p:txBody>
      </p:sp>
    </p:spTree>
    <p:extLst>
      <p:ext uri="{BB962C8B-B14F-4D97-AF65-F5344CB8AC3E}">
        <p14:creationId xmlns:p14="http://schemas.microsoft.com/office/powerpoint/2010/main" val="85088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7.40741E-7 L -0.00325 0.85232 " pathEditMode="relative" rAng="0" ptsTypes="AA">
                                      <p:cBhvr>
                                        <p:cTn id="14" dur="2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4261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>
            <a:extLst>
              <a:ext uri="{FF2B5EF4-FFF2-40B4-BE49-F238E27FC236}">
                <a16:creationId xmlns:a16="http://schemas.microsoft.com/office/drawing/2014/main" id="{DFAD6D53-3DE8-4273-9180-4C2692309D4F}"/>
              </a:ext>
            </a:extLst>
          </p:cNvPr>
          <p:cNvGrpSpPr/>
          <p:nvPr/>
        </p:nvGrpSpPr>
        <p:grpSpPr>
          <a:xfrm>
            <a:off x="1" y="0"/>
            <a:ext cx="9114800" cy="5143500"/>
            <a:chOff x="0" y="0"/>
            <a:chExt cx="12192000" cy="6858000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A5E91FBD-37BC-457E-ABD5-D9C2829FD3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4857" y="0"/>
              <a:ext cx="9797143" cy="6858000"/>
            </a:xfrm>
            <a:prstGeom prst="rect">
              <a:avLst/>
            </a:prstGeom>
          </p:spPr>
        </p:pic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A2E216C4-7DC3-4BDA-A6E4-709881A4CC07}"/>
                </a:ext>
              </a:extLst>
            </p:cNvPr>
            <p:cNvSpPr/>
            <p:nvPr/>
          </p:nvSpPr>
          <p:spPr>
            <a:xfrm>
              <a:off x="0" y="0"/>
              <a:ext cx="2394857" cy="6858000"/>
            </a:xfrm>
            <a:prstGeom prst="rect">
              <a:avLst/>
            </a:prstGeom>
            <a:solidFill>
              <a:srgbClr val="FEFB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00" dirty="0">
                <a:solidFill>
                  <a:prstClr val="white"/>
                </a:solidFill>
                <a:latin typeface="inpin heiti" charset="-122"/>
                <a:ea typeface="inpin heiti" charset="-122"/>
              </a:endParaRPr>
            </a:p>
          </p:txBody>
        </p:sp>
      </p:grp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CEE1C666-20C7-446E-8AC2-A57590AB36B4}"/>
              </a:ext>
            </a:extLst>
          </p:cNvPr>
          <p:cNvSpPr/>
          <p:nvPr/>
        </p:nvSpPr>
        <p:spPr>
          <a:xfrm>
            <a:off x="3566216" y="378332"/>
            <a:ext cx="4587184" cy="980080"/>
          </a:xfrm>
          <a:prstGeom prst="roundRect">
            <a:avLst>
              <a:gd name="adj" fmla="val 50000"/>
            </a:avLst>
          </a:prstGeom>
          <a:solidFill>
            <a:srgbClr val="FDE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altLang="zh-CN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inpin heiti" charset="-122"/>
                <a:cs typeface="Times New Roman" panose="02020603050405020304" pitchFamily="18" charset="0"/>
              </a:rPr>
              <a:t>2. </a:t>
            </a:r>
            <a:r>
              <a:rPr lang="vi-VN" altLang="zh-CN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inpin heiti" charset="-122"/>
                <a:cs typeface="Times New Roman" panose="02020603050405020304" pitchFamily="18" charset="0"/>
              </a:rPr>
              <a:t>L</a:t>
            </a:r>
            <a:r>
              <a:rPr lang="en-US" altLang="zh-CN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inpin heiti" charset="-122"/>
                <a:cs typeface="Times New Roman" panose="02020603050405020304" pitchFamily="18" charset="0"/>
              </a:rPr>
              <a:t>UYỆN TẬP</a:t>
            </a:r>
            <a:endParaRPr lang="zh-CN" altLang="en-US" sz="4400" b="1" dirty="0">
              <a:solidFill>
                <a:srgbClr val="FF0000"/>
              </a:solidFill>
              <a:latin typeface="Times New Roman" panose="02020603050405020304" pitchFamily="18" charset="0"/>
              <a:ea typeface="inpin heiti" charset="-122"/>
              <a:cs typeface="Times New Roman" panose="02020603050405020304" pitchFamily="18" charset="0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C134D97E-F1D2-445D-8119-3552073EF5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0" y="1358412"/>
            <a:ext cx="3166878" cy="349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14676"/>
      </p:ext>
    </p:extLst>
  </p:cSld>
  <p:clrMapOvr>
    <a:masterClrMapping/>
  </p:clrMapOvr>
  <p:transition spd="slow" advClick="0" advTm="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914400" y="1200150"/>
            <a:ext cx="2362200" cy="952500"/>
            <a:chOff x="528" y="2272"/>
            <a:chExt cx="1488" cy="800"/>
          </a:xfrm>
        </p:grpSpPr>
        <p:sp>
          <p:nvSpPr>
            <p:cNvPr id="10289" name="Text Box 15"/>
            <p:cNvSpPr txBox="1">
              <a:spLocks noChangeArrowheads="1"/>
            </p:cNvSpPr>
            <p:nvPr/>
          </p:nvSpPr>
          <p:spPr bwMode="auto">
            <a:xfrm>
              <a:off x="528" y="22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anose="02020603050405020304" pitchFamily="18" charset="0"/>
                </a:rPr>
                <a:t>872     4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90" name="Group 16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91" name="Line 17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2" name="Line 18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28600" y="438150"/>
            <a:ext cx="2590800" cy="730250"/>
            <a:chOff x="1680" y="1440"/>
            <a:chExt cx="1632" cy="613"/>
          </a:xfrm>
        </p:grpSpPr>
        <p:sp>
          <p:nvSpPr>
            <p:cNvPr id="10282" name="AutoShape 30"/>
            <p:cNvSpPr>
              <a:spLocks noChangeArrowheads="1"/>
            </p:cNvSpPr>
            <p:nvPr/>
          </p:nvSpPr>
          <p:spPr bwMode="gray">
            <a:xfrm>
              <a:off x="1680" y="1440"/>
              <a:ext cx="1632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Tính </a:t>
              </a:r>
              <a:r>
                <a:rPr lang="vi-VN" altLang="en-US" sz="2800" b="1" smtClean="0">
                  <a:latin typeface="Times New Roman" panose="02020603050405020304" pitchFamily="18" charset="0"/>
                </a:rPr>
                <a:t>(V)</a:t>
              </a:r>
              <a:endParaRPr lang="en-US" altLang="en-US" sz="2800" b="1">
                <a:latin typeface="Times New Roman" panose="02020603050405020304" pitchFamily="18" charset="0"/>
              </a:endParaRPr>
            </a:p>
          </p:txBody>
        </p:sp>
        <p:grpSp>
          <p:nvGrpSpPr>
            <p:cNvPr id="10283" name="Group 31"/>
            <p:cNvGrpSpPr>
              <a:grpSpLocks/>
            </p:cNvGrpSpPr>
            <p:nvPr/>
          </p:nvGrpSpPr>
          <p:grpSpPr bwMode="auto">
            <a:xfrm>
              <a:off x="1728" y="1507"/>
              <a:ext cx="432" cy="546"/>
              <a:chOff x="240" y="1585"/>
              <a:chExt cx="432" cy="546"/>
            </a:xfrm>
          </p:grpSpPr>
          <p:grpSp>
            <p:nvGrpSpPr>
              <p:cNvPr id="10284" name="Group 32"/>
              <p:cNvGrpSpPr>
                <a:grpSpLocks/>
              </p:cNvGrpSpPr>
              <p:nvPr/>
            </p:nvGrpSpPr>
            <p:grpSpPr bwMode="auto">
              <a:xfrm>
                <a:off x="240" y="1585"/>
                <a:ext cx="432" cy="546"/>
                <a:chOff x="999" y="3120"/>
                <a:chExt cx="628" cy="1060"/>
              </a:xfrm>
            </p:grpSpPr>
            <p:sp>
              <p:nvSpPr>
                <p:cNvPr id="10286" name="AutoShape 33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8882" name="Freeform 34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8883" name="Text Box 35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85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US" alt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10285" name="Text Box 36"/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4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5120852" y="1209675"/>
            <a:ext cx="2362200" cy="971550"/>
            <a:chOff x="528" y="2256"/>
            <a:chExt cx="1488" cy="816"/>
          </a:xfrm>
        </p:grpSpPr>
        <p:sp>
          <p:nvSpPr>
            <p:cNvPr id="10270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anose="02020603050405020304" pitchFamily="18" charset="0"/>
                </a:rPr>
                <a:t>390     6</a:t>
              </a:r>
              <a:endPara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71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72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3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7145213" y="1200150"/>
            <a:ext cx="2362200" cy="990600"/>
            <a:chOff x="528" y="2240"/>
            <a:chExt cx="1488" cy="832"/>
          </a:xfrm>
        </p:grpSpPr>
        <p:sp>
          <p:nvSpPr>
            <p:cNvPr id="10266" name="Text Box 56"/>
            <p:cNvSpPr txBox="1">
              <a:spLocks noChangeArrowheads="1"/>
            </p:cNvSpPr>
            <p:nvPr/>
          </p:nvSpPr>
          <p:spPr bwMode="auto">
            <a:xfrm>
              <a:off x="528" y="224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anose="02020603050405020304" pitchFamily="18" charset="0"/>
                </a:rPr>
                <a:t>905     5</a:t>
              </a:r>
              <a:endPara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67" name="Group 57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68" name="Line 58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9" name="Line 59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8926" name="Text Box 78"/>
          <p:cNvSpPr txBox="1">
            <a:spLocks noChangeArrowheads="1"/>
          </p:cNvSpPr>
          <p:nvPr/>
        </p:nvSpPr>
        <p:spPr bwMode="auto">
          <a:xfrm>
            <a:off x="504825" y="1200150"/>
            <a:ext cx="533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a)</a:t>
            </a:r>
          </a:p>
        </p:txBody>
      </p:sp>
      <p:grpSp>
        <p:nvGrpSpPr>
          <p:cNvPr id="62" name="Group 50"/>
          <p:cNvGrpSpPr>
            <a:grpSpLocks/>
          </p:cNvGrpSpPr>
          <p:nvPr/>
        </p:nvGrpSpPr>
        <p:grpSpPr bwMode="auto">
          <a:xfrm>
            <a:off x="2854569" y="1249577"/>
            <a:ext cx="2362200" cy="971550"/>
            <a:chOff x="528" y="2256"/>
            <a:chExt cx="1488" cy="816"/>
          </a:xfrm>
        </p:grpSpPr>
        <p:sp>
          <p:nvSpPr>
            <p:cNvPr id="63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smtClean="0">
                  <a:latin typeface="Times New Roman" panose="02020603050405020304" pitchFamily="18" charset="0"/>
                </a:rPr>
                <a:t>3</a:t>
              </a:r>
              <a:r>
                <a:rPr lang="vi-VN" altLang="en-US" sz="2800" b="1" smtClean="0">
                  <a:latin typeface="Times New Roman" panose="02020603050405020304" pitchFamily="18" charset="0"/>
                </a:rPr>
                <a:t>75</a:t>
              </a:r>
              <a:r>
                <a:rPr lang="en-US" altLang="en-US" sz="2800" b="1" smtClean="0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5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4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65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914400" y="1200150"/>
            <a:ext cx="2362200" cy="952500"/>
            <a:chOff x="528" y="2272"/>
            <a:chExt cx="1488" cy="800"/>
          </a:xfrm>
        </p:grpSpPr>
        <p:sp>
          <p:nvSpPr>
            <p:cNvPr id="10289" name="Text Box 15"/>
            <p:cNvSpPr txBox="1">
              <a:spLocks noChangeArrowheads="1"/>
            </p:cNvSpPr>
            <p:nvPr/>
          </p:nvSpPr>
          <p:spPr bwMode="auto">
            <a:xfrm>
              <a:off x="528" y="22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872     4</a:t>
              </a:r>
              <a:endPara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10290" name="Group 16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91" name="Line 17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292" name="Line 18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28600" y="438150"/>
            <a:ext cx="2590800" cy="730250"/>
            <a:chOff x="1680" y="1440"/>
            <a:chExt cx="1632" cy="613"/>
          </a:xfrm>
        </p:grpSpPr>
        <p:sp>
          <p:nvSpPr>
            <p:cNvPr id="10282" name="AutoShape 30"/>
            <p:cNvSpPr>
              <a:spLocks noChangeArrowheads="1"/>
            </p:cNvSpPr>
            <p:nvPr/>
          </p:nvSpPr>
          <p:spPr bwMode="gray">
            <a:xfrm>
              <a:off x="1680" y="1440"/>
              <a:ext cx="1632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   Tính </a:t>
              </a:r>
              <a:r>
                <a:rPr kumimoji="0" lang="vi-VN" altLang="en-US" sz="2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(V)</a:t>
              </a:r>
              <a:endPara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10283" name="Group 31"/>
            <p:cNvGrpSpPr>
              <a:grpSpLocks/>
            </p:cNvGrpSpPr>
            <p:nvPr/>
          </p:nvGrpSpPr>
          <p:grpSpPr bwMode="auto">
            <a:xfrm>
              <a:off x="1728" y="1507"/>
              <a:ext cx="432" cy="546"/>
              <a:chOff x="240" y="1585"/>
              <a:chExt cx="432" cy="546"/>
            </a:xfrm>
          </p:grpSpPr>
          <p:grpSp>
            <p:nvGrpSpPr>
              <p:cNvPr id="10284" name="Group 32"/>
              <p:cNvGrpSpPr>
                <a:grpSpLocks/>
              </p:cNvGrpSpPr>
              <p:nvPr/>
            </p:nvGrpSpPr>
            <p:grpSpPr bwMode="auto">
              <a:xfrm>
                <a:off x="240" y="1585"/>
                <a:ext cx="432" cy="546"/>
                <a:chOff x="999" y="3120"/>
                <a:chExt cx="628" cy="1060"/>
              </a:xfrm>
            </p:grpSpPr>
            <p:sp>
              <p:nvSpPr>
                <p:cNvPr id="10286" name="AutoShape 33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8882" name="Freeform 34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8883" name="Text Box 35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85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0285" name="Text Box 36"/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4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rPr>
                  <a:t>1</a:t>
                </a:r>
              </a:p>
            </p:txBody>
          </p:sp>
        </p:grp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838200" y="2114550"/>
            <a:ext cx="738188" cy="1550988"/>
            <a:chOff x="528" y="2841"/>
            <a:chExt cx="465" cy="957"/>
          </a:xfrm>
        </p:grpSpPr>
        <p:sp>
          <p:nvSpPr>
            <p:cNvPr id="1027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28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281" name="Line 46"/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5105400" y="1200150"/>
            <a:ext cx="2362200" cy="971550"/>
            <a:chOff x="528" y="2256"/>
            <a:chExt cx="1488" cy="816"/>
          </a:xfrm>
        </p:grpSpPr>
        <p:sp>
          <p:nvSpPr>
            <p:cNvPr id="10270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390     6</a:t>
              </a:r>
              <a:endPara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10271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72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273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7174259" y="1202254"/>
            <a:ext cx="2362200" cy="990600"/>
            <a:chOff x="528" y="2240"/>
            <a:chExt cx="1488" cy="832"/>
          </a:xfrm>
        </p:grpSpPr>
        <p:sp>
          <p:nvSpPr>
            <p:cNvPr id="10266" name="Text Box 56"/>
            <p:cNvSpPr txBox="1">
              <a:spLocks noChangeArrowheads="1"/>
            </p:cNvSpPr>
            <p:nvPr/>
          </p:nvSpPr>
          <p:spPr bwMode="auto">
            <a:xfrm>
              <a:off x="528" y="224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905     5</a:t>
              </a:r>
              <a:endPara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10267" name="Group 57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68" name="Line 58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269" name="Line 59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926" name="Text Box 78"/>
          <p:cNvSpPr txBox="1">
            <a:spLocks noChangeArrowheads="1"/>
          </p:cNvSpPr>
          <p:nvPr/>
        </p:nvSpPr>
        <p:spPr bwMode="auto">
          <a:xfrm>
            <a:off x="504825" y="1200150"/>
            <a:ext cx="533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a)</a:t>
            </a:r>
          </a:p>
        </p:txBody>
      </p:sp>
      <p:grpSp>
        <p:nvGrpSpPr>
          <p:cNvPr id="54" name="Group 49"/>
          <p:cNvGrpSpPr>
            <a:grpSpLocks/>
          </p:cNvGrpSpPr>
          <p:nvPr/>
        </p:nvGrpSpPr>
        <p:grpSpPr bwMode="auto">
          <a:xfrm>
            <a:off x="5028833" y="1962150"/>
            <a:ext cx="685800" cy="763339"/>
            <a:chOff x="528" y="2841"/>
            <a:chExt cx="432" cy="471"/>
          </a:xfrm>
        </p:grpSpPr>
        <p:sp>
          <p:nvSpPr>
            <p:cNvPr id="55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6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8" name="Group 49"/>
          <p:cNvGrpSpPr>
            <a:grpSpLocks/>
          </p:cNvGrpSpPr>
          <p:nvPr/>
        </p:nvGrpSpPr>
        <p:grpSpPr bwMode="auto">
          <a:xfrm>
            <a:off x="7197354" y="1982995"/>
            <a:ext cx="738188" cy="1550988"/>
            <a:chOff x="528" y="2841"/>
            <a:chExt cx="465" cy="957"/>
          </a:xfrm>
        </p:grpSpPr>
        <p:sp>
          <p:nvSpPr>
            <p:cNvPr id="5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1" name="Line 46"/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62" name="Group 50"/>
          <p:cNvGrpSpPr>
            <a:grpSpLocks/>
          </p:cNvGrpSpPr>
          <p:nvPr/>
        </p:nvGrpSpPr>
        <p:grpSpPr bwMode="auto">
          <a:xfrm>
            <a:off x="2875451" y="1216413"/>
            <a:ext cx="2362200" cy="971550"/>
            <a:chOff x="528" y="2256"/>
            <a:chExt cx="1488" cy="816"/>
          </a:xfrm>
        </p:grpSpPr>
        <p:sp>
          <p:nvSpPr>
            <p:cNvPr id="63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3</a:t>
              </a:r>
              <a:r>
                <a:rPr kumimoji="0" lang="vi-VN" altLang="en-US" sz="2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75</a:t>
              </a:r>
              <a:r>
                <a:rPr kumimoji="0" lang="en-US" altLang="en-US" sz="2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    </a:t>
              </a:r>
              <a:r>
                <a:rPr kumimoji="0" lang="vi-VN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5</a:t>
              </a:r>
              <a:endPara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64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65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6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7" name="Group 49"/>
          <p:cNvGrpSpPr>
            <a:grpSpLocks/>
          </p:cNvGrpSpPr>
          <p:nvPr/>
        </p:nvGrpSpPr>
        <p:grpSpPr bwMode="auto">
          <a:xfrm>
            <a:off x="2819399" y="2208972"/>
            <a:ext cx="685800" cy="763339"/>
            <a:chOff x="528" y="2841"/>
            <a:chExt cx="432" cy="471"/>
          </a:xfrm>
        </p:grpSpPr>
        <p:sp>
          <p:nvSpPr>
            <p:cNvPr id="68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9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6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2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66775" y="164376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8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66775" y="207529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0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072297" y="205971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7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863969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1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38225" y="244909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4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94996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3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221765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2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058865" y="166097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8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994996" y="3236740"/>
            <a:ext cx="852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32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1575" y="374365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0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616569" y="172283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7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819400" y="1665371"/>
            <a:ext cx="666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35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981325" y="221298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2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219084" y="2228843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5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864219" y="171881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5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981325" y="2576947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25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143250" y="301886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0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867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6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5105400" y="1561601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36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04692" y="1947362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3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476142" y="193886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0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11505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5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286375" y="2315337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30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491162" y="272548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0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924800" y="156160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1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174259" y="1548515"/>
            <a:ext cx="306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5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130562" y="196215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4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302012" y="196215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0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8077200" y="154851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8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7091362" y="2282563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4</a:t>
            </a: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0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7302012" y="268526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0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529512" y="268526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5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8279423" y="156160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1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500937" y="301886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5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500937" y="349835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0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430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914400" y="1200150"/>
            <a:ext cx="2362200" cy="952500"/>
            <a:chOff x="528" y="2272"/>
            <a:chExt cx="1488" cy="800"/>
          </a:xfrm>
        </p:grpSpPr>
        <p:sp>
          <p:nvSpPr>
            <p:cNvPr id="10289" name="Text Box 15"/>
            <p:cNvSpPr txBox="1">
              <a:spLocks noChangeArrowheads="1"/>
            </p:cNvSpPr>
            <p:nvPr/>
          </p:nvSpPr>
          <p:spPr bwMode="auto">
            <a:xfrm>
              <a:off x="528" y="22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 smtClean="0">
                  <a:latin typeface="Times New Roman" panose="02020603050405020304" pitchFamily="18" charset="0"/>
                </a:rPr>
                <a:t>457</a:t>
              </a:r>
              <a:r>
                <a:rPr lang="en-US" altLang="en-US" sz="2800" b="1" smtClean="0">
                  <a:latin typeface="Times New Roman" panose="02020603050405020304" pitchFamily="18" charset="0"/>
                </a:rPr>
                <a:t>     </a:t>
              </a:r>
              <a:r>
                <a:rPr lang="en-US" altLang="en-US" sz="2800" b="1">
                  <a:latin typeface="Times New Roman" panose="02020603050405020304" pitchFamily="18" charset="0"/>
                </a:rPr>
                <a:t>4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90" name="Group 16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91" name="Line 17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2" name="Line 18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28600" y="438150"/>
            <a:ext cx="2590800" cy="730250"/>
            <a:chOff x="1680" y="1440"/>
            <a:chExt cx="1632" cy="613"/>
          </a:xfrm>
        </p:grpSpPr>
        <p:sp>
          <p:nvSpPr>
            <p:cNvPr id="10282" name="AutoShape 30"/>
            <p:cNvSpPr>
              <a:spLocks noChangeArrowheads="1"/>
            </p:cNvSpPr>
            <p:nvPr/>
          </p:nvSpPr>
          <p:spPr bwMode="gray">
            <a:xfrm>
              <a:off x="1680" y="1440"/>
              <a:ext cx="1632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Tính </a:t>
              </a:r>
              <a:r>
                <a:rPr lang="vi-VN" altLang="en-US" sz="2800" b="1" smtClean="0">
                  <a:latin typeface="Times New Roman" panose="02020603050405020304" pitchFamily="18" charset="0"/>
                </a:rPr>
                <a:t>(V)</a:t>
              </a:r>
              <a:endParaRPr lang="en-US" altLang="en-US" sz="2800" b="1">
                <a:latin typeface="Times New Roman" panose="02020603050405020304" pitchFamily="18" charset="0"/>
              </a:endParaRPr>
            </a:p>
          </p:txBody>
        </p:sp>
        <p:grpSp>
          <p:nvGrpSpPr>
            <p:cNvPr id="10283" name="Group 31"/>
            <p:cNvGrpSpPr>
              <a:grpSpLocks/>
            </p:cNvGrpSpPr>
            <p:nvPr/>
          </p:nvGrpSpPr>
          <p:grpSpPr bwMode="auto">
            <a:xfrm>
              <a:off x="1728" y="1507"/>
              <a:ext cx="432" cy="546"/>
              <a:chOff x="240" y="1585"/>
              <a:chExt cx="432" cy="546"/>
            </a:xfrm>
          </p:grpSpPr>
          <p:grpSp>
            <p:nvGrpSpPr>
              <p:cNvPr id="10284" name="Group 32"/>
              <p:cNvGrpSpPr>
                <a:grpSpLocks/>
              </p:cNvGrpSpPr>
              <p:nvPr/>
            </p:nvGrpSpPr>
            <p:grpSpPr bwMode="auto">
              <a:xfrm>
                <a:off x="240" y="1585"/>
                <a:ext cx="432" cy="546"/>
                <a:chOff x="999" y="3120"/>
                <a:chExt cx="628" cy="1060"/>
              </a:xfrm>
            </p:grpSpPr>
            <p:sp>
              <p:nvSpPr>
                <p:cNvPr id="10286" name="AutoShape 33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78882" name="Freeform 34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8883" name="Text Box 35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85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US" alt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10285" name="Text Box 36"/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4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5105400" y="1171575"/>
            <a:ext cx="2362200" cy="971550"/>
            <a:chOff x="528" y="2256"/>
            <a:chExt cx="1488" cy="816"/>
          </a:xfrm>
        </p:grpSpPr>
        <p:sp>
          <p:nvSpPr>
            <p:cNvPr id="10270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 smtClean="0">
                  <a:latin typeface="Times New Roman" panose="02020603050405020304" pitchFamily="18" charset="0"/>
                </a:rPr>
                <a:t>489</a:t>
              </a:r>
              <a:r>
                <a:rPr lang="en-US" altLang="en-US" sz="2800" b="1" smtClean="0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5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71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72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3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7162800" y="1072265"/>
            <a:ext cx="2362200" cy="990600"/>
            <a:chOff x="528" y="2240"/>
            <a:chExt cx="1488" cy="832"/>
          </a:xfrm>
        </p:grpSpPr>
        <p:sp>
          <p:nvSpPr>
            <p:cNvPr id="10266" name="Text Box 56"/>
            <p:cNvSpPr txBox="1">
              <a:spLocks noChangeArrowheads="1"/>
            </p:cNvSpPr>
            <p:nvPr/>
          </p:nvSpPr>
          <p:spPr bwMode="auto">
            <a:xfrm>
              <a:off x="528" y="224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 smtClean="0">
                  <a:latin typeface="Times New Roman" panose="02020603050405020304" pitchFamily="18" charset="0"/>
                </a:rPr>
                <a:t>230</a:t>
              </a:r>
              <a:r>
                <a:rPr lang="en-US" altLang="en-US" sz="2800" b="1" smtClean="0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6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10267" name="Group 57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68" name="Line 58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9" name="Line 59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8926" name="Text Box 78"/>
          <p:cNvSpPr txBox="1">
            <a:spLocks noChangeArrowheads="1"/>
          </p:cNvSpPr>
          <p:nvPr/>
        </p:nvSpPr>
        <p:spPr bwMode="auto">
          <a:xfrm>
            <a:off x="504825" y="1200150"/>
            <a:ext cx="533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800" b="1">
                <a:latin typeface="Times New Roman" panose="02020603050405020304" pitchFamily="18" charset="0"/>
              </a:rPr>
              <a:t>b</a:t>
            </a:r>
            <a:r>
              <a:rPr lang="en-US" altLang="en-US" sz="2800" b="1" smtClean="0">
                <a:latin typeface="Times New Roman" panose="02020603050405020304" pitchFamily="18" charset="0"/>
              </a:rPr>
              <a:t>)</a:t>
            </a:r>
            <a:endParaRPr lang="en-US" altLang="en-US" sz="2800" b="1">
              <a:latin typeface="Times New Roman" panose="02020603050405020304" pitchFamily="18" charset="0"/>
            </a:endParaRPr>
          </a:p>
        </p:txBody>
      </p:sp>
      <p:grpSp>
        <p:nvGrpSpPr>
          <p:cNvPr id="62" name="Group 50"/>
          <p:cNvGrpSpPr>
            <a:grpSpLocks/>
          </p:cNvGrpSpPr>
          <p:nvPr/>
        </p:nvGrpSpPr>
        <p:grpSpPr bwMode="auto">
          <a:xfrm>
            <a:off x="2854569" y="1249577"/>
            <a:ext cx="2362200" cy="971550"/>
            <a:chOff x="528" y="2256"/>
            <a:chExt cx="1488" cy="816"/>
          </a:xfrm>
        </p:grpSpPr>
        <p:sp>
          <p:nvSpPr>
            <p:cNvPr id="63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 smtClean="0">
                  <a:latin typeface="Times New Roman" panose="02020603050405020304" pitchFamily="18" charset="0"/>
                </a:rPr>
                <a:t>578</a:t>
              </a:r>
              <a:r>
                <a:rPr lang="en-US" altLang="en-US" sz="2800" b="1" smtClean="0">
                  <a:latin typeface="Times New Roman" panose="02020603050405020304" pitchFamily="18" charset="0"/>
                </a:rPr>
                <a:t>     </a:t>
              </a:r>
              <a:r>
                <a:rPr lang="vi-VN" altLang="en-US" sz="2800" b="1">
                  <a:latin typeface="Times New Roman" panose="02020603050405020304" pitchFamily="18" charset="0"/>
                </a:rPr>
                <a:t>3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4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65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1521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914400" y="1200150"/>
            <a:ext cx="2362200" cy="952500"/>
            <a:chOff x="528" y="2272"/>
            <a:chExt cx="1488" cy="800"/>
          </a:xfrm>
        </p:grpSpPr>
        <p:sp>
          <p:nvSpPr>
            <p:cNvPr id="10289" name="Text Box 15"/>
            <p:cNvSpPr txBox="1">
              <a:spLocks noChangeArrowheads="1"/>
            </p:cNvSpPr>
            <p:nvPr/>
          </p:nvSpPr>
          <p:spPr bwMode="auto">
            <a:xfrm>
              <a:off x="528" y="22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altLang="en-US" sz="2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457</a:t>
              </a:r>
              <a:r>
                <a:rPr kumimoji="0" lang="en-US" altLang="en-US" sz="2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    </a:t>
              </a:r>
              <a:r>
                <a:rPr kumimoji="0" lang="en-US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4</a:t>
              </a:r>
              <a:endPara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10290" name="Group 16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91" name="Line 17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292" name="Line 18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28600" y="438150"/>
            <a:ext cx="2590800" cy="730250"/>
            <a:chOff x="1680" y="1440"/>
            <a:chExt cx="1632" cy="613"/>
          </a:xfrm>
        </p:grpSpPr>
        <p:sp>
          <p:nvSpPr>
            <p:cNvPr id="10282" name="AutoShape 30"/>
            <p:cNvSpPr>
              <a:spLocks noChangeArrowheads="1"/>
            </p:cNvSpPr>
            <p:nvPr/>
          </p:nvSpPr>
          <p:spPr bwMode="gray">
            <a:xfrm>
              <a:off x="1680" y="1440"/>
              <a:ext cx="1632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   Tính </a:t>
              </a:r>
              <a:r>
                <a:rPr kumimoji="0" lang="vi-VN" altLang="en-US" sz="2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(V)</a:t>
              </a:r>
              <a:endPara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10283" name="Group 31"/>
            <p:cNvGrpSpPr>
              <a:grpSpLocks/>
            </p:cNvGrpSpPr>
            <p:nvPr/>
          </p:nvGrpSpPr>
          <p:grpSpPr bwMode="auto">
            <a:xfrm>
              <a:off x="1728" y="1507"/>
              <a:ext cx="432" cy="546"/>
              <a:chOff x="240" y="1585"/>
              <a:chExt cx="432" cy="546"/>
            </a:xfrm>
          </p:grpSpPr>
          <p:grpSp>
            <p:nvGrpSpPr>
              <p:cNvPr id="10284" name="Group 32"/>
              <p:cNvGrpSpPr>
                <a:grpSpLocks/>
              </p:cNvGrpSpPr>
              <p:nvPr/>
            </p:nvGrpSpPr>
            <p:grpSpPr bwMode="auto">
              <a:xfrm>
                <a:off x="240" y="1585"/>
                <a:ext cx="432" cy="546"/>
                <a:chOff x="999" y="3120"/>
                <a:chExt cx="628" cy="1060"/>
              </a:xfrm>
            </p:grpSpPr>
            <p:sp>
              <p:nvSpPr>
                <p:cNvPr id="10286" name="AutoShape 33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8882" name="Freeform 34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8883" name="Text Box 35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854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0285" name="Text Box 36"/>
              <p:cNvSpPr txBox="1">
                <a:spLocks noChangeArrowheads="1"/>
              </p:cNvSpPr>
              <p:nvPr/>
            </p:nvSpPr>
            <p:spPr bwMode="auto">
              <a:xfrm>
                <a:off x="384" y="1599"/>
                <a:ext cx="288" cy="4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rPr>
                  <a:t>1</a:t>
                </a:r>
              </a:p>
            </p:txBody>
          </p:sp>
        </p:grp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838200" y="2114550"/>
            <a:ext cx="738188" cy="1550988"/>
            <a:chOff x="528" y="2841"/>
            <a:chExt cx="465" cy="957"/>
          </a:xfrm>
        </p:grpSpPr>
        <p:sp>
          <p:nvSpPr>
            <p:cNvPr id="1027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28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281" name="Line 46"/>
            <p:cNvSpPr>
              <a:spLocks noChangeShapeType="1"/>
            </p:cNvSpPr>
            <p:nvPr/>
          </p:nvSpPr>
          <p:spPr bwMode="auto">
            <a:xfrm>
              <a:off x="561" y="379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5105400" y="1171575"/>
            <a:ext cx="2362200" cy="971550"/>
            <a:chOff x="528" y="2256"/>
            <a:chExt cx="1488" cy="816"/>
          </a:xfrm>
        </p:grpSpPr>
        <p:sp>
          <p:nvSpPr>
            <p:cNvPr id="10270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altLang="en-US" sz="2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489</a:t>
              </a:r>
              <a:r>
                <a:rPr kumimoji="0" lang="en-US" altLang="en-US" sz="2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    </a:t>
              </a:r>
              <a:r>
                <a:rPr kumimoji="0" lang="vi-VN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5</a:t>
              </a:r>
              <a:endPara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10271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72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273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7162800" y="1072265"/>
            <a:ext cx="2362200" cy="990600"/>
            <a:chOff x="528" y="2240"/>
            <a:chExt cx="1488" cy="832"/>
          </a:xfrm>
        </p:grpSpPr>
        <p:sp>
          <p:nvSpPr>
            <p:cNvPr id="10266" name="Text Box 56"/>
            <p:cNvSpPr txBox="1">
              <a:spLocks noChangeArrowheads="1"/>
            </p:cNvSpPr>
            <p:nvPr/>
          </p:nvSpPr>
          <p:spPr bwMode="auto">
            <a:xfrm>
              <a:off x="528" y="224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altLang="en-US" sz="2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230</a:t>
              </a:r>
              <a:r>
                <a:rPr kumimoji="0" lang="en-US" altLang="en-US" sz="2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    </a:t>
              </a:r>
              <a:r>
                <a:rPr kumimoji="0" lang="vi-VN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6</a:t>
              </a:r>
              <a:endPara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10267" name="Group 57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10268" name="Line 58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269" name="Line 59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78926" name="Text Box 78"/>
          <p:cNvSpPr txBox="1">
            <a:spLocks noChangeArrowheads="1"/>
          </p:cNvSpPr>
          <p:nvPr/>
        </p:nvSpPr>
        <p:spPr bwMode="auto">
          <a:xfrm>
            <a:off x="504825" y="1200150"/>
            <a:ext cx="533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</a:t>
            </a:r>
            <a:r>
              <a:rPr kumimoji="0" lang="en-US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)</a:t>
            </a: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54" name="Group 49"/>
          <p:cNvGrpSpPr>
            <a:grpSpLocks/>
          </p:cNvGrpSpPr>
          <p:nvPr/>
        </p:nvGrpSpPr>
        <p:grpSpPr bwMode="auto">
          <a:xfrm>
            <a:off x="5028834" y="1962152"/>
            <a:ext cx="804863" cy="769822"/>
            <a:chOff x="528" y="2841"/>
            <a:chExt cx="507" cy="475"/>
          </a:xfrm>
        </p:grpSpPr>
        <p:sp>
          <p:nvSpPr>
            <p:cNvPr id="55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6" name="Line 44"/>
            <p:cNvSpPr>
              <a:spLocks noChangeShapeType="1"/>
            </p:cNvSpPr>
            <p:nvPr/>
          </p:nvSpPr>
          <p:spPr bwMode="auto">
            <a:xfrm>
              <a:off x="603" y="3316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8" name="Group 49"/>
          <p:cNvGrpSpPr>
            <a:grpSpLocks/>
          </p:cNvGrpSpPr>
          <p:nvPr/>
        </p:nvGrpSpPr>
        <p:grpSpPr bwMode="auto">
          <a:xfrm>
            <a:off x="7186611" y="1922585"/>
            <a:ext cx="685800" cy="763339"/>
            <a:chOff x="528" y="2841"/>
            <a:chExt cx="432" cy="471"/>
          </a:xfrm>
        </p:grpSpPr>
        <p:sp>
          <p:nvSpPr>
            <p:cNvPr id="59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0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62" name="Group 50"/>
          <p:cNvGrpSpPr>
            <a:grpSpLocks/>
          </p:cNvGrpSpPr>
          <p:nvPr/>
        </p:nvGrpSpPr>
        <p:grpSpPr bwMode="auto">
          <a:xfrm>
            <a:off x="2854569" y="1249577"/>
            <a:ext cx="2362200" cy="971550"/>
            <a:chOff x="528" y="2256"/>
            <a:chExt cx="1488" cy="816"/>
          </a:xfrm>
        </p:grpSpPr>
        <p:sp>
          <p:nvSpPr>
            <p:cNvPr id="63" name="Text Box 51"/>
            <p:cNvSpPr txBox="1">
              <a:spLocks noChangeArrowheads="1"/>
            </p:cNvSpPr>
            <p:nvPr/>
          </p:nvSpPr>
          <p:spPr bwMode="auto">
            <a:xfrm>
              <a:off x="528" y="2256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altLang="en-US" sz="2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578</a:t>
              </a:r>
              <a:r>
                <a:rPr kumimoji="0" lang="en-US" altLang="en-US" sz="2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    </a:t>
              </a:r>
              <a:r>
                <a:rPr kumimoji="0" lang="vi-VN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3</a:t>
              </a:r>
              <a:endPara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64" name="Group 52"/>
            <p:cNvGrpSpPr>
              <a:grpSpLocks/>
            </p:cNvGrpSpPr>
            <p:nvPr/>
          </p:nvGrpSpPr>
          <p:grpSpPr bwMode="auto">
            <a:xfrm>
              <a:off x="1008" y="2304"/>
              <a:ext cx="624" cy="768"/>
              <a:chOff x="1104" y="1920"/>
              <a:chExt cx="816" cy="768"/>
            </a:xfrm>
          </p:grpSpPr>
          <p:sp>
            <p:nvSpPr>
              <p:cNvPr id="65" name="Line 53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6" name="Line 54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7" name="Group 49"/>
          <p:cNvGrpSpPr>
            <a:grpSpLocks/>
          </p:cNvGrpSpPr>
          <p:nvPr/>
        </p:nvGrpSpPr>
        <p:grpSpPr bwMode="auto">
          <a:xfrm>
            <a:off x="2819399" y="2208972"/>
            <a:ext cx="685800" cy="763339"/>
            <a:chOff x="528" y="2841"/>
            <a:chExt cx="432" cy="471"/>
          </a:xfrm>
        </p:grpSpPr>
        <p:sp>
          <p:nvSpPr>
            <p:cNvPr id="68" name="Line 41"/>
            <p:cNvSpPr>
              <a:spLocks noChangeShapeType="1"/>
            </p:cNvSpPr>
            <p:nvPr/>
          </p:nvSpPr>
          <p:spPr bwMode="auto">
            <a:xfrm>
              <a:off x="528" y="2841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9" name="Line 44"/>
            <p:cNvSpPr>
              <a:spLocks noChangeShapeType="1"/>
            </p:cNvSpPr>
            <p:nvPr/>
          </p:nvSpPr>
          <p:spPr bwMode="auto">
            <a:xfrm>
              <a:off x="528" y="3312"/>
              <a:ext cx="432" cy="0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6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1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66775" y="164376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4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66775" y="207529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0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072297" y="205971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5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863969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1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38225" y="244909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4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94996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1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221765" y="286163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7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058865" y="1660975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4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994996" y="3236740"/>
            <a:ext cx="852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16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1575" y="374365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1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616569" y="172283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1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819400" y="1665371"/>
            <a:ext cx="666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3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828192" y="220047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2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014662" y="2221127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7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864219" y="171881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9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809874" y="2582935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27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014662" y="294687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0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86740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9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5105400" y="1561601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45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04692" y="1947362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3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476142" y="193886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9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115050" y="1653648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7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286375" y="2315337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35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491162" y="2725489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4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924800" y="1561601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3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7130561" y="1456787"/>
            <a:ext cx="713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18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302012" y="1947673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5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506066" y="1960263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0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8165123" y="153782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8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7268674" y="2246054"/>
            <a:ext cx="752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4</a:t>
            </a: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8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7467600" y="268526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2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3200765" y="293181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8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035669" y="1709224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2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3186111" y="338485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6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  <p:sp>
        <p:nvSpPr>
          <p:cNvPr id="110" name="Line 44"/>
          <p:cNvSpPr>
            <a:spLocks noChangeShapeType="1"/>
          </p:cNvSpPr>
          <p:nvPr/>
        </p:nvSpPr>
        <p:spPr bwMode="auto">
          <a:xfrm>
            <a:off x="2933700" y="3890365"/>
            <a:ext cx="6858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3200765" y="3908076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ue Roman"/>
                <a:ea typeface="+mn-ea"/>
                <a:cs typeface="+mn-cs"/>
              </a:rPr>
              <a:t>2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ue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968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0" name="Text Box 70"/>
          <p:cNvSpPr txBox="1">
            <a:spLocks noChangeArrowheads="1"/>
          </p:cNvSpPr>
          <p:nvPr/>
        </p:nvSpPr>
        <p:spPr bwMode="auto">
          <a:xfrm>
            <a:off x="152400" y="1827181"/>
            <a:ext cx="441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9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:1 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81991" name="Text Box 71"/>
          <p:cNvSpPr txBox="1">
            <a:spLocks noChangeArrowheads="1"/>
          </p:cNvSpPr>
          <p:nvPr/>
        </p:nvSpPr>
        <p:spPr bwMode="auto">
          <a:xfrm>
            <a:off x="4267200" y="1962150"/>
            <a:ext cx="480060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tất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cả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     </a:t>
            </a:r>
            <a:r>
              <a:rPr lang="vi-VN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latin typeface="Times New Roman" panose="02020603050405020304" pitchFamily="18" charset="0"/>
              </a:rPr>
              <a:t>234 : 9 = 26</a:t>
            </a:r>
            <a:r>
              <a:rPr lang="vi-VN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latin typeface="Times New Roman" panose="02020603050405020304" pitchFamily="18" charset="0"/>
              </a:rPr>
              <a:t>(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hàng</a:t>
            </a:r>
            <a:r>
              <a:rPr lang="en-US" altLang="en-US" sz="3200" b="1" dirty="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          </a:t>
            </a:r>
            <a:r>
              <a:rPr lang="vi-VN" altLang="en-US" sz="3200" b="1" dirty="0">
                <a:latin typeface="Times New Roman" panose="02020603050405020304" pitchFamily="18" charset="0"/>
              </a:rPr>
              <a:t>      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Đáp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</a:rPr>
              <a:t> :26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hàng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81994" name="Text Box 74"/>
          <p:cNvSpPr txBox="1">
            <a:spLocks noChangeArrowheads="1"/>
          </p:cNvSpPr>
          <p:nvPr/>
        </p:nvSpPr>
        <p:spPr bwMode="auto">
          <a:xfrm>
            <a:off x="152400" y="148029"/>
            <a:ext cx="8839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(V)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234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1995" name="Text Box 75"/>
          <p:cNvSpPr txBox="1">
            <a:spLocks noChangeArrowheads="1"/>
          </p:cNvSpPr>
          <p:nvPr/>
        </p:nvSpPr>
        <p:spPr bwMode="auto">
          <a:xfrm>
            <a:off x="5295900" y="1240043"/>
            <a:ext cx="274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1996" name="Text Box 76"/>
          <p:cNvSpPr txBox="1">
            <a:spLocks noChangeArrowheads="1"/>
          </p:cNvSpPr>
          <p:nvPr/>
        </p:nvSpPr>
        <p:spPr bwMode="auto">
          <a:xfrm>
            <a:off x="-76200" y="1214848"/>
            <a:ext cx="2667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3200" b="1" u="sng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1997" name="Text Box 77"/>
          <p:cNvSpPr txBox="1">
            <a:spLocks noChangeArrowheads="1"/>
          </p:cNvSpPr>
          <p:nvPr/>
        </p:nvSpPr>
        <p:spPr bwMode="auto">
          <a:xfrm>
            <a:off x="152400" y="2464816"/>
            <a:ext cx="449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234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:…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19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819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0" grpId="0"/>
      <p:bldP spid="81994" grpId="0"/>
      <p:bldP spid="81995" grpId="0"/>
      <p:bldP spid="81996" grpId="0"/>
      <p:bldP spid="8199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0" y="514350"/>
            <a:ext cx="3581400" cy="690563"/>
            <a:chOff x="384" y="1604"/>
            <a:chExt cx="2256" cy="701"/>
          </a:xfrm>
        </p:grpSpPr>
        <p:sp>
          <p:nvSpPr>
            <p:cNvPr id="13364" name="AutoShape 21"/>
            <p:cNvSpPr>
              <a:spLocks noChangeArrowheads="1"/>
            </p:cNvSpPr>
            <p:nvPr/>
          </p:nvSpPr>
          <p:spPr bwMode="gray">
            <a:xfrm>
              <a:off x="384" y="1614"/>
              <a:ext cx="2256" cy="479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         Viết theo mẫu </a:t>
              </a:r>
              <a:r>
                <a:rPr lang="vi-VN" altLang="en-US" sz="2800" b="1" smtClean="0">
                  <a:latin typeface="Times New Roman" panose="02020603050405020304" pitchFamily="18" charset="0"/>
                </a:rPr>
                <a:t>(S)</a:t>
              </a:r>
              <a:endParaRPr lang="en-US" altLang="en-US" sz="2800" b="1">
                <a:latin typeface="Times New Roman" panose="02020603050405020304" pitchFamily="18" charset="0"/>
              </a:endParaRPr>
            </a:p>
          </p:txBody>
        </p:sp>
        <p:grpSp>
          <p:nvGrpSpPr>
            <p:cNvPr id="13365" name="Group 22"/>
            <p:cNvGrpSpPr>
              <a:grpSpLocks/>
            </p:cNvGrpSpPr>
            <p:nvPr/>
          </p:nvGrpSpPr>
          <p:grpSpPr bwMode="auto">
            <a:xfrm>
              <a:off x="432" y="1604"/>
              <a:ext cx="432" cy="701"/>
              <a:chOff x="240" y="1520"/>
              <a:chExt cx="432" cy="701"/>
            </a:xfrm>
          </p:grpSpPr>
          <p:grpSp>
            <p:nvGrpSpPr>
              <p:cNvPr id="13366" name="Group 23"/>
              <p:cNvGrpSpPr>
                <a:grpSpLocks/>
              </p:cNvGrpSpPr>
              <p:nvPr/>
            </p:nvGrpSpPr>
            <p:grpSpPr bwMode="auto">
              <a:xfrm>
                <a:off x="240" y="1583"/>
                <a:ext cx="432" cy="638"/>
                <a:chOff x="999" y="3120"/>
                <a:chExt cx="628" cy="1240"/>
              </a:xfrm>
            </p:grpSpPr>
            <p:sp>
              <p:nvSpPr>
                <p:cNvPr id="13368" name="AutoShape 24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62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82969" name="Freeform 25"/>
                <p:cNvSpPr>
                  <a:spLocks/>
                </p:cNvSpPr>
                <p:nvPr/>
              </p:nvSpPr>
              <p:spPr bwMode="gray">
                <a:xfrm>
                  <a:off x="1047" y="3167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82970" name="Text Box 26"/>
                <p:cNvSpPr txBox="1">
                  <a:spLocks noChangeArrowheads="1"/>
                </p:cNvSpPr>
                <p:nvPr/>
              </p:nvSpPr>
              <p:spPr bwMode="gray">
                <a:xfrm>
                  <a:off x="1290" y="3323"/>
                  <a:ext cx="169" cy="1037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endParaRPr lang="en-US" alt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endParaRPr>
                </a:p>
              </p:txBody>
            </p:sp>
          </p:grpSp>
          <p:sp>
            <p:nvSpPr>
              <p:cNvPr id="13367" name="Text Box 27"/>
              <p:cNvSpPr txBox="1">
                <a:spLocks noChangeArrowheads="1"/>
              </p:cNvSpPr>
              <p:nvPr/>
            </p:nvSpPr>
            <p:spPr bwMode="auto">
              <a:xfrm>
                <a:off x="384" y="1520"/>
                <a:ext cx="288" cy="5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>
                    <a:solidFill>
                      <a:srgbClr val="8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</p:grpSp>
      <p:graphicFrame>
        <p:nvGraphicFramePr>
          <p:cNvPr id="83071" name="Group 12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014281568"/>
              </p:ext>
            </p:extLst>
          </p:nvPr>
        </p:nvGraphicFramePr>
        <p:xfrm>
          <a:off x="56508" y="1892300"/>
          <a:ext cx="9067800" cy="2584451"/>
        </p:xfrm>
        <a:graphic>
          <a:graphicData uri="http://schemas.openxmlformats.org/drawingml/2006/table">
            <a:tbl>
              <a:tblPr/>
              <a:tblGrid>
                <a:gridCol w="1317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5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75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25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884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78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78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4301" marB="343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3001" name="Text Box 57"/>
          <p:cNvSpPr txBox="1">
            <a:spLocks noChangeArrowheads="1"/>
          </p:cNvSpPr>
          <p:nvPr/>
        </p:nvSpPr>
        <p:spPr bwMode="auto">
          <a:xfrm>
            <a:off x="56508" y="2005013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Số đã cho</a:t>
            </a:r>
          </a:p>
        </p:txBody>
      </p:sp>
      <p:sp>
        <p:nvSpPr>
          <p:cNvPr id="83002" name="Text Box 58"/>
          <p:cNvSpPr txBox="1">
            <a:spLocks noChangeArrowheads="1"/>
          </p:cNvSpPr>
          <p:nvPr/>
        </p:nvSpPr>
        <p:spPr bwMode="auto">
          <a:xfrm>
            <a:off x="-19692" y="278130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Giảm 8 lần</a:t>
            </a:r>
          </a:p>
        </p:txBody>
      </p:sp>
      <p:sp>
        <p:nvSpPr>
          <p:cNvPr id="83003" name="Text Box 59"/>
          <p:cNvSpPr txBox="1">
            <a:spLocks noChangeArrowheads="1"/>
          </p:cNvSpPr>
          <p:nvPr/>
        </p:nvSpPr>
        <p:spPr bwMode="auto">
          <a:xfrm>
            <a:off x="-19692" y="377190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Giảm 6 lần</a:t>
            </a:r>
          </a:p>
        </p:txBody>
      </p:sp>
      <p:sp>
        <p:nvSpPr>
          <p:cNvPr id="83017" name="Text Box 73"/>
          <p:cNvSpPr txBox="1">
            <a:spLocks noChangeArrowheads="1"/>
          </p:cNvSpPr>
          <p:nvPr/>
        </p:nvSpPr>
        <p:spPr bwMode="auto">
          <a:xfrm>
            <a:off x="1809108" y="2019300"/>
            <a:ext cx="110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432m</a:t>
            </a:r>
          </a:p>
        </p:txBody>
      </p:sp>
      <p:sp>
        <p:nvSpPr>
          <p:cNvPr id="83018" name="Text Box 74"/>
          <p:cNvSpPr txBox="1">
            <a:spLocks noChangeArrowheads="1"/>
          </p:cNvSpPr>
          <p:nvPr/>
        </p:nvSpPr>
        <p:spPr bwMode="auto">
          <a:xfrm>
            <a:off x="3714108" y="2019300"/>
            <a:ext cx="110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888kg</a:t>
            </a:r>
          </a:p>
        </p:txBody>
      </p:sp>
      <p:sp>
        <p:nvSpPr>
          <p:cNvPr id="83020" name="Text Box 76"/>
          <p:cNvSpPr txBox="1">
            <a:spLocks noChangeArrowheads="1"/>
          </p:cNvSpPr>
          <p:nvPr/>
        </p:nvSpPr>
        <p:spPr bwMode="auto">
          <a:xfrm>
            <a:off x="7295508" y="2019300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312 ngày</a:t>
            </a:r>
          </a:p>
        </p:txBody>
      </p:sp>
      <p:sp>
        <p:nvSpPr>
          <p:cNvPr id="83021" name="Text Box 77"/>
          <p:cNvSpPr txBox="1">
            <a:spLocks noChangeArrowheads="1"/>
          </p:cNvSpPr>
          <p:nvPr/>
        </p:nvSpPr>
        <p:spPr bwMode="auto">
          <a:xfrm>
            <a:off x="1275708" y="278130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432m: 8 = </a:t>
            </a:r>
          </a:p>
        </p:txBody>
      </p:sp>
      <p:sp>
        <p:nvSpPr>
          <p:cNvPr id="83029" name="Text Box 85"/>
          <p:cNvSpPr txBox="1">
            <a:spLocks noChangeArrowheads="1"/>
          </p:cNvSpPr>
          <p:nvPr/>
        </p:nvSpPr>
        <p:spPr bwMode="auto">
          <a:xfrm>
            <a:off x="5695308" y="2019300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600 giờ</a:t>
            </a:r>
          </a:p>
        </p:txBody>
      </p:sp>
      <p:sp>
        <p:nvSpPr>
          <p:cNvPr id="83031" name="Text Box 87"/>
          <p:cNvSpPr txBox="1">
            <a:spLocks noChangeArrowheads="1"/>
          </p:cNvSpPr>
          <p:nvPr/>
        </p:nvSpPr>
        <p:spPr bwMode="auto">
          <a:xfrm>
            <a:off x="1351908" y="377190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432 : 6 =</a:t>
            </a:r>
          </a:p>
        </p:txBody>
      </p:sp>
      <p:sp>
        <p:nvSpPr>
          <p:cNvPr id="13353" name="Rectangle 92"/>
          <p:cNvSpPr>
            <a:spLocks noChangeArrowheads="1"/>
          </p:cNvSpPr>
          <p:nvPr/>
        </p:nvSpPr>
        <p:spPr bwMode="auto">
          <a:xfrm>
            <a:off x="3590283" y="3733800"/>
            <a:ext cx="1676400" cy="342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54" name="Rectangle 94"/>
          <p:cNvSpPr>
            <a:spLocks noChangeArrowheads="1"/>
          </p:cNvSpPr>
          <p:nvPr/>
        </p:nvSpPr>
        <p:spPr bwMode="auto">
          <a:xfrm>
            <a:off x="5285733" y="3619500"/>
            <a:ext cx="1676400" cy="571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3047" name="Text Box 103"/>
          <p:cNvSpPr txBox="1">
            <a:spLocks noChangeArrowheads="1"/>
          </p:cNvSpPr>
          <p:nvPr/>
        </p:nvSpPr>
        <p:spPr bwMode="auto">
          <a:xfrm>
            <a:off x="2418708" y="278130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54m</a:t>
            </a:r>
          </a:p>
        </p:txBody>
      </p:sp>
      <p:sp>
        <p:nvSpPr>
          <p:cNvPr id="83048" name="Text Box 104"/>
          <p:cNvSpPr txBox="1">
            <a:spLocks noChangeArrowheads="1"/>
          </p:cNvSpPr>
          <p:nvPr/>
        </p:nvSpPr>
        <p:spPr bwMode="auto">
          <a:xfrm>
            <a:off x="2342508" y="377190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72m</a:t>
            </a:r>
          </a:p>
        </p:txBody>
      </p:sp>
      <p:sp>
        <p:nvSpPr>
          <p:cNvPr id="83049" name="Text Box 105"/>
          <p:cNvSpPr txBox="1">
            <a:spLocks noChangeArrowheads="1"/>
          </p:cNvSpPr>
          <p:nvPr/>
        </p:nvSpPr>
        <p:spPr bwMode="auto">
          <a:xfrm>
            <a:off x="3028308" y="2781300"/>
            <a:ext cx="2286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888kg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  <a:r>
              <a:rPr lang="vi-VN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111kg</a:t>
            </a:r>
          </a:p>
        </p:txBody>
      </p:sp>
      <p:sp>
        <p:nvSpPr>
          <p:cNvPr id="83053" name="Text Box 109"/>
          <p:cNvSpPr txBox="1">
            <a:spLocks noChangeArrowheads="1"/>
          </p:cNvSpPr>
          <p:nvPr/>
        </p:nvSpPr>
        <p:spPr bwMode="auto">
          <a:xfrm>
            <a:off x="3028308" y="3771900"/>
            <a:ext cx="20885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888kg</a:t>
            </a:r>
            <a:r>
              <a:rPr lang="vi-VN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vi-VN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6=</a:t>
            </a:r>
            <a:r>
              <a:rPr lang="vi-VN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148kg</a:t>
            </a:r>
          </a:p>
        </p:txBody>
      </p:sp>
      <p:sp>
        <p:nvSpPr>
          <p:cNvPr id="83054" name="Text Box 110"/>
          <p:cNvSpPr txBox="1">
            <a:spLocks noChangeArrowheads="1"/>
          </p:cNvSpPr>
          <p:nvPr/>
        </p:nvSpPr>
        <p:spPr bwMode="auto">
          <a:xfrm>
            <a:off x="5009508" y="278130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 smtClean="0">
                <a:latin typeface="Times New Roman" panose="02020603050405020304" pitchFamily="18" charset="0"/>
              </a:rPr>
              <a:t>600giờ:8=75giờ</a:t>
            </a:r>
            <a:endParaRPr lang="en-US" altLang="en-US" sz="2000" b="1" dirty="0">
              <a:latin typeface="Times New Roman" panose="02020603050405020304" pitchFamily="18" charset="0"/>
            </a:endParaRPr>
          </a:p>
        </p:txBody>
      </p:sp>
      <p:sp>
        <p:nvSpPr>
          <p:cNvPr id="83056" name="Text Box 112"/>
          <p:cNvSpPr txBox="1">
            <a:spLocks noChangeArrowheads="1"/>
          </p:cNvSpPr>
          <p:nvPr/>
        </p:nvSpPr>
        <p:spPr bwMode="auto">
          <a:xfrm>
            <a:off x="5071420" y="3771900"/>
            <a:ext cx="2105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latin typeface="Times New Roman" panose="02020603050405020304" pitchFamily="18" charset="0"/>
              </a:rPr>
              <a:t>600giờ:6=100giờ</a:t>
            </a:r>
          </a:p>
        </p:txBody>
      </p:sp>
      <p:sp>
        <p:nvSpPr>
          <p:cNvPr id="83062" name="Text Box 118"/>
          <p:cNvSpPr txBox="1">
            <a:spLocks noChangeArrowheads="1"/>
          </p:cNvSpPr>
          <p:nvPr/>
        </p:nvSpPr>
        <p:spPr bwMode="auto">
          <a:xfrm>
            <a:off x="6990708" y="2781300"/>
            <a:ext cx="2590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312ngày:8=39ngày</a:t>
            </a:r>
          </a:p>
        </p:txBody>
      </p:sp>
      <p:sp>
        <p:nvSpPr>
          <p:cNvPr id="83063" name="Text Box 119"/>
          <p:cNvSpPr txBox="1">
            <a:spLocks noChangeArrowheads="1"/>
          </p:cNvSpPr>
          <p:nvPr/>
        </p:nvSpPr>
        <p:spPr bwMode="auto">
          <a:xfrm>
            <a:off x="6990708" y="3771900"/>
            <a:ext cx="2590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312ngày:6=52ngày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83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83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83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83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8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8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500"/>
                                        <p:tgtEl>
                                          <p:spTgt spid="8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83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3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8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8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83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01" grpId="0" autoUpdateAnimBg="0"/>
      <p:bldP spid="83002" grpId="0" autoUpdateAnimBg="0"/>
      <p:bldP spid="83003" grpId="0" autoUpdateAnimBg="0"/>
      <p:bldP spid="83017" grpId="0"/>
      <p:bldP spid="83018" grpId="0" autoUpdateAnimBg="0"/>
      <p:bldP spid="83020" grpId="0" autoUpdateAnimBg="0"/>
      <p:bldP spid="83021" grpId="0"/>
      <p:bldP spid="83029" grpId="0" autoUpdateAnimBg="0"/>
      <p:bldP spid="83047" grpId="0"/>
      <p:bldP spid="83048" grpId="0"/>
      <p:bldP spid="83053" grpId="0"/>
      <p:bldP spid="83054" grpId="0"/>
      <p:bldP spid="83056" grpId="0"/>
      <p:bldP spid="83062" grpId="0"/>
      <p:bldP spid="8306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Pictur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WordArt 5"/>
          <p:cNvSpPr>
            <a:spLocks noChangeArrowheads="1" noChangeShapeType="1" noTextEdit="1"/>
          </p:cNvSpPr>
          <p:nvPr/>
        </p:nvSpPr>
        <p:spPr bwMode="auto">
          <a:xfrm>
            <a:off x="1143000" y="800100"/>
            <a:ext cx="7010400" cy="33718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CHÀO CÁC </a:t>
            </a:r>
            <a:r>
              <a:rPr lang="vi-VN" sz="3600" b="1" kern="1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CON</a:t>
            </a:r>
            <a:r>
              <a:rPr lang="en-US" sz="3600" b="1" kern="1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 </a:t>
            </a: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732"/>
            <a:ext cx="9144000" cy="5086349"/>
          </a:xfrm>
        </p:spPr>
      </p:pic>
      <p:sp>
        <p:nvSpPr>
          <p:cNvPr id="5" name="TextBox 4"/>
          <p:cNvSpPr txBox="1"/>
          <p:nvPr/>
        </p:nvSpPr>
        <p:spPr>
          <a:xfrm>
            <a:off x="2743200" y="549016"/>
            <a:ext cx="5867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  <a:p>
            <a:r>
              <a:rPr lang="en-US" sz="3200" b="1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Chia </a:t>
            </a:r>
            <a:r>
              <a:rPr lang="en-US" sz="3200" b="1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200" b="1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200" b="1" dirty="0" smtClean="0">
              <a:solidFill>
                <a:srgbClr val="FF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Bích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58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/>
          </p:cNvPr>
          <p:cNvSpPr txBox="1">
            <a:spLocks noChangeArrowheads="1"/>
          </p:cNvSpPr>
          <p:nvPr/>
        </p:nvSpPr>
        <p:spPr bwMode="auto">
          <a:xfrm>
            <a:off x="304800" y="2000250"/>
            <a:ext cx="2171700" cy="369888"/>
          </a:xfrm>
          <a:prstGeom prst="rect">
            <a:avLst/>
          </a:prstGeom>
          <a:noFill/>
          <a:ln>
            <a:noFill/>
          </a:ln>
        </p:spPr>
        <p:txBody>
          <a:bodyPr lIns="91398" tIns="45699" rIns="91398" bIns="45699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ue Roman" panose="020B0604020202020204" charset="0"/>
                <a:ea typeface="+mn-ea"/>
                <a:cs typeface="+mn-cs"/>
              </a:rPr>
              <a:t> 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1447800" y="400050"/>
            <a:ext cx="69342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 em chuẩn bị  </a:t>
            </a:r>
          </a:p>
        </p:txBody>
      </p:sp>
      <p:sp>
        <p:nvSpPr>
          <p:cNvPr id="4100" name="TextBox 7"/>
          <p:cNvSpPr txBox="1">
            <a:spLocks noChangeArrowheads="1"/>
          </p:cNvSpPr>
          <p:nvPr/>
        </p:nvSpPr>
        <p:spPr bwMode="auto">
          <a:xfrm>
            <a:off x="381000" y="1143000"/>
            <a:ext cx="830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Sách giáo khoa Tiếng Việt lớp 3 tập 1.  </a:t>
            </a:r>
          </a:p>
        </p:txBody>
      </p:sp>
      <p:sp>
        <p:nvSpPr>
          <p:cNvPr id="4101" name="TextBox 8"/>
          <p:cNvSpPr txBox="1">
            <a:spLocks noChangeArrowheads="1"/>
          </p:cNvSpPr>
          <p:nvPr/>
        </p:nvSpPr>
        <p:spPr bwMode="auto">
          <a:xfrm>
            <a:off x="381000" y="1657350"/>
            <a:ext cx="830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Vở Tiếng Việt, bút  mực để ghi  bài.  </a:t>
            </a:r>
          </a:p>
        </p:txBody>
      </p:sp>
      <p:sp>
        <p:nvSpPr>
          <p:cNvPr id="4102" name="TextBox 9"/>
          <p:cNvSpPr txBox="1">
            <a:spLocks noChangeArrowheads="1"/>
          </p:cNvSpPr>
          <p:nvPr/>
        </p:nvSpPr>
        <p:spPr bwMode="auto">
          <a:xfrm>
            <a:off x="381000" y="2571750"/>
            <a:ext cx="830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4. Ngồi không quá gần ti vi hoặc máy tính, điện thoại.  </a:t>
            </a:r>
          </a:p>
        </p:txBody>
      </p:sp>
      <p:sp>
        <p:nvSpPr>
          <p:cNvPr id="4103" name="TextBox 10"/>
          <p:cNvSpPr txBox="1">
            <a:spLocks noChangeArrowheads="1"/>
          </p:cNvSpPr>
          <p:nvPr/>
        </p:nvSpPr>
        <p:spPr bwMode="auto">
          <a:xfrm>
            <a:off x="381000" y="3371850"/>
            <a:ext cx="8305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5. Chú ý nghe cô hướng dẫn học và thực hiện các nhiệm vụ  học tập theo yêu cầu.</a:t>
            </a:r>
          </a:p>
        </p:txBody>
      </p:sp>
      <p:sp>
        <p:nvSpPr>
          <p:cNvPr id="4104" name="TextBox 11"/>
          <p:cNvSpPr txBox="1">
            <a:spLocks noChangeArrowheads="1"/>
          </p:cNvSpPr>
          <p:nvPr/>
        </p:nvSpPr>
        <p:spPr bwMode="auto">
          <a:xfrm>
            <a:off x="381000" y="2114550"/>
            <a:ext cx="8382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9" rIns="91398" bIns="4569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Vở bài tập Tiếng Việt lớp 3 tập 1</a:t>
            </a:r>
          </a:p>
        </p:txBody>
      </p:sp>
      <p:pic>
        <p:nvPicPr>
          <p:cNvPr id="4105" name="Picture 2" descr="C:\Users\pc\Pictures\HÌNH NỀN SILDE\H2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1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loud Callout 12"/>
          <p:cNvSpPr/>
          <p:nvPr/>
        </p:nvSpPr>
        <p:spPr>
          <a:xfrm>
            <a:off x="1828800" y="666750"/>
            <a:ext cx="7391400" cy="3200400"/>
          </a:xfrm>
          <a:prstGeom prst="cloudCallou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699" rIns="91398" bIns="45699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spc="50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 MỪNG CÁC CON ĐẾN VỚI TIẾT HỌC TOÁN</a:t>
            </a:r>
            <a:r>
              <a:rPr kumimoji="0" lang="en-US" sz="4000" b="1" i="0" u="none" strike="noStrike" kern="1200" cap="none" spc="50" normalizeH="0" baseline="0" noProof="0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4000" b="1" i="0" u="none" strike="noStrike" kern="1200" cap="none" spc="50" normalizeH="0" baseline="0" noProof="0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814363"/>
      </p:ext>
    </p:extLst>
  </p:cSld>
  <p:clrMapOvr>
    <a:masterClrMapping/>
  </p:clrMapOvr>
  <p:transition spd="slow" advTm="19422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119644" y="514350"/>
            <a:ext cx="870743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20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ue Roman"/>
                <a:cs typeface="Times New Roman" pitchFamily="18" charset="0"/>
              </a:rPr>
              <a:t>Thứ</a:t>
            </a:r>
            <a:r>
              <a:rPr lang="en-US" sz="32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ue Roman"/>
                <a:cs typeface="Times New Roman" pitchFamily="18" charset="0"/>
              </a:rPr>
              <a:t> </a:t>
            </a:r>
            <a:r>
              <a:rPr lang="vi-VN" sz="320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ue Roman"/>
                <a:cs typeface="Times New Roman" pitchFamily="18" charset="0"/>
              </a:rPr>
              <a:t>hai</a:t>
            </a:r>
            <a:r>
              <a:rPr lang="en-US" sz="320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ue Roman"/>
                <a:cs typeface="Times New Roman" pitchFamily="18" charset="0"/>
              </a:rPr>
              <a:t> </a:t>
            </a:r>
            <a:r>
              <a:rPr lang="en-US" sz="320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ue Roman"/>
                <a:cs typeface="Times New Roman" pitchFamily="18" charset="0"/>
              </a:rPr>
              <a:t>ngày</a:t>
            </a:r>
            <a:r>
              <a:rPr lang="en-US" sz="32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ue Roman"/>
                <a:cs typeface="Times New Roman" pitchFamily="18" charset="0"/>
              </a:rPr>
              <a:t> </a:t>
            </a:r>
            <a:r>
              <a:rPr lang="vi-VN" sz="320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ue Roman"/>
                <a:cs typeface="Times New Roman" pitchFamily="18" charset="0"/>
              </a:rPr>
              <a:t>13</a:t>
            </a:r>
            <a:r>
              <a:rPr lang="en-US" sz="320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ue Roman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ue Roman"/>
                <a:cs typeface="Times New Roman" pitchFamily="18" charset="0"/>
              </a:rPr>
              <a:t>tháng</a:t>
            </a:r>
            <a:r>
              <a:rPr lang="en-US" sz="32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ue Roman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ue Roman"/>
                <a:cs typeface="Times New Roman" pitchFamily="18" charset="0"/>
              </a:rPr>
              <a:t>1</a:t>
            </a:r>
            <a:r>
              <a:rPr lang="en-US" sz="32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ue Roman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ue Roman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ue Roman"/>
                <a:cs typeface="Times New Roman" pitchFamily="18" charset="0"/>
              </a:rPr>
              <a:t>năm</a:t>
            </a:r>
            <a:r>
              <a:rPr lang="en-US" sz="32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ue Roman"/>
                <a:cs typeface="Times New Roman" pitchFamily="18" charset="0"/>
              </a:rPr>
              <a:t> 202</a:t>
            </a:r>
            <a:r>
              <a:rPr lang="vi-VN" sz="32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ue Roman"/>
                <a:cs typeface="Times New Roman" pitchFamily="18" charset="0"/>
              </a:rPr>
              <a:t>1</a:t>
            </a:r>
            <a:endParaRPr lang="en-US" sz="3200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ue Roman"/>
              <a:cs typeface="Times New Roman" pitchFamily="18" charset="0"/>
            </a:endParaRPr>
          </a:p>
        </p:txBody>
      </p:sp>
      <p:sp>
        <p:nvSpPr>
          <p:cNvPr id="3" name="Text Box 48"/>
          <p:cNvSpPr txBox="1">
            <a:spLocks noChangeArrowheads="1"/>
          </p:cNvSpPr>
          <p:nvPr/>
        </p:nvSpPr>
        <p:spPr bwMode="auto">
          <a:xfrm>
            <a:off x="-287611" y="1474847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0000FF"/>
                </a:solidFill>
                <a:latin typeface="Times Neue Roman"/>
                <a:cs typeface="Times New Roman" panose="02020603050405020304" pitchFamily="18" charset="0"/>
              </a:rPr>
              <a:t>Toán</a:t>
            </a:r>
            <a:endParaRPr lang="en-US" altLang="en-US" sz="3200" b="1" u="sng" dirty="0">
              <a:solidFill>
                <a:srgbClr val="0000FF"/>
              </a:solidFill>
              <a:latin typeface="Times Neue Roman"/>
              <a:cs typeface="Times New Roman" panose="02020603050405020304" pitchFamily="18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2057400" y="1962150"/>
            <a:ext cx="8762999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ue Roman"/>
              </a:rPr>
              <a:t>Chia </a:t>
            </a:r>
            <a:r>
              <a:rPr lang="en-US" altLang="en-US" sz="3200" b="1" dirty="0" err="1">
                <a:solidFill>
                  <a:srgbClr val="FF0000"/>
                </a:solidFill>
                <a:latin typeface="Times Neue Roman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Times Neue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ue Roman"/>
              </a:rPr>
              <a:t>có</a:t>
            </a:r>
            <a:r>
              <a:rPr lang="en-US" altLang="en-US" sz="3200" b="1" dirty="0">
                <a:solidFill>
                  <a:srgbClr val="FF0000"/>
                </a:solidFill>
                <a:latin typeface="Times Neue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ue Roman"/>
              </a:rPr>
              <a:t>ba</a:t>
            </a:r>
            <a:r>
              <a:rPr lang="en-US" altLang="en-US" sz="3200" b="1" dirty="0">
                <a:solidFill>
                  <a:srgbClr val="FF0000"/>
                </a:solidFill>
                <a:latin typeface="Times Neue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ue Roman"/>
              </a:rPr>
              <a:t>chữ</a:t>
            </a:r>
            <a:r>
              <a:rPr lang="en-US" altLang="en-US" sz="3200" b="1" dirty="0">
                <a:solidFill>
                  <a:srgbClr val="FF0000"/>
                </a:solidFill>
                <a:latin typeface="Times Neue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ue Roman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Times Neue Roman"/>
              </a:rPr>
              <a:t> </a:t>
            </a:r>
            <a:endParaRPr lang="en-US" altLang="en-US" sz="3200" b="1" dirty="0" smtClean="0">
              <a:solidFill>
                <a:srgbClr val="FF0000"/>
              </a:solidFill>
              <a:latin typeface="Times Neue Roman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ue Roman"/>
              </a:rPr>
              <a:t>cho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ue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ue Roman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Times Neue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ue Roman"/>
              </a:rPr>
              <a:t>có</a:t>
            </a:r>
            <a:r>
              <a:rPr lang="en-US" altLang="en-US" sz="3200" b="1" dirty="0">
                <a:solidFill>
                  <a:srgbClr val="FF0000"/>
                </a:solidFill>
                <a:latin typeface="Times Neue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ue Roman"/>
              </a:rPr>
              <a:t>một</a:t>
            </a:r>
            <a:r>
              <a:rPr lang="en-US" altLang="en-US" sz="3200" b="1" dirty="0">
                <a:solidFill>
                  <a:srgbClr val="FF0000"/>
                </a:solidFill>
                <a:latin typeface="Times Neue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ue Roman"/>
              </a:rPr>
              <a:t>chữ</a:t>
            </a:r>
            <a:r>
              <a:rPr lang="en-US" altLang="en-US" sz="3200" b="1" dirty="0">
                <a:solidFill>
                  <a:srgbClr val="FF0000"/>
                </a:solidFill>
                <a:latin typeface="Times Neue Roman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ue Roman"/>
              </a:rPr>
              <a:t>số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ue Roman"/>
              </a:rPr>
              <a:t> ( 72)</a:t>
            </a:r>
            <a:endParaRPr lang="en-US" altLang="en-US" sz="3200" b="1" dirty="0">
              <a:solidFill>
                <a:srgbClr val="FF0000"/>
              </a:solidFill>
              <a:latin typeface="Times Neue Roman"/>
            </a:endParaRPr>
          </a:p>
        </p:txBody>
      </p:sp>
    </p:spTree>
    <p:extLst>
      <p:ext uri="{BB962C8B-B14F-4D97-AF65-F5344CB8AC3E}">
        <p14:creationId xmlns:p14="http://schemas.microsoft.com/office/powerpoint/2010/main" val="317163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>
            <a:extLst>
              <a:ext uri="{FF2B5EF4-FFF2-40B4-BE49-F238E27FC236}">
                <a16:creationId xmlns:a16="http://schemas.microsoft.com/office/drawing/2014/main" id="{DFAD6D53-3DE8-4273-9180-4C2692309D4F}"/>
              </a:ext>
            </a:extLst>
          </p:cNvPr>
          <p:cNvGrpSpPr/>
          <p:nvPr/>
        </p:nvGrpSpPr>
        <p:grpSpPr>
          <a:xfrm>
            <a:off x="1" y="0"/>
            <a:ext cx="9114800" cy="5143500"/>
            <a:chOff x="0" y="0"/>
            <a:chExt cx="12192000" cy="6858000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A5E91FBD-37BC-457E-ABD5-D9C2829FD3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4857" y="0"/>
              <a:ext cx="9797143" cy="6858000"/>
            </a:xfrm>
            <a:prstGeom prst="rect">
              <a:avLst/>
            </a:prstGeom>
          </p:spPr>
        </p:pic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A2E216C4-7DC3-4BDA-A6E4-709881A4CC07}"/>
                </a:ext>
              </a:extLst>
            </p:cNvPr>
            <p:cNvSpPr/>
            <p:nvPr/>
          </p:nvSpPr>
          <p:spPr>
            <a:xfrm>
              <a:off x="0" y="0"/>
              <a:ext cx="2394857" cy="6858000"/>
            </a:xfrm>
            <a:prstGeom prst="rect">
              <a:avLst/>
            </a:prstGeom>
            <a:solidFill>
              <a:srgbClr val="FEFB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00" dirty="0">
                <a:solidFill>
                  <a:prstClr val="white"/>
                </a:solidFill>
                <a:latin typeface="inpin heiti" charset="-122"/>
                <a:ea typeface="inpin heiti" charset="-122"/>
              </a:endParaRPr>
            </a:p>
          </p:txBody>
        </p:sp>
      </p:grp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CEE1C666-20C7-446E-8AC2-A57590AB36B4}"/>
              </a:ext>
            </a:extLst>
          </p:cNvPr>
          <p:cNvSpPr/>
          <p:nvPr/>
        </p:nvSpPr>
        <p:spPr>
          <a:xfrm>
            <a:off x="3962400" y="378332"/>
            <a:ext cx="3853213" cy="980080"/>
          </a:xfrm>
          <a:prstGeom prst="roundRect">
            <a:avLst>
              <a:gd name="adj" fmla="val 50000"/>
            </a:avLst>
          </a:prstGeom>
          <a:solidFill>
            <a:srgbClr val="FDE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altLang="zh-CN" sz="4800" b="1" dirty="0">
                <a:solidFill>
                  <a:srgbClr val="FF0000"/>
                </a:solidFill>
                <a:latin typeface="Algerian" panose="04020705040A02060702" pitchFamily="82" charset="0"/>
                <a:ea typeface="inpin heiti" charset="-122"/>
              </a:rPr>
              <a:t>1.NỘI DUNG</a:t>
            </a:r>
            <a:endParaRPr lang="zh-CN" altLang="en-US" sz="4800" b="1" dirty="0">
              <a:solidFill>
                <a:srgbClr val="FF0000"/>
              </a:solidFill>
              <a:latin typeface="Algerian" panose="04020705040A02060702" pitchFamily="82" charset="0"/>
              <a:ea typeface="inpin heiti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C134D97E-F1D2-445D-8119-3552073EF5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0" y="1358412"/>
            <a:ext cx="3166878" cy="349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14676"/>
      </p:ext>
    </p:extLst>
  </p:cSld>
  <p:clrMapOvr>
    <a:masterClrMapping/>
  </p:clrMapOvr>
  <p:transition spd="slow" advClick="0" advTm="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660525" y="5413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54" name="Text Box 70"/>
          <p:cNvSpPr txBox="1">
            <a:spLocks noChangeArrowheads="1"/>
          </p:cNvSpPr>
          <p:nvPr/>
        </p:nvSpPr>
        <p:spPr bwMode="auto">
          <a:xfrm>
            <a:off x="228600" y="1485900"/>
            <a:ext cx="236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a) 648 :  3 = ?</a:t>
            </a:r>
          </a:p>
        </p:txBody>
      </p:sp>
      <p:grpSp>
        <p:nvGrpSpPr>
          <p:cNvPr id="2" name="Group 105"/>
          <p:cNvGrpSpPr>
            <a:grpSpLocks/>
          </p:cNvGrpSpPr>
          <p:nvPr/>
        </p:nvGrpSpPr>
        <p:grpSpPr bwMode="auto">
          <a:xfrm>
            <a:off x="685800" y="1962150"/>
            <a:ext cx="2362200" cy="914400"/>
            <a:chOff x="432" y="1872"/>
            <a:chExt cx="1488" cy="768"/>
          </a:xfrm>
        </p:grpSpPr>
        <p:sp>
          <p:nvSpPr>
            <p:cNvPr id="7205" name="Text Box 71"/>
            <p:cNvSpPr txBox="1">
              <a:spLocks noChangeArrowheads="1"/>
            </p:cNvSpPr>
            <p:nvPr/>
          </p:nvSpPr>
          <p:spPr bwMode="auto">
            <a:xfrm>
              <a:off x="432" y="1872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648     3</a:t>
              </a:r>
            </a:p>
          </p:txBody>
        </p:sp>
        <p:grpSp>
          <p:nvGrpSpPr>
            <p:cNvPr id="7206" name="Group 75"/>
            <p:cNvGrpSpPr>
              <a:grpSpLocks/>
            </p:cNvGrpSpPr>
            <p:nvPr/>
          </p:nvGrpSpPr>
          <p:grpSpPr bwMode="auto">
            <a:xfrm>
              <a:off x="912" y="1872"/>
              <a:ext cx="672" cy="768"/>
              <a:chOff x="1104" y="1920"/>
              <a:chExt cx="816" cy="768"/>
            </a:xfrm>
          </p:grpSpPr>
          <p:sp>
            <p:nvSpPr>
              <p:cNvPr id="7207" name="Line 72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8" name="Line 73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6460" name="Text Box 76"/>
          <p:cNvSpPr txBox="1">
            <a:spLocks noChangeArrowheads="1"/>
          </p:cNvSpPr>
          <p:nvPr/>
        </p:nvSpPr>
        <p:spPr bwMode="auto">
          <a:xfrm>
            <a:off x="1524000" y="2346325"/>
            <a:ext cx="38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6461" name="Text Box 77"/>
          <p:cNvSpPr txBox="1">
            <a:spLocks noChangeArrowheads="1"/>
          </p:cNvSpPr>
          <p:nvPr/>
        </p:nvSpPr>
        <p:spPr bwMode="auto">
          <a:xfrm>
            <a:off x="685800" y="2419350"/>
            <a:ext cx="38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6462" name="Text Box 78"/>
          <p:cNvSpPr txBox="1">
            <a:spLocks noChangeArrowheads="1"/>
          </p:cNvSpPr>
          <p:nvPr/>
        </p:nvSpPr>
        <p:spPr bwMode="auto">
          <a:xfrm>
            <a:off x="923925" y="3725863"/>
            <a:ext cx="609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16463" name="Text Box 79"/>
          <p:cNvSpPr txBox="1">
            <a:spLocks noChangeArrowheads="1"/>
          </p:cNvSpPr>
          <p:nvPr/>
        </p:nvSpPr>
        <p:spPr bwMode="auto">
          <a:xfrm>
            <a:off x="1933575" y="2343150"/>
            <a:ext cx="381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6464" name="Text Box 80"/>
          <p:cNvSpPr txBox="1">
            <a:spLocks noChangeArrowheads="1"/>
          </p:cNvSpPr>
          <p:nvPr/>
        </p:nvSpPr>
        <p:spPr bwMode="auto">
          <a:xfrm>
            <a:off x="914400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6465" name="Text Box 81"/>
          <p:cNvSpPr txBox="1">
            <a:spLocks noChangeArrowheads="1"/>
          </p:cNvSpPr>
          <p:nvPr/>
        </p:nvSpPr>
        <p:spPr bwMode="auto">
          <a:xfrm>
            <a:off x="685800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grpSp>
        <p:nvGrpSpPr>
          <p:cNvPr id="4" name="Group 103"/>
          <p:cNvGrpSpPr>
            <a:grpSpLocks/>
          </p:cNvGrpSpPr>
          <p:nvPr/>
        </p:nvGrpSpPr>
        <p:grpSpPr bwMode="auto">
          <a:xfrm>
            <a:off x="2743200" y="2000250"/>
            <a:ext cx="4267200" cy="522288"/>
            <a:chOff x="1920" y="1737"/>
            <a:chExt cx="2688" cy="439"/>
          </a:xfrm>
        </p:grpSpPr>
        <p:sp>
          <p:nvSpPr>
            <p:cNvPr id="7203" name="AutoShape 59"/>
            <p:cNvSpPr>
              <a:spLocks noChangeArrowheads="1"/>
            </p:cNvSpPr>
            <p:nvPr/>
          </p:nvSpPr>
          <p:spPr bwMode="auto">
            <a:xfrm>
              <a:off x="1920" y="1824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4" name="Text Box 83"/>
            <p:cNvSpPr txBox="1">
              <a:spLocks noChangeArrowheads="1"/>
            </p:cNvSpPr>
            <p:nvPr/>
          </p:nvSpPr>
          <p:spPr bwMode="auto">
            <a:xfrm>
              <a:off x="2160" y="1737"/>
              <a:ext cx="244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6 chia 3 được 2, viết 2.</a:t>
              </a:r>
            </a:p>
          </p:txBody>
        </p:sp>
      </p:grpSp>
      <p:sp>
        <p:nvSpPr>
          <p:cNvPr id="16468" name="Text Box 84"/>
          <p:cNvSpPr txBox="1">
            <a:spLocks noChangeArrowheads="1"/>
          </p:cNvSpPr>
          <p:nvPr/>
        </p:nvSpPr>
        <p:spPr bwMode="auto">
          <a:xfrm>
            <a:off x="3048000" y="2400300"/>
            <a:ext cx="563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2 nhân 3 bằng 6; 6 trừ 6 bằng 0. </a:t>
            </a:r>
          </a:p>
        </p:txBody>
      </p:sp>
      <p:grpSp>
        <p:nvGrpSpPr>
          <p:cNvPr id="5" name="Group 111"/>
          <p:cNvGrpSpPr>
            <a:grpSpLocks/>
          </p:cNvGrpSpPr>
          <p:nvPr/>
        </p:nvGrpSpPr>
        <p:grpSpPr bwMode="auto">
          <a:xfrm>
            <a:off x="2747963" y="2743200"/>
            <a:ext cx="4876800" cy="522288"/>
            <a:chOff x="1920" y="2256"/>
            <a:chExt cx="3072" cy="439"/>
          </a:xfrm>
        </p:grpSpPr>
        <p:sp>
          <p:nvSpPr>
            <p:cNvPr id="7201" name="AutoShape 58"/>
            <p:cNvSpPr>
              <a:spLocks noChangeArrowheads="1"/>
            </p:cNvSpPr>
            <p:nvPr/>
          </p:nvSpPr>
          <p:spPr bwMode="auto">
            <a:xfrm>
              <a:off x="1920" y="2352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2" name="Text Box 86"/>
            <p:cNvSpPr txBox="1">
              <a:spLocks noChangeArrowheads="1"/>
            </p:cNvSpPr>
            <p:nvPr/>
          </p:nvSpPr>
          <p:spPr bwMode="auto">
            <a:xfrm>
              <a:off x="2112" y="2256"/>
              <a:ext cx="2880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4; 4 chia 3 được 1,viết 1.</a:t>
              </a:r>
            </a:p>
          </p:txBody>
        </p:sp>
      </p:grpSp>
      <p:sp>
        <p:nvSpPr>
          <p:cNvPr id="16472" name="Text Box 88"/>
          <p:cNvSpPr txBox="1">
            <a:spLocks noChangeArrowheads="1"/>
          </p:cNvSpPr>
          <p:nvPr/>
        </p:nvSpPr>
        <p:spPr bwMode="auto">
          <a:xfrm>
            <a:off x="3114675" y="3065463"/>
            <a:ext cx="5105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1 nhân 3 bằng 3; 4 trừ 3 bằng 1.</a:t>
            </a:r>
          </a:p>
        </p:txBody>
      </p:sp>
      <p:sp>
        <p:nvSpPr>
          <p:cNvPr id="16473" name="Text Box 89"/>
          <p:cNvSpPr txBox="1">
            <a:spLocks noChangeArrowheads="1"/>
          </p:cNvSpPr>
          <p:nvPr/>
        </p:nvSpPr>
        <p:spPr bwMode="auto">
          <a:xfrm>
            <a:off x="1752600" y="2349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6474" name="Text Box 90"/>
          <p:cNvSpPr txBox="1">
            <a:spLocks noChangeArrowheads="1"/>
          </p:cNvSpPr>
          <p:nvPr/>
        </p:nvSpPr>
        <p:spPr bwMode="auto">
          <a:xfrm>
            <a:off x="914400" y="314325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7185" name="Text Box 91"/>
          <p:cNvSpPr txBox="1">
            <a:spLocks noChangeArrowheads="1"/>
          </p:cNvSpPr>
          <p:nvPr/>
        </p:nvSpPr>
        <p:spPr bwMode="auto">
          <a:xfrm>
            <a:off x="5638800" y="42291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" name="Group 112"/>
          <p:cNvGrpSpPr>
            <a:grpSpLocks/>
          </p:cNvGrpSpPr>
          <p:nvPr/>
        </p:nvGrpSpPr>
        <p:grpSpPr bwMode="auto">
          <a:xfrm>
            <a:off x="2743200" y="3440113"/>
            <a:ext cx="6553200" cy="522287"/>
            <a:chOff x="1728" y="2889"/>
            <a:chExt cx="4128" cy="439"/>
          </a:xfrm>
        </p:grpSpPr>
        <p:sp>
          <p:nvSpPr>
            <p:cNvPr id="7199" name="AutoShape 92"/>
            <p:cNvSpPr>
              <a:spLocks noChangeArrowheads="1"/>
            </p:cNvSpPr>
            <p:nvPr/>
          </p:nvSpPr>
          <p:spPr bwMode="auto">
            <a:xfrm>
              <a:off x="1728" y="2985"/>
              <a:ext cx="266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0" name="Text Box 93"/>
            <p:cNvSpPr txBox="1">
              <a:spLocks noChangeArrowheads="1"/>
            </p:cNvSpPr>
            <p:nvPr/>
          </p:nvSpPr>
          <p:spPr bwMode="auto">
            <a:xfrm>
              <a:off x="1957" y="2889"/>
              <a:ext cx="3899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8, được 18; 18 chia 3 được 6, viết 6.</a:t>
              </a:r>
            </a:p>
          </p:txBody>
        </p:sp>
      </p:grpSp>
      <p:sp>
        <p:nvSpPr>
          <p:cNvPr id="16479" name="Text Box 95"/>
          <p:cNvSpPr txBox="1">
            <a:spLocks noChangeArrowheads="1"/>
          </p:cNvSpPr>
          <p:nvPr/>
        </p:nvSpPr>
        <p:spPr bwMode="auto">
          <a:xfrm>
            <a:off x="3128963" y="3775075"/>
            <a:ext cx="571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6 nhân 3 bằng 18; 18 trừ 18 bằng 0.</a:t>
            </a:r>
          </a:p>
        </p:txBody>
      </p:sp>
      <p:sp>
        <p:nvSpPr>
          <p:cNvPr id="16480" name="Text Box 96"/>
          <p:cNvSpPr txBox="1">
            <a:spLocks noChangeArrowheads="1"/>
          </p:cNvSpPr>
          <p:nvPr/>
        </p:nvSpPr>
        <p:spPr bwMode="auto">
          <a:xfrm>
            <a:off x="1128713" y="3440113"/>
            <a:ext cx="304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6481" name="Text Box 97"/>
          <p:cNvSpPr txBox="1">
            <a:spLocks noChangeArrowheads="1"/>
          </p:cNvSpPr>
          <p:nvPr/>
        </p:nvSpPr>
        <p:spPr bwMode="auto">
          <a:xfrm>
            <a:off x="1114425" y="402907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6488" name="Text Box 104"/>
          <p:cNvSpPr txBox="1">
            <a:spLocks noChangeArrowheads="1"/>
          </p:cNvSpPr>
          <p:nvPr/>
        </p:nvSpPr>
        <p:spPr bwMode="auto">
          <a:xfrm>
            <a:off x="304800" y="4400550"/>
            <a:ext cx="259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648 : 3 = 216</a:t>
            </a:r>
          </a:p>
        </p:txBody>
      </p:sp>
      <p:sp>
        <p:nvSpPr>
          <p:cNvPr id="16490" name="Line 106"/>
          <p:cNvSpPr>
            <a:spLocks noChangeShapeType="1"/>
          </p:cNvSpPr>
          <p:nvPr/>
        </p:nvSpPr>
        <p:spPr bwMode="auto">
          <a:xfrm>
            <a:off x="762000" y="29527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1" name="Line 107"/>
          <p:cNvSpPr>
            <a:spLocks noChangeShapeType="1"/>
          </p:cNvSpPr>
          <p:nvPr/>
        </p:nvSpPr>
        <p:spPr bwMode="auto">
          <a:xfrm>
            <a:off x="762000" y="35623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92" name="Text Box 108"/>
          <p:cNvSpPr txBox="1">
            <a:spLocks noChangeArrowheads="1"/>
          </p:cNvSpPr>
          <p:nvPr/>
        </p:nvSpPr>
        <p:spPr bwMode="auto">
          <a:xfrm>
            <a:off x="914400" y="3429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6494" name="Line 110"/>
          <p:cNvSpPr>
            <a:spLocks noChangeShapeType="1"/>
          </p:cNvSpPr>
          <p:nvPr/>
        </p:nvSpPr>
        <p:spPr bwMode="auto">
          <a:xfrm>
            <a:off x="838200" y="4151313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5" name="Text Box 113"/>
          <p:cNvSpPr txBox="1">
            <a:spLocks noChangeArrowheads="1"/>
          </p:cNvSpPr>
          <p:nvPr/>
        </p:nvSpPr>
        <p:spPr bwMode="auto">
          <a:xfrm>
            <a:off x="0" y="0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6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6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6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6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6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6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6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6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16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6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16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16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9" dur="1" fill="hold"/>
                                        <p:tgtEl>
                                          <p:spTgt spid="164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54" grpId="0"/>
      <p:bldP spid="16460" grpId="0"/>
      <p:bldP spid="16461" grpId="0"/>
      <p:bldP spid="16462" grpId="0"/>
      <p:bldP spid="16463" grpId="0"/>
      <p:bldP spid="16464" grpId="0"/>
      <p:bldP spid="16465" grpId="0"/>
      <p:bldP spid="16468" grpId="0"/>
      <p:bldP spid="16472" grpId="0"/>
      <p:bldP spid="16473" grpId="0"/>
      <p:bldP spid="16474" grpId="0"/>
      <p:bldP spid="16479" grpId="0"/>
      <p:bldP spid="16480" grpId="0"/>
      <p:bldP spid="16481" grpId="0"/>
      <p:bldP spid="16488" grpId="0"/>
      <p:bldP spid="16490" grpId="0" animBg="1"/>
      <p:bldP spid="16491" grpId="0" animBg="1"/>
      <p:bldP spid="16492" grpId="0"/>
      <p:bldP spid="1649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660525" y="5413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9883" name="Text Box 11"/>
          <p:cNvSpPr txBox="1">
            <a:spLocks noChangeArrowheads="1"/>
          </p:cNvSpPr>
          <p:nvPr/>
        </p:nvSpPr>
        <p:spPr bwMode="auto">
          <a:xfrm>
            <a:off x="609600" y="1504950"/>
            <a:ext cx="236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b) 236 :  5 = ?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85800" y="1962150"/>
            <a:ext cx="2362200" cy="1143000"/>
            <a:chOff x="432" y="1680"/>
            <a:chExt cx="1488" cy="960"/>
          </a:xfrm>
        </p:grpSpPr>
        <p:sp>
          <p:nvSpPr>
            <p:cNvPr id="6171" name="Text Box 13"/>
            <p:cNvSpPr txBox="1">
              <a:spLocks noChangeArrowheads="1"/>
            </p:cNvSpPr>
            <p:nvPr/>
          </p:nvSpPr>
          <p:spPr bwMode="auto">
            <a:xfrm>
              <a:off x="432" y="1680"/>
              <a:ext cx="148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236     5</a:t>
              </a:r>
            </a:p>
          </p:txBody>
        </p:sp>
        <p:grpSp>
          <p:nvGrpSpPr>
            <p:cNvPr id="6172" name="Group 14"/>
            <p:cNvGrpSpPr>
              <a:grpSpLocks/>
            </p:cNvGrpSpPr>
            <p:nvPr/>
          </p:nvGrpSpPr>
          <p:grpSpPr bwMode="auto">
            <a:xfrm>
              <a:off x="912" y="1872"/>
              <a:ext cx="672" cy="768"/>
              <a:chOff x="1104" y="1920"/>
              <a:chExt cx="816" cy="768"/>
            </a:xfrm>
          </p:grpSpPr>
          <p:sp>
            <p:nvSpPr>
              <p:cNvPr id="6173" name="Line 15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4" name="Line 16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9889" name="Text Box 17"/>
          <p:cNvSpPr txBox="1">
            <a:spLocks noChangeArrowheads="1"/>
          </p:cNvSpPr>
          <p:nvPr/>
        </p:nvSpPr>
        <p:spPr bwMode="auto">
          <a:xfrm>
            <a:off x="1509713" y="26003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79890" name="Text Box 18"/>
          <p:cNvSpPr txBox="1">
            <a:spLocks noChangeArrowheads="1"/>
          </p:cNvSpPr>
          <p:nvPr/>
        </p:nvSpPr>
        <p:spPr bwMode="auto">
          <a:xfrm>
            <a:off x="685800" y="2419350"/>
            <a:ext cx="685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79893" name="Text Box 21"/>
          <p:cNvSpPr txBox="1">
            <a:spLocks noChangeArrowheads="1"/>
          </p:cNvSpPr>
          <p:nvPr/>
        </p:nvSpPr>
        <p:spPr bwMode="auto">
          <a:xfrm>
            <a:off x="871538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743200" y="2189163"/>
            <a:ext cx="4267200" cy="523875"/>
            <a:chOff x="1920" y="1737"/>
            <a:chExt cx="2688" cy="439"/>
          </a:xfrm>
        </p:grpSpPr>
        <p:sp>
          <p:nvSpPr>
            <p:cNvPr id="6169" name="AutoShape 24"/>
            <p:cNvSpPr>
              <a:spLocks noChangeArrowheads="1"/>
            </p:cNvSpPr>
            <p:nvPr/>
          </p:nvSpPr>
          <p:spPr bwMode="auto">
            <a:xfrm>
              <a:off x="1920" y="1824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0" name="Text Box 25"/>
            <p:cNvSpPr txBox="1">
              <a:spLocks noChangeArrowheads="1"/>
            </p:cNvSpPr>
            <p:nvPr/>
          </p:nvSpPr>
          <p:spPr bwMode="auto">
            <a:xfrm>
              <a:off x="2160" y="1737"/>
              <a:ext cx="2448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23 chia 5 được 4, viết 4.</a:t>
              </a:r>
            </a:p>
          </p:txBody>
        </p:sp>
      </p:grp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3048000" y="2589213"/>
            <a:ext cx="563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4 nhân 5 bằng 20; 23 trừ 20 bằng 3. </a:t>
            </a:r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2747963" y="2997200"/>
            <a:ext cx="6396037" cy="522288"/>
            <a:chOff x="1731" y="2304"/>
            <a:chExt cx="4029" cy="439"/>
          </a:xfrm>
        </p:grpSpPr>
        <p:sp>
          <p:nvSpPr>
            <p:cNvPr id="6167" name="AutoShape 28"/>
            <p:cNvSpPr>
              <a:spLocks noChangeArrowheads="1"/>
            </p:cNvSpPr>
            <p:nvPr/>
          </p:nvSpPr>
          <p:spPr bwMode="auto">
            <a:xfrm>
              <a:off x="1731" y="2400"/>
              <a:ext cx="240" cy="144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68" name="Text Box 29"/>
            <p:cNvSpPr txBox="1">
              <a:spLocks noChangeArrowheads="1"/>
            </p:cNvSpPr>
            <p:nvPr/>
          </p:nvSpPr>
          <p:spPr bwMode="auto">
            <a:xfrm>
              <a:off x="1923" y="2304"/>
              <a:ext cx="3837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Hạ 6; được 36; 36 chia 5 được 7,viết 7.</a:t>
              </a:r>
            </a:p>
          </p:txBody>
        </p:sp>
      </p:grp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3114675" y="3417888"/>
            <a:ext cx="5724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7 nhân 5 bằng 35; 36 trừ 35 bằng 1.</a:t>
            </a:r>
          </a:p>
        </p:txBody>
      </p:sp>
      <p:sp>
        <p:nvSpPr>
          <p:cNvPr id="79903" name="Text Box 31"/>
          <p:cNvSpPr txBox="1">
            <a:spLocks noChangeArrowheads="1"/>
          </p:cNvSpPr>
          <p:nvPr/>
        </p:nvSpPr>
        <p:spPr bwMode="auto">
          <a:xfrm>
            <a:off x="1752600" y="2614613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79904" name="Text Box 32"/>
          <p:cNvSpPr txBox="1">
            <a:spLocks noChangeArrowheads="1"/>
          </p:cNvSpPr>
          <p:nvPr/>
        </p:nvSpPr>
        <p:spPr bwMode="auto">
          <a:xfrm>
            <a:off x="871538" y="3267075"/>
            <a:ext cx="60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35</a:t>
            </a:r>
          </a:p>
        </p:txBody>
      </p:sp>
      <p:sp>
        <p:nvSpPr>
          <p:cNvPr id="6159" name="Text Box 33"/>
          <p:cNvSpPr txBox="1">
            <a:spLocks noChangeArrowheads="1"/>
          </p:cNvSpPr>
          <p:nvPr/>
        </p:nvSpPr>
        <p:spPr bwMode="auto">
          <a:xfrm>
            <a:off x="5638800" y="42291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9912" name="Text Box 40"/>
          <p:cNvSpPr txBox="1">
            <a:spLocks noChangeArrowheads="1"/>
          </p:cNvSpPr>
          <p:nvPr/>
        </p:nvSpPr>
        <p:spPr bwMode="auto">
          <a:xfrm>
            <a:off x="304800" y="4057650"/>
            <a:ext cx="3276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236 : 5 = 47(dư 1)</a:t>
            </a:r>
          </a:p>
        </p:txBody>
      </p:sp>
      <p:sp>
        <p:nvSpPr>
          <p:cNvPr id="79913" name="Line 41"/>
          <p:cNvSpPr>
            <a:spLocks noChangeShapeType="1"/>
          </p:cNvSpPr>
          <p:nvPr/>
        </p:nvSpPr>
        <p:spPr bwMode="auto">
          <a:xfrm>
            <a:off x="762000" y="29527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4" name="Line 42"/>
          <p:cNvSpPr>
            <a:spLocks noChangeShapeType="1"/>
          </p:cNvSpPr>
          <p:nvPr/>
        </p:nvSpPr>
        <p:spPr bwMode="auto">
          <a:xfrm>
            <a:off x="762000" y="3714750"/>
            <a:ext cx="609600" cy="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5" name="Text Box 43"/>
          <p:cNvSpPr txBox="1">
            <a:spLocks noChangeArrowheads="1"/>
          </p:cNvSpPr>
          <p:nvPr/>
        </p:nvSpPr>
        <p:spPr bwMode="auto">
          <a:xfrm>
            <a:off x="1062038" y="364807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9917" name="Text Box 45"/>
          <p:cNvSpPr txBox="1">
            <a:spLocks noChangeArrowheads="1"/>
          </p:cNvSpPr>
          <p:nvPr/>
        </p:nvSpPr>
        <p:spPr bwMode="auto">
          <a:xfrm>
            <a:off x="1052513" y="28575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9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7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79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79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79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79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79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79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799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3" grpId="0"/>
      <p:bldP spid="79889" grpId="0"/>
      <p:bldP spid="79890" grpId="0"/>
      <p:bldP spid="79893" grpId="0"/>
      <p:bldP spid="79898" grpId="0"/>
      <p:bldP spid="79902" grpId="0"/>
      <p:bldP spid="79903" grpId="0"/>
      <p:bldP spid="79904" grpId="0"/>
      <p:bldP spid="79912" grpId="0"/>
      <p:bldP spid="79913" grpId="0" animBg="1"/>
      <p:bldP spid="79914" grpId="0" animBg="1"/>
      <p:bldP spid="79915" grpId="0"/>
      <p:bldP spid="799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8195" name="Rectangle 7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8196" name="Rectangle 8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312738" y="968375"/>
            <a:ext cx="8801100" cy="313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6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chia số có Ba chữ số cho số có một chữ số ta làm thế nào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9220" name="Rectangle 8"/>
          <p:cNvSpPr>
            <a:spLocks noChangeArrowheads="1"/>
          </p:cNvSpPr>
          <p:nvPr/>
        </p:nvSpPr>
        <p:spPr bwMode="auto">
          <a:xfrm>
            <a:off x="4478338" y="2433638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77788" y="0"/>
            <a:ext cx="88011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39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chia số có Ba chữ số cho số có một chữ số ta thực hiện như sau:</a:t>
            </a:r>
          </a:p>
        </p:txBody>
      </p:sp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322263" y="1117600"/>
            <a:ext cx="8821737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Bước 1:</a:t>
            </a:r>
            <a:r>
              <a:rPr lang="vi-VN" sz="3200" b="1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202124"/>
                </a:solidFill>
                <a:latin typeface="Times New Roman" panose="02020603050405020304" pitchFamily="18" charset="0"/>
              </a:rPr>
              <a:t>Đặt tính. </a:t>
            </a:r>
          </a:p>
          <a:p>
            <a:r>
              <a:rPr lang="vi-VN" sz="32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Bước 2:</a:t>
            </a:r>
            <a:r>
              <a:rPr lang="vi-VN" sz="3200" dirty="0">
                <a:solidFill>
                  <a:srgbClr val="202124"/>
                </a:solidFill>
                <a:latin typeface="Times New Roman" panose="02020603050405020304" pitchFamily="18" charset="0"/>
              </a:rPr>
              <a:t> Chia lần lượt từ trái sang phải, chia từ </a:t>
            </a:r>
            <a:r>
              <a:rPr lang="en-US" sz="3200" dirty="0" err="1" smtClean="0">
                <a:solidFill>
                  <a:srgbClr val="202124"/>
                </a:solidFill>
                <a:latin typeface="Times New Roman" panose="02020603050405020304" pitchFamily="18" charset="0"/>
              </a:rPr>
              <a:t>chữ</a:t>
            </a:r>
            <a:r>
              <a:rPr lang="en-US" sz="3200" dirty="0" smtClean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202124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vi-VN" sz="3200" dirty="0" smtClean="0">
                <a:solidFill>
                  <a:srgbClr val="202124"/>
                </a:solidFill>
                <a:latin typeface="Times New Roman" panose="02020603050405020304" pitchFamily="18" charset="0"/>
              </a:rPr>
              <a:t>hàng </a:t>
            </a:r>
            <a:r>
              <a:rPr lang="en-US" sz="32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trăm</a:t>
            </a:r>
            <a:r>
              <a:rPr lang="vi-VN" sz="3200" dirty="0">
                <a:solidFill>
                  <a:srgbClr val="202124"/>
                </a:solidFill>
                <a:latin typeface="Times New Roman" panose="02020603050405020304" pitchFamily="18" charset="0"/>
              </a:rPr>
              <a:t> của số bị </a:t>
            </a:r>
            <a:r>
              <a:rPr lang="vi-VN" sz="3200" dirty="0" smtClean="0">
                <a:solidFill>
                  <a:srgbClr val="202124"/>
                </a:solidFill>
                <a:latin typeface="Times New Roman" panose="02020603050405020304" pitchFamily="18" charset="0"/>
              </a:rPr>
              <a:t>chia, </a:t>
            </a:r>
            <a:r>
              <a:rPr lang="en-US" sz="3200" dirty="0" smtClean="0">
                <a:solidFill>
                  <a:srgbClr val="202124"/>
                </a:solidFill>
                <a:latin typeface="Times New Roman" panose="02020603050405020304" pitchFamily="18" charset="0"/>
              </a:rPr>
              <a:t>đến </a:t>
            </a:r>
            <a:r>
              <a:rPr lang="en-US" sz="3200" dirty="0" err="1" smtClean="0">
                <a:solidFill>
                  <a:srgbClr val="202124"/>
                </a:solidFill>
                <a:latin typeface="Times New Roman" panose="02020603050405020304" pitchFamily="18" charset="0"/>
              </a:rPr>
              <a:t>chữ</a:t>
            </a:r>
            <a:r>
              <a:rPr lang="en-US" sz="3200" dirty="0" smtClean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202124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hàng</a:t>
            </a:r>
            <a:r>
              <a:rPr lang="en-US" sz="32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chục</a:t>
            </a:r>
            <a:r>
              <a:rPr lang="en-US" sz="32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02124"/>
                </a:solidFill>
                <a:latin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rgbClr val="202124"/>
                </a:solidFill>
                <a:latin typeface="Times New Roman" panose="02020603050405020304" pitchFamily="18" charset="0"/>
              </a:rPr>
              <a:t> chia </a:t>
            </a:r>
            <a:r>
              <a:rPr lang="vi-VN" sz="3200" dirty="0">
                <a:solidFill>
                  <a:srgbClr val="202124"/>
                </a:solidFill>
                <a:latin typeface="Times New Roman" panose="02020603050405020304" pitchFamily="18" charset="0"/>
              </a:rPr>
              <a:t>rồi mới chia </a:t>
            </a:r>
            <a:r>
              <a:rPr lang="vi-VN" sz="3200" dirty="0" smtClean="0">
                <a:solidFill>
                  <a:srgbClr val="202124"/>
                </a:solidFill>
                <a:latin typeface="Times New Roman" panose="02020603050405020304" pitchFamily="18" charset="0"/>
              </a:rPr>
              <a:t>đến</a:t>
            </a:r>
            <a:r>
              <a:rPr lang="en-US" sz="3200" dirty="0" smtClean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202124"/>
                </a:solidFill>
                <a:latin typeface="Times New Roman" panose="02020603050405020304" pitchFamily="18" charset="0"/>
              </a:rPr>
              <a:t>chữ</a:t>
            </a:r>
            <a:r>
              <a:rPr lang="en-US" sz="3200" dirty="0" smtClean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202124"/>
                </a:solidFill>
                <a:latin typeface="Times New Roman" panose="02020603050405020304" pitchFamily="18" charset="0"/>
              </a:rPr>
              <a:t>số</a:t>
            </a:r>
            <a:r>
              <a:rPr lang="vi-VN" sz="3200" dirty="0" smtClean="0">
                <a:solidFill>
                  <a:srgbClr val="202124"/>
                </a:solidFill>
                <a:latin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202124"/>
                </a:solidFill>
                <a:latin typeface="Times New Roman" panose="02020603050405020304" pitchFamily="18" charset="0"/>
              </a:rPr>
              <a:t>hàng đơn vị. Ở mỗi lượt chia, ta thực hiện liên tiếp các </a:t>
            </a:r>
          </a:p>
          <a:p>
            <a:r>
              <a:rPr lang="vi-VN" sz="3200" dirty="0">
                <a:solidFill>
                  <a:srgbClr val="202124"/>
                </a:solidFill>
                <a:latin typeface="Times New Roman" panose="02020603050405020304" pitchFamily="18" charset="0"/>
              </a:rPr>
              <a:t>phép tính nhẩm</a:t>
            </a:r>
            <a:r>
              <a:rPr lang="vi-VN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 chia - nhân - trừ</a:t>
            </a:r>
            <a:r>
              <a:rPr lang="vi-VN" sz="3200" dirty="0">
                <a:solidFill>
                  <a:srgbClr val="202124"/>
                </a:solidFill>
                <a:latin typeface="Times New Roman" panose="02020603050405020304" pitchFamily="18" charset="0"/>
              </a:rPr>
              <a:t>.</a:t>
            </a:r>
            <a:endParaRPr lang="vi-VN" sz="32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3801</TotalTime>
  <Words>628</Words>
  <Application>Microsoft Office PowerPoint</Application>
  <PresentationFormat>On-screen Show (16:9)</PresentationFormat>
  <Paragraphs>199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宋体</vt:lpstr>
      <vt:lpstr>Algerian</vt:lpstr>
      <vt:lpstr>Arial</vt:lpstr>
      <vt:lpstr>Calibri</vt:lpstr>
      <vt:lpstr>Corbel</vt:lpstr>
      <vt:lpstr>等线</vt:lpstr>
      <vt:lpstr>inpin heiti</vt:lpstr>
      <vt:lpstr>黑体</vt:lpstr>
      <vt:lpstr>Times Neue Roman</vt:lpstr>
      <vt:lpstr>Times New Roman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Administrator</cp:lastModifiedBy>
  <cp:revision>146</cp:revision>
  <dcterms:created xsi:type="dcterms:W3CDTF">2009-03-04T06:00:53Z</dcterms:created>
  <dcterms:modified xsi:type="dcterms:W3CDTF">2021-12-13T08:02:32Z</dcterms:modified>
</cp:coreProperties>
</file>