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311" r:id="rId2"/>
    <p:sldId id="316" r:id="rId3"/>
    <p:sldId id="300" r:id="rId4"/>
    <p:sldId id="315" r:id="rId5"/>
    <p:sldId id="301" r:id="rId6"/>
    <p:sldId id="302" r:id="rId7"/>
    <p:sldId id="303" r:id="rId8"/>
    <p:sldId id="304" r:id="rId9"/>
    <p:sldId id="305" r:id="rId10"/>
    <p:sldId id="312" r:id="rId11"/>
    <p:sldId id="306" r:id="rId12"/>
    <p:sldId id="307" r:id="rId13"/>
    <p:sldId id="308" r:id="rId14"/>
    <p:sldId id="31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  <a:srgbClr val="FF0000"/>
    <a:srgbClr val="FF00FF"/>
    <a:srgbClr val="26BFDE"/>
    <a:srgbClr val="FFCCCC"/>
    <a:srgbClr val="990033"/>
    <a:srgbClr val="04020A"/>
    <a:srgbClr val="F2F79D"/>
    <a:srgbClr val="ED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60"/>
  </p:normalViewPr>
  <p:slideViewPr>
    <p:cSldViewPr>
      <p:cViewPr varScale="1">
        <p:scale>
          <a:sx n="83" d="100"/>
          <a:sy n="83" d="100"/>
        </p:scale>
        <p:origin x="139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924D-8DC9-4FD3-8B78-8536435DDBA3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D8711-02F2-4B66-86B1-4E3C6F12F7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78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VNI-Bodon-Poster" pitchFamily="2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VNI-Bodon-Poster" pitchFamily="2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VNI-Bodon-Poster" pitchFamily="2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VNI-Bodon-Poster" pitchFamily="2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VNI-Bodon-Pos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Bodon-Pos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Bodon-Pos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Bodon-Pos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Bodon-Poster" pitchFamily="2" charset="0"/>
              </a:defRPr>
            </a:lvl9pPr>
          </a:lstStyle>
          <a:p>
            <a:pPr eaLnBrk="1" hangingPunct="1"/>
            <a:fld id="{3D5206E2-8A33-496D-90D3-44F056CDB96D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201219-8545-437F-8FF6-0F6071E8DA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1458-B036-49E3-9EB9-CC0235367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2462-F896-4AB6-9E28-195B15CA3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6D54F1-710F-434A-B469-B1FB7E8A8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E7AE-D7BE-45F7-8563-A18B033B6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EBFD-65A9-4F95-ACCF-C6319148F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1864-8065-4260-A0AF-4729FF93B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BFEB-D6ED-48AE-9B3E-CD8BC44D1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5587-BABD-43CD-BA6D-54E213F20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8FFC-C684-48FC-AF48-B1A98B82A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3AF-1445-4630-8437-21291AF22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2DEE-7E37-4D0D-BBD3-9CA4378E5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CC2E932-8A8E-4BC4-80AE-B7FB3BFCE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LUYỆN TỪ VÀ CÂU</a:t>
            </a:r>
          </a:p>
        </p:txBody>
      </p: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3048000" y="4495800"/>
            <a:ext cx="3886200" cy="752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Long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186548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0" y="2688078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6327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3600" b="1" dirty="0">
              <a:solidFill>
                <a:srgbClr val="0B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Hinh Lam n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61356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924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4924425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 spc="-6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b="1" i="1" kern="10" spc="-6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spc="-6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6000" b="1" i="1" kern="10" spc="-6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spc="-6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6000" b="1" i="1" kern="10" spc="-6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spc="-6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cố</a:t>
            </a:r>
            <a:endParaRPr lang="en-US" sz="6000" b="1" i="1" kern="10" spc="-60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04800" y="32766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Giọng cô giáo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304800" y="41148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Tiếng trò chuyện của bầy trẻ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04800" y="49530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Tiếng ve đồng loạt cất lên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304800" y="57912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Tiếng chim hót thánh thót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310313" y="49530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lời mẹ ru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6248400" y="41148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bản hòa tấu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6248400" y="32766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tiếng đàn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6324600" y="57912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tiếng chim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228600" y="15240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Nối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hợp</a:t>
            </a: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2728" name="Oval 24" descr="Bouquet"/>
          <p:cNvSpPr>
            <a:spLocks noChangeArrowheads="1"/>
          </p:cNvSpPr>
          <p:nvPr/>
        </p:nvSpPr>
        <p:spPr bwMode="auto">
          <a:xfrm>
            <a:off x="1752600" y="2362200"/>
            <a:ext cx="838200" cy="838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9900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729" name="Oval 25" descr="Bouquet"/>
          <p:cNvSpPr>
            <a:spLocks noChangeArrowheads="1"/>
          </p:cNvSpPr>
          <p:nvPr/>
        </p:nvSpPr>
        <p:spPr bwMode="auto">
          <a:xfrm>
            <a:off x="7086600" y="2362200"/>
            <a:ext cx="914400" cy="838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9900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4800600" y="3581400"/>
            <a:ext cx="1524000" cy="1752600"/>
          </a:xfrm>
          <a:prstGeom prst="line">
            <a:avLst/>
          </a:prstGeom>
          <a:noFill/>
          <a:ln w="57150" cmpd="thickThin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4800600" y="4419600"/>
            <a:ext cx="1524000" cy="1752600"/>
          </a:xfrm>
          <a:prstGeom prst="line">
            <a:avLst/>
          </a:prstGeom>
          <a:noFill/>
          <a:ln w="57150" cmpd="thickThin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 flipV="1">
            <a:off x="4800600" y="4343400"/>
            <a:ext cx="1447800" cy="990600"/>
          </a:xfrm>
          <a:prstGeom prst="line">
            <a:avLst/>
          </a:prstGeom>
          <a:noFill/>
          <a:ln w="57150" cmpd="thickThin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 flipV="1">
            <a:off x="4800600" y="3505200"/>
            <a:ext cx="1447800" cy="2590800"/>
          </a:xfrm>
          <a:prstGeom prst="line">
            <a:avLst/>
          </a:prstGeom>
          <a:noFill/>
          <a:ln w="57150" cmpd="thickThin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2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0"/>
                  </p:tgtEl>
                </p:cond>
              </p:nextCondLst>
            </p:seq>
          </p:childTnLst>
        </p:cTn>
      </p:par>
    </p:tnLst>
    <p:bldLst>
      <p:bldP spid="72716" grpId="0" animBg="1"/>
      <p:bldP spid="72716" grpId="1" animBg="1"/>
      <p:bldP spid="72717" grpId="0" animBg="1"/>
      <p:bldP spid="72718" grpId="0" animBg="1"/>
      <p:bldP spid="72719" grpId="0" animBg="1"/>
      <p:bldP spid="72720" grpId="0" animBg="1"/>
      <p:bldP spid="72721" grpId="0" animBg="1"/>
      <p:bldP spid="72722" grpId="0" animBg="1"/>
      <p:bldP spid="72723" grpId="0" animBg="1"/>
      <p:bldP spid="72724" grpId="0" animBg="1"/>
      <p:bldP spid="72726" grpId="0"/>
      <p:bldP spid="72728" grpId="0" animBg="1"/>
      <p:bldP spid="72729" grpId="0" animBg="1"/>
      <p:bldP spid="72730" grpId="0" animBg="1"/>
      <p:bldP spid="72731" grpId="0" animBg="1"/>
      <p:bldP spid="72732" grpId="0" animBg="1"/>
      <p:bldP spid="72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04800" y="2362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a) Tiếng vịt ăn ở mảnh ruộng mới gặt xong nghe rào rào như ……………</a:t>
            </a:r>
          </a:p>
        </p:txBody>
      </p: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381000" y="228600"/>
            <a:ext cx="8382000" cy="1371600"/>
            <a:chOff x="288" y="1056"/>
            <a:chExt cx="5280" cy="864"/>
          </a:xfrm>
        </p:grpSpPr>
        <p:sp>
          <p:nvSpPr>
            <p:cNvPr id="74765" name="AutoShape 13"/>
            <p:cNvSpPr>
              <a:spLocks noChangeArrowheads="1"/>
            </p:cNvSpPr>
            <p:nvPr/>
          </p:nvSpPr>
          <p:spPr bwMode="gray">
            <a:xfrm>
              <a:off x="288" y="1056"/>
              <a:ext cx="5280" cy="8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800" b="1" dirty="0">
                  <a:latin typeface="Times New Roman" pitchFamily="18" charset="0"/>
                </a:rPr>
                <a:t>       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Chọn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ngoặc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đơn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      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điền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chỗ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tạo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ý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             so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sánh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74773" name="Group 21"/>
            <p:cNvGrpSpPr>
              <a:grpSpLocks/>
            </p:cNvGrpSpPr>
            <p:nvPr/>
          </p:nvGrpSpPr>
          <p:grpSpPr bwMode="auto">
            <a:xfrm>
              <a:off x="432" y="1248"/>
              <a:ext cx="528" cy="454"/>
              <a:chOff x="384" y="2880"/>
              <a:chExt cx="528" cy="454"/>
            </a:xfrm>
          </p:grpSpPr>
          <p:grpSp>
            <p:nvGrpSpPr>
              <p:cNvPr id="74772" name="Group 20"/>
              <p:cNvGrpSpPr>
                <a:grpSpLocks/>
              </p:cNvGrpSpPr>
              <p:nvPr/>
            </p:nvGrpSpPr>
            <p:grpSpPr bwMode="auto">
              <a:xfrm>
                <a:off x="384" y="2880"/>
                <a:ext cx="528" cy="454"/>
                <a:chOff x="384" y="2016"/>
                <a:chExt cx="528" cy="454"/>
              </a:xfrm>
            </p:grpSpPr>
            <p:sp>
              <p:nvSpPr>
                <p:cNvPr id="74768" name="AutoShape 16"/>
                <p:cNvSpPr>
                  <a:spLocks noChangeArrowheads="1"/>
                </p:cNvSpPr>
                <p:nvPr/>
              </p:nvSpPr>
              <p:spPr bwMode="gray">
                <a:xfrm>
                  <a:off x="384" y="2016"/>
                  <a:ext cx="528" cy="454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gray">
                <a:xfrm>
                  <a:off x="417" y="2045"/>
                  <a:ext cx="263" cy="227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70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584" y="2142"/>
                  <a:ext cx="116" cy="32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74771" name="Text Box 19"/>
              <p:cNvSpPr txBox="1">
                <a:spLocks noChangeArrowheads="1"/>
              </p:cNvSpPr>
              <p:nvPr/>
            </p:nvSpPr>
            <p:spPr bwMode="auto">
              <a:xfrm>
                <a:off x="462" y="2937"/>
                <a:ext cx="3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4*</a:t>
                </a:r>
              </a:p>
            </p:txBody>
          </p:sp>
        </p:grpSp>
      </p:grp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04800" y="39624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b) Gió trước còn hiu hiu mát mẻ, sau bỗng ào ào kéo đến như……………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847975" y="55626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tiếng thác chảy nghe tận đằng xa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685800" y="5562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tiếng mưa rơi 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533400" y="55626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743200" y="555783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7848600" y="5534025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59259E-6 L 0.53333 -0.3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25 -0.14445 " pathEditMode="relative" ptsTypes="AA">
                                      <p:cBhvr>
                                        <p:cTn id="36" dur="2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77" grpId="0"/>
      <p:bldP spid="74778" grpId="0"/>
      <p:bldP spid="74778" grpId="1"/>
      <p:bldP spid="74779" grpId="0"/>
      <p:bldP spid="74779" grpId="1"/>
      <p:bldP spid="74780" grpId="0"/>
      <p:bldP spid="74781" grpId="0"/>
      <p:bldP spid="74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85800" y="914400"/>
            <a:ext cx="769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Bài sau: 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</a:rPr>
              <a:t>Từ ngữ về quê hương. </a:t>
            </a:r>
          </a:p>
          <a:p>
            <a:r>
              <a:rPr lang="en-US" sz="4400" b="1">
                <a:solidFill>
                  <a:srgbClr val="990033"/>
                </a:solidFill>
                <a:latin typeface="Times New Roman" pitchFamily="18" charset="0"/>
              </a:rPr>
              <a:t>               Ôn tập câu </a:t>
            </a:r>
            <a:r>
              <a:rPr lang="en-US" sz="4400" b="1" i="1">
                <a:solidFill>
                  <a:srgbClr val="990033"/>
                </a:solidFill>
                <a:latin typeface="Times New Roman" pitchFamily="18" charset="0"/>
              </a:rPr>
              <a:t>Ai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49387012_ex%2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CHĂM NGOAN,HỌC GIỎI</a:t>
            </a:r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72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2057400" y="4267200"/>
            <a:ext cx="4600575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29" grpId="1"/>
      <p:bldP spid="778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77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859281"/>
            <a:ext cx="441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ÔN BÀI CŨ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4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990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2362200" y="3343564"/>
            <a:ext cx="5105400" cy="2057400"/>
          </a:xfrm>
          <a:prstGeom prst="wedgeRectCallout">
            <a:avLst>
              <a:gd name="adj1" fmla="val -42352"/>
              <a:gd name="adj2" fmla="val 69292"/>
            </a:avLst>
          </a:prstGeom>
          <a:solidFill>
            <a:schemeClr val="bg1"/>
          </a:solidFill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phận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990033"/>
                </a:solidFill>
                <a:latin typeface="Times New Roman" pitchFamily="18" charset="0"/>
              </a:rPr>
              <a:t>in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990033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990033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914400" y="498762"/>
            <a:ext cx="7620000" cy="1524000"/>
          </a:xfrm>
          <a:prstGeom prst="wedgeRectCallout">
            <a:avLst>
              <a:gd name="adj1" fmla="val -44875"/>
              <a:gd name="adj2" fmla="val 76042"/>
            </a:avLst>
          </a:prstGeom>
          <a:solidFill>
            <a:schemeClr val="bg1"/>
          </a:solidFill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b="1" dirty="0" err="1">
                <a:latin typeface="Times New Roman" pitchFamily="18" charset="0"/>
              </a:rPr>
              <a:t>Điền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990033"/>
                </a:solidFill>
                <a:latin typeface="Times New Roman" pitchFamily="18" charset="0"/>
              </a:rPr>
              <a:t>Sương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33"/>
                </a:solidFill>
                <a:latin typeface="Times New Roman" pitchFamily="18" charset="0"/>
              </a:rPr>
              <a:t>sớm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990033"/>
                </a:solidFill>
                <a:latin typeface="Times New Roman" pitchFamily="18" charset="0"/>
              </a:rPr>
              <a:t>lanh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33"/>
                </a:solidFill>
                <a:latin typeface="Times New Roman" pitchFamily="18" charset="0"/>
              </a:rPr>
              <a:t>tựa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</a:rPr>
              <a:t>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066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6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600" b="1" dirty="0">
              <a:solidFill>
                <a:srgbClr val="0B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  <p:bldP spid="6555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23091" y="466253"/>
            <a:ext cx="8686800" cy="701750"/>
            <a:chOff x="288" y="1248"/>
            <a:chExt cx="4368" cy="464"/>
          </a:xfrm>
        </p:grpSpPr>
        <p:sp>
          <p:nvSpPr>
            <p:cNvPr id="66573" name="AutoShape 13"/>
            <p:cNvSpPr>
              <a:spLocks noChangeArrowheads="1"/>
            </p:cNvSpPr>
            <p:nvPr/>
          </p:nvSpPr>
          <p:spPr bwMode="gray">
            <a:xfrm>
              <a:off x="288" y="1248"/>
              <a:ext cx="4368" cy="38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Times New Roman" pitchFamily="18" charset="0"/>
                </a:rPr>
                <a:t>         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đoạn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thơ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sau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trả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lời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</a:p>
          </p:txBody>
        </p:sp>
        <p:grpSp>
          <p:nvGrpSpPr>
            <p:cNvPr id="66580" name="Group 20"/>
            <p:cNvGrpSpPr>
              <a:grpSpLocks/>
            </p:cNvGrpSpPr>
            <p:nvPr/>
          </p:nvGrpSpPr>
          <p:grpSpPr bwMode="auto">
            <a:xfrm>
              <a:off x="413" y="1249"/>
              <a:ext cx="326" cy="463"/>
              <a:chOff x="416" y="1990"/>
              <a:chExt cx="326" cy="463"/>
            </a:xfrm>
          </p:grpSpPr>
          <p:grpSp>
            <p:nvGrpSpPr>
              <p:cNvPr id="66575" name="Group 15"/>
              <p:cNvGrpSpPr>
                <a:grpSpLocks/>
              </p:cNvGrpSpPr>
              <p:nvPr/>
            </p:nvGrpSpPr>
            <p:grpSpPr bwMode="auto">
              <a:xfrm>
                <a:off x="416" y="1990"/>
                <a:ext cx="325" cy="463"/>
                <a:chOff x="1047" y="3066"/>
                <a:chExt cx="473" cy="987"/>
              </a:xfrm>
            </p:grpSpPr>
            <p:sp>
              <p:nvSpPr>
                <p:cNvPr id="66576" name="AutoShape 16"/>
                <p:cNvSpPr>
                  <a:spLocks noChangeArrowheads="1"/>
                </p:cNvSpPr>
                <p:nvPr/>
              </p:nvSpPr>
              <p:spPr bwMode="gray">
                <a:xfrm>
                  <a:off x="1047" y="3066"/>
                  <a:ext cx="473" cy="80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78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1290" y="3321"/>
                  <a:ext cx="169" cy="7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6579" name="Text Box 19"/>
              <p:cNvSpPr txBox="1">
                <a:spLocks noChangeArrowheads="1"/>
              </p:cNvSpPr>
              <p:nvPr/>
            </p:nvSpPr>
            <p:spPr bwMode="auto">
              <a:xfrm>
                <a:off x="550" y="2039"/>
                <a:ext cx="192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2514600" y="2018506"/>
            <a:ext cx="525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</a:rPr>
              <a:t>?</a:t>
            </a:r>
          </a:p>
          <a:p>
            <a:r>
              <a:rPr lang="en-US" sz="2800" b="1" i="1" dirty="0" err="1">
                <a:latin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</a:rPr>
              <a:t>                       </a:t>
            </a:r>
            <a:r>
              <a:rPr lang="en-US" sz="2800" b="1" dirty="0" err="1">
                <a:latin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757055" y="2819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429000" y="3331586"/>
            <a:ext cx="24384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352800" y="3733800"/>
            <a:ext cx="20574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667000" y="3352800"/>
            <a:ext cx="609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2667000" y="3276600"/>
            <a:ext cx="609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590800" y="3733800"/>
            <a:ext cx="609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381000" y="4724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a) Tiếng mưa trong rừng cọ được so sánh với những âm thanh của </a:t>
            </a: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tiếng thác và tiếng gió.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457200" y="5624513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b) Qua sự so sánh trên, em hình dung tiếng mưa trong rừng cọ </a:t>
            </a:r>
            <a:r>
              <a:rPr lang="en-US" sz="2800" b="1">
                <a:solidFill>
                  <a:srgbClr val="990033"/>
                </a:solidFill>
                <a:latin typeface="Times New Roman" pitchFamily="18" charset="0"/>
              </a:rPr>
              <a:t>rất to, rất vang động.</a:t>
            </a:r>
            <a:r>
              <a:rPr lang="en-US" sz="2800" b="1">
                <a:latin typeface="Times New Roman" pitchFamily="18" charset="0"/>
              </a:rPr>
              <a:t> </a:t>
            </a:r>
            <a:endParaRPr lang="en-US" sz="2800" b="1">
              <a:solidFill>
                <a:srgbClr val="99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/>
      <p:bldP spid="665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18" descr="879-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74638"/>
            <a:ext cx="7802033" cy="5851525"/>
          </a:xfrm>
          <a:noFill/>
          <a:ln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7" name="AutoShape 13"/>
          <p:cNvSpPr>
            <a:spLocks noChangeArrowheads="1"/>
          </p:cNvSpPr>
          <p:nvPr/>
        </p:nvSpPr>
        <p:spPr bwMode="gray">
          <a:xfrm>
            <a:off x="3810000" y="6172200"/>
            <a:ext cx="1447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Rừng cọ</a:t>
            </a:r>
          </a:p>
        </p:txBody>
      </p:sp>
      <p:sp>
        <p:nvSpPr>
          <p:cNvPr id="67599" name="AutoShape 15" descr="Rừng Cọ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17" descr="Rừng Cọ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304800" y="304800"/>
            <a:ext cx="8077200" cy="838200"/>
            <a:chOff x="288" y="1680"/>
            <a:chExt cx="5088" cy="528"/>
          </a:xfrm>
        </p:grpSpPr>
        <p:sp>
          <p:nvSpPr>
            <p:cNvPr id="68621" name="AutoShape 13"/>
            <p:cNvSpPr>
              <a:spLocks noChangeArrowheads="1"/>
            </p:cNvSpPr>
            <p:nvPr/>
          </p:nvSpPr>
          <p:spPr bwMode="gray">
            <a:xfrm>
              <a:off x="288" y="1680"/>
              <a:ext cx="508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Times New Roman" pitchFamily="18" charset="0"/>
                </a:rPr>
                <a:t>  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Hãy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âm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thanh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so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sánh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  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dưới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đây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397" y="1767"/>
              <a:ext cx="528" cy="433"/>
              <a:chOff x="384" y="1728"/>
              <a:chExt cx="528" cy="433"/>
            </a:xfrm>
          </p:grpSpPr>
          <p:grpSp>
            <p:nvGrpSpPr>
              <p:cNvPr id="68623" name="Group 15"/>
              <p:cNvGrpSpPr>
                <a:grpSpLocks/>
              </p:cNvGrpSpPr>
              <p:nvPr/>
            </p:nvGrpSpPr>
            <p:grpSpPr bwMode="auto">
              <a:xfrm>
                <a:off x="384" y="1728"/>
                <a:ext cx="528" cy="433"/>
                <a:chOff x="999" y="3120"/>
                <a:chExt cx="768" cy="841"/>
              </a:xfrm>
            </p:grpSpPr>
            <p:sp>
              <p:nvSpPr>
                <p:cNvPr id="68624" name="AutoShape 16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25" name="Freeform 17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26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6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8627" name="Text Box 19"/>
              <p:cNvSpPr txBox="1">
                <a:spLocks noChangeArrowheads="1"/>
              </p:cNvSpPr>
              <p:nvPr/>
            </p:nvSpPr>
            <p:spPr bwMode="auto">
              <a:xfrm>
                <a:off x="550" y="1776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564429" y="2726076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 dirty="0">
                <a:latin typeface="Times New Roman" pitchFamily="18" charset="0"/>
              </a:rPr>
              <a:t>b)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suối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hát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xa</a:t>
            </a:r>
            <a:endParaRPr lang="en-US" sz="2800" b="1" i="1" dirty="0">
              <a:latin typeface="Times New Roman" pitchFamily="18" charset="0"/>
            </a:endParaRPr>
          </a:p>
          <a:p>
            <a:pPr algn="ctr"/>
            <a:r>
              <a:rPr lang="en-US" sz="2800" b="1" i="1" dirty="0">
                <a:latin typeface="Times New Roman" pitchFamily="18" charset="0"/>
              </a:rPr>
              <a:t>     </a:t>
            </a:r>
            <a:r>
              <a:rPr lang="en-US" sz="2800" b="1" i="1" dirty="0" err="1">
                <a:latin typeface="Times New Roman" pitchFamily="18" charset="0"/>
              </a:rPr>
              <a:t>Trăng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lồng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cổ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thụ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bóng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lồng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hoa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                                      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</a:rPr>
              <a:t> Minh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64429" y="12954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 dirty="0">
                <a:latin typeface="Times New Roman" pitchFamily="18" charset="0"/>
              </a:rPr>
              <a:t>a) </a:t>
            </a:r>
            <a:r>
              <a:rPr lang="en-US" sz="2800" b="1" i="1" dirty="0" err="1">
                <a:latin typeface="Times New Roman" pitchFamily="18" charset="0"/>
              </a:rPr>
              <a:t>Côn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Sơn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suối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chảy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rì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rầm</a:t>
            </a:r>
            <a:endParaRPr lang="en-US" sz="2800" b="1" i="1" dirty="0">
              <a:latin typeface="Times New Roman" pitchFamily="18" charset="0"/>
            </a:endParaRPr>
          </a:p>
          <a:p>
            <a:pPr algn="ctr"/>
            <a:r>
              <a:rPr lang="en-US" sz="2800" b="1" i="1" dirty="0">
                <a:latin typeface="Times New Roman" pitchFamily="18" charset="0"/>
              </a:rPr>
              <a:t>Ta </a:t>
            </a:r>
            <a:r>
              <a:rPr lang="en-US" sz="2800" b="1" i="1" dirty="0" err="1">
                <a:latin typeface="Times New Roman" pitchFamily="18" charset="0"/>
              </a:rPr>
              <a:t>nghe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đàn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cầm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bên</a:t>
            </a:r>
            <a:r>
              <a:rPr lang="en-US" sz="2800" b="1" i="1" dirty="0">
                <a:latin typeface="Times New Roman" pitchFamily="18" charset="0"/>
              </a:rPr>
              <a:t> tai.</a:t>
            </a:r>
          </a:p>
          <a:p>
            <a:pPr algn="ctr"/>
            <a:r>
              <a:rPr lang="en-US" sz="2800" b="1" i="1" dirty="0">
                <a:latin typeface="Times New Roman" pitchFamily="18" charset="0"/>
              </a:rPr>
              <a:t>                                       </a:t>
            </a:r>
            <a:r>
              <a:rPr lang="en-US" sz="2800" b="1" dirty="0" err="1">
                <a:latin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Trãi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77838" y="4090289"/>
            <a:ext cx="8305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i="1" dirty="0">
                <a:latin typeface="Times New Roman" pitchFamily="18" charset="0"/>
              </a:rPr>
              <a:t>c) </a:t>
            </a:r>
            <a:r>
              <a:rPr lang="en-US" sz="2800" b="1" i="1" dirty="0" err="1">
                <a:latin typeface="Times New Roman" pitchFamily="18" charset="0"/>
              </a:rPr>
              <a:t>Mỗi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lúc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càng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nghe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rõ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chim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kêu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náo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xóc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rổ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tiền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</a:rPr>
              <a:t>Chim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đậu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chen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trắng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xóa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cây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mắm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cây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chà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cây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vẹt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rụng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trụi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gần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hết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</a:rPr>
              <a:t>.   </a:t>
            </a:r>
          </a:p>
          <a:p>
            <a:pPr algn="just"/>
            <a:r>
              <a:rPr lang="en-US" sz="2800" b="1" i="1" dirty="0">
                <a:latin typeface="Times New Roman" pitchFamily="18" charset="0"/>
              </a:rPr>
              <a:t>                                                                         </a:t>
            </a:r>
            <a:r>
              <a:rPr lang="en-US" sz="2800" b="1" dirty="0" err="1">
                <a:latin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i="1" dirty="0">
                <a:latin typeface="Times New Roman" pitchFamily="18" charset="0"/>
              </a:rPr>
              <a:t>                                                       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8" grpId="0"/>
      <p:bldP spid="68629" grpId="0"/>
      <p:bldP spid="68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85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37756483"/>
              </p:ext>
            </p:extLst>
          </p:nvPr>
        </p:nvGraphicFramePr>
        <p:xfrm>
          <a:off x="228600" y="228600"/>
          <a:ext cx="8763000" cy="589756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Âm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thanh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so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0BB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Âm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thanh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BB5"/>
                          </a:solidFill>
                          <a:effectLst/>
                          <a:latin typeface="Arial" charset="0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228600" y="1828800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a)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suối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90500" y="3495675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suối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228600" y="480060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c)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chim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3477491" y="1828800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80" name="Text Box 48"/>
          <p:cNvSpPr txBox="1">
            <a:spLocks noChangeArrowheads="1"/>
          </p:cNvSpPr>
          <p:nvPr/>
        </p:nvSpPr>
        <p:spPr bwMode="auto">
          <a:xfrm>
            <a:off x="5410200" y="18288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cầm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5638800" y="34290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5562600" y="48006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3352800" y="3505200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3333008" y="4800600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5" grpId="0"/>
      <p:bldP spid="69676" grpId="0"/>
      <p:bldP spid="69677" grpId="0"/>
      <p:bldP spid="69680" grpId="0"/>
      <p:bldP spid="69681" grpId="0"/>
      <p:bldP spid="69682" grpId="0"/>
      <p:bldP spid="69683" grpId="0"/>
      <p:bldP spid="69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495300" y="152400"/>
            <a:ext cx="8077200" cy="990600"/>
            <a:chOff x="288" y="1680"/>
            <a:chExt cx="5088" cy="528"/>
          </a:xfrm>
        </p:grpSpPr>
        <p:sp>
          <p:nvSpPr>
            <p:cNvPr id="71693" name="AutoShape 13"/>
            <p:cNvSpPr>
              <a:spLocks noChangeArrowheads="1"/>
            </p:cNvSpPr>
            <p:nvPr/>
          </p:nvSpPr>
          <p:spPr bwMode="gray">
            <a:xfrm>
              <a:off x="288" y="1680"/>
              <a:ext cx="508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800" b="1" dirty="0">
                  <a:latin typeface="Times New Roman" pitchFamily="18" charset="0"/>
                </a:rPr>
                <a:t>        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Ngắt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dưới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chép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      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đúng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chính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tả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71694" name="Group 14"/>
            <p:cNvGrpSpPr>
              <a:grpSpLocks/>
            </p:cNvGrpSpPr>
            <p:nvPr/>
          </p:nvGrpSpPr>
          <p:grpSpPr bwMode="auto">
            <a:xfrm>
              <a:off x="397" y="1767"/>
              <a:ext cx="528" cy="384"/>
              <a:chOff x="384" y="1728"/>
              <a:chExt cx="528" cy="384"/>
            </a:xfrm>
          </p:grpSpPr>
          <p:grpSp>
            <p:nvGrpSpPr>
              <p:cNvPr id="71695" name="Group 15"/>
              <p:cNvGrpSpPr>
                <a:grpSpLocks/>
              </p:cNvGrpSpPr>
              <p:nvPr/>
            </p:nvGrpSpPr>
            <p:grpSpPr bwMode="auto">
              <a:xfrm>
                <a:off x="384" y="1728"/>
                <a:ext cx="528" cy="384"/>
                <a:chOff x="999" y="3120"/>
                <a:chExt cx="768" cy="746"/>
              </a:xfrm>
            </p:grpSpPr>
            <p:sp>
              <p:nvSpPr>
                <p:cNvPr id="71696" name="AutoShape 16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7" name="Freeform 17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98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1290" y="3327"/>
                  <a:ext cx="169" cy="53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71699" name="Text Box 19"/>
              <p:cNvSpPr txBox="1">
                <a:spLocks noChangeArrowheads="1"/>
              </p:cNvSpPr>
              <p:nvPr/>
            </p:nvSpPr>
            <p:spPr bwMode="auto">
              <a:xfrm>
                <a:off x="550" y="1776"/>
                <a:ext cx="19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04800" y="1447800"/>
            <a:ext cx="8458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nương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đánh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trâu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cày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bà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cúi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lom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khom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tra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ngô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cụ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già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nhặt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cỏ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đốt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lá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bắc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bếp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thổi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cơm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1905000"/>
            <a:ext cx="3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1371600"/>
            <a:ext cx="489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438400"/>
            <a:ext cx="3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4434" y="2438400"/>
            <a:ext cx="3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77090" y="3886200"/>
            <a:ext cx="8458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nương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gười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đánh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trâu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cày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bà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cúi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lom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khom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tra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cụ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già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nhặt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cỏ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đốt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4020A"/>
                </a:solidFill>
                <a:latin typeface="Times New Roman" pitchFamily="18" charset="0"/>
              </a:rPr>
              <a:t>ấy</a:t>
            </a:r>
            <a:r>
              <a:rPr lang="en-US" sz="3600" b="1" dirty="0" smtClean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bắc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bếp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thổi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20A"/>
                </a:solidFill>
                <a:latin typeface="Times New Roman" pitchFamily="18" charset="0"/>
              </a:rPr>
              <a:t>cơm</a:t>
            </a:r>
            <a:r>
              <a:rPr lang="en-US" sz="3600" b="1" dirty="0">
                <a:solidFill>
                  <a:srgbClr val="04020A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/>
      <p:bldP spid="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171&quot;&gt;&lt;/object&gt;&lt;object type=&quot;2&quot; unique_id=&quot;10172&quot;&gt;&lt;object type=&quot;3&quot; unique_id=&quot;10173&quot;&gt;&lt;property id=&quot;20148&quot; value=&quot;5&quot;/&gt;&lt;property id=&quot;20300&quot; value=&quot;Slide 1&quot;/&gt;&lt;property id=&quot;20307&quot; value=&quot;311&quot;/&gt;&lt;/object&gt;&lt;object type=&quot;3&quot; unique_id=&quot;10174&quot;&gt;&lt;property id=&quot;20148&quot; value=&quot;5&quot;/&gt;&lt;property id=&quot;20300&quot; value=&quot;Slide 2&quot;/&gt;&lt;property id=&quot;20307&quot; value=&quot;300&quot;/&gt;&lt;/object&gt;&lt;object type=&quot;3&quot; unique_id=&quot;10175&quot;&gt;&lt;property id=&quot;20148&quot; value=&quot;5&quot;/&gt;&lt;property id=&quot;20300&quot; value=&quot;Slide 3&quot;/&gt;&lt;property id=&quot;20307&quot; value=&quot;301&quot;/&gt;&lt;/object&gt;&lt;object type=&quot;3&quot; unique_id=&quot;10176&quot;&gt;&lt;property id=&quot;20148&quot; value=&quot;5&quot;/&gt;&lt;property id=&quot;20300&quot; value=&quot;Slide 4&quot;/&gt;&lt;property id=&quot;20307&quot; value=&quot;302&quot;/&gt;&lt;/object&gt;&lt;object type=&quot;3&quot; unique_id=&quot;10177&quot;&gt;&lt;property id=&quot;20148&quot; value=&quot;5&quot;/&gt;&lt;property id=&quot;20300&quot; value=&quot;Slide 5&quot;/&gt;&lt;property id=&quot;20307&quot; value=&quot;303&quot;/&gt;&lt;/object&gt;&lt;object type=&quot;3&quot; unique_id=&quot;10178&quot;&gt;&lt;property id=&quot;20148&quot; value=&quot;5&quot;/&gt;&lt;property id=&quot;20300&quot; value=&quot;Slide 6&quot;/&gt;&lt;property id=&quot;20307&quot; value=&quot;304&quot;/&gt;&lt;/object&gt;&lt;object type=&quot;3&quot; unique_id=&quot;10179&quot;&gt;&lt;property id=&quot;20148&quot; value=&quot;5&quot;/&gt;&lt;property id=&quot;20300&quot; value=&quot;Slide 7&quot;/&gt;&lt;property id=&quot;20307&quot; value=&quot;305&quot;/&gt;&lt;/object&gt;&lt;object type=&quot;3&quot; unique_id=&quot;10180&quot;&gt;&lt;property id=&quot;20148&quot; value=&quot;5&quot;/&gt;&lt;property id=&quot;20300&quot; value=&quot;Slide 8&quot;/&gt;&lt;property id=&quot;20307&quot; value=&quot;306&quot;/&gt;&lt;/object&gt;&lt;object type=&quot;3&quot; unique_id=&quot;10181&quot;&gt;&lt;property id=&quot;20148&quot; value=&quot;5&quot;/&gt;&lt;property id=&quot;20300&quot; value=&quot;Slide 9&quot;/&gt;&lt;property id=&quot;20307&quot; value=&quot;307&quot;/&gt;&lt;/object&gt;&lt;object type=&quot;3&quot; unique_id=&quot;10182&quot;&gt;&lt;property id=&quot;20148&quot; value=&quot;5&quot;/&gt;&lt;property id=&quot;20300&quot; value=&quot;Slide 10&quot;/&gt;&lt;property id=&quot;20307&quot; value=&quot;308&quot;/&gt;&lt;/object&gt;&lt;object type=&quot;3&quot; unique_id=&quot;10183&quot;&gt;&lt;property id=&quot;20148&quot; value=&quot;5&quot;/&gt;&lt;property id=&quot;20300&quot; value=&quot;Slide 11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3278</TotalTime>
  <Words>599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102</cp:revision>
  <dcterms:created xsi:type="dcterms:W3CDTF">2009-03-04T06:00:53Z</dcterms:created>
  <dcterms:modified xsi:type="dcterms:W3CDTF">2021-11-15T04:58:10Z</dcterms:modified>
</cp:coreProperties>
</file>