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7"/>
  </p:notesMasterIdLst>
  <p:sldIdLst>
    <p:sldId id="256" r:id="rId2"/>
    <p:sldId id="271" r:id="rId3"/>
    <p:sldId id="275" r:id="rId4"/>
    <p:sldId id="279" r:id="rId5"/>
    <p:sldId id="264" r:id="rId6"/>
    <p:sldId id="258" r:id="rId7"/>
    <p:sldId id="259" r:id="rId8"/>
    <p:sldId id="268" r:id="rId9"/>
    <p:sldId id="263" r:id="rId10"/>
    <p:sldId id="260" r:id="rId11"/>
    <p:sldId id="280" r:id="rId12"/>
    <p:sldId id="272" r:id="rId13"/>
    <p:sldId id="257" r:id="rId14"/>
    <p:sldId id="274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D6A300"/>
    <a:srgbClr val="800080"/>
    <a:srgbClr val="5AD6B6"/>
    <a:srgbClr val="CC00CC"/>
    <a:srgbClr val="00FF00"/>
    <a:srgbClr val="FF3300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D5A53F-F3BC-4B71-8C6C-40CC9A62132F}" type="datetimeFigureOut">
              <a:rPr lang="en-US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6AFD1A2-6B25-4215-9776-387088810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7DB4A8-9957-44BB-B01F-61D52BD70B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C95E35-84B3-46B8-85E3-87860094AA5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6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631F3B-6794-4F8E-A650-9671792298E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5DE91F-CE6F-4A21-9C02-84C0E17B13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426193-BEE7-487D-B920-62276D68123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646665-AC12-4241-B912-8A82E8BDF85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B40094-6DE5-4547-AD9A-1A87E7300F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4390DF-A144-4210-A5C7-2C32CDACE9C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C3C1A7-7A08-4680-82EA-C32A28FC9D0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104B78-4E29-437E-960E-6EF98283A52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C95E35-84B3-46B8-85E3-87860094AA5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870F4D-69CA-4E36-A282-B0B6CCF3802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5BD532-34C5-483E-B586-1CAA5728181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BB219B-0972-4798-A703-8781AB3653A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EBA26-6163-4BB9-B943-3F14DE5319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7343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8F284-9BBF-4BAF-8F3D-4008669BB9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23946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21D61-0113-4D64-A16C-D85FD6E3CB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68992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4191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CC8DA-420D-4FFF-8AA1-7E9A3F652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53345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DA7D5-A912-4D68-ADE5-B907CC53AA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6355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5BEBC-EC99-4F05-87C2-7EBF6A0D3B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36901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E3F09-5670-48C5-B4B1-F3A25A0142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83361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77967-EA52-407D-A749-178B576D31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44938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AD96F-AE6E-4857-9AEB-606FD97C10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15548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12767D-1C39-4FC5-8A06-32362A4CF4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23793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0D757-A20E-425A-9FBB-CCC86561A4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17226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26641-6DBB-44A0-8B47-0F5A3527E9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52806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EB361D-3BFC-421A-B54F-2B70377E34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1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</p:sldLayoutIdLst>
  <p:transition spd="med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4.wmf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143000"/>
            <a:ext cx="77724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6600" i="1" dirty="0" err="1">
                <a:solidFill>
                  <a:srgbClr val="CC00CC"/>
                </a:solidFill>
                <a:latin typeface="Arial"/>
              </a:rPr>
              <a:t>Tập</a:t>
            </a:r>
            <a:r>
              <a:rPr lang="en-US" sz="6600" i="1" dirty="0">
                <a:solidFill>
                  <a:srgbClr val="CC00CC"/>
                </a:solidFill>
                <a:latin typeface="Arial"/>
              </a:rPr>
              <a:t> </a:t>
            </a:r>
            <a:r>
              <a:rPr lang="en-US" sz="6600" i="1" dirty="0" err="1">
                <a:solidFill>
                  <a:srgbClr val="CC00CC"/>
                </a:solidFill>
                <a:latin typeface="Arial"/>
              </a:rPr>
              <a:t>làm</a:t>
            </a:r>
            <a:r>
              <a:rPr lang="en-US" sz="6600" i="1" dirty="0">
                <a:solidFill>
                  <a:srgbClr val="CC00CC"/>
                </a:solidFill>
                <a:latin typeface="Arial"/>
              </a:rPr>
              <a:t> </a:t>
            </a:r>
            <a:r>
              <a:rPr lang="en-US" sz="6600" i="1" dirty="0" err="1">
                <a:solidFill>
                  <a:srgbClr val="CC00CC"/>
                </a:solidFill>
                <a:latin typeface="Arial"/>
              </a:rPr>
              <a:t>văn</a:t>
            </a:r>
            <a:r>
              <a:rPr lang="en-US" sz="6600" i="1" dirty="0">
                <a:solidFill>
                  <a:srgbClr val="CC00CC"/>
                </a:solidFill>
                <a:latin typeface="Arial"/>
              </a:rPr>
              <a:t>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1600" y="2024390"/>
            <a:ext cx="1745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6" name="TextBox 5"/>
          <p:cNvSpPr txBox="1"/>
          <p:nvPr/>
        </p:nvSpPr>
        <p:spPr>
          <a:xfrm rot="19664893">
            <a:off x="1825256" y="4189636"/>
            <a:ext cx="1106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endParaRPr lang="en-US" sz="4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661199">
            <a:off x="2840077" y="3238358"/>
            <a:ext cx="1007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743375">
            <a:off x="3948447" y="2699269"/>
            <a:ext cx="1609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4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324542">
            <a:off x="5680100" y="2559209"/>
            <a:ext cx="1007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136117">
            <a:off x="6692832" y="2786806"/>
            <a:ext cx="1143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4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266340">
            <a:off x="7874553" y="3120323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4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324542">
            <a:off x="8732210" y="3521295"/>
            <a:ext cx="2066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4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D97EF-8A16-4FDE-9516-E1455F70EFF5}"/>
              </a:ext>
            </a:extLst>
          </p:cNvPr>
          <p:cNvSpPr txBox="1"/>
          <p:nvPr/>
        </p:nvSpPr>
        <p:spPr>
          <a:xfrm>
            <a:off x="2228538" y="380014"/>
            <a:ext cx="8470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4" grpId="0"/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5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20201" y="381000"/>
            <a:ext cx="1211263" cy="2171700"/>
          </a:xfrm>
          <a:noFill/>
        </p:spPr>
      </p:pic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381000" y="1523999"/>
            <a:ext cx="4648200" cy="114300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0099"/>
                </a:solidFill>
              </a:rPr>
              <a:t>Mở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bài</a:t>
            </a:r>
            <a:r>
              <a:rPr lang="en-US" sz="2400" b="1" dirty="0">
                <a:solidFill>
                  <a:srgbClr val="006600"/>
                </a:solidFill>
              </a:rPr>
              <a:t> a</a:t>
            </a: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228600" y="4038600"/>
            <a:ext cx="4724400" cy="9144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0099"/>
                </a:solidFill>
              </a:rPr>
              <a:t>Mở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bài</a:t>
            </a:r>
            <a:r>
              <a:rPr lang="en-US" dirty="0"/>
              <a:t> </a:t>
            </a:r>
            <a:r>
              <a:rPr lang="en-US" sz="2400" b="1" dirty="0">
                <a:solidFill>
                  <a:srgbClr val="660066"/>
                </a:solidFill>
              </a:rPr>
              <a:t>c</a:t>
            </a: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228600" y="5257800"/>
            <a:ext cx="4724400" cy="914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0099"/>
                </a:solidFill>
              </a:rPr>
              <a:t>Mở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bài</a:t>
            </a:r>
            <a:r>
              <a:rPr lang="en-US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228600" y="2743200"/>
            <a:ext cx="4724400" cy="914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0099"/>
                </a:solidFill>
              </a:rPr>
              <a:t>Mở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bài</a:t>
            </a:r>
            <a:r>
              <a:rPr lang="en-US" dirty="0"/>
              <a:t> </a:t>
            </a:r>
            <a:r>
              <a:rPr lang="en-US" sz="2400" b="1" dirty="0">
                <a:solidFill>
                  <a:srgbClr val="660066"/>
                </a:solidFill>
              </a:rPr>
              <a:t>b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6400800" y="1600200"/>
            <a:ext cx="25908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0099"/>
                </a:solidFill>
                <a:latin typeface="Arial"/>
              </a:rPr>
              <a:t>Tr</a:t>
            </a:r>
            <a:r>
              <a:rPr lang="en-US" sz="3200">
                <a:solidFill>
                  <a:srgbClr val="000099"/>
                </a:solidFill>
              </a:rPr>
              <a:t>ự</a:t>
            </a:r>
            <a:r>
              <a:rPr lang="en-US" sz="3200">
                <a:solidFill>
                  <a:srgbClr val="000099"/>
                </a:solidFill>
                <a:latin typeface="Arial"/>
              </a:rPr>
              <a:t>c ti</a:t>
            </a:r>
            <a:r>
              <a:rPr lang="en-US" sz="3200">
                <a:solidFill>
                  <a:srgbClr val="000099"/>
                </a:solidFill>
              </a:rPr>
              <a:t>ế</a:t>
            </a:r>
            <a:r>
              <a:rPr lang="en-US" sz="3200">
                <a:solidFill>
                  <a:srgbClr val="000099"/>
                </a:solidFill>
                <a:latin typeface="Arial"/>
              </a:rPr>
              <a:t>p</a:t>
            </a: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6324600" y="2819400"/>
            <a:ext cx="25908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4747"/>
              </a:gs>
              <a:gs pos="50000">
                <a:srgbClr val="FF9999"/>
              </a:gs>
              <a:gs pos="100000">
                <a:srgbClr val="764747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99"/>
                </a:solidFill>
              </a:rPr>
              <a:t>Gián tiếp</a:t>
            </a: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6324600" y="4038600"/>
            <a:ext cx="25908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77647"/>
              </a:gs>
              <a:gs pos="50000">
                <a:srgbClr val="99FF99"/>
              </a:gs>
              <a:gs pos="100000">
                <a:srgbClr val="477647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99"/>
                </a:solidFill>
              </a:rPr>
              <a:t>Gián tiếp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6324600" y="5334000"/>
            <a:ext cx="25908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99"/>
                </a:solidFill>
              </a:rPr>
              <a:t>Gián tiếp</a:t>
            </a:r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5257800" y="1752600"/>
            <a:ext cx="9906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auto">
          <a:xfrm>
            <a:off x="5181600" y="2971800"/>
            <a:ext cx="9906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>
            <a:off x="5181600" y="4267200"/>
            <a:ext cx="9906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AutoShape 15"/>
          <p:cNvSpPr>
            <a:spLocks noChangeArrowheads="1"/>
          </p:cNvSpPr>
          <p:nvPr/>
        </p:nvSpPr>
        <p:spPr bwMode="auto">
          <a:xfrm>
            <a:off x="5181600" y="5410200"/>
            <a:ext cx="9906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23" name="Picture 16" descr="j0423844">
            <a:hlinkClick r:id="" action="ppaction://noaction">
              <a:snd r:embed="rId4" name="Windows XP Shutdown.wav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6400" y="3810000"/>
            <a:ext cx="776288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7" descr="j0424470">
            <a:hlinkClick r:id="" action="ppaction://noaction">
              <a:snd r:embed="rId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96400" y="2667001"/>
            <a:ext cx="9144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05000" y="2152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</a:pP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chạp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12633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</a:pP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biếng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nhác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nhẫn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nại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b="1" i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b="1" i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07733" y="1374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</a:pP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biếng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sút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b="1" i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93583"/>
            <a:ext cx="88773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</a:pP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kiêng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dè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ngậm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đắng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nuốt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cay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chạp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327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0" grpId="0" animBg="1"/>
      <p:bldP spid="32781" grpId="0" animBg="1"/>
      <p:bldP spid="32782" grpId="0" animBg="1"/>
      <p:bldP spid="32783" grpId="0" animBg="1"/>
      <p:bldP spid="3" grpId="0" build="allAtOnce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60820" y="4000682"/>
            <a:ext cx="2310549" cy="200986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/>
              <a:t>Nêu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sự</a:t>
            </a:r>
            <a:r>
              <a:rPr lang="en-US" sz="2400" b="1" dirty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đang</a:t>
            </a:r>
            <a:r>
              <a:rPr lang="en-US" sz="2400" b="1" dirty="0"/>
              <a:t> </a:t>
            </a:r>
            <a:r>
              <a:rPr lang="en-US" sz="2400" b="1" dirty="0" err="1"/>
              <a:t>xảy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tại</a:t>
            </a:r>
            <a:r>
              <a:rPr lang="en-US" sz="2400" b="1" dirty="0"/>
              <a:t>, </a:t>
            </a:r>
            <a:r>
              <a:rPr lang="en-US" sz="2400" b="1" dirty="0" err="1"/>
              <a:t>rồi</a:t>
            </a:r>
            <a:r>
              <a:rPr lang="en-US" sz="2400" b="1" dirty="0"/>
              <a:t> quay </a:t>
            </a:r>
            <a:r>
              <a:rPr lang="en-US" sz="2400" b="1" dirty="0" err="1"/>
              <a:t>trở</a:t>
            </a:r>
            <a:r>
              <a:rPr lang="en-US" sz="2400" b="1" dirty="0"/>
              <a:t> </a:t>
            </a:r>
            <a:r>
              <a:rPr lang="en-US" sz="2400" b="1" dirty="0" err="1"/>
              <a:t>lại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chuyện</a:t>
            </a:r>
            <a:r>
              <a:rPr lang="en-US" sz="2400" b="1" dirty="0"/>
              <a:t>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304800"/>
            <a:ext cx="10287000" cy="3276600"/>
          </a:xfrm>
        </p:spPr>
        <p:txBody>
          <a:bodyPr/>
          <a:lstStyle/>
          <a:p>
            <a:pPr marL="609600" indent="-609600">
              <a:buNone/>
            </a:pP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FF5050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Mở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trực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tiếp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1749" name="Picture 5" descr="an00098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87844" y="4963886"/>
            <a:ext cx="16367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375514" y="3920853"/>
            <a:ext cx="1752600" cy="208606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/>
              <a:t>Nêu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tình</a:t>
            </a:r>
            <a:r>
              <a:rPr lang="en-US" sz="2400" b="1" dirty="0"/>
              <a:t> </a:t>
            </a:r>
            <a:r>
              <a:rPr lang="en-US" sz="2400" b="1" dirty="0" err="1"/>
              <a:t>huống</a:t>
            </a:r>
            <a:r>
              <a:rPr lang="en-US" sz="2400" b="1" dirty="0"/>
              <a:t> </a:t>
            </a:r>
            <a:r>
              <a:rPr lang="en-US" sz="2400" b="1" dirty="0" err="1"/>
              <a:t>xảy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chuyện</a:t>
            </a:r>
            <a:r>
              <a:rPr lang="en-US" dirty="0"/>
              <a:t>,</a:t>
            </a:r>
          </a:p>
        </p:txBody>
      </p:sp>
      <p:sp>
        <p:nvSpPr>
          <p:cNvPr id="5" name="Rectangle 4"/>
          <p:cNvSpPr/>
          <p:nvPr/>
        </p:nvSpPr>
        <p:spPr>
          <a:xfrm>
            <a:off x="8554962" y="3933371"/>
            <a:ext cx="2398712" cy="24384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/>
              <a:t>Sử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thành</a:t>
            </a:r>
            <a:r>
              <a:rPr lang="en-US" sz="2400" b="1" dirty="0"/>
              <a:t> </a:t>
            </a:r>
            <a:r>
              <a:rPr lang="en-US" sz="2400" b="1" dirty="0" err="1"/>
              <a:t>ngữ</a:t>
            </a:r>
            <a:r>
              <a:rPr lang="en-US" sz="2400" b="1" dirty="0"/>
              <a:t>, </a:t>
            </a:r>
            <a:r>
              <a:rPr lang="en-US" sz="2400" b="1" dirty="0" err="1"/>
              <a:t>tục</a:t>
            </a:r>
            <a:r>
              <a:rPr lang="en-US" sz="2400" b="1" dirty="0"/>
              <a:t> </a:t>
            </a:r>
            <a:r>
              <a:rPr lang="en-US" sz="2400" b="1" dirty="0" err="1"/>
              <a:t>ngữ</a:t>
            </a:r>
            <a:r>
              <a:rPr lang="en-US" sz="2400" b="1" dirty="0"/>
              <a:t> </a:t>
            </a:r>
            <a:r>
              <a:rPr lang="en-US" sz="2400" b="1" dirty="0" err="1"/>
              <a:t>hoặc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thơ</a:t>
            </a:r>
            <a:r>
              <a:rPr lang="en-US" sz="2400" b="1" dirty="0"/>
              <a:t>,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hát</a:t>
            </a:r>
            <a:r>
              <a:rPr lang="en-US" sz="2400" b="1" dirty="0"/>
              <a:t>, …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dẫn</a:t>
            </a:r>
            <a:r>
              <a:rPr lang="en-US" sz="2400" b="1" dirty="0"/>
              <a:t> </a:t>
            </a:r>
            <a:r>
              <a:rPr lang="en-US" sz="2400" b="1" dirty="0" err="1"/>
              <a:t>vào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chuyện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198281" y="3958952"/>
            <a:ext cx="1981200" cy="200986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/>
              <a:t>Nêu</a:t>
            </a:r>
            <a:r>
              <a:rPr lang="en-US" sz="2400" b="1" dirty="0"/>
              <a:t> ý </a:t>
            </a:r>
            <a:r>
              <a:rPr lang="en-US" sz="2400" b="1" dirty="0" err="1"/>
              <a:t>nghĩa</a:t>
            </a:r>
            <a:r>
              <a:rPr lang="en-US" sz="2400" b="1" dirty="0"/>
              <a:t> </a:t>
            </a:r>
            <a:r>
              <a:rPr lang="en-US" sz="2400" b="1" dirty="0" err="1"/>
              <a:t>chung</a:t>
            </a:r>
            <a:r>
              <a:rPr lang="en-US" sz="2400" b="1" dirty="0"/>
              <a:t> </a:t>
            </a:r>
            <a:r>
              <a:rPr lang="en-US" sz="2400" b="1" dirty="0" err="1"/>
              <a:t>rồi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r>
              <a:rPr lang="en-US" sz="2400" b="1" dirty="0"/>
              <a:t> </a:t>
            </a:r>
            <a:r>
              <a:rPr lang="en-US" sz="2400" b="1" dirty="0" err="1"/>
              <a:t>đó</a:t>
            </a:r>
            <a:r>
              <a:rPr lang="en-US" sz="2400" b="1" dirty="0"/>
              <a:t> </a:t>
            </a:r>
            <a:r>
              <a:rPr lang="en-US" sz="2400" b="1" dirty="0" err="1"/>
              <a:t>dẫn</a:t>
            </a:r>
            <a:r>
              <a:rPr lang="en-US" sz="2400" b="1" dirty="0"/>
              <a:t> </a:t>
            </a:r>
            <a:r>
              <a:rPr lang="en-US" sz="2400" b="1" dirty="0" err="1"/>
              <a:t>vào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chuyện</a:t>
            </a:r>
            <a:r>
              <a:rPr lang="en-US" sz="2400" b="1" dirty="0"/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1905000" y="3505200"/>
            <a:ext cx="381000" cy="3394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754318" y="3394347"/>
            <a:ext cx="381000" cy="3394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61314" y="3451587"/>
            <a:ext cx="381000" cy="3394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25594" y="3564859"/>
            <a:ext cx="381000" cy="3394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496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  <p:bldP spid="8" grpId="0" animBg="1"/>
      <p:bldP spid="15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457200"/>
            <a:ext cx="11201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</a:t>
            </a:r>
            <a:r>
              <a:rPr lang="en-US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2285047"/>
            <a:ext cx="2657475" cy="3857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2209800"/>
            <a:ext cx="6286500" cy="39243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tort-ha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730876"/>
            <a:ext cx="1219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3733800" y="4343401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24400" y="32657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55877"/>
            <a:ext cx="11430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3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3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ts val="3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ts val="3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3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ts val="3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3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ts val="3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3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ts val="3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ts val="3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3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ts val="3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Theo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990600"/>
            <a:ext cx="807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 descr="j0301252"/>
          <p:cNvPicPr>
            <a:picLocks noGrp="1" noChangeAspect="1" noChangeArrowheads="1"/>
          </p:cNvPicPr>
          <p:nvPr>
            <p:ph/>
          </p:nvPr>
        </p:nvPicPr>
        <p:blipFill>
          <a:blip r:embed="rId4"/>
          <a:srcRect/>
          <a:stretch>
            <a:fillRect/>
          </a:stretch>
        </p:blipFill>
        <p:spPr>
          <a:xfrm>
            <a:off x="9296400" y="543719"/>
            <a:ext cx="2516188" cy="2151063"/>
          </a:xfrm>
        </p:spPr>
      </p:pic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19600" y="228600"/>
            <a:ext cx="7772400" cy="1104900"/>
          </a:xfrm>
        </p:spPr>
        <p:txBody>
          <a:bodyPr/>
          <a:lstStyle/>
          <a:p>
            <a:pPr>
              <a:buFontTx/>
              <a:buNone/>
            </a:pPr>
            <a:r>
              <a:rPr lang="en-US" sz="480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CỦNG CỐ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1619250"/>
            <a:ext cx="11170763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Times New Roman" pitchFamily="18" charset="0"/>
              </a:rPr>
              <a:t>DẶN DÒ </a:t>
            </a:r>
          </a:p>
          <a:p>
            <a:pPr marL="0" indent="0">
              <a:buNone/>
            </a:pPr>
            <a:r>
              <a:rPr lang="en-US" dirty="0">
                <a:latin typeface="Arial" charset="0"/>
                <a:cs typeface="Times New Roman" pitchFamily="18" charset="0"/>
              </a:rPr>
              <a:t>- </a:t>
            </a:r>
            <a:r>
              <a:rPr lang="en-US" dirty="0" err="1">
                <a:latin typeface="Arial" charset="0"/>
                <a:cs typeface="Times New Roman" pitchFamily="18" charset="0"/>
              </a:rPr>
              <a:t>Học</a:t>
            </a:r>
            <a:r>
              <a:rPr lang="en-US" dirty="0"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latin typeface="Arial" charset="0"/>
                <a:cs typeface="Times New Roman" pitchFamily="18" charset="0"/>
              </a:rPr>
              <a:t>thuộc</a:t>
            </a:r>
            <a:r>
              <a:rPr lang="en-US" dirty="0"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latin typeface="Arial" charset="0"/>
                <a:cs typeface="Times New Roman" pitchFamily="18" charset="0"/>
              </a:rPr>
              <a:t>ghi</a:t>
            </a:r>
            <a:r>
              <a:rPr lang="en-US" dirty="0"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latin typeface="Arial" charset="0"/>
                <a:cs typeface="Times New Roman" pitchFamily="18" charset="0"/>
              </a:rPr>
              <a:t>nhớ</a:t>
            </a:r>
            <a:endParaRPr lang="en-US" dirty="0">
              <a:latin typeface="Arial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cs typeface="Times New Roman" pitchFamily="18" charset="0"/>
              </a:rPr>
              <a:t>- </a:t>
            </a:r>
            <a:r>
              <a:rPr lang="en-US" dirty="0" err="1">
                <a:latin typeface="Arial" charset="0"/>
                <a:cs typeface="Times New Roman" pitchFamily="18" charset="0"/>
              </a:rPr>
              <a:t>Chuẩn</a:t>
            </a:r>
            <a:r>
              <a:rPr lang="en-US" dirty="0"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latin typeface="Arial" charset="0"/>
                <a:cs typeface="Times New Roman" pitchFamily="18" charset="0"/>
              </a:rPr>
              <a:t>bị</a:t>
            </a:r>
            <a:r>
              <a:rPr lang="en-US" dirty="0">
                <a:latin typeface="Arial" charset="0"/>
                <a:cs typeface="Times New Roman" pitchFamily="18" charset="0"/>
              </a:rPr>
              <a:t>: </a:t>
            </a:r>
            <a:r>
              <a:rPr lang="en-US" dirty="0" err="1">
                <a:latin typeface="Arial" charset="0"/>
                <a:cs typeface="Times New Roman" pitchFamily="18" charset="0"/>
              </a:rPr>
              <a:t>Kết</a:t>
            </a:r>
            <a:r>
              <a:rPr lang="en-US" dirty="0"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latin typeface="Arial" charset="0"/>
                <a:cs typeface="Times New Roman" pitchFamily="18" charset="0"/>
              </a:rPr>
              <a:t>bài</a:t>
            </a:r>
            <a:r>
              <a:rPr lang="en-US" dirty="0"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latin typeface="Arial" charset="0"/>
                <a:cs typeface="Times New Roman" pitchFamily="18" charset="0"/>
              </a:rPr>
              <a:t>trong</a:t>
            </a:r>
            <a:r>
              <a:rPr lang="en-US" dirty="0"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latin typeface="Arial" charset="0"/>
                <a:cs typeface="Times New Roman" pitchFamily="18" charset="0"/>
              </a:rPr>
              <a:t>bài</a:t>
            </a:r>
            <a:r>
              <a:rPr lang="en-US" dirty="0"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latin typeface="Arial" charset="0"/>
                <a:cs typeface="Times New Roman" pitchFamily="18" charset="0"/>
              </a:rPr>
              <a:t>văn</a:t>
            </a:r>
            <a:r>
              <a:rPr lang="en-US" dirty="0"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latin typeface="Arial" charset="0"/>
                <a:cs typeface="Times New Roman" pitchFamily="18" charset="0"/>
              </a:rPr>
              <a:t>kể</a:t>
            </a:r>
            <a:r>
              <a:rPr lang="en-US" dirty="0"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latin typeface="Arial" charset="0"/>
                <a:cs typeface="Times New Roman" pitchFamily="18" charset="0"/>
              </a:rPr>
              <a:t>chuyện</a:t>
            </a:r>
            <a:endParaRPr lang="en-US" dirty="0">
              <a:latin typeface="Arial" charset="0"/>
              <a:cs typeface="Times New Roman" pitchFamily="18" charset="0"/>
            </a:endParaRPr>
          </a:p>
          <a:p>
            <a:endParaRPr lang="en-US" dirty="0">
              <a:latin typeface="Arial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4753427" y="1028700"/>
            <a:ext cx="2685143" cy="647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MỤC TIÊU:</a:t>
            </a:r>
          </a:p>
        </p:txBody>
      </p:sp>
      <p:sp>
        <p:nvSpPr>
          <p:cNvPr id="4" name="Oval 3"/>
          <p:cNvSpPr/>
          <p:nvPr/>
        </p:nvSpPr>
        <p:spPr>
          <a:xfrm>
            <a:off x="802598" y="1676400"/>
            <a:ext cx="10586803" cy="3124200"/>
          </a:xfrm>
          <a:prstGeom prst="ellipse">
            <a:avLst/>
          </a:prstGeom>
          <a:solidFill>
            <a:srgbClr val="5AD6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Nắm được hai cách mở bài trực tiếp và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gián tiếp trong bài văn kể chuyện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vi-VN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Nhận biết được mở bài theo cách đã học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vi-VN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914400"/>
            <a:ext cx="10511971" cy="130401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latin typeface="Arial"/>
                <a:cs typeface="Times New Roman" pitchFamily="18" charset="0"/>
              </a:rPr>
              <a:t>HOẠT ĐỘNG I:  NHẬN XÉT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276600" y="1790700"/>
            <a:ext cx="6858000" cy="24003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1) </a:t>
            </a:r>
            <a:r>
              <a:rPr lang="en-US" sz="36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truyện</a:t>
            </a:r>
            <a:r>
              <a:rPr lang="en-US" sz="36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Rùa</a:t>
            </a:r>
            <a:r>
              <a:rPr lang="en-US" sz="36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thỏ</a:t>
            </a:r>
            <a:endParaRPr lang="en-US" sz="2800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6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2) </a:t>
            </a:r>
            <a:r>
              <a:rPr lang="en-US" sz="36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đoạn</a:t>
            </a:r>
            <a:r>
              <a:rPr lang="en-US" sz="36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mở</a:t>
            </a:r>
            <a:r>
              <a:rPr lang="en-US" sz="36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trong</a:t>
            </a:r>
            <a:endParaRPr lang="en-US" sz="3600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6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truyện</a:t>
            </a:r>
            <a:r>
              <a:rPr lang="en-US" sz="36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0258"/>
            <a:ext cx="4333875" cy="2669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76800" y="0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39963"/>
            <a:ext cx="115824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Ta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ngẩng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Theo La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-ten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982143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FF0066"/>
                </a:solidFill>
                <a:latin typeface="Arial"/>
                <a:cs typeface="Times New Roman" pitchFamily="18" charset="0"/>
              </a:rPr>
              <a:t>3) </a:t>
            </a:r>
            <a:r>
              <a:rPr lang="en-US" sz="4000" b="1" dirty="0" err="1">
                <a:solidFill>
                  <a:srgbClr val="FF0066"/>
                </a:solidFill>
                <a:latin typeface="Arial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rgbClr val="FF006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/>
                <a:cs typeface="Times New Roman" pitchFamily="18" charset="0"/>
              </a:rPr>
              <a:t>mở</a:t>
            </a:r>
            <a:r>
              <a:rPr lang="en-US" sz="4000" b="1" dirty="0">
                <a:solidFill>
                  <a:srgbClr val="FF006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6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FF006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rgbClr val="FF006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6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FF006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/>
                <a:cs typeface="Times New Roman" pitchFamily="18" charset="0"/>
              </a:rPr>
              <a:t>khác</a:t>
            </a:r>
            <a:r>
              <a:rPr lang="en-US" sz="4000" b="1" dirty="0">
                <a:solidFill>
                  <a:srgbClr val="FF006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FF006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rgbClr val="FF006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/>
                <a:cs typeface="Times New Roman" pitchFamily="18" charset="0"/>
              </a:rPr>
              <a:t>mở</a:t>
            </a:r>
            <a:r>
              <a:rPr lang="en-US" sz="4000" b="1" dirty="0">
                <a:solidFill>
                  <a:srgbClr val="FF006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6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FF0066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/>
                <a:cs typeface="Times New Roman" pitchFamily="18" charset="0"/>
              </a:rPr>
              <a:t>trên</a:t>
            </a:r>
            <a:endParaRPr lang="en-US" sz="4000" b="1" dirty="0">
              <a:solidFill>
                <a:srgbClr val="FF0066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5625"/>
            <a:ext cx="11201400" cy="4351338"/>
          </a:xfrm>
        </p:spPr>
        <p:txBody>
          <a:bodyPr/>
          <a:lstStyle/>
          <a:p>
            <a:pPr>
              <a:lnSpc>
                <a:spcPct val="170000"/>
              </a:lnSpc>
              <a:buFontTx/>
              <a:buNone/>
            </a:pPr>
            <a:r>
              <a:rPr lang="en-US" sz="2400" dirty="0">
                <a:latin typeface="Arial" charset="0"/>
              </a:rPr>
              <a:t>   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8"/>
          <p:cNvSpPr>
            <a:spLocks noGrp="1" noChangeArrowheads="1"/>
          </p:cNvSpPr>
          <p:nvPr>
            <p:ph type="title"/>
          </p:nvPr>
        </p:nvSpPr>
        <p:spPr>
          <a:xfrm>
            <a:off x="-457200" y="-762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1828800" y="1828800"/>
            <a:ext cx="3352800" cy="1066800"/>
          </a:xfrm>
          <a:prstGeom prst="ellipse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FF0000"/>
                </a:solidFill>
              </a:rPr>
              <a:t>Mở bài 1</a:t>
            </a:r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6553200" y="1905000"/>
            <a:ext cx="3352800" cy="1066800"/>
          </a:xfrm>
          <a:prstGeom prst="ellipse">
            <a:avLst/>
          </a:prstGeom>
          <a:gradFill rotWithShape="1">
            <a:gsLst>
              <a:gs pos="0">
                <a:srgbClr val="762F5E"/>
              </a:gs>
              <a:gs pos="50000">
                <a:srgbClr val="FF66CC"/>
              </a:gs>
              <a:gs pos="100000">
                <a:srgbClr val="762F5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FF0000"/>
                </a:solidFill>
              </a:rPr>
              <a:t>Mở bài 2</a:t>
            </a: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1905000" y="5486400"/>
            <a:ext cx="32766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000099"/>
                </a:solidFill>
                <a:latin typeface="Arial"/>
              </a:rPr>
              <a:t>M</a:t>
            </a:r>
            <a:r>
              <a:rPr lang="en-US" sz="2800">
                <a:solidFill>
                  <a:srgbClr val="000099"/>
                </a:solidFill>
              </a:rPr>
              <a:t>ở</a:t>
            </a:r>
            <a:r>
              <a:rPr lang="en-US" sz="2800">
                <a:solidFill>
                  <a:srgbClr val="000099"/>
                </a:solidFill>
                <a:latin typeface="Arial"/>
              </a:rPr>
              <a:t> b</a:t>
            </a:r>
            <a:r>
              <a:rPr lang="en-US" sz="2800">
                <a:solidFill>
                  <a:srgbClr val="000099"/>
                </a:solidFill>
              </a:rPr>
              <a:t>à</a:t>
            </a:r>
            <a:r>
              <a:rPr lang="en-US" sz="2800">
                <a:solidFill>
                  <a:srgbClr val="000099"/>
                </a:solidFill>
                <a:latin typeface="Arial"/>
              </a:rPr>
              <a:t>i tr</a:t>
            </a:r>
            <a:r>
              <a:rPr lang="en-US" sz="2800">
                <a:solidFill>
                  <a:srgbClr val="000099"/>
                </a:solidFill>
              </a:rPr>
              <a:t>ự</a:t>
            </a:r>
            <a:r>
              <a:rPr lang="en-US" sz="2800">
                <a:solidFill>
                  <a:srgbClr val="000099"/>
                </a:solidFill>
                <a:latin typeface="Arial"/>
              </a:rPr>
              <a:t>c ti</a:t>
            </a:r>
            <a:r>
              <a:rPr lang="en-US" sz="2800">
                <a:solidFill>
                  <a:srgbClr val="000099"/>
                </a:solidFill>
              </a:rPr>
              <a:t>ế</a:t>
            </a:r>
            <a:r>
              <a:rPr lang="en-US" sz="2800">
                <a:solidFill>
                  <a:srgbClr val="000099"/>
                </a:solidFill>
                <a:latin typeface="Arial"/>
              </a:rPr>
              <a:t>p</a:t>
            </a:r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6629400" y="5486400"/>
            <a:ext cx="32766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77647"/>
              </a:gs>
              <a:gs pos="50000">
                <a:srgbClr val="99FF99"/>
              </a:gs>
              <a:gs pos="100000">
                <a:srgbClr val="477647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000099"/>
                </a:solidFill>
              </a:rPr>
              <a:t>Mở bài gián tiếp</a:t>
            </a: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1524000" y="3505200"/>
            <a:ext cx="3962400" cy="1219200"/>
          </a:xfrm>
          <a:prstGeom prst="hexagon">
            <a:avLst>
              <a:gd name="adj" fmla="val 81250"/>
              <a:gd name="vf" fmla="val 115470"/>
            </a:avLst>
          </a:prstGeom>
          <a:gradFill rotWithShape="1">
            <a:gsLst>
              <a:gs pos="0">
                <a:srgbClr val="009A7B"/>
              </a:gs>
              <a:gs pos="50000">
                <a:srgbClr val="00FFCC"/>
              </a:gs>
              <a:gs pos="100000">
                <a:srgbClr val="009A7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Kể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ngay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vào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sự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việc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mở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đầu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câu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chuyện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6324600" y="3581400"/>
            <a:ext cx="3810000" cy="1143000"/>
          </a:xfrm>
          <a:prstGeom prst="hexagon">
            <a:avLst>
              <a:gd name="adj" fmla="val 83333"/>
              <a:gd name="vf" fmla="val 115470"/>
            </a:avLst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2400">
                <a:solidFill>
                  <a:srgbClr val="000099"/>
                </a:solidFill>
              </a:rPr>
              <a:t>Nói chuyện khác </a:t>
            </a:r>
          </a:p>
          <a:p>
            <a:pPr algn="ctr">
              <a:lnSpc>
                <a:spcPct val="90000"/>
              </a:lnSpc>
            </a:pPr>
            <a:r>
              <a:rPr lang="en-US" sz="2400">
                <a:solidFill>
                  <a:srgbClr val="000099"/>
                </a:solidFill>
              </a:rPr>
              <a:t>để dẫn vào câu chuyện </a:t>
            </a:r>
          </a:p>
          <a:p>
            <a:pPr algn="ctr">
              <a:lnSpc>
                <a:spcPct val="90000"/>
              </a:lnSpc>
            </a:pPr>
            <a:r>
              <a:rPr lang="en-US" sz="2400">
                <a:solidFill>
                  <a:srgbClr val="000099"/>
                </a:solidFill>
              </a:rPr>
              <a:t>định kể</a:t>
            </a:r>
          </a:p>
        </p:txBody>
      </p:sp>
      <p:pic>
        <p:nvPicPr>
          <p:cNvPr id="9225" name="Picture 16" descr="j04238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120900"/>
            <a:ext cx="8255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7" descr="j00787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1" y="4343400"/>
            <a:ext cx="911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3200400" y="29718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3200400" y="4800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AutoShape 20"/>
          <p:cNvSpPr>
            <a:spLocks noChangeArrowheads="1"/>
          </p:cNvSpPr>
          <p:nvPr/>
        </p:nvSpPr>
        <p:spPr bwMode="auto">
          <a:xfrm>
            <a:off x="7924800" y="30480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AutoShape 21"/>
          <p:cNvSpPr>
            <a:spLocks noChangeArrowheads="1"/>
          </p:cNvSpPr>
          <p:nvPr/>
        </p:nvSpPr>
        <p:spPr bwMode="auto">
          <a:xfrm>
            <a:off x="7924800" y="4800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609600" y="954087"/>
            <a:ext cx="4572000" cy="701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5834742" y="33338"/>
            <a:ext cx="6204857" cy="1912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spcBef>
                <a:spcPct val="20000"/>
              </a:spcBef>
              <a:buClr>
                <a:schemeClr val="folHlink"/>
              </a:buClr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66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  <p:bldP spid="26634" grpId="0" animBg="1"/>
      <p:bldP spid="26635" grpId="0" animBg="1"/>
      <p:bldP spid="26636" grpId="0" animBg="1"/>
      <p:bldP spid="26638" grpId="0" animBg="1"/>
      <p:bldP spid="26639" grpId="0" animBg="1"/>
      <p:bldP spid="26642" grpId="0" animBg="1"/>
      <p:bldP spid="26643" grpId="0" animBg="1"/>
      <p:bldP spid="26644" grpId="0" animBg="1"/>
      <p:bldP spid="26645" grpId="0" animBg="1"/>
      <p:bldP spid="26646" grpId="0" animBg="1"/>
      <p:bldP spid="266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286000" y="4191000"/>
            <a:ext cx="73914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2362200" y="2819400"/>
            <a:ext cx="73914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419351" y="1600199"/>
            <a:ext cx="7486649" cy="3810001"/>
          </a:xfrm>
        </p:spPr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endParaRPr lang="en-US" sz="3600" b="1" dirty="0">
              <a:solidFill>
                <a:srgbClr val="0000FF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Mở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trực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tiếp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1748" name="Picture 4" descr="bd0503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4964" y="1219200"/>
            <a:ext cx="757237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an00098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02688" y="4876800"/>
            <a:ext cx="16367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2133600" y="609601"/>
            <a:ext cx="259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5" grpId="0" animBg="1"/>
      <p:bldP spid="31747" grpId="0" build="p"/>
      <p:bldP spid="102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1524000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8000" dirty="0">
                <a:solidFill>
                  <a:srgbClr val="800080"/>
                </a:solidFill>
                <a:latin typeface="Arial"/>
              </a:rPr>
              <a:t>LUYỆN TẬP</a:t>
            </a:r>
          </a:p>
        </p:txBody>
      </p:sp>
      <p:pic>
        <p:nvPicPr>
          <p:cNvPr id="1126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792538" y="3228976"/>
            <a:ext cx="3554412" cy="2633663"/>
          </a:xfrm>
          <a:noFill/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1905000" y="381001"/>
            <a:ext cx="31508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</a:rPr>
              <a:t>HOẠT ĐỘNG 2</a:t>
            </a:r>
          </a:p>
        </p:txBody>
      </p:sp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11887200" cy="990600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en-US" dirty="0">
                <a:solidFill>
                  <a:srgbClr val="660066"/>
                </a:solidFill>
                <a:latin typeface="Arial" charset="0"/>
              </a:rPr>
              <a:t>     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304800"/>
            <a:ext cx="120396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6200" y="4709980"/>
            <a:ext cx="11887200" cy="19956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en-US" dirty="0">
                <a:solidFill>
                  <a:srgbClr val="660066"/>
                </a:solidFill>
                <a:latin typeface="Arial" charset="0"/>
              </a:rPr>
              <a:t>     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kiêng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dè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-8467" y="3338380"/>
            <a:ext cx="11887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en-US" dirty="0">
                <a:solidFill>
                  <a:srgbClr val="660066"/>
                </a:solidFill>
                <a:latin typeface="Arial" charset="0"/>
              </a:rPr>
              <a:t>     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sút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94734" y="1981200"/>
            <a:ext cx="11844866" cy="1357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en-US" dirty="0">
                <a:solidFill>
                  <a:srgbClr val="660066"/>
                </a:solidFill>
                <a:latin typeface="Arial" charset="0"/>
              </a:rPr>
              <a:t>     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nhác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80008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  <p:bldP spid="6" grpId="0"/>
      <p:bldP spid="8" grpId="0" build="p"/>
      <p:bldP spid="9" grpId="0" build="p"/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2006</TotalTime>
  <Words>1384</Words>
  <Application>Microsoft Office PowerPoint</Application>
  <PresentationFormat>Widescreen</PresentationFormat>
  <Paragraphs>119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Tập làm văn 4</vt:lpstr>
      <vt:lpstr>PowerPoint Presentation</vt:lpstr>
      <vt:lpstr>HOẠT ĐỘNG I:  NHẬN XÉT</vt:lpstr>
      <vt:lpstr>PowerPoint Presentation</vt:lpstr>
      <vt:lpstr>3) Cách mở bài sau đây có gì khác với cách mở bài nói trên</vt:lpstr>
      <vt:lpstr>So sánh</vt:lpstr>
      <vt:lpstr>PowerPoint Presentation</vt:lpstr>
      <vt:lpstr>LUYỆN TẬP</vt:lpstr>
      <vt:lpstr>PowerPoint Presentation</vt:lpstr>
      <vt:lpstr>PowerPoint Presentation</vt:lpstr>
      <vt:lpstr>PowerPoint Presentation</vt:lpstr>
      <vt:lpstr>2) Câu chuyện sau đây mở bài theo cách nào?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</dc:creator>
  <cp:lastModifiedBy>admin</cp:lastModifiedBy>
  <cp:revision>101</cp:revision>
  <dcterms:created xsi:type="dcterms:W3CDTF">2006-11-03T03:11:34Z</dcterms:created>
  <dcterms:modified xsi:type="dcterms:W3CDTF">2021-11-17T14:09:53Z</dcterms:modified>
</cp:coreProperties>
</file>