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82" r:id="rId4"/>
    <p:sldId id="283" r:id="rId5"/>
    <p:sldId id="284" r:id="rId6"/>
    <p:sldId id="285" r:id="rId7"/>
    <p:sldId id="293" r:id="rId8"/>
    <p:sldId id="264" r:id="rId9"/>
    <p:sldId id="265" r:id="rId10"/>
    <p:sldId id="287" r:id="rId11"/>
    <p:sldId id="288" r:id="rId12"/>
    <p:sldId id="289" r:id="rId13"/>
    <p:sldId id="270" r:id="rId14"/>
    <p:sldId id="290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364" autoAdjust="0"/>
  </p:normalViewPr>
  <p:slideViewPr>
    <p:cSldViewPr snapToGrid="0">
      <p:cViewPr>
        <p:scale>
          <a:sx n="62" d="100"/>
          <a:sy n="62" d="100"/>
        </p:scale>
        <p:origin x="4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F311C-C070-4C20-A950-252541753EF7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4905-4C33-42E5-83CC-E47D1B0F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02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4905-4C33-42E5-83CC-E47D1B0F9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1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4905-4C33-42E5-83CC-E47D1B0F9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71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7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30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11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16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2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7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9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4905-4C33-42E5-83CC-E47D1B0F9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2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1292-4843-493C-A8AD-33C513F8E78F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C2A5-3322-4B98-B569-8C35D36ED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.wav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22.emf"/><Relationship Id="rId20" Type="http://schemas.openxmlformats.org/officeDocument/2006/relationships/image" Target="../media/image25.png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22.emf"/><Relationship Id="rId20" Type="http://schemas.openxmlformats.org/officeDocument/2006/relationships/image" Target="../media/image25.png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865756" y="1928091"/>
            <a:ext cx="10396895" cy="3458413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0" y="-174453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07" y="1218579"/>
            <a:ext cx="3109993" cy="292226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814144" y="2358801"/>
            <a:ext cx="59841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138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TOÁN </a:t>
            </a:r>
            <a:r>
              <a:rPr lang="en-US" sz="138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4</a:t>
            </a:r>
            <a:endParaRPr lang="en-US" sz="13800" b="1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5756" y="259316"/>
            <a:ext cx="10980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Trường Tiểu học Sài Đồng</a:t>
            </a:r>
            <a:endParaRPr lang="en-US" sz="54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ll" panose="020406030505060202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5491" y="834165"/>
            <a:ext cx="3202493" cy="4462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7136" y="4723584"/>
            <a:ext cx="4943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GV: Lã </a:t>
            </a:r>
            <a:r>
              <a:rPr lang="en-US" sz="4400" b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Hà </a:t>
            </a:r>
            <a:r>
              <a:rPr lang="en-US" sz="44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Trang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49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7358" y="328035"/>
            <a:ext cx="3621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1324 × 20 =?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7358" y="1092296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đặt tính rồi tính như sau: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0" b="32741"/>
          <a:stretch/>
        </p:blipFill>
        <p:spPr>
          <a:xfrm>
            <a:off x="592308" y="1675476"/>
            <a:ext cx="4234524" cy="3281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424" y="2263514"/>
            <a:ext cx="307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1</a:t>
            </a:r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4 </a:t>
            </a:r>
            <a:endParaRPr lang="en-US" sz="43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81" y="3208582"/>
            <a:ext cx="1400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>
                <a:solidFill>
                  <a:srgbClr val="002060"/>
                </a:solidFill>
                <a:latin typeface="HP001 4 hàng" panose="020B0603050302020204" pitchFamily="34" charset="0"/>
              </a:rPr>
              <a:t>0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43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527" y="2560874"/>
            <a:ext cx="6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0171" y="3807502"/>
            <a:ext cx="261733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6317" y="1739778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*Viết chữ số 0 vào hàng đơn vị của tích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1067" y="4160194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6317" y="2197584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nhân 4 bằng 8, viết 8.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6409" y="4168164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8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6317" y="2669904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nhân 2 bằng 4, viết 4.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8395" y="4176134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4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063" y="3141616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nhân 3 bằng 6, viết 6.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3783" y="4157697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>
                <a:solidFill>
                  <a:srgbClr val="C0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1993" y="3628450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nhân 1 bằng 2, viết 2.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7338" y="4168163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2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6328" y="5080893"/>
            <a:ext cx="5433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1324 × 20 = 26480 </a:t>
            </a:r>
            <a:endParaRPr lang="en-US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764522" y="1745244"/>
            <a:ext cx="6008914" cy="2262914"/>
            <a:chOff x="5552803" y="1525910"/>
            <a:chExt cx="6008914" cy="2262914"/>
          </a:xfrm>
        </p:grpSpPr>
        <p:grpSp>
          <p:nvGrpSpPr>
            <p:cNvPr id="32" name="Group 31"/>
            <p:cNvGrpSpPr/>
            <p:nvPr/>
          </p:nvGrpSpPr>
          <p:grpSpPr>
            <a:xfrm>
              <a:off x="5552803" y="1798817"/>
              <a:ext cx="6008914" cy="1990007"/>
              <a:chOff x="5552803" y="1338915"/>
              <a:chExt cx="6008914" cy="242581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552803" y="1338915"/>
                <a:ext cx="6008914" cy="2425816"/>
              </a:xfrm>
              <a:prstGeom prst="roundRect">
                <a:avLst>
                  <a:gd name="adj" fmla="val 139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696253" y="1414196"/>
                <a:ext cx="5696271" cy="2269388"/>
              </a:xfrm>
              <a:prstGeom prst="roundRect">
                <a:avLst>
                  <a:gd name="adj" fmla="val 13975"/>
                </a:avLst>
              </a:prstGeom>
              <a:solidFill>
                <a:schemeClr val="bg1"/>
              </a:solidFill>
              <a:ln w="28575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254693" y="1525910"/>
              <a:ext cx="2569029" cy="5371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26004" y="1540892"/>
              <a:ext cx="21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2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7358" y="328035"/>
            <a:ext cx="3621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230 × 70 =?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358" y="1092296"/>
            <a:ext cx="9306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thể chuyển thành nhân một số với 100 như sau: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900638" y="10413697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595838" y="10413697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1872" y="1608382"/>
            <a:ext cx="5416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 =  (23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10) × (7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015351" y="2111643"/>
            <a:ext cx="4076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23 × 10   ×  7 × 10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025535" y="2677989"/>
            <a:ext cx="3883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(23 × 7) × (10 ×10)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029935" y="3286946"/>
            <a:ext cx="314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161 × 100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0845" y="2350870"/>
            <a:ext cx="56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23 với 7, được 161, viết 161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3379" y="2812535"/>
            <a:ext cx="561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thêm hai chữ số 0 vào bên phải 161, được 16100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037195" y="3845743"/>
            <a:ext cx="314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16100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  <p:bldP spid="28" grpId="0"/>
      <p:bldP spid="3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7358" y="1092296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đặt tính rồi tính như sau: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0" b="32741"/>
          <a:stretch/>
        </p:blipFill>
        <p:spPr>
          <a:xfrm>
            <a:off x="592308" y="1675476"/>
            <a:ext cx="4234524" cy="3281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620" y="2263514"/>
            <a:ext cx="307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>
                <a:solidFill>
                  <a:srgbClr val="002060"/>
                </a:solidFill>
                <a:latin typeface="HP001 4 hàng" panose="020B0603050302020204" pitchFamily="34" charset="0"/>
              </a:rPr>
              <a:t>3</a:t>
            </a:r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>
                <a:solidFill>
                  <a:srgbClr val="002060"/>
                </a:solidFill>
                <a:latin typeface="HP001 4 hàng" panose="020B0603050302020204" pitchFamily="34" charset="0"/>
              </a:rPr>
              <a:t>0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43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437" y="3208582"/>
            <a:ext cx="1400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>
                <a:solidFill>
                  <a:srgbClr val="002060"/>
                </a:solidFill>
                <a:latin typeface="HP001 4 hàng" panose="020B0603050302020204" pitchFamily="34" charset="0"/>
              </a:rPr>
              <a:t>7</a:t>
            </a:r>
            <a:r>
              <a:rPr lang="en-US" sz="32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>
                <a:solidFill>
                  <a:srgbClr val="002060"/>
                </a:solidFill>
                <a:latin typeface="HP001 4 hàng" panose="020B0603050302020204" pitchFamily="34" charset="0"/>
              </a:rPr>
              <a:t>0</a:t>
            </a:r>
            <a:r>
              <a:rPr lang="en-US" sz="43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en-US" sz="4300" b="1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527" y="2560874"/>
            <a:ext cx="6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0171" y="3807502"/>
            <a:ext cx="261733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6317" y="1739778"/>
            <a:ext cx="6544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*Viết hai chữ số 0 vào hàng đơn vị và hàng chục của tích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1067" y="4136130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6317" y="2662040"/>
            <a:ext cx="654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*7 nhân 3 bằng 21, viết 1, nhớ 2.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6409" y="4144100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6317" y="3134360"/>
            <a:ext cx="6544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*7 nhân 2 bằng 14, thêm 2 bằng 16,</a:t>
            </a:r>
          </a:p>
          <a:p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viết 16 .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4651" y="4152070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>
                <a:solidFill>
                  <a:srgbClr val="C0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3783" y="4157697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6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9690" y="4156131"/>
            <a:ext cx="5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1</a:t>
            </a:r>
            <a:endParaRPr lang="en-US" sz="43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6328" y="5080893"/>
            <a:ext cx="5433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× 70 = 16100</a:t>
            </a:r>
            <a:endParaRPr lang="en-US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7358" y="328035"/>
            <a:ext cx="3621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230 × 70 =?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3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11391982" y="-455163"/>
            <a:ext cx="1261885" cy="1804006"/>
            <a:chOff x="2132930" y="1035327"/>
            <a:chExt cx="1307248" cy="1307248"/>
          </a:xfrm>
        </p:grpSpPr>
        <p:grpSp>
          <p:nvGrpSpPr>
            <p:cNvPr id="22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4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5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9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7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146890" y="2815"/>
            <a:ext cx="1829196" cy="1604760"/>
            <a:chOff x="8726219" y="-661205"/>
            <a:chExt cx="2154936" cy="1322409"/>
          </a:xfrm>
        </p:grpSpPr>
        <p:sp>
          <p:nvSpPr>
            <p:cNvPr id="38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9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40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608584" y="68657"/>
            <a:ext cx="1241734" cy="1345867"/>
            <a:chOff x="8726219" y="-661205"/>
            <a:chExt cx="2154936" cy="1322409"/>
          </a:xfrm>
        </p:grpSpPr>
        <p:sp>
          <p:nvSpPr>
            <p:cNvPr id="41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42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文本框 70"/>
          <p:cNvSpPr txBox="1"/>
          <p:nvPr/>
        </p:nvSpPr>
        <p:spPr>
          <a:xfrm>
            <a:off x="4868707" y="3756590"/>
            <a:ext cx="6550581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err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8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nhân </a:t>
            </a:r>
            <a:r>
              <a:rPr lang="vi-VN" sz="2800" b="1" dirty="0" err="1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vi-VN" sz="2800" b="1" dirty="0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67"/>
          <p:cNvSpPr txBox="1"/>
          <p:nvPr/>
        </p:nvSpPr>
        <p:spPr>
          <a:xfrm>
            <a:off x="2244467" y="1623317"/>
            <a:ext cx="8914898" cy="13051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en-US" sz="2800" b="1" noProof="1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số </a:t>
            </a:r>
            <a:r>
              <a:rPr lang="en-US" altLang="en-US" sz="2800" b="1" noProof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alt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số 0 </a:t>
            </a:r>
            <a:r>
              <a:rPr lang="en-US" altLang="en-US" sz="2800" b="1" noProof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 cùng</a:t>
            </a:r>
            <a:r>
              <a:rPr lang="en-US" altLang="en-US" sz="2800" b="1" noProof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thừa số </a:t>
            </a:r>
            <a:r>
              <a:rPr lang="en-US" alt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viết vào tích </a:t>
            </a:r>
            <a:r>
              <a:rPr lang="en-US" altLang="en-US" sz="2800" b="1" noProof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thứ tự từ </a:t>
            </a:r>
            <a:r>
              <a:rPr lang="en-US" alt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sang trái</a:t>
            </a:r>
            <a:r>
              <a:rPr lang="en-US" altLang="en-US" sz="2800" b="1" noProof="1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541656" y="3488675"/>
            <a:ext cx="654102" cy="599425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6" y="1327601"/>
            <a:ext cx="656924" cy="633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114" y="3494806"/>
            <a:ext cx="2278800" cy="2996378"/>
          </a:xfrm>
          <a:prstGeom prst="rect">
            <a:avLst/>
          </a:prstGeom>
        </p:spPr>
      </p:pic>
      <p:pic>
        <p:nvPicPr>
          <p:cNvPr id="20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 flipH="1">
            <a:off x="757379" y="5237766"/>
            <a:ext cx="11433033" cy="1622570"/>
          </a:xfrm>
          <a:prstGeom prst="rect">
            <a:avLst/>
          </a:prstGeom>
        </p:spPr>
      </p:pic>
      <p:sp>
        <p:nvSpPr>
          <p:cNvPr id="43" name="Text Box 23">
            <a:extLst>
              <a:ext uri="{FF2B5EF4-FFF2-40B4-BE49-F238E27FC236}">
                <a16:creationId xmlns:a16="http://schemas.microsoft.com/office/drawing/2014/main" id="{495EF69A-9EDA-4EBD-9D79-B1E9D764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94616"/>
            <a:ext cx="10046271" cy="584775"/>
          </a:xfrm>
          <a:custGeom>
            <a:avLst/>
            <a:gdLst>
              <a:gd name="connsiteX0" fmla="*/ 0 w 5377465"/>
              <a:gd name="connsiteY0" fmla="*/ 0 h 1200329"/>
              <a:gd name="connsiteX1" fmla="*/ 543721 w 5377465"/>
              <a:gd name="connsiteY1" fmla="*/ 0 h 1200329"/>
              <a:gd name="connsiteX2" fmla="*/ 1033668 w 5377465"/>
              <a:gd name="connsiteY2" fmla="*/ 0 h 1200329"/>
              <a:gd name="connsiteX3" fmla="*/ 1523615 w 5377465"/>
              <a:gd name="connsiteY3" fmla="*/ 0 h 1200329"/>
              <a:gd name="connsiteX4" fmla="*/ 2013562 w 5377465"/>
              <a:gd name="connsiteY4" fmla="*/ 0 h 1200329"/>
              <a:gd name="connsiteX5" fmla="*/ 2449734 w 5377465"/>
              <a:gd name="connsiteY5" fmla="*/ 0 h 1200329"/>
              <a:gd name="connsiteX6" fmla="*/ 3101005 w 5377465"/>
              <a:gd name="connsiteY6" fmla="*/ 0 h 1200329"/>
              <a:gd name="connsiteX7" fmla="*/ 3590952 w 5377465"/>
              <a:gd name="connsiteY7" fmla="*/ 0 h 1200329"/>
              <a:gd name="connsiteX8" fmla="*/ 4134673 w 5377465"/>
              <a:gd name="connsiteY8" fmla="*/ 0 h 1200329"/>
              <a:gd name="connsiteX9" fmla="*/ 4570845 w 5377465"/>
              <a:gd name="connsiteY9" fmla="*/ 0 h 1200329"/>
              <a:gd name="connsiteX10" fmla="*/ 5377465 w 5377465"/>
              <a:gd name="connsiteY10" fmla="*/ 0 h 1200329"/>
              <a:gd name="connsiteX11" fmla="*/ 5377465 w 5377465"/>
              <a:gd name="connsiteY11" fmla="*/ 388106 h 1200329"/>
              <a:gd name="connsiteX12" fmla="*/ 5377465 w 5377465"/>
              <a:gd name="connsiteY12" fmla="*/ 812223 h 1200329"/>
              <a:gd name="connsiteX13" fmla="*/ 5377465 w 5377465"/>
              <a:gd name="connsiteY13" fmla="*/ 1200329 h 1200329"/>
              <a:gd name="connsiteX14" fmla="*/ 4833744 w 5377465"/>
              <a:gd name="connsiteY14" fmla="*/ 1200329 h 1200329"/>
              <a:gd name="connsiteX15" fmla="*/ 4128698 w 5377465"/>
              <a:gd name="connsiteY15" fmla="*/ 1200329 h 1200329"/>
              <a:gd name="connsiteX16" fmla="*/ 3692526 w 5377465"/>
              <a:gd name="connsiteY16" fmla="*/ 1200329 h 1200329"/>
              <a:gd name="connsiteX17" fmla="*/ 3202579 w 5377465"/>
              <a:gd name="connsiteY17" fmla="*/ 1200329 h 1200329"/>
              <a:gd name="connsiteX18" fmla="*/ 2551308 w 5377465"/>
              <a:gd name="connsiteY18" fmla="*/ 1200329 h 1200329"/>
              <a:gd name="connsiteX19" fmla="*/ 2061362 w 5377465"/>
              <a:gd name="connsiteY19" fmla="*/ 1200329 h 1200329"/>
              <a:gd name="connsiteX20" fmla="*/ 1517640 w 5377465"/>
              <a:gd name="connsiteY20" fmla="*/ 1200329 h 1200329"/>
              <a:gd name="connsiteX21" fmla="*/ 973919 w 5377465"/>
              <a:gd name="connsiteY21" fmla="*/ 1200329 h 1200329"/>
              <a:gd name="connsiteX22" fmla="*/ 0 w 5377465"/>
              <a:gd name="connsiteY22" fmla="*/ 1200329 h 1200329"/>
              <a:gd name="connsiteX23" fmla="*/ 0 w 5377465"/>
              <a:gd name="connsiteY23" fmla="*/ 812223 h 1200329"/>
              <a:gd name="connsiteX24" fmla="*/ 0 w 5377465"/>
              <a:gd name="connsiteY24" fmla="*/ 424116 h 1200329"/>
              <a:gd name="connsiteX25" fmla="*/ 0 w 5377465"/>
              <a:gd name="connsiteY2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77465" h="1200329" fill="none" extrusionOk="0">
                <a:moveTo>
                  <a:pt x="0" y="0"/>
                </a:moveTo>
                <a:cubicBezTo>
                  <a:pt x="109488" y="-58131"/>
                  <a:pt x="411721" y="15393"/>
                  <a:pt x="543721" y="0"/>
                </a:cubicBezTo>
                <a:cubicBezTo>
                  <a:pt x="675721" y="-15393"/>
                  <a:pt x="839369" y="5192"/>
                  <a:pt x="1033668" y="0"/>
                </a:cubicBezTo>
                <a:cubicBezTo>
                  <a:pt x="1227967" y="-5192"/>
                  <a:pt x="1411257" y="39832"/>
                  <a:pt x="1523615" y="0"/>
                </a:cubicBezTo>
                <a:cubicBezTo>
                  <a:pt x="1635973" y="-39832"/>
                  <a:pt x="1780569" y="4545"/>
                  <a:pt x="2013562" y="0"/>
                </a:cubicBezTo>
                <a:cubicBezTo>
                  <a:pt x="2246555" y="-4545"/>
                  <a:pt x="2349171" y="29433"/>
                  <a:pt x="2449734" y="0"/>
                </a:cubicBezTo>
                <a:cubicBezTo>
                  <a:pt x="2550297" y="-29433"/>
                  <a:pt x="2940924" y="25903"/>
                  <a:pt x="3101005" y="0"/>
                </a:cubicBezTo>
                <a:cubicBezTo>
                  <a:pt x="3261086" y="-25903"/>
                  <a:pt x="3412561" y="45075"/>
                  <a:pt x="3590952" y="0"/>
                </a:cubicBezTo>
                <a:cubicBezTo>
                  <a:pt x="3769343" y="-45075"/>
                  <a:pt x="3863782" y="8857"/>
                  <a:pt x="4134673" y="0"/>
                </a:cubicBezTo>
                <a:cubicBezTo>
                  <a:pt x="4405564" y="-8857"/>
                  <a:pt x="4359320" y="14154"/>
                  <a:pt x="4570845" y="0"/>
                </a:cubicBezTo>
                <a:cubicBezTo>
                  <a:pt x="4782370" y="-14154"/>
                  <a:pt x="5000279" y="87489"/>
                  <a:pt x="5377465" y="0"/>
                </a:cubicBezTo>
                <a:cubicBezTo>
                  <a:pt x="5389999" y="148407"/>
                  <a:pt x="5364238" y="222728"/>
                  <a:pt x="5377465" y="388106"/>
                </a:cubicBezTo>
                <a:cubicBezTo>
                  <a:pt x="5390692" y="553484"/>
                  <a:pt x="5344444" y="651766"/>
                  <a:pt x="5377465" y="812223"/>
                </a:cubicBezTo>
                <a:cubicBezTo>
                  <a:pt x="5410486" y="972680"/>
                  <a:pt x="5362014" y="1012916"/>
                  <a:pt x="5377465" y="1200329"/>
                </a:cubicBezTo>
                <a:cubicBezTo>
                  <a:pt x="5228425" y="1263354"/>
                  <a:pt x="4968482" y="1174711"/>
                  <a:pt x="4833744" y="1200329"/>
                </a:cubicBezTo>
                <a:cubicBezTo>
                  <a:pt x="4699006" y="1225947"/>
                  <a:pt x="4437881" y="1193692"/>
                  <a:pt x="4128698" y="1200329"/>
                </a:cubicBezTo>
                <a:cubicBezTo>
                  <a:pt x="3819515" y="1206966"/>
                  <a:pt x="3891796" y="1195272"/>
                  <a:pt x="3692526" y="1200329"/>
                </a:cubicBezTo>
                <a:cubicBezTo>
                  <a:pt x="3493256" y="1205386"/>
                  <a:pt x="3308985" y="1174500"/>
                  <a:pt x="3202579" y="1200329"/>
                </a:cubicBezTo>
                <a:cubicBezTo>
                  <a:pt x="3096173" y="1226158"/>
                  <a:pt x="2704719" y="1185846"/>
                  <a:pt x="2551308" y="1200329"/>
                </a:cubicBezTo>
                <a:cubicBezTo>
                  <a:pt x="2397897" y="1214812"/>
                  <a:pt x="2269327" y="1187726"/>
                  <a:pt x="2061362" y="1200329"/>
                </a:cubicBezTo>
                <a:cubicBezTo>
                  <a:pt x="1853397" y="1212932"/>
                  <a:pt x="1687871" y="1183878"/>
                  <a:pt x="1517640" y="1200329"/>
                </a:cubicBezTo>
                <a:cubicBezTo>
                  <a:pt x="1347409" y="1216780"/>
                  <a:pt x="1108313" y="1166081"/>
                  <a:pt x="973919" y="1200329"/>
                </a:cubicBezTo>
                <a:cubicBezTo>
                  <a:pt x="839525" y="1234577"/>
                  <a:pt x="305476" y="1140901"/>
                  <a:pt x="0" y="1200329"/>
                </a:cubicBezTo>
                <a:cubicBezTo>
                  <a:pt x="-24720" y="1096906"/>
                  <a:pt x="32837" y="917922"/>
                  <a:pt x="0" y="812223"/>
                </a:cubicBezTo>
                <a:cubicBezTo>
                  <a:pt x="-32837" y="706524"/>
                  <a:pt x="37747" y="539742"/>
                  <a:pt x="0" y="424116"/>
                </a:cubicBezTo>
                <a:cubicBezTo>
                  <a:pt x="-37747" y="308490"/>
                  <a:pt x="48776" y="121676"/>
                  <a:pt x="0" y="0"/>
                </a:cubicBezTo>
                <a:close/>
              </a:path>
              <a:path w="5377465" h="1200329" stroke="0" extrusionOk="0">
                <a:moveTo>
                  <a:pt x="0" y="0"/>
                </a:moveTo>
                <a:cubicBezTo>
                  <a:pt x="112866" y="-40979"/>
                  <a:pt x="378991" y="21106"/>
                  <a:pt x="543721" y="0"/>
                </a:cubicBezTo>
                <a:cubicBezTo>
                  <a:pt x="708451" y="-21106"/>
                  <a:pt x="911484" y="70759"/>
                  <a:pt x="1194992" y="0"/>
                </a:cubicBezTo>
                <a:cubicBezTo>
                  <a:pt x="1478500" y="-70759"/>
                  <a:pt x="1481144" y="28090"/>
                  <a:pt x="1738714" y="0"/>
                </a:cubicBezTo>
                <a:cubicBezTo>
                  <a:pt x="1996284" y="-28090"/>
                  <a:pt x="1981513" y="4755"/>
                  <a:pt x="2174886" y="0"/>
                </a:cubicBezTo>
                <a:cubicBezTo>
                  <a:pt x="2368259" y="-4755"/>
                  <a:pt x="2559868" y="53781"/>
                  <a:pt x="2772382" y="0"/>
                </a:cubicBezTo>
                <a:cubicBezTo>
                  <a:pt x="2984896" y="-53781"/>
                  <a:pt x="3191167" y="15498"/>
                  <a:pt x="3369878" y="0"/>
                </a:cubicBezTo>
                <a:cubicBezTo>
                  <a:pt x="3548589" y="-15498"/>
                  <a:pt x="3687452" y="25826"/>
                  <a:pt x="3806050" y="0"/>
                </a:cubicBezTo>
                <a:cubicBezTo>
                  <a:pt x="3924648" y="-25826"/>
                  <a:pt x="4085153" y="42790"/>
                  <a:pt x="4242222" y="0"/>
                </a:cubicBezTo>
                <a:cubicBezTo>
                  <a:pt x="4399291" y="-42790"/>
                  <a:pt x="4526325" y="38494"/>
                  <a:pt x="4678395" y="0"/>
                </a:cubicBezTo>
                <a:cubicBezTo>
                  <a:pt x="4830465" y="-38494"/>
                  <a:pt x="5077676" y="24461"/>
                  <a:pt x="5377465" y="0"/>
                </a:cubicBezTo>
                <a:cubicBezTo>
                  <a:pt x="5396910" y="123286"/>
                  <a:pt x="5343597" y="228217"/>
                  <a:pt x="5377465" y="364100"/>
                </a:cubicBezTo>
                <a:cubicBezTo>
                  <a:pt x="5411333" y="499983"/>
                  <a:pt x="5350247" y="631072"/>
                  <a:pt x="5377465" y="788216"/>
                </a:cubicBezTo>
                <a:cubicBezTo>
                  <a:pt x="5404683" y="945360"/>
                  <a:pt x="5363680" y="1086544"/>
                  <a:pt x="5377465" y="1200329"/>
                </a:cubicBezTo>
                <a:cubicBezTo>
                  <a:pt x="5114472" y="1270476"/>
                  <a:pt x="5021765" y="1172591"/>
                  <a:pt x="4779969" y="1200329"/>
                </a:cubicBezTo>
                <a:cubicBezTo>
                  <a:pt x="4538173" y="1228067"/>
                  <a:pt x="4290962" y="1135699"/>
                  <a:pt x="4128698" y="1200329"/>
                </a:cubicBezTo>
                <a:cubicBezTo>
                  <a:pt x="3966434" y="1264959"/>
                  <a:pt x="3720456" y="1173978"/>
                  <a:pt x="3584977" y="1200329"/>
                </a:cubicBezTo>
                <a:cubicBezTo>
                  <a:pt x="3449498" y="1226680"/>
                  <a:pt x="3238412" y="1183639"/>
                  <a:pt x="3148805" y="1200329"/>
                </a:cubicBezTo>
                <a:cubicBezTo>
                  <a:pt x="3059198" y="1217019"/>
                  <a:pt x="2835318" y="1190120"/>
                  <a:pt x="2605083" y="1200329"/>
                </a:cubicBezTo>
                <a:cubicBezTo>
                  <a:pt x="2374848" y="1210538"/>
                  <a:pt x="2299781" y="1192502"/>
                  <a:pt x="2007587" y="1200329"/>
                </a:cubicBezTo>
                <a:cubicBezTo>
                  <a:pt x="1715393" y="1208156"/>
                  <a:pt x="1528992" y="1136607"/>
                  <a:pt x="1302542" y="1200329"/>
                </a:cubicBezTo>
                <a:cubicBezTo>
                  <a:pt x="1076093" y="1264051"/>
                  <a:pt x="907539" y="1142718"/>
                  <a:pt x="705045" y="1200329"/>
                </a:cubicBezTo>
                <a:cubicBezTo>
                  <a:pt x="502551" y="1257940"/>
                  <a:pt x="288083" y="1167066"/>
                  <a:pt x="0" y="1200329"/>
                </a:cubicBezTo>
                <a:cubicBezTo>
                  <a:pt x="-42510" y="1113486"/>
                  <a:pt x="44763" y="874579"/>
                  <a:pt x="0" y="788216"/>
                </a:cubicBezTo>
                <a:cubicBezTo>
                  <a:pt x="-44763" y="701853"/>
                  <a:pt x="21702" y="562592"/>
                  <a:pt x="0" y="400110"/>
                </a:cubicBezTo>
                <a:cubicBezTo>
                  <a:pt x="-21702" y="237628"/>
                  <a:pt x="18421" y="1064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Muốn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vi-VN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tận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0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 ta </a:t>
            </a:r>
            <a:r>
              <a:rPr lang="vi-VN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phải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Yu Mincho Demibold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463887" y="1618432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463545" y="356094"/>
            <a:ext cx="1641888" cy="1100329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9927617" y="-84166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845816"/>
            <a:ext cx="10964821" cy="61064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47315" y="1313397"/>
            <a:ext cx="59841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Luyện tập</a:t>
            </a:r>
          </a:p>
          <a:p>
            <a:pPr algn="ctr"/>
            <a:r>
              <a:rPr lang="en-US" sz="80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Thực hành</a:t>
            </a:r>
            <a:endParaRPr lang="en-US" sz="8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375782" y="898290"/>
            <a:ext cx="1747920" cy="1387152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5552851" y="-60930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8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9 0.06041 L -2.29167E-6 3.703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6815" y="424543"/>
            <a:ext cx="3964405" cy="685800"/>
            <a:chOff x="636815" y="424543"/>
            <a:chExt cx="3964405" cy="685800"/>
          </a:xfrm>
        </p:grpSpPr>
        <p:sp>
          <p:nvSpPr>
            <p:cNvPr id="3" name="Oval 2"/>
            <p:cNvSpPr/>
            <p:nvPr/>
          </p:nvSpPr>
          <p:spPr>
            <a:xfrm>
              <a:off x="636815" y="424543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79715" y="505833"/>
              <a:ext cx="362150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tính rồi tính: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5297" y="1176486"/>
            <a:ext cx="1087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1342 × 40           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13546 × 30            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5642 ×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20585" y="980066"/>
            <a:ext cx="13372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5456" y="985861"/>
            <a:ext cx="6966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93"/>
          <a:stretch/>
        </p:blipFill>
        <p:spPr>
          <a:xfrm>
            <a:off x="408215" y="1847139"/>
            <a:ext cx="11348355" cy="319839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39588" y="1987702"/>
            <a:ext cx="2438820" cy="1532727"/>
            <a:chOff x="739588" y="1987702"/>
            <a:chExt cx="2438820" cy="1532727"/>
          </a:xfrm>
        </p:grpSpPr>
        <p:sp>
          <p:nvSpPr>
            <p:cNvPr id="16" name="TextBox 15"/>
            <p:cNvSpPr txBox="1"/>
            <p:nvPr/>
          </p:nvSpPr>
          <p:spPr>
            <a:xfrm>
              <a:off x="1107561" y="1987702"/>
              <a:ext cx="2070847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1 3</a:t>
              </a:r>
              <a:r>
                <a:rPr 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4</a:t>
              </a:r>
              <a:r>
                <a:rPr lang="en-US" sz="1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2</a:t>
              </a:r>
            </a:p>
            <a:p>
              <a:pPr>
                <a:lnSpc>
                  <a:spcPct val="130000"/>
                </a:lnSpc>
              </a:pPr>
              <a:r>
                <a:rPr lang="en-US"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  4</a:t>
              </a:r>
              <a:r>
                <a:rPr lang="en-US" sz="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0</a:t>
              </a:r>
              <a:endPara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6150" y="2483737"/>
              <a:ext cx="51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39588" y="3392546"/>
              <a:ext cx="2018222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733799" y="1987702"/>
            <a:ext cx="3107988" cy="1532727"/>
            <a:chOff x="3733799" y="1987702"/>
            <a:chExt cx="3107988" cy="1532727"/>
          </a:xfrm>
        </p:grpSpPr>
        <p:sp>
          <p:nvSpPr>
            <p:cNvPr id="18" name="TextBox 17"/>
            <p:cNvSpPr txBox="1"/>
            <p:nvPr/>
          </p:nvSpPr>
          <p:spPr>
            <a:xfrm>
              <a:off x="4082143" y="1987702"/>
              <a:ext cx="2759644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1</a:t>
              </a:r>
              <a:r>
                <a:rPr lang="en-US" sz="2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3</a:t>
              </a:r>
              <a:r>
                <a:rPr lang="en-US" sz="2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5</a:t>
              </a:r>
              <a:r>
                <a:rPr lang="en-US" sz="2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4</a:t>
              </a:r>
              <a:r>
                <a:rPr 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6 </a:t>
              </a:r>
            </a:p>
            <a:p>
              <a:pPr>
                <a:lnSpc>
                  <a:spcPct val="130000"/>
                </a:lnSpc>
              </a:pPr>
              <a:r>
                <a:rPr lang="en-US"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sz="2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3</a:t>
              </a:r>
              <a:r>
                <a:rPr 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0</a:t>
              </a:r>
              <a:endPara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50860" y="2494484"/>
              <a:ext cx="51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733799" y="3403293"/>
              <a:ext cx="2263589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695781" y="1987702"/>
            <a:ext cx="3743897" cy="1532727"/>
            <a:chOff x="6695781" y="1987702"/>
            <a:chExt cx="3743897" cy="1532727"/>
          </a:xfrm>
        </p:grpSpPr>
        <p:sp>
          <p:nvSpPr>
            <p:cNvPr id="17" name="TextBox 16"/>
            <p:cNvSpPr txBox="1"/>
            <p:nvPr/>
          </p:nvSpPr>
          <p:spPr>
            <a:xfrm>
              <a:off x="7680034" y="1987702"/>
              <a:ext cx="2759644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5</a:t>
              </a:r>
              <a:r>
                <a:rPr 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6</a:t>
              </a:r>
              <a:r>
                <a:rPr lang="en-US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4</a:t>
              </a:r>
              <a:r>
                <a:rPr lang="en-US" sz="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2</a:t>
              </a:r>
            </a:p>
            <a:p>
              <a:pPr>
                <a:lnSpc>
                  <a:spcPct val="130000"/>
                </a:lnSpc>
              </a:pP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 2</a:t>
              </a:r>
              <a:r>
                <a:rPr lang="en-US" sz="11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0</a:t>
              </a:r>
              <a:r>
                <a:rPr lang="en-US" sz="14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4 hàng" panose="020B0603050302020204" pitchFamily="34" charset="0"/>
                </a:rPr>
                <a:t>0</a:t>
              </a:r>
              <a:endPara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7281" y="2494484"/>
              <a:ext cx="51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95781" y="3403293"/>
              <a:ext cx="262840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64500" y="3551733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1287" y="3564281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8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6162" y="3546142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56153" y="3548724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3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940" y="3539980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5691" y="3553271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2478" y="3565819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8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7353" y="3547680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3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37344" y="3550262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84131" y="3541518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1909" y="3541566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76957" y="3547680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23744" y="3560228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78619" y="3542089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4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00884" y="3544671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8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4639" y="3535927"/>
            <a:ext cx="46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1435" y="3535975"/>
            <a:ext cx="77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1</a:t>
            </a:r>
            <a:r>
              <a:rPr lang="en-US" sz="20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HP001 4 hàng" panose="020B0603050302020204" pitchFamily="34" charset="0"/>
              </a:rPr>
              <a:t>1</a:t>
            </a:r>
            <a:endParaRPr lang="en-US" sz="3600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6815" y="424543"/>
            <a:ext cx="1901991" cy="685800"/>
            <a:chOff x="636815" y="424543"/>
            <a:chExt cx="1901991" cy="685800"/>
          </a:xfrm>
        </p:grpSpPr>
        <p:sp>
          <p:nvSpPr>
            <p:cNvPr id="4" name="Oval 3"/>
            <p:cNvSpPr/>
            <p:nvPr/>
          </p:nvSpPr>
          <p:spPr>
            <a:xfrm>
              <a:off x="636815" y="424543"/>
              <a:ext cx="685800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322616" y="505833"/>
              <a:ext cx="121619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Tính: 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3370355"/>
            <a:ext cx="3623800" cy="3142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4779" y="1308558"/>
            <a:ext cx="224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397800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326" y="2265365"/>
            <a:ext cx="202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69000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815" y="1303232"/>
            <a:ext cx="4025154" cy="2493063"/>
            <a:chOff x="636815" y="1303232"/>
            <a:chExt cx="4025154" cy="2493063"/>
          </a:xfrm>
        </p:grpSpPr>
        <p:sp>
          <p:nvSpPr>
            <p:cNvPr id="7" name="TextBox 6"/>
            <p:cNvSpPr txBox="1"/>
            <p:nvPr/>
          </p:nvSpPr>
          <p:spPr>
            <a:xfrm>
              <a:off x="636815" y="1303232"/>
              <a:ext cx="4025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1326 × 300 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815" y="2260039"/>
              <a:ext cx="29046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3450 × 20  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843" y="3211520"/>
              <a:ext cx="362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c, 1450 × 800  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09720" y="3211519"/>
            <a:ext cx="231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1160000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27088" y="545031"/>
            <a:ext cx="5747312" cy="2685951"/>
            <a:chOff x="5327088" y="545031"/>
            <a:chExt cx="5747312" cy="2685951"/>
          </a:xfrm>
        </p:grpSpPr>
        <p:sp>
          <p:nvSpPr>
            <p:cNvPr id="15" name="Cloud Callout 14"/>
            <p:cNvSpPr/>
            <p:nvPr/>
          </p:nvSpPr>
          <p:spPr>
            <a:xfrm>
              <a:off x="5327088" y="545031"/>
              <a:ext cx="5747312" cy="2685951"/>
            </a:xfrm>
            <a:prstGeom prst="cloudCallout">
              <a:avLst>
                <a:gd name="adj1" fmla="val 36494"/>
                <a:gd name="adj2" fmla="val 6844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1032" y="1167431"/>
              <a:ext cx="439942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>
                  <a:solidFill>
                    <a:srgbClr val="C00000"/>
                  </a:solidFill>
                  <a:latin typeface="Arial" panose="020B0604020202020204" pitchFamily="34" charset="0"/>
                  <a:ea typeface="Yu Mincho Demibold"/>
                  <a:cs typeface="Arial" panose="020B0604020202020204" pitchFamily="34" charset="0"/>
                </a:rPr>
                <a:t>Muốn nhân </a:t>
              </a:r>
              <a:r>
                <a:rPr lang="vi-VN" altLang="en-US" sz="2800">
                  <a:solidFill>
                    <a:srgbClr val="C00000"/>
                  </a:solidFill>
                  <a:latin typeface="Arial" panose="020B0604020202020204" pitchFamily="34" charset="0"/>
                  <a:ea typeface="Yu Mincho Demibold"/>
                  <a:cs typeface="Arial" panose="020B0604020202020204" pitchFamily="34" charset="0"/>
                </a:rPr>
                <a:t>các</a:t>
              </a:r>
              <a:r>
                <a:rPr lang="en-US" altLang="zh-CN" sz="2800">
                  <a:solidFill>
                    <a:srgbClr val="C00000"/>
                  </a:solidFill>
                  <a:latin typeface="Arial" panose="020B0604020202020204" pitchFamily="34" charset="0"/>
                  <a:ea typeface="Yu Mincho Demibold"/>
                  <a:cs typeface="Arial" panose="020B0604020202020204" pitchFamily="34" charset="0"/>
                </a:rPr>
                <a:t> số có tận cùng là chữ số 0</a:t>
              </a:r>
              <a:r>
                <a:rPr lang="vi-VN" altLang="en-US" sz="2800">
                  <a:solidFill>
                    <a:srgbClr val="C00000"/>
                  </a:solidFill>
                  <a:latin typeface="Arial" panose="020B0604020202020204" pitchFamily="34" charset="0"/>
                  <a:ea typeface="Yu Mincho Demibold"/>
                  <a:cs typeface="Arial" panose="020B0604020202020204" pitchFamily="34" charset="0"/>
                </a:rPr>
                <a:t> ta </a:t>
              </a:r>
              <a:r>
                <a:rPr lang="en-US" altLang="en-US" sz="2800" smtClean="0">
                  <a:solidFill>
                    <a:srgbClr val="C00000"/>
                  </a:solidFill>
                  <a:latin typeface="Arial" panose="020B0604020202020204" pitchFamily="34" charset="0"/>
                  <a:ea typeface="Yu Mincho Demibold"/>
                  <a:cs typeface="Arial" panose="020B0604020202020204" pitchFamily="34" charset="0"/>
                </a:rPr>
                <a:t>làm như thế nào?</a:t>
              </a:r>
              <a:endPara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224" y="3770578"/>
            <a:ext cx="8167062" cy="1340407"/>
            <a:chOff x="251224" y="3770578"/>
            <a:chExt cx="8167062" cy="1340407"/>
          </a:xfrm>
        </p:grpSpPr>
        <p:sp>
          <p:nvSpPr>
            <p:cNvPr id="19" name="文本框 67"/>
            <p:cNvSpPr txBox="1"/>
            <p:nvPr/>
          </p:nvSpPr>
          <p:spPr>
            <a:xfrm>
              <a:off x="523715" y="4095322"/>
              <a:ext cx="789457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altLang="en-US" sz="2000" b="1" noProof="1">
                  <a:solidFill>
                    <a:srgbClr val="006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 số </a:t>
              </a:r>
              <a:r>
                <a:rPr lang="en-US" altLang="en-US" sz="2000" b="1" noProof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altLang="en-US" sz="2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 số 0 </a:t>
              </a:r>
              <a:r>
                <a:rPr lang="en-US" altLang="en-US" sz="2000" b="1" noProof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altLang="en-US" sz="2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tận cùng</a:t>
              </a:r>
              <a:r>
                <a:rPr lang="en-US" altLang="en-US" sz="2000" b="1" noProof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các thừa số </a:t>
              </a:r>
              <a:r>
                <a:rPr lang="en-US" altLang="en-US" sz="2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viết vào tích </a:t>
              </a:r>
              <a:r>
                <a:rPr lang="en-US" altLang="en-US" sz="2000" b="1" noProof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thứ tự từ </a:t>
              </a:r>
              <a:r>
                <a:rPr lang="en-US" altLang="en-US" sz="2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 sang trái</a:t>
              </a:r>
              <a:r>
                <a:rPr lang="en-US" altLang="en-US" sz="2000" b="1" noProof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" descr="Free Christmas decoration star 1189136 PNG with Transparent Backgrou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24" y="3770578"/>
              <a:ext cx="656924" cy="63302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540654" y="5012293"/>
            <a:ext cx="6877632" cy="1283578"/>
            <a:chOff x="1540654" y="5012293"/>
            <a:chExt cx="6877632" cy="1283578"/>
          </a:xfrm>
        </p:grpSpPr>
        <p:sp>
          <p:nvSpPr>
            <p:cNvPr id="18" name="文本框 70"/>
            <p:cNvSpPr txBox="1"/>
            <p:nvPr/>
          </p:nvSpPr>
          <p:spPr>
            <a:xfrm>
              <a:off x="1867705" y="5280208"/>
              <a:ext cx="655058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dirty="0" err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2000" b="1" dirty="0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vi-VN" sz="2000" b="1" dirty="0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2000" b="1" dirty="0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>
                  <a:solidFill>
                    <a:srgbClr val="2D2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nhân </a:t>
              </a:r>
              <a:r>
                <a:rPr lang="vi-VN" sz="2000" b="1" dirty="0" err="1">
                  <a:solidFill>
                    <a:srgbClr val="006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vi-VN" sz="2000" b="1" dirty="0">
                  <a:solidFill>
                    <a:srgbClr val="006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như 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1540654" y="5012293"/>
              <a:ext cx="654102" cy="599425"/>
            </a:xfrm>
            <a:custGeom>
              <a:avLst/>
              <a:gdLst>
                <a:gd name="T0" fmla="*/ 560 w 1195"/>
                <a:gd name="T1" fmla="*/ 27 h 1138"/>
                <a:gd name="T2" fmla="*/ 597 w 1195"/>
                <a:gd name="T3" fmla="*/ 0 h 1138"/>
                <a:gd name="T4" fmla="*/ 635 w 1195"/>
                <a:gd name="T5" fmla="*/ 27 h 1138"/>
                <a:gd name="T6" fmla="*/ 748 w 1195"/>
                <a:gd name="T7" fmla="*/ 376 h 1138"/>
                <a:gd name="T8" fmla="*/ 786 w 1195"/>
                <a:gd name="T9" fmla="*/ 403 h 1138"/>
                <a:gd name="T10" fmla="*/ 1152 w 1195"/>
                <a:gd name="T11" fmla="*/ 403 h 1138"/>
                <a:gd name="T12" fmla="*/ 1190 w 1195"/>
                <a:gd name="T13" fmla="*/ 430 h 1138"/>
                <a:gd name="T14" fmla="*/ 1175 w 1195"/>
                <a:gd name="T15" fmla="*/ 475 h 1138"/>
                <a:gd name="T16" fmla="*/ 879 w 1195"/>
                <a:gd name="T17" fmla="*/ 691 h 1138"/>
                <a:gd name="T18" fmla="*/ 864 w 1195"/>
                <a:gd name="T19" fmla="*/ 735 h 1138"/>
                <a:gd name="T20" fmla="*/ 978 w 1195"/>
                <a:gd name="T21" fmla="*/ 1084 h 1138"/>
                <a:gd name="T22" fmla="*/ 963 w 1195"/>
                <a:gd name="T23" fmla="*/ 1128 h 1138"/>
                <a:gd name="T24" fmla="*/ 917 w 1195"/>
                <a:gd name="T25" fmla="*/ 1128 h 1138"/>
                <a:gd name="T26" fmla="*/ 621 w 1195"/>
                <a:gd name="T27" fmla="*/ 913 h 1138"/>
                <a:gd name="T28" fmla="*/ 574 w 1195"/>
                <a:gd name="T29" fmla="*/ 913 h 1138"/>
                <a:gd name="T30" fmla="*/ 278 w 1195"/>
                <a:gd name="T31" fmla="*/ 1128 h 1138"/>
                <a:gd name="T32" fmla="*/ 231 w 1195"/>
                <a:gd name="T33" fmla="*/ 1128 h 1138"/>
                <a:gd name="T34" fmla="*/ 217 w 1195"/>
                <a:gd name="T35" fmla="*/ 1084 h 1138"/>
                <a:gd name="T36" fmla="*/ 330 w 1195"/>
                <a:gd name="T37" fmla="*/ 735 h 1138"/>
                <a:gd name="T38" fmla="*/ 316 w 1195"/>
                <a:gd name="T39" fmla="*/ 691 h 1138"/>
                <a:gd name="T40" fmla="*/ 19 w 1195"/>
                <a:gd name="T41" fmla="*/ 475 h 1138"/>
                <a:gd name="T42" fmla="*/ 5 w 1195"/>
                <a:gd name="T43" fmla="*/ 430 h 1138"/>
                <a:gd name="T44" fmla="*/ 42 w 1195"/>
                <a:gd name="T45" fmla="*/ 403 h 1138"/>
                <a:gd name="T46" fmla="*/ 409 w 1195"/>
                <a:gd name="T47" fmla="*/ 403 h 1138"/>
                <a:gd name="T48" fmla="*/ 446 w 1195"/>
                <a:gd name="T49" fmla="*/ 376 h 1138"/>
                <a:gd name="T50" fmla="*/ 560 w 1195"/>
                <a:gd name="T51" fmla="*/ 2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5" h="1138">
                  <a:moveTo>
                    <a:pt x="560" y="27"/>
                  </a:moveTo>
                  <a:cubicBezTo>
                    <a:pt x="565" y="11"/>
                    <a:pt x="580" y="0"/>
                    <a:pt x="597" y="0"/>
                  </a:cubicBezTo>
                  <a:cubicBezTo>
                    <a:pt x="614" y="0"/>
                    <a:pt x="630" y="11"/>
                    <a:pt x="635" y="27"/>
                  </a:cubicBezTo>
                  <a:cubicBezTo>
                    <a:pt x="748" y="376"/>
                    <a:pt x="748" y="376"/>
                    <a:pt x="748" y="376"/>
                  </a:cubicBezTo>
                  <a:cubicBezTo>
                    <a:pt x="753" y="392"/>
                    <a:pt x="769" y="403"/>
                    <a:pt x="786" y="403"/>
                  </a:cubicBezTo>
                  <a:cubicBezTo>
                    <a:pt x="1152" y="403"/>
                    <a:pt x="1152" y="403"/>
                    <a:pt x="1152" y="403"/>
                  </a:cubicBezTo>
                  <a:cubicBezTo>
                    <a:pt x="1169" y="403"/>
                    <a:pt x="1184" y="414"/>
                    <a:pt x="1190" y="430"/>
                  </a:cubicBezTo>
                  <a:cubicBezTo>
                    <a:pt x="1195" y="447"/>
                    <a:pt x="1189" y="464"/>
                    <a:pt x="1175" y="475"/>
                  </a:cubicBezTo>
                  <a:cubicBezTo>
                    <a:pt x="879" y="691"/>
                    <a:pt x="879" y="691"/>
                    <a:pt x="879" y="691"/>
                  </a:cubicBezTo>
                  <a:cubicBezTo>
                    <a:pt x="865" y="701"/>
                    <a:pt x="859" y="719"/>
                    <a:pt x="864" y="735"/>
                  </a:cubicBezTo>
                  <a:cubicBezTo>
                    <a:pt x="978" y="1084"/>
                    <a:pt x="978" y="1084"/>
                    <a:pt x="978" y="1084"/>
                  </a:cubicBezTo>
                  <a:cubicBezTo>
                    <a:pt x="983" y="1100"/>
                    <a:pt x="977" y="1118"/>
                    <a:pt x="963" y="1128"/>
                  </a:cubicBezTo>
                  <a:cubicBezTo>
                    <a:pt x="949" y="1138"/>
                    <a:pt x="931" y="1138"/>
                    <a:pt x="917" y="1128"/>
                  </a:cubicBezTo>
                  <a:cubicBezTo>
                    <a:pt x="621" y="913"/>
                    <a:pt x="621" y="913"/>
                    <a:pt x="621" y="913"/>
                  </a:cubicBezTo>
                  <a:cubicBezTo>
                    <a:pt x="607" y="903"/>
                    <a:pt x="588" y="903"/>
                    <a:pt x="574" y="913"/>
                  </a:cubicBezTo>
                  <a:cubicBezTo>
                    <a:pt x="278" y="1128"/>
                    <a:pt x="278" y="1128"/>
                    <a:pt x="278" y="1128"/>
                  </a:cubicBezTo>
                  <a:cubicBezTo>
                    <a:pt x="264" y="1138"/>
                    <a:pt x="245" y="1138"/>
                    <a:pt x="231" y="1128"/>
                  </a:cubicBezTo>
                  <a:cubicBezTo>
                    <a:pt x="217" y="1118"/>
                    <a:pt x="212" y="1100"/>
                    <a:pt x="217" y="1084"/>
                  </a:cubicBezTo>
                  <a:cubicBezTo>
                    <a:pt x="330" y="735"/>
                    <a:pt x="330" y="735"/>
                    <a:pt x="330" y="735"/>
                  </a:cubicBezTo>
                  <a:cubicBezTo>
                    <a:pt x="335" y="719"/>
                    <a:pt x="330" y="701"/>
                    <a:pt x="316" y="691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5" y="464"/>
                    <a:pt x="0" y="447"/>
                    <a:pt x="5" y="430"/>
                  </a:cubicBezTo>
                  <a:cubicBezTo>
                    <a:pt x="10" y="414"/>
                    <a:pt x="25" y="403"/>
                    <a:pt x="42" y="403"/>
                  </a:cubicBezTo>
                  <a:cubicBezTo>
                    <a:pt x="409" y="403"/>
                    <a:pt x="409" y="403"/>
                    <a:pt x="409" y="403"/>
                  </a:cubicBezTo>
                  <a:cubicBezTo>
                    <a:pt x="426" y="403"/>
                    <a:pt x="441" y="392"/>
                    <a:pt x="446" y="376"/>
                  </a:cubicBezTo>
                  <a:lnTo>
                    <a:pt x="560" y="27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6815" y="424543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2615" y="505833"/>
            <a:ext cx="9896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tấm kính hình chữ nhật có chiều rộng 30cm, chiều dài gấp đôi chiều rộng. Tính diện tích của tấm kính đó.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2629" y="928914"/>
            <a:ext cx="38317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98343" y="928914"/>
            <a:ext cx="27069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637486" y="928914"/>
            <a:ext cx="14369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4172" y="1358342"/>
            <a:ext cx="28375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3829" y="1358342"/>
            <a:ext cx="38753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4172" y="1713980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815" y="2125767"/>
            <a:ext cx="327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rộng: 30cm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815" y="2537554"/>
            <a:ext cx="631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 : gấp 2 lần chiều rộng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815" y="2949341"/>
            <a:ext cx="631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  : …… cm</a:t>
            </a:r>
            <a:r>
              <a:rPr lang="en-US" sz="2800" baseline="30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36343" y="1628270"/>
            <a:ext cx="5789620" cy="3959730"/>
            <a:chOff x="5936343" y="1628270"/>
            <a:chExt cx="5789620" cy="39597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731" b="33834"/>
            <a:stretch/>
          </p:blipFill>
          <p:spPr>
            <a:xfrm>
              <a:off x="5936343" y="1628270"/>
              <a:ext cx="5789620" cy="3959730"/>
            </a:xfrm>
            <a:prstGeom prst="roundRect">
              <a:avLst>
                <a:gd name="adj" fmla="val 1153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8048172" y="1853250"/>
              <a:ext cx="2351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Bài giải</a:t>
              </a:r>
              <a:endParaRPr lang="en-US" sz="2800" b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79838" y="2371811"/>
            <a:ext cx="47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Chiều dài tấm kính là:</a:t>
            </a:r>
            <a:endParaRPr lang="en-US" sz="2800" b="1">
              <a:solidFill>
                <a:srgbClr val="00206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9301" y="2905799"/>
            <a:ext cx="47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 = 60 (cm)</a:t>
            </a:r>
            <a:endParaRPr lang="en-US" sz="2800" b="1">
              <a:solidFill>
                <a:srgbClr val="00206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1301" y="3472561"/>
            <a:ext cx="47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Diện tích tấm kính là:</a:t>
            </a:r>
            <a:endParaRPr lang="en-US" sz="2800" b="1">
              <a:solidFill>
                <a:srgbClr val="00206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9301" y="3995221"/>
            <a:ext cx="47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60 = 1800 (cm</a:t>
            </a:r>
            <a:r>
              <a:rPr lang="en-US" sz="2800" b="1" baseline="30000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  <a:endParaRPr lang="en-US" sz="2800" b="1">
              <a:solidFill>
                <a:srgbClr val="00206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1644" y="4576497"/>
            <a:ext cx="473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 số : 1800 cm</a:t>
            </a:r>
            <a:r>
              <a:rPr lang="en-US" sz="2800" b="1" baseline="30000" smtClean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  <a:endParaRPr lang="en-US" sz="2800" b="1">
              <a:solidFill>
                <a:srgbClr val="00206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8097" y="3640326"/>
            <a:ext cx="3743464" cy="18723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>
            <a:off x="4604420" y="3630843"/>
            <a:ext cx="119980" cy="1881825"/>
          </a:xfrm>
          <a:prstGeom prst="rightBrace">
            <a:avLst>
              <a:gd name="adj1" fmla="val 93518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757134" y="4314887"/>
            <a:ext cx="117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30cm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7757" y="3664411"/>
            <a:ext cx="3694945" cy="1826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77762" y="4325280"/>
            <a:ext cx="117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  <a:r>
              <a:rPr lang="en-US" sz="2800" b="1" i="1" baseline="30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5" grpId="0" animBg="1"/>
      <p:bldP spid="36" grpId="0" animBg="1"/>
      <p:bldP spid="37" grpId="0"/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1189825" y="1250576"/>
            <a:ext cx="10396895" cy="4450977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0" y="-174453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76" y="33895"/>
            <a:ext cx="2992741" cy="2812091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9390" y="386147"/>
            <a:ext cx="3500679" cy="4877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6215" y="2552078"/>
            <a:ext cx="80041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>
                <a:ln/>
                <a:solidFill>
                  <a:schemeClr val="accent6"/>
                </a:solidFill>
                <a:effectLst/>
                <a:latin typeface="UTM Avenida" panose="02040603050506020204" pitchFamily="18" charset="0"/>
              </a:rPr>
              <a:t>Chúc </a:t>
            </a:r>
            <a:r>
              <a:rPr lang="en-US" sz="8000" b="1" cap="none" spc="0" err="1">
                <a:ln/>
                <a:solidFill>
                  <a:schemeClr val="accent6"/>
                </a:solidFill>
                <a:effectLst/>
                <a:latin typeface="UTM Avenida" panose="02040603050506020204" pitchFamily="18" charset="0"/>
              </a:rPr>
              <a:t>các</a:t>
            </a:r>
            <a:r>
              <a:rPr lang="en-US" sz="8000" b="1" cap="none" spc="0">
                <a:ln/>
                <a:solidFill>
                  <a:schemeClr val="accent6"/>
                </a:solidFill>
                <a:effectLst/>
                <a:latin typeface="UTM Avenida" panose="02040603050506020204" pitchFamily="18" charset="0"/>
              </a:rPr>
              <a:t> </a:t>
            </a:r>
            <a:r>
              <a:rPr lang="en-US" sz="8000" b="1" cap="none" spc="0" smtClean="0">
                <a:ln/>
                <a:solidFill>
                  <a:schemeClr val="accent6"/>
                </a:solidFill>
                <a:effectLst/>
                <a:latin typeface="UTM Avenida" panose="02040603050506020204" pitchFamily="18" charset="0"/>
              </a:rPr>
              <a:t>con</a:t>
            </a:r>
            <a:endParaRPr lang="en-US" sz="8000" b="1" cap="none" spc="0" dirty="0">
              <a:ln/>
              <a:solidFill>
                <a:schemeClr val="accent6"/>
              </a:solidFill>
              <a:effectLst/>
              <a:latin typeface="UTM Avenida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chemeClr val="accent6"/>
                </a:solidFill>
                <a:latin typeface="UTM Avenida" panose="02040603050506020204" pitchFamily="18" charset="0"/>
              </a:rPr>
              <a:t>học</a:t>
            </a:r>
            <a:r>
              <a:rPr lang="en-US" sz="8000" b="1" dirty="0">
                <a:ln/>
                <a:solidFill>
                  <a:schemeClr val="accent6"/>
                </a:solidFill>
                <a:latin typeface="UTM Avenida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chemeClr val="accent6"/>
                </a:solidFill>
                <a:latin typeface="UTM Avenida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chemeClr val="accent6"/>
              </a:solidFill>
              <a:effectLst/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463887" y="1618432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463545" y="356094"/>
            <a:ext cx="1641888" cy="1100329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9927617" y="-84166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845816"/>
            <a:ext cx="10964821" cy="61064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81595" y="1840478"/>
            <a:ext cx="5984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KHỞI ĐỘNG</a:t>
            </a:r>
            <a:endParaRPr lang="en-US" sz="88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375782" y="898290"/>
            <a:ext cx="1747920" cy="1387152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5552851" y="-60930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4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9 0.06041 L -2.29167E-6 3.703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6"/>
          <a:stretch/>
        </p:blipFill>
        <p:spPr>
          <a:xfrm>
            <a:off x="0" y="1865"/>
            <a:ext cx="12202003" cy="685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9" y="854621"/>
            <a:ext cx="4018657" cy="55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9268" y="3166727"/>
            <a:ext cx="3685180" cy="36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/>
          <a:stretch/>
        </p:blipFill>
        <p:spPr>
          <a:xfrm>
            <a:off x="-10003" y="0"/>
            <a:ext cx="12202003" cy="6856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820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2800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82 × 100 = ?</a:t>
                </a:r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7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32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495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495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495"/>
                            </p:stCondLst>
                            <p:childTnLst>
                              <p:par>
                                <p:cTn id="3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75000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5700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7500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750 000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75 × 1000 = ?</a:t>
                </a:r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95158"/>
              <a:ext cx="909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3840254" y="2083044"/>
            <a:ext cx="3028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3646549" y="3574387"/>
            <a:ext cx="2597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57227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32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495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495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495"/>
                            </p:stCondLst>
                            <p:childTnLst>
                              <p:par>
                                <p:cTn id="3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5200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520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52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  <a:endPara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520 × 10 = ?</a:t>
                </a:r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95158"/>
              <a:ext cx="909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4142466" y="2083044"/>
            <a:ext cx="3028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3948761" y="3574387"/>
            <a:ext cx="2597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1223115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1176951" y="2364101"/>
            <a:ext cx="10396895" cy="3458413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0" y="-174453"/>
            <a:ext cx="2366777" cy="1597275"/>
            <a:chOff x="8726219" y="-661205"/>
            <a:chExt cx="2154936" cy="1322409"/>
          </a:xfrm>
        </p:grpSpPr>
        <p:sp>
          <p:nvSpPr>
            <p:cNvPr id="39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76" y="33895"/>
            <a:ext cx="2992741" cy="281209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644601" y="386147"/>
            <a:ext cx="59841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138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TOÁN</a:t>
            </a:r>
            <a:endParaRPr lang="en-US" sz="138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5127" y="2953309"/>
            <a:ext cx="109805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Nhân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với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có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tận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cùng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là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chữ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</a:t>
            </a:r>
            <a:r>
              <a:rPr lang="vi-VN" sz="6600" b="1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số</a:t>
            </a:r>
            <a:r>
              <a:rPr lang="vi-VN" sz="66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ll" panose="02040603050506020204" pitchFamily="18" charset="0"/>
              </a:rPr>
              <a:t> 0</a:t>
            </a:r>
            <a:endParaRPr lang="en-US" sz="66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ll" panose="02040603050506020204" pitchFamily="18" charset="0"/>
            </a:endParaRPr>
          </a:p>
        </p:txBody>
      </p:sp>
      <p:pic>
        <p:nvPicPr>
          <p:cNvPr id="18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9390" y="386147"/>
            <a:ext cx="3500679" cy="48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463887" y="1618432"/>
            <a:ext cx="2366777" cy="1597275"/>
            <a:chOff x="8726219" y="-661205"/>
            <a:chExt cx="2154936" cy="1322409"/>
          </a:xfrm>
        </p:grpSpPr>
        <p:sp>
          <p:nvSpPr>
            <p:cNvPr id="5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463545" y="356094"/>
            <a:ext cx="1641888" cy="1100329"/>
            <a:chOff x="8726219" y="-661205"/>
            <a:chExt cx="2154936" cy="1322409"/>
          </a:xfrm>
        </p:grpSpPr>
        <p:sp>
          <p:nvSpPr>
            <p:cNvPr id="47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9927617" y="-84166"/>
            <a:ext cx="1668533" cy="2003163"/>
            <a:chOff x="2132930" y="1035327"/>
            <a:chExt cx="1307248" cy="1307248"/>
          </a:xfrm>
        </p:grpSpPr>
        <p:grpSp>
          <p:nvGrpSpPr>
            <p:cNvPr id="27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9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0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0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8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6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4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984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845816"/>
            <a:ext cx="10964821" cy="61064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47315" y="1313397"/>
            <a:ext cx="59841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Hình</a:t>
            </a:r>
            <a:r>
              <a:rPr lang="en-US" sz="8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thành</a:t>
            </a:r>
            <a:r>
              <a:rPr lang="en-US" sz="8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kiến</a:t>
            </a:r>
            <a:r>
              <a:rPr lang="en-US" sz="8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UTM Cookies" panose="02040603050506020204" pitchFamily="18" charset="0"/>
              </a:rPr>
              <a:t>thức</a:t>
            </a:r>
            <a:endParaRPr lang="en-US" sz="80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4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10375782" y="898290"/>
            <a:ext cx="1747920" cy="1387152"/>
            <a:chOff x="8726219" y="-661205"/>
            <a:chExt cx="2154936" cy="1322409"/>
          </a:xfrm>
        </p:grpSpPr>
        <p:sp>
          <p:nvSpPr>
            <p:cNvPr id="4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5552851" y="-60930"/>
            <a:ext cx="2177068" cy="1275245"/>
            <a:chOff x="8726219" y="-661205"/>
            <a:chExt cx="2154936" cy="1322409"/>
          </a:xfrm>
        </p:grpSpPr>
        <p:sp>
          <p:nvSpPr>
            <p:cNvPr id="53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9 0.06041 L -2.29167E-6 3.703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65393" y="208251"/>
            <a:ext cx="11617036" cy="6192549"/>
          </a:xfrm>
          <a:prstGeom prst="roundRect">
            <a:avLst>
              <a:gd name="adj" fmla="val 14318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552803" y="1525910"/>
            <a:ext cx="6008914" cy="2262914"/>
            <a:chOff x="5552803" y="1525910"/>
            <a:chExt cx="6008914" cy="2262914"/>
          </a:xfrm>
        </p:grpSpPr>
        <p:grpSp>
          <p:nvGrpSpPr>
            <p:cNvPr id="32" name="Group 31"/>
            <p:cNvGrpSpPr/>
            <p:nvPr/>
          </p:nvGrpSpPr>
          <p:grpSpPr>
            <a:xfrm>
              <a:off x="5552803" y="1798817"/>
              <a:ext cx="6008914" cy="1990007"/>
              <a:chOff x="5552803" y="1338915"/>
              <a:chExt cx="6008914" cy="242581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552803" y="1338915"/>
                <a:ext cx="6008914" cy="2425816"/>
              </a:xfrm>
              <a:prstGeom prst="roundRect">
                <a:avLst>
                  <a:gd name="adj" fmla="val 139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696253" y="1414196"/>
                <a:ext cx="5696271" cy="2269388"/>
              </a:xfrm>
              <a:prstGeom prst="roundRect">
                <a:avLst>
                  <a:gd name="adj" fmla="val 13975"/>
                </a:avLst>
              </a:prstGeom>
              <a:solidFill>
                <a:schemeClr val="bg1"/>
              </a:solidFill>
              <a:ln w="28575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7254693" y="1525910"/>
              <a:ext cx="2569029" cy="5371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26004" y="1540892"/>
              <a:ext cx="21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28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7358" y="328035"/>
            <a:ext cx="3621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1324 × 20 =? </a:t>
            </a:r>
            <a:endParaRPr lang="en-US" alt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358" y="1092296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20 = 2 × 10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900638" y="10413697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595838" y="10413697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63078" y="1624618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ta có thể tính như sau: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85938" y="2147838"/>
            <a:ext cx="4944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1324 × 20 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1324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×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58708" y="2695068"/>
            <a:ext cx="314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(1324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× 10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58707" y="3241946"/>
            <a:ext cx="314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2648 </a:t>
            </a: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45887" y="3788824"/>
            <a:ext cx="314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26480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9126" y="2131536"/>
            <a:ext cx="56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1324 với 2, được 2648, viết 2648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9126" y="2517689"/>
            <a:ext cx="561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thêm một chữ số 0 vào bên phải 2648, được 26480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  <p:bldP spid="25" grpId="0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716</Words>
  <Application>Microsoft Office PowerPoint</Application>
  <PresentationFormat>Widescreen</PresentationFormat>
  <Paragraphs>163</Paragraphs>
  <Slides>18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等线</vt:lpstr>
      <vt:lpstr>HP001 4 hàng</vt:lpstr>
      <vt:lpstr>inpin heiti</vt:lpstr>
      <vt:lpstr>Tahoma</vt:lpstr>
      <vt:lpstr>Times New Roman</vt:lpstr>
      <vt:lpstr>UTM Avenida</vt:lpstr>
      <vt:lpstr>UTM Bell</vt:lpstr>
      <vt:lpstr>UTM Cookies</vt:lpstr>
      <vt:lpstr>Yu Mincho Demibold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2021-11-16T12:54:03Z</dcterms:created>
  <dcterms:modified xsi:type="dcterms:W3CDTF">2021-11-19T13:33:31Z</dcterms:modified>
</cp:coreProperties>
</file>