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0"/>
  </p:notesMasterIdLst>
  <p:sldIdLst>
    <p:sldId id="258" r:id="rId3"/>
    <p:sldId id="386" r:id="rId4"/>
    <p:sldId id="263" r:id="rId5"/>
    <p:sldId id="259" r:id="rId6"/>
    <p:sldId id="269" r:id="rId7"/>
    <p:sldId id="260" r:id="rId8"/>
    <p:sldId id="264" r:id="rId9"/>
    <p:sldId id="265" r:id="rId10"/>
    <p:sldId id="280" r:id="rId11"/>
    <p:sldId id="281" r:id="rId12"/>
    <p:sldId id="271" r:id="rId13"/>
    <p:sldId id="272" r:id="rId14"/>
    <p:sldId id="273" r:id="rId15"/>
    <p:sldId id="276" r:id="rId16"/>
    <p:sldId id="283" r:id="rId17"/>
    <p:sldId id="282" r:id="rId18"/>
    <p:sldId id="284" r:id="rId1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E51"/>
    <a:srgbClr val="E85E69"/>
    <a:srgbClr val="802131"/>
    <a:srgbClr val="FF2F2F"/>
    <a:srgbClr val="F2EAD3"/>
    <a:srgbClr val="B3510B"/>
    <a:srgbClr val="967C54"/>
    <a:srgbClr val="9D9171"/>
    <a:srgbClr val="B39D75"/>
    <a:srgbClr val="846C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2021/9/16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8936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200156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99505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69338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69756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40541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747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471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54728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2384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52325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52325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520018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9267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77199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416701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70563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78355701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20208060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3141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287244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166570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42559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31918578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96074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8161276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9267539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8865562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22331236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AD3"/>
        </a:solidFill>
        <a:effectLst/>
      </p:bgPr>
    </p:bg>
    <p:spTree>
      <p:nvGrpSpPr>
        <p:cNvPr id="1" name=""/>
        <p:cNvGrpSpPr/>
        <p:nvPr/>
      </p:nvGrpSpPr>
      <p:grpSpPr>
        <a:xfrm>
          <a:off x="0" y="0"/>
          <a:ext cx="0" cy="0"/>
          <a:chOff x="0" y="0"/>
          <a:chExt cx="0" cy="0"/>
        </a:xfrm>
      </p:grpSpPr>
      <p:sp>
        <p:nvSpPr>
          <p:cNvPr id="2" name="文本框 2"/>
          <p:cNvSpPr txBox="1"/>
          <p:nvPr userDrawn="1"/>
        </p:nvSpPr>
        <p:spPr>
          <a:xfrm>
            <a:off x="4317683" y="2963228"/>
            <a:ext cx="3556000" cy="2298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00" dirty="0">
                <a:solidFill>
                  <a:srgbClr val="F2EAD3"/>
                </a:solidFill>
                <a:latin typeface="微软雅黑" panose="020B0503020204020204" charset="-122"/>
                <a:ea typeface="微软雅黑" panose="020B0503020204020204" charset="-122"/>
                <a:sym typeface="+mn-ea"/>
              </a:rPr>
              <a:t>感谢您下载包图网平台上提供的</a:t>
            </a:r>
            <a:r>
              <a:rPr lang="en-US" altLang="zh-CN" sz="300" dirty="0">
                <a:solidFill>
                  <a:srgbClr val="F2EAD3"/>
                </a:solidFill>
                <a:latin typeface="微软雅黑" panose="020B0503020204020204" charset="-122"/>
                <a:ea typeface="微软雅黑" panose="020B0503020204020204" charset="-122"/>
                <a:sym typeface="+mn-ea"/>
              </a:rPr>
              <a:t>PPT</a:t>
            </a:r>
            <a:r>
              <a:rPr lang="zh-CN" altLang="en-US" sz="300" dirty="0">
                <a:solidFill>
                  <a:srgbClr val="F2EAD3"/>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F2EAD3"/>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8230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5660390"/>
            <a:ext cx="12212320" cy="1208405"/>
          </a:xfrm>
          <a:prstGeom prst="rect">
            <a:avLst/>
          </a:prstGeom>
        </p:spPr>
      </p:pic>
      <p:pic>
        <p:nvPicPr>
          <p:cNvPr id="6" name="图片 5" descr="66918-OCOV0T-254"/>
          <p:cNvPicPr>
            <a:picLocks noChangeAspect="1"/>
          </p:cNvPicPr>
          <p:nvPr/>
        </p:nvPicPr>
        <p:blipFill>
          <a:blip r:embed="rId4"/>
          <a:srcRect l="45079" r="38884" b="71752"/>
          <a:stretch>
            <a:fillRect/>
          </a:stretch>
        </p:blipFill>
        <p:spPr>
          <a:xfrm>
            <a:off x="-171450" y="-131445"/>
            <a:ext cx="3683000" cy="2332355"/>
          </a:xfrm>
          <a:prstGeom prst="rect">
            <a:avLst/>
          </a:prstGeom>
        </p:spPr>
      </p:pic>
      <p:pic>
        <p:nvPicPr>
          <p:cNvPr id="8" name="图片 7" descr="66918-OCOV0T-254"/>
          <p:cNvPicPr>
            <a:picLocks noChangeAspect="1"/>
          </p:cNvPicPr>
          <p:nvPr/>
        </p:nvPicPr>
        <p:blipFill>
          <a:blip r:embed="rId4"/>
          <a:srcRect l="82560" t="-2190" r="-280" b="67083"/>
          <a:stretch>
            <a:fillRect/>
          </a:stretch>
        </p:blipFill>
        <p:spPr>
          <a:xfrm>
            <a:off x="8411845" y="-334645"/>
            <a:ext cx="3790315" cy="2700655"/>
          </a:xfrm>
          <a:prstGeom prst="rect">
            <a:avLst/>
          </a:prstGeom>
        </p:spPr>
      </p:pic>
      <p:pic>
        <p:nvPicPr>
          <p:cNvPr id="9" name="图片 8" descr="66918-OCOV0T-254"/>
          <p:cNvPicPr>
            <a:picLocks noChangeAspect="1"/>
          </p:cNvPicPr>
          <p:nvPr/>
        </p:nvPicPr>
        <p:blipFill>
          <a:blip r:embed="rId4"/>
          <a:srcRect l="45079" t="56496" r="43036" b="-344"/>
          <a:stretch>
            <a:fillRect/>
          </a:stretch>
        </p:blipFill>
        <p:spPr>
          <a:xfrm>
            <a:off x="-506730" y="1083945"/>
            <a:ext cx="3056890" cy="4055110"/>
          </a:xfrm>
          <a:prstGeom prst="rect">
            <a:avLst/>
          </a:prstGeom>
        </p:spPr>
      </p:pic>
      <p:pic>
        <p:nvPicPr>
          <p:cNvPr id="10" name="图片 9" descr="66918-OCOV0T-254"/>
          <p:cNvPicPr>
            <a:picLocks noChangeAspect="1"/>
          </p:cNvPicPr>
          <p:nvPr/>
        </p:nvPicPr>
        <p:blipFill>
          <a:blip r:embed="rId4"/>
          <a:srcRect l="57283" t="56496" r="37392" b="-344"/>
          <a:stretch>
            <a:fillRect/>
          </a:stretch>
        </p:blipFill>
        <p:spPr>
          <a:xfrm>
            <a:off x="9898380" y="1196340"/>
            <a:ext cx="1292860" cy="3830320"/>
          </a:xfrm>
          <a:prstGeom prst="rect">
            <a:avLst/>
          </a:prstGeom>
        </p:spPr>
      </p:pic>
      <p:pic>
        <p:nvPicPr>
          <p:cNvPr id="14" name="图片 13" descr="66918-OCOV0T-254"/>
          <p:cNvPicPr>
            <a:picLocks noChangeAspect="1"/>
          </p:cNvPicPr>
          <p:nvPr/>
        </p:nvPicPr>
        <p:blipFill>
          <a:blip r:embed="rId4"/>
          <a:srcRect l="84631" t="55684" r="9773" b="141"/>
          <a:stretch>
            <a:fillRect/>
          </a:stretch>
        </p:blipFill>
        <p:spPr>
          <a:xfrm>
            <a:off x="11041380" y="838835"/>
            <a:ext cx="1059180" cy="3006090"/>
          </a:xfrm>
          <a:prstGeom prst="rect">
            <a:avLst/>
          </a:prstGeom>
        </p:spPr>
      </p:pic>
      <p:sp>
        <p:nvSpPr>
          <p:cNvPr id="15" name="Rectangle 2"/>
          <p:cNvSpPr/>
          <p:nvPr/>
        </p:nvSpPr>
        <p:spPr>
          <a:xfrm>
            <a:off x="2787242" y="1712774"/>
            <a:ext cx="6617516" cy="1754326"/>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a:spAutoFit/>
            <a:sp3d/>
          </a:bodyPr>
          <a:lstStyle/>
          <a:p>
            <a:pPr algn="ctr">
              <a:defRPr/>
            </a:pPr>
            <a:r>
              <a:rPr lang="en-US" sz="5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CHÀO MỪNG CÁC </a:t>
            </a:r>
            <a:r>
              <a:rPr lang="en-US" sz="5400" b="1">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EM </a:t>
            </a:r>
          </a:p>
          <a:p>
            <a:pPr algn="ctr">
              <a:defRPr/>
            </a:pPr>
            <a:r>
              <a:rPr lang="en-US" sz="5400" b="1">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ĐẾN </a:t>
            </a:r>
            <a:r>
              <a:rPr lang="en-US" sz="5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VỚI TIẾT HỌC</a:t>
            </a:r>
          </a:p>
        </p:txBody>
      </p:sp>
      <p:sp>
        <p:nvSpPr>
          <p:cNvPr id="5" name="Rectangle 4"/>
          <p:cNvSpPr/>
          <p:nvPr/>
        </p:nvSpPr>
        <p:spPr>
          <a:xfrm>
            <a:off x="1921129" y="2341880"/>
            <a:ext cx="8606283" cy="2554545"/>
          </a:xfrm>
          <a:prstGeom prst="rect">
            <a:avLst/>
          </a:prstGeom>
        </p:spPr>
        <p:txBody>
          <a:bodyPr wrap="square">
            <a:spAutoFit/>
          </a:bodyPr>
          <a:lstStyle/>
          <a:p>
            <a:pPr algn="ctr">
              <a:spcBef>
                <a:spcPct val="0"/>
              </a:spcBef>
              <a:buFontTx/>
              <a:buNone/>
            </a:pPr>
            <a:endParaRPr lang="en-US" altLang="en-US" sz="4000" b="1">
              <a:solidFill>
                <a:schemeClr val="accent5">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4000" b="1">
              <a:solidFill>
                <a:schemeClr val="accent5">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4000" b="1">
                <a:solidFill>
                  <a:schemeClr val="accent5">
                    <a:lumMod val="75000"/>
                  </a:schemeClr>
                </a:solidFill>
                <a:latin typeface="Times New Roman" panose="02020603050405020304" pitchFamily="18" charset="0"/>
                <a:cs typeface="Times New Roman" panose="02020603050405020304" pitchFamily="18" charset="0"/>
              </a:rPr>
              <a:t>Tập </a:t>
            </a:r>
            <a:r>
              <a:rPr lang="en-US" altLang="en-US" sz="4000" b="1" err="1">
                <a:solidFill>
                  <a:schemeClr val="accent5">
                    <a:lumMod val="75000"/>
                  </a:schemeClr>
                </a:solidFill>
                <a:latin typeface="Times New Roman" panose="02020603050405020304" pitchFamily="18" charset="0"/>
                <a:cs typeface="Times New Roman" panose="02020603050405020304" pitchFamily="18" charset="0"/>
              </a:rPr>
              <a:t>làm</a:t>
            </a:r>
            <a:r>
              <a:rPr lang="en-US" altLang="en-US" sz="4000" b="1">
                <a:solidFill>
                  <a:schemeClr val="accent5">
                    <a:lumMod val="75000"/>
                  </a:schemeClr>
                </a:solidFill>
                <a:latin typeface="Times New Roman" panose="02020603050405020304" pitchFamily="18" charset="0"/>
                <a:cs typeface="Times New Roman" panose="02020603050405020304" pitchFamily="18" charset="0"/>
              </a:rPr>
              <a:t> văn </a:t>
            </a:r>
          </a:p>
          <a:p>
            <a:pPr algn="ctr">
              <a:spcBef>
                <a:spcPct val="0"/>
              </a:spcBef>
              <a:buFontTx/>
              <a:buNone/>
            </a:pPr>
            <a:r>
              <a:rPr lang="en-US" altLang="en-US" sz="4000" b="1">
                <a:solidFill>
                  <a:srgbClr val="C00000"/>
                </a:solidFill>
                <a:latin typeface="Times New Roman" panose="02020603050405020304" pitchFamily="18" charset="0"/>
                <a:cs typeface="Times New Roman" panose="02020603050405020304" pitchFamily="18" charset="0"/>
              </a:rPr>
              <a:t>Kể </a:t>
            </a:r>
            <a:r>
              <a:rPr lang="en-US" altLang="en-US" sz="4000" b="1" dirty="0" err="1">
                <a:solidFill>
                  <a:srgbClr val="C00000"/>
                </a:solidFill>
                <a:latin typeface="Times New Roman" panose="02020603050405020304" pitchFamily="18" charset="0"/>
                <a:cs typeface="Times New Roman" panose="02020603050405020304" pitchFamily="18" charset="0"/>
              </a:rPr>
              <a:t>lại</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lời</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nói</a:t>
            </a:r>
            <a:r>
              <a:rPr lang="en-US" altLang="en-US" sz="4000" b="1" dirty="0">
                <a:solidFill>
                  <a:srgbClr val="C00000"/>
                </a:solidFill>
                <a:latin typeface="Times New Roman" panose="02020603050405020304" pitchFamily="18" charset="0"/>
                <a:cs typeface="Times New Roman" panose="02020603050405020304" pitchFamily="18" charset="0"/>
              </a:rPr>
              <a:t>, ý </a:t>
            </a:r>
            <a:r>
              <a:rPr lang="en-US" altLang="en-US" sz="4000" b="1" dirty="0" err="1">
                <a:solidFill>
                  <a:srgbClr val="C00000"/>
                </a:solidFill>
                <a:latin typeface="Times New Roman" panose="02020603050405020304" pitchFamily="18" charset="0"/>
                <a:cs typeface="Times New Roman" panose="02020603050405020304" pitchFamily="18" charset="0"/>
              </a:rPr>
              <a:t>nghĩ</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của</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nhân</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vật</a:t>
            </a:r>
            <a:endParaRPr lang="en-US" altLang="en-US" sz="4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30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3000"/>
                                        <p:tgtEl>
                                          <p:spTgt spid="8"/>
                                        </p:tgtEl>
                                      </p:cBhvr>
                                    </p:animEffect>
                                  </p:childTnLst>
                                </p:cTn>
                              </p:par>
                              <p:par>
                                <p:cTn id="14" presetID="47"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ppt_x</p:attrName>
                                        </p:attrNameLst>
                                      </p:cBhvr>
                                      <p:tavLst>
                                        <p:tav tm="0">
                                          <p:val>
                                            <p:strVal val="#ppt_x"/>
                                          </p:val>
                                        </p:tav>
                                        <p:tav tm="100000">
                                          <p:val>
                                            <p:strVal val="#ppt_x"/>
                                          </p:val>
                                        </p:tav>
                                      </p:tavLst>
                                    </p:anim>
                                    <p:anim calcmode="lin" valueType="num">
                                      <p:cBhvr>
                                        <p:cTn id="23" dur="20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anim calcmode="lin" valueType="num">
                                      <p:cBhvr>
                                        <p:cTn id="27" dur="2000" fill="hold"/>
                                        <p:tgtEl>
                                          <p:spTgt spid="14"/>
                                        </p:tgtEl>
                                        <p:attrNameLst>
                                          <p:attrName>ppt_x</p:attrName>
                                        </p:attrNameLst>
                                      </p:cBhvr>
                                      <p:tavLst>
                                        <p:tav tm="0">
                                          <p:val>
                                            <p:strVal val="#ppt_x"/>
                                          </p:val>
                                        </p:tav>
                                        <p:tav tm="100000">
                                          <p:val>
                                            <p:strVal val="#ppt_x"/>
                                          </p:val>
                                        </p:tav>
                                      </p:tavLst>
                                    </p:anim>
                                    <p:anim calcmode="lin" valueType="num">
                                      <p:cBhvr>
                                        <p:cTn id="28" dur="2000" fill="hold"/>
                                        <p:tgtEl>
                                          <p:spTgt spid="14"/>
                                        </p:tgtEl>
                                        <p:attrNameLst>
                                          <p:attrName>ppt_y</p:attrName>
                                        </p:attrNameLst>
                                      </p:cBhvr>
                                      <p:tavLst>
                                        <p:tav tm="0">
                                          <p:val>
                                            <p:strVal val="#ppt_y-.1"/>
                                          </p:val>
                                        </p:tav>
                                        <p:tav tm="100000">
                                          <p:val>
                                            <p:strVal val="#ppt_y"/>
                                          </p:val>
                                        </p:tav>
                                      </p:tavLst>
                                    </p:anim>
                                  </p:childTnLst>
                                </p:cTn>
                              </p:par>
                              <p:par>
                                <p:cTn id="29" presetID="19"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0" fill="hold"/>
                                        <p:tgtEl>
                                          <p:spTgt spid="9"/>
                                        </p:tgtEl>
                                        <p:attrNameLst>
                                          <p:attrName>ppt_w</p:attrName>
                                        </p:attrNameLst>
                                      </p:cBhvr>
                                      <p:tavLst>
                                        <p:tav tm="0" fmla="#ppt_w*sin(2.5*pi*$)">
                                          <p:val>
                                            <p:fltVal val="0"/>
                                          </p:val>
                                        </p:tav>
                                        <p:tav tm="100000">
                                          <p:val>
                                            <p:fltVal val="1"/>
                                          </p:val>
                                        </p:tav>
                                      </p:tavLst>
                                    </p:anim>
                                    <p:anim calcmode="lin" valueType="num">
                                      <p:cBhvr>
                                        <p:cTn id="32"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5660390"/>
            <a:ext cx="12212320" cy="1208405"/>
          </a:xfrm>
          <a:prstGeom prst="rect">
            <a:avLst/>
          </a:prstGeom>
        </p:spPr>
      </p:pic>
      <p:pic>
        <p:nvPicPr>
          <p:cNvPr id="8" name="图片 7" descr="66918-OCOV0T-254"/>
          <p:cNvPicPr>
            <a:picLocks noChangeAspect="1"/>
          </p:cNvPicPr>
          <p:nvPr/>
        </p:nvPicPr>
        <p:blipFill>
          <a:blip r:embed="rId4"/>
          <a:srcRect l="82560" t="-2190" r="-280" b="67083"/>
          <a:stretch>
            <a:fillRect/>
          </a:stretch>
        </p:blipFill>
        <p:spPr>
          <a:xfrm>
            <a:off x="8488680" y="-334645"/>
            <a:ext cx="4111625" cy="2929255"/>
          </a:xfrm>
          <a:prstGeom prst="rect">
            <a:avLst/>
          </a:prstGeom>
        </p:spPr>
      </p:pic>
      <p:pic>
        <p:nvPicPr>
          <p:cNvPr id="10" name="图片 9" descr="66918-OCOV0T-254"/>
          <p:cNvPicPr>
            <a:picLocks noChangeAspect="1"/>
          </p:cNvPicPr>
          <p:nvPr/>
        </p:nvPicPr>
        <p:blipFill>
          <a:blip r:embed="rId4"/>
          <a:srcRect l="57283" t="56496" r="37392" b="-344"/>
          <a:stretch>
            <a:fillRect/>
          </a:stretch>
        </p:blipFill>
        <p:spPr>
          <a:xfrm>
            <a:off x="9898380" y="1196340"/>
            <a:ext cx="1292860" cy="3830320"/>
          </a:xfrm>
          <a:prstGeom prst="rect">
            <a:avLst/>
          </a:prstGeom>
        </p:spPr>
      </p:pic>
      <p:pic>
        <p:nvPicPr>
          <p:cNvPr id="12" name="图片 11" descr="66918-OCOV0T-254"/>
          <p:cNvPicPr>
            <a:picLocks noChangeAspect="1"/>
          </p:cNvPicPr>
          <p:nvPr/>
        </p:nvPicPr>
        <p:blipFill>
          <a:blip r:embed="rId4"/>
          <a:srcRect l="76345" t="42079" r="15599" b="-2919"/>
          <a:stretch>
            <a:fillRect/>
          </a:stretch>
        </p:blipFill>
        <p:spPr>
          <a:xfrm>
            <a:off x="8604885" y="147320"/>
            <a:ext cx="1524635" cy="4140200"/>
          </a:xfrm>
          <a:prstGeom prst="rect">
            <a:avLst/>
          </a:prstGeom>
        </p:spPr>
      </p:pic>
      <p:pic>
        <p:nvPicPr>
          <p:cNvPr id="14" name="图片 13" descr="66918-OCOV0T-254"/>
          <p:cNvPicPr>
            <a:picLocks noChangeAspect="1"/>
          </p:cNvPicPr>
          <p:nvPr/>
        </p:nvPicPr>
        <p:blipFill>
          <a:blip r:embed="rId4"/>
          <a:srcRect l="84631" t="55684" r="9773" b="141"/>
          <a:stretch>
            <a:fillRect/>
          </a:stretch>
        </p:blipFill>
        <p:spPr>
          <a:xfrm>
            <a:off x="11041380" y="838835"/>
            <a:ext cx="1059180" cy="3006090"/>
          </a:xfrm>
          <a:prstGeom prst="rect">
            <a:avLst/>
          </a:prstGeom>
        </p:spPr>
      </p:pic>
      <p:sp>
        <p:nvSpPr>
          <p:cNvPr id="2" name="Snip Diagonal Corner Rectangle 1"/>
          <p:cNvSpPr/>
          <p:nvPr/>
        </p:nvSpPr>
        <p:spPr>
          <a:xfrm>
            <a:off x="169090" y="1160881"/>
            <a:ext cx="8319590" cy="3901237"/>
          </a:xfrm>
          <a:prstGeom prst="snip2Diag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5"/>
          <p:cNvSpPr txBox="1">
            <a:spLocks noChangeArrowheads="1"/>
          </p:cNvSpPr>
          <p:nvPr/>
        </p:nvSpPr>
        <p:spPr bwMode="auto">
          <a:xfrm>
            <a:off x="1026205" y="2594610"/>
            <a:ext cx="66053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50000"/>
              </a:spcBef>
              <a:buFontTx/>
              <a:buNone/>
            </a:pPr>
            <a:r>
              <a:rPr lang="en-US" altLang="en-US" sz="8000" b="1">
                <a:solidFill>
                  <a:srgbClr val="FF3300"/>
                </a:solidFill>
                <a:latin typeface="Times New Roman" panose="02020603050405020304" pitchFamily="18" charset="0"/>
              </a:rPr>
              <a:t>LUYỆN TẬP</a:t>
            </a:r>
            <a:endParaRPr lang="en-US" altLang="en-US" sz="8000" b="1" dirty="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648433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3000"/>
                                        <p:tgtEl>
                                          <p:spTgt spid="8"/>
                                        </p:tgtEl>
                                      </p:cBhvr>
                                    </p:animEffect>
                                  </p:childTnLst>
                                </p:cTn>
                              </p:par>
                              <p:par>
                                <p:cTn id="11" presetID="4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ppt_x</p:attrName>
                                        </p:attrNameLst>
                                      </p:cBhvr>
                                      <p:tavLst>
                                        <p:tav tm="0">
                                          <p:val>
                                            <p:strVal val="#ppt_x"/>
                                          </p:val>
                                        </p:tav>
                                        <p:tav tm="100000">
                                          <p:val>
                                            <p:strVal val="#ppt_x"/>
                                          </p:val>
                                        </p:tav>
                                      </p:tavLst>
                                    </p:anim>
                                    <p:anim calcmode="lin" valueType="num">
                                      <p:cBhvr>
                                        <p:cTn id="15" dur="2000" fill="hold"/>
                                        <p:tgtEl>
                                          <p:spTgt spid="1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anim calcmode="lin" valueType="num">
                                      <p:cBhvr>
                                        <p:cTn id="19" dur="2000" fill="hold"/>
                                        <p:tgtEl>
                                          <p:spTgt spid="10"/>
                                        </p:tgtEl>
                                        <p:attrNameLst>
                                          <p:attrName>ppt_x</p:attrName>
                                        </p:attrNameLst>
                                      </p:cBhvr>
                                      <p:tavLst>
                                        <p:tav tm="0">
                                          <p:val>
                                            <p:strVal val="#ppt_x"/>
                                          </p:val>
                                        </p:tav>
                                        <p:tav tm="100000">
                                          <p:val>
                                            <p:strVal val="#ppt_x"/>
                                          </p:val>
                                        </p:tav>
                                      </p:tavLst>
                                    </p:anim>
                                    <p:anim calcmode="lin" valueType="num">
                                      <p:cBhvr>
                                        <p:cTn id="20" dur="2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ppt_x</p:attrName>
                                        </p:attrNameLst>
                                      </p:cBhvr>
                                      <p:tavLst>
                                        <p:tav tm="0">
                                          <p:val>
                                            <p:strVal val="#ppt_x"/>
                                          </p:val>
                                        </p:tav>
                                        <p:tav tm="100000">
                                          <p:val>
                                            <p:strVal val="#ppt_x"/>
                                          </p:val>
                                        </p:tav>
                                      </p:tavLst>
                                    </p:anim>
                                    <p:anim calcmode="lin" valueType="num">
                                      <p:cBhvr>
                                        <p:cTn id="25" dur="2000" fill="hold"/>
                                        <p:tgtEl>
                                          <p:spTgt spid="14"/>
                                        </p:tgtEl>
                                        <p:attrNameLst>
                                          <p:attrName>ppt_y</p:attrName>
                                        </p:attrNameLst>
                                      </p:cBhvr>
                                      <p:tavLst>
                                        <p:tav tm="0">
                                          <p:val>
                                            <p:strVal val="#ppt_y-.1"/>
                                          </p:val>
                                        </p:tav>
                                        <p:tav tm="100000">
                                          <p:val>
                                            <p:strVal val="#ppt_y"/>
                                          </p:val>
                                        </p:tav>
                                      </p:tavLst>
                                    </p:anim>
                                  </p:childTnLst>
                                </p:cTn>
                              </p:par>
                              <p:par>
                                <p:cTn id="26" presetID="5" presetClass="entr" presetSubtype="10" fill="hold" grpId="0" nodeType="withEffect">
                                  <p:stCondLst>
                                    <p:cond delay="0"/>
                                  </p:stCondLst>
                                  <p:iterate type="lt">
                                    <p:tmPct val="0"/>
                                  </p:iterate>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27" presetClass="entr" presetSubtype="0" repeatCount="indefinite" fill="hold" grpId="1" nodeType="withEffect">
                                  <p:stCondLst>
                                    <p:cond delay="0"/>
                                  </p:stCondLst>
                                  <p:iterate type="lt">
                                    <p:tmPct val="50000"/>
                                  </p:iterate>
                                  <p:childTnLst>
                                    <p:set>
                                      <p:cBhvr>
                                        <p:cTn id="30" dur="1" fill="hold">
                                          <p:stCondLst>
                                            <p:cond delay="0"/>
                                          </p:stCondLst>
                                        </p:cTn>
                                        <p:tgtEl>
                                          <p:spTgt spid="16"/>
                                        </p:tgtEl>
                                        <p:attrNameLst>
                                          <p:attrName>style.visibility</p:attrName>
                                        </p:attrNameLst>
                                      </p:cBhvr>
                                      <p:to>
                                        <p:strVal val="visible"/>
                                      </p:to>
                                    </p:set>
                                    <p:anim calcmode="discrete" valueType="clr">
                                      <p:cBhvr override="childStyle">
                                        <p:cTn id="3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6"/>
                                        </p:tgtEl>
                                        <p:attrNameLst>
                                          <p:attrName>fillcolor</p:attrName>
                                        </p:attrNameLst>
                                      </p:cBhvr>
                                      <p:tavLst>
                                        <p:tav tm="0">
                                          <p:val>
                                            <p:clrVal>
                                              <a:schemeClr val="accent2"/>
                                            </p:clrVal>
                                          </p:val>
                                        </p:tav>
                                        <p:tav tm="50000">
                                          <p:val>
                                            <p:clrVal>
                                              <a:schemeClr val="hlink"/>
                                            </p:clrVal>
                                          </p:val>
                                        </p:tav>
                                      </p:tavLst>
                                    </p:anim>
                                    <p:set>
                                      <p:cBhvr>
                                        <p:cTn id="33"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1"/>
          <p:cNvSpPr>
            <a:spLocks noChangeArrowheads="1"/>
          </p:cNvSpPr>
          <p:nvPr/>
        </p:nvSpPr>
        <p:spPr bwMode="auto">
          <a:xfrm>
            <a:off x="-485777" y="4686"/>
            <a:ext cx="6997929" cy="662392"/>
          </a:xfrm>
          <a:prstGeom prst="horizontalScroll">
            <a:avLst>
              <a:gd name="adj" fmla="val 12500"/>
            </a:avLst>
          </a:prstGeom>
          <a:no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defRPr/>
            </a:pPr>
            <a:r>
              <a:rPr lang="en-US" b="1" dirty="0">
                <a:solidFill>
                  <a:srgbClr val="000099"/>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II. LUYỆN TẬP</a:t>
            </a:r>
          </a:p>
        </p:txBody>
      </p:sp>
      <p:sp>
        <p:nvSpPr>
          <p:cNvPr id="21" name="Rectangle 20"/>
          <p:cNvSpPr>
            <a:spLocks noChangeArrowheads="1"/>
          </p:cNvSpPr>
          <p:nvPr/>
        </p:nvSpPr>
        <p:spPr bwMode="auto">
          <a:xfrm>
            <a:off x="321179" y="627003"/>
            <a:ext cx="10795638" cy="52322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b="1" dirty="0">
                <a:solidFill>
                  <a:schemeClr val="accent5"/>
                </a:solidFill>
                <a:latin typeface="Times New Roman" panose="02020603050405020304" pitchFamily="18" charset="0"/>
                <a:cs typeface="Times New Roman" panose="02020603050405020304" pitchFamily="18" charset="0"/>
              </a:rPr>
              <a:t>1. </a:t>
            </a:r>
            <a:r>
              <a:rPr lang="vi-VN" altLang="en-US" sz="2800" b="1" dirty="0">
                <a:solidFill>
                  <a:schemeClr val="accent5"/>
                </a:solidFill>
                <a:latin typeface="Times New Roman" panose="02020603050405020304" pitchFamily="18" charset="0"/>
                <a:cs typeface="Times New Roman" panose="02020603050405020304" pitchFamily="18" charset="0"/>
              </a:rPr>
              <a:t>Tìm lời dẫn trực tiếp và lời dẫn gián tiếp trong đoạn văn sau:</a:t>
            </a:r>
            <a:endParaRPr lang="en-US" altLang="en-US" sz="2800" b="1" dirty="0">
              <a:solidFill>
                <a:schemeClr val="accent5"/>
              </a:solidFill>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0" y="1266071"/>
            <a:ext cx="12232066" cy="52629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Ba cậu bé rủ nhau vào rừng. Vì mải chơi nên các cậu về khá muộn. Ba cậu bàn nhau xem nên nói thế nào để bố mẹ khỏi mắng. Cậu bé thứ nhất định nói dối là bị chó sói đuổi.</a:t>
            </a:r>
          </a:p>
          <a:p>
            <a:pPr algn="just">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Cậu thứ hai bảo :</a:t>
            </a:r>
          </a:p>
          <a:p>
            <a:pPr algn="just">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 Còn tớ, tớ sẽ nói là đang đi thì gặp ông ngoại.</a:t>
            </a:r>
          </a:p>
          <a:p>
            <a:pPr algn="just">
              <a:lnSpc>
                <a:spcPct val="150000"/>
              </a:lnSpc>
              <a:spcBef>
                <a:spcPct val="0"/>
              </a:spcBef>
              <a:buFontTx/>
              <a:buNone/>
            </a:pP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 Theo tớ, tốt nhất là chúng mình nhận lỗi với bố mẹ. - </a:t>
            </a:r>
            <a:r>
              <a:rPr lang="vi-VN" altLang="en-US" sz="2800" dirty="0">
                <a:latin typeface="Times New Roman" panose="02020603050405020304" pitchFamily="18" charset="0"/>
                <a:cs typeface="Times New Roman" panose="02020603050405020304" pitchFamily="18" charset="0"/>
              </a:rPr>
              <a:t>Cậu thứ ba bàn.</a:t>
            </a:r>
            <a:endParaRPr lang="vi-VN" altLang="en-US" dirty="0">
              <a:latin typeface="Times New Roman" panose="02020603050405020304" pitchFamily="18" charset="0"/>
              <a:cs typeface="Times New Roman" panose="02020603050405020304" pitchFamily="18" charset="0"/>
            </a:endParaRPr>
          </a:p>
          <a:p>
            <a:pPr algn="r">
              <a:spcBef>
                <a:spcPct val="0"/>
              </a:spcBef>
              <a:buFontTx/>
              <a:buNone/>
            </a:pPr>
            <a:endParaRPr lang="en-US" altLang="en-US" sz="2400">
              <a:latin typeface="Times New Roman" panose="02020603050405020304" pitchFamily="18" charset="0"/>
              <a:cs typeface="Times New Roman" panose="02020603050405020304" pitchFamily="18" charset="0"/>
            </a:endParaRPr>
          </a:p>
          <a:p>
            <a:pPr algn="ctr">
              <a:spcBef>
                <a:spcPct val="0"/>
              </a:spcBef>
              <a:buFontTx/>
              <a:buNone/>
            </a:pPr>
            <a:r>
              <a:rPr lang="en-US" altLang="en-US" sz="2400">
                <a:latin typeface="Times New Roman" panose="02020603050405020304" pitchFamily="18" charset="0"/>
                <a:cs typeface="Times New Roman" panose="02020603050405020304" pitchFamily="18" charset="0"/>
              </a:rPr>
              <a:t>							</a:t>
            </a:r>
            <a:endParaRPr lang="vi-VN" altLang="en-US" sz="2400" i="1"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0" y="2939233"/>
            <a:ext cx="5157540" cy="501939"/>
          </a:xfrm>
          <a:prstGeom prst="roundRect">
            <a:avLst/>
          </a:prstGeom>
          <a:noFill/>
          <a:ln>
            <a:solidFill>
              <a:srgbClr val="3399F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4" name="Rounded Rectangle 23"/>
          <p:cNvSpPr/>
          <p:nvPr/>
        </p:nvSpPr>
        <p:spPr>
          <a:xfrm>
            <a:off x="876699" y="5085815"/>
            <a:ext cx="8486758" cy="55028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ounded Rectangle 24"/>
          <p:cNvSpPr/>
          <p:nvPr/>
        </p:nvSpPr>
        <p:spPr>
          <a:xfrm>
            <a:off x="876698" y="4416460"/>
            <a:ext cx="7532925" cy="532786"/>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Cloud Callout 25"/>
          <p:cNvSpPr/>
          <p:nvPr/>
        </p:nvSpPr>
        <p:spPr>
          <a:xfrm>
            <a:off x="6095999" y="2828522"/>
            <a:ext cx="3767140" cy="1061482"/>
          </a:xfrm>
          <a:prstGeom prst="cloudCallout">
            <a:avLst>
              <a:gd name="adj1" fmla="val -72470"/>
              <a:gd name="adj2" fmla="val -9147"/>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i="1" dirty="0">
                <a:solidFill>
                  <a:srgbClr val="002060"/>
                </a:solidFill>
                <a:latin typeface="Times New Roman" pitchFamily="18" charset="0"/>
                <a:cs typeface="Times New Roman" pitchFamily="18" charset="0"/>
              </a:rPr>
              <a:t>L</a:t>
            </a:r>
            <a:r>
              <a:rPr lang="vi-VN" sz="2400" b="1" i="1">
                <a:solidFill>
                  <a:srgbClr val="002060"/>
                </a:solidFill>
                <a:latin typeface="Times New Roman" pitchFamily="18" charset="0"/>
                <a:cs typeface="Times New Roman" pitchFamily="18" charset="0"/>
              </a:rPr>
              <a:t>ời </a:t>
            </a:r>
            <a:r>
              <a:rPr lang="vi-VN" sz="2400" b="1" i="1" dirty="0">
                <a:solidFill>
                  <a:srgbClr val="002060"/>
                </a:solidFill>
                <a:latin typeface="Times New Roman" pitchFamily="18" charset="0"/>
                <a:cs typeface="Times New Roman" pitchFamily="18" charset="0"/>
              </a:rPr>
              <a:t>dẫn trực tiếp</a:t>
            </a:r>
            <a:endParaRPr lang="en-US" sz="2400" b="1" dirty="0"/>
          </a:p>
        </p:txBody>
      </p:sp>
      <p:sp>
        <p:nvSpPr>
          <p:cNvPr id="27" name="Cloud Callout 26"/>
          <p:cNvSpPr/>
          <p:nvPr/>
        </p:nvSpPr>
        <p:spPr>
          <a:xfrm>
            <a:off x="1348674" y="5794456"/>
            <a:ext cx="3585275" cy="1059826"/>
          </a:xfrm>
          <a:prstGeom prst="cloudCallout">
            <a:avLst>
              <a:gd name="adj1" fmla="val -65320"/>
              <a:gd name="adj2" fmla="val -36845"/>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b="1" i="1" dirty="0">
                <a:solidFill>
                  <a:srgbClr val="002060"/>
                </a:solidFill>
                <a:latin typeface="Times New Roman" pitchFamily="18" charset="0"/>
                <a:cs typeface="Times New Roman" pitchFamily="18" charset="0"/>
              </a:rPr>
              <a:t>L</a:t>
            </a:r>
            <a:r>
              <a:rPr lang="vi-VN" sz="2400" b="1" i="1">
                <a:solidFill>
                  <a:srgbClr val="002060"/>
                </a:solidFill>
                <a:latin typeface="Times New Roman" pitchFamily="18" charset="0"/>
                <a:cs typeface="Times New Roman" pitchFamily="18" charset="0"/>
              </a:rPr>
              <a:t>ời </a:t>
            </a:r>
            <a:r>
              <a:rPr lang="vi-VN" sz="2400" b="1" i="1" dirty="0">
                <a:solidFill>
                  <a:srgbClr val="002060"/>
                </a:solidFill>
                <a:latin typeface="Times New Roman" pitchFamily="18" charset="0"/>
                <a:cs typeface="Times New Roman" pitchFamily="18" charset="0"/>
              </a:rPr>
              <a:t>dẫn </a:t>
            </a:r>
            <a:r>
              <a:rPr lang="en-US" sz="2400" b="1" i="1" dirty="0" err="1">
                <a:solidFill>
                  <a:srgbClr val="002060"/>
                </a:solidFill>
                <a:latin typeface="Times New Roman" pitchFamily="18" charset="0"/>
                <a:cs typeface="Times New Roman" pitchFamily="18" charset="0"/>
              </a:rPr>
              <a:t>gián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tiếp</a:t>
            </a:r>
            <a:endParaRPr lang="en-US" sz="2400" b="1" dirty="0"/>
          </a:p>
        </p:txBody>
      </p:sp>
      <p:sp>
        <p:nvSpPr>
          <p:cNvPr id="28" name="Left Brace 27"/>
          <p:cNvSpPr/>
          <p:nvPr/>
        </p:nvSpPr>
        <p:spPr>
          <a:xfrm>
            <a:off x="188182" y="4481382"/>
            <a:ext cx="500334" cy="1208865"/>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31" name="Rounded Rectangle 30"/>
          <p:cNvSpPr/>
          <p:nvPr/>
        </p:nvSpPr>
        <p:spPr>
          <a:xfrm>
            <a:off x="9363456" y="2211640"/>
            <a:ext cx="2828544" cy="499363"/>
          </a:xfrm>
          <a:prstGeom prst="roundRect">
            <a:avLst/>
          </a:prstGeom>
          <a:noFill/>
          <a:ln>
            <a:solidFill>
              <a:srgbClr val="3399FF"/>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695684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4" grpId="0" animBg="1"/>
      <p:bldP spid="25" grpId="0" animBg="1"/>
      <p:bldP spid="26" grpId="0" animBg="1"/>
      <p:bldP spid="27"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8055" y="-143252"/>
            <a:ext cx="1830812" cy="2491879"/>
            <a:chOff x="-598055" y="-143252"/>
            <a:chExt cx="1830812" cy="2491879"/>
          </a:xfrm>
        </p:grpSpPr>
        <p:pic>
          <p:nvPicPr>
            <p:cNvPr id="13" name="图片 12" descr="66918-OCOV0T-254"/>
            <p:cNvPicPr>
              <a:picLocks noChangeAspect="1"/>
            </p:cNvPicPr>
            <p:nvPr/>
          </p:nvPicPr>
          <p:blipFill>
            <a:blip r:embed="rId3"/>
            <a:srcRect l="61099" t="-2030" r="34043" b="38885"/>
            <a:stretch>
              <a:fillRect/>
            </a:stretch>
          </p:blipFill>
          <p:spPr>
            <a:xfrm>
              <a:off x="560833" y="-143252"/>
              <a:ext cx="671924" cy="2491879"/>
            </a:xfrm>
            <a:prstGeom prst="rect">
              <a:avLst/>
            </a:prstGeom>
          </p:spPr>
        </p:pic>
        <p:pic>
          <p:nvPicPr>
            <p:cNvPr id="9" name="图片 8" descr="66918-OCOV0T-254"/>
            <p:cNvPicPr>
              <a:picLocks noChangeAspect="1"/>
            </p:cNvPicPr>
            <p:nvPr/>
          </p:nvPicPr>
          <p:blipFill>
            <a:blip r:embed="rId3"/>
            <a:srcRect l="45079" t="56496" r="43036" b="-344"/>
            <a:stretch>
              <a:fillRect/>
            </a:stretch>
          </p:blipFill>
          <p:spPr>
            <a:xfrm>
              <a:off x="-598055" y="-143252"/>
              <a:ext cx="1585607" cy="2103383"/>
            </a:xfrm>
            <a:prstGeom prst="rect">
              <a:avLst/>
            </a:prstGeom>
          </p:spPr>
        </p:pic>
      </p:grpSp>
      <p:sp>
        <p:nvSpPr>
          <p:cNvPr id="22" name="TextBox 21"/>
          <p:cNvSpPr txBox="1">
            <a:spLocks noChangeArrowheads="1"/>
          </p:cNvSpPr>
          <p:nvPr/>
        </p:nvSpPr>
        <p:spPr bwMode="auto">
          <a:xfrm>
            <a:off x="133787" y="59325"/>
            <a:ext cx="12042819" cy="52322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b="1" dirty="0">
                <a:solidFill>
                  <a:schemeClr val="accent1">
                    <a:lumMod val="50000"/>
                  </a:schemeClr>
                </a:solidFill>
                <a:latin typeface="Times New Roman" panose="02020603050405020304" pitchFamily="18" charset="0"/>
                <a:cs typeface="Times New Roman" panose="02020603050405020304" pitchFamily="18" charset="0"/>
              </a:rPr>
              <a:t>2. </a:t>
            </a:r>
            <a:r>
              <a:rPr lang="vi-VN" altLang="en-US" sz="2800" b="1" dirty="0">
                <a:solidFill>
                  <a:schemeClr val="accent1">
                    <a:lumMod val="50000"/>
                  </a:schemeClr>
                </a:solidFill>
                <a:latin typeface="Times New Roman" panose="02020603050405020304" pitchFamily="18" charset="0"/>
                <a:cs typeface="Times New Roman" panose="02020603050405020304" pitchFamily="18" charset="0"/>
              </a:rPr>
              <a:t>Chuyển lời dẫn gián tiếp trong đoạn văn sau thành lời dẫn trực tiếp</a:t>
            </a:r>
            <a:r>
              <a:rPr lang="en-US" altLang="en-US" sz="28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23" name="Rectangle 22"/>
          <p:cNvSpPr>
            <a:spLocks noChangeArrowheads="1"/>
          </p:cNvSpPr>
          <p:nvPr/>
        </p:nvSpPr>
        <p:spPr bwMode="auto">
          <a:xfrm>
            <a:off x="-15392" y="775694"/>
            <a:ext cx="12191999" cy="1384995"/>
          </a:xfrm>
          <a:prstGeom prst="rect">
            <a:avLst/>
          </a:prstGeom>
          <a:solidFill>
            <a:schemeClr val="bg1"/>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800" dirty="0">
                <a:latin typeface="Times New Roman" panose="02020603050405020304" pitchFamily="18" charset="0"/>
                <a:cs typeface="Times New Roman" panose="02020603050405020304" pitchFamily="18" charset="0"/>
              </a:rPr>
              <a:t>Vua nhìn thấy những miếng trầu têm rất khéo bèn hỏi bà hàng nước xem trầu đó ai têm. Bà lão bảo chính tay bà têm. Vua gặng hỏi mãi, bà lão đành nói thật là con gái bà têm.</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818940787"/>
              </p:ext>
            </p:extLst>
          </p:nvPr>
        </p:nvGraphicFramePr>
        <p:xfrm>
          <a:off x="15393" y="2444236"/>
          <a:ext cx="12207391" cy="4246314"/>
        </p:xfrm>
        <a:graphic>
          <a:graphicData uri="http://schemas.openxmlformats.org/drawingml/2006/table">
            <a:tbl>
              <a:tblPr firstRow="1" bandRow="1">
                <a:tableStyleId>{5C22544A-7EE6-4342-B048-85BDC9FD1C3A}</a:tableStyleId>
              </a:tblPr>
              <a:tblGrid>
                <a:gridCol w="5919768">
                  <a:extLst>
                    <a:ext uri="{9D8B030D-6E8A-4147-A177-3AD203B41FA5}">
                      <a16:colId xmlns:a16="http://schemas.microsoft.com/office/drawing/2014/main" val="20000"/>
                    </a:ext>
                  </a:extLst>
                </a:gridCol>
                <a:gridCol w="6287623">
                  <a:extLst>
                    <a:ext uri="{9D8B030D-6E8A-4147-A177-3AD203B41FA5}">
                      <a16:colId xmlns:a16="http://schemas.microsoft.com/office/drawing/2014/main" val="20001"/>
                    </a:ext>
                  </a:extLst>
                </a:gridCol>
              </a:tblGrid>
              <a:tr h="412287">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gián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marL="91446" marR="91446" marT="45710" marB="45710">
                    <a:solidFill>
                      <a:schemeClr val="accent4">
                        <a:lumMod val="60000"/>
                        <a:lumOff val="40000"/>
                      </a:schemeClr>
                    </a:solidFill>
                  </a:tcPr>
                </a:tc>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trực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marL="91446" marR="91446" marT="45710" marB="45710">
                    <a:solidFill>
                      <a:schemeClr val="accent4">
                        <a:lumMod val="60000"/>
                        <a:lumOff val="40000"/>
                      </a:schemeClr>
                    </a:solidFill>
                  </a:tcPr>
                </a:tc>
                <a:extLst>
                  <a:ext uri="{0D108BD9-81ED-4DB2-BD59-A6C34878D82A}">
                    <a16:rowId xmlns:a16="http://schemas.microsoft.com/office/drawing/2014/main" val="10000"/>
                  </a:ext>
                </a:extLst>
              </a:tr>
              <a:tr h="1257151">
                <a:tc>
                  <a:txBody>
                    <a:bodyPr/>
                    <a:lstStyle/>
                    <a:p>
                      <a:endParaRPr lang="en-US" sz="1800" dirty="0">
                        <a:solidFill>
                          <a:schemeClr val="tx1"/>
                        </a:solidFill>
                      </a:endParaRPr>
                    </a:p>
                  </a:txBody>
                  <a:tcPr marL="91446" marR="91446" marT="45710" marB="45710"/>
                </a:tc>
                <a:tc>
                  <a:txBody>
                    <a:bodyPr/>
                    <a:lstStyle/>
                    <a:p>
                      <a:endParaRPr lang="en-US" sz="1800" dirty="0">
                        <a:solidFill>
                          <a:schemeClr val="tx1"/>
                        </a:solidFill>
                      </a:endParaRPr>
                    </a:p>
                  </a:txBody>
                  <a:tcPr marL="91446" marR="91446" marT="45710" marB="45710"/>
                </a:tc>
                <a:extLst>
                  <a:ext uri="{0D108BD9-81ED-4DB2-BD59-A6C34878D82A}">
                    <a16:rowId xmlns:a16="http://schemas.microsoft.com/office/drawing/2014/main" val="10001"/>
                  </a:ext>
                </a:extLst>
              </a:tr>
              <a:tr h="1016359">
                <a:tc>
                  <a:txBody>
                    <a:bodyPr/>
                    <a:lstStyle/>
                    <a:p>
                      <a:endParaRPr lang="en-US" sz="1800" dirty="0">
                        <a:solidFill>
                          <a:schemeClr val="tx1"/>
                        </a:solidFill>
                      </a:endParaRPr>
                    </a:p>
                  </a:txBody>
                  <a:tcPr marL="91446" marR="91446" marT="45710" marB="45710"/>
                </a:tc>
                <a:tc>
                  <a:txBody>
                    <a:bodyPr/>
                    <a:lstStyle/>
                    <a:p>
                      <a:endParaRPr lang="en-US" sz="1800" dirty="0">
                        <a:solidFill>
                          <a:schemeClr val="tx1"/>
                        </a:solidFill>
                      </a:endParaRPr>
                    </a:p>
                  </a:txBody>
                  <a:tcPr marL="91446" marR="91446" marT="45710" marB="45710"/>
                </a:tc>
                <a:extLst>
                  <a:ext uri="{0D108BD9-81ED-4DB2-BD59-A6C34878D82A}">
                    <a16:rowId xmlns:a16="http://schemas.microsoft.com/office/drawing/2014/main" val="10002"/>
                  </a:ext>
                </a:extLst>
              </a:tr>
              <a:tr h="1515624">
                <a:tc>
                  <a:txBody>
                    <a:bodyPr/>
                    <a:lstStyle/>
                    <a:p>
                      <a:endParaRPr lang="en-US" sz="1800" dirty="0">
                        <a:solidFill>
                          <a:schemeClr val="tx1"/>
                        </a:solidFill>
                      </a:endParaRPr>
                    </a:p>
                  </a:txBody>
                  <a:tcPr marL="91446" marR="91446" marT="45710" marB="45710"/>
                </a:tc>
                <a:tc>
                  <a:txBody>
                    <a:bodyPr/>
                    <a:lstStyle/>
                    <a:p>
                      <a:endParaRPr lang="en-US" sz="1800" dirty="0">
                        <a:solidFill>
                          <a:schemeClr val="tx1"/>
                        </a:solidFill>
                      </a:endParaRPr>
                    </a:p>
                  </a:txBody>
                  <a:tcPr marL="91446" marR="91446" marT="45710" marB="45710"/>
                </a:tc>
                <a:extLst>
                  <a:ext uri="{0D108BD9-81ED-4DB2-BD59-A6C34878D82A}">
                    <a16:rowId xmlns:a16="http://schemas.microsoft.com/office/drawing/2014/main" val="10003"/>
                  </a:ext>
                </a:extLst>
              </a:tr>
            </a:tbl>
          </a:graphicData>
        </a:graphic>
      </p:graphicFrame>
      <p:cxnSp>
        <p:nvCxnSpPr>
          <p:cNvPr id="25" name="Straight Connector 24"/>
          <p:cNvCxnSpPr/>
          <p:nvPr/>
        </p:nvCxnSpPr>
        <p:spPr>
          <a:xfrm>
            <a:off x="627508" y="543430"/>
            <a:ext cx="3892060" cy="0"/>
          </a:xfrm>
          <a:prstGeom prst="line">
            <a:avLst/>
          </a:prstGeom>
          <a:ln w="28575">
            <a:solidFill>
              <a:srgbClr val="FF33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a:off x="8402766" y="543430"/>
            <a:ext cx="2539678" cy="0"/>
          </a:xfrm>
          <a:prstGeom prst="line">
            <a:avLst/>
          </a:prstGeom>
          <a:ln w="28575">
            <a:solidFill>
              <a:srgbClr val="FF3300"/>
            </a:solidFill>
          </a:ln>
        </p:spPr>
        <p:style>
          <a:lnRef idx="3">
            <a:schemeClr val="accent2"/>
          </a:lnRef>
          <a:fillRef idx="0">
            <a:schemeClr val="accent2"/>
          </a:fillRef>
          <a:effectRef idx="2">
            <a:schemeClr val="accent2"/>
          </a:effectRef>
          <a:fontRef idx="minor">
            <a:schemeClr val="tx1"/>
          </a:fontRef>
        </p:style>
      </p:cxnSp>
      <p:sp>
        <p:nvSpPr>
          <p:cNvPr id="33" name="Rectangle 32"/>
          <p:cNvSpPr>
            <a:spLocks noChangeArrowheads="1"/>
          </p:cNvSpPr>
          <p:nvPr/>
        </p:nvSpPr>
        <p:spPr bwMode="auto">
          <a:xfrm>
            <a:off x="19672" y="3119881"/>
            <a:ext cx="5930087" cy="830997"/>
          </a:xfrm>
          <a:prstGeom prst="rect">
            <a:avLst/>
          </a:prstGeom>
          <a:noFill/>
          <a:ln>
            <a:noFill/>
          </a:ln>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cs typeface="Times New Roman" panose="02020603050405020304" pitchFamily="18" charset="0"/>
              </a:rPr>
              <a:t>Vua nhìn thấy những miếng trầu têm rất khéo bèn hỏi bà hàng nước xem trầu đó ai têm. </a:t>
            </a:r>
            <a:endParaRPr lang="en-US" altLang="en-US" sz="2400" dirty="0">
              <a:latin typeface="Times New Roman" panose="02020603050405020304" pitchFamily="18" charset="0"/>
              <a:cs typeface="Times New Roman" panose="02020603050405020304" pitchFamily="18" charset="0"/>
            </a:endParaRPr>
          </a:p>
        </p:txBody>
      </p:sp>
      <p:sp>
        <p:nvSpPr>
          <p:cNvPr id="34" name="Rectangle 33"/>
          <p:cNvSpPr>
            <a:spLocks noChangeArrowheads="1"/>
          </p:cNvSpPr>
          <p:nvPr/>
        </p:nvSpPr>
        <p:spPr bwMode="auto">
          <a:xfrm>
            <a:off x="-20016" y="4608956"/>
            <a:ext cx="5983977" cy="461963"/>
          </a:xfrm>
          <a:prstGeom prst="rect">
            <a:avLst/>
          </a:prstGeom>
          <a:noFill/>
          <a:ln>
            <a:noFill/>
          </a:ln>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a:latin typeface="Times New Roman" panose="02020603050405020304" pitchFamily="18" charset="0"/>
                <a:cs typeface="Times New Roman" panose="02020603050405020304" pitchFamily="18" charset="0"/>
              </a:rPr>
              <a:t>Bà lão bảo chính tay bà têm. </a:t>
            </a:r>
            <a:endParaRPr lang="en-US" altLang="en-US" sz="2400">
              <a:latin typeface="Times New Roman" panose="02020603050405020304" pitchFamily="18" charset="0"/>
              <a:cs typeface="Times New Roman" panose="02020603050405020304" pitchFamily="18" charset="0"/>
            </a:endParaRPr>
          </a:p>
        </p:txBody>
      </p:sp>
      <p:sp>
        <p:nvSpPr>
          <p:cNvPr id="35" name="Rectangle 34"/>
          <p:cNvSpPr>
            <a:spLocks noChangeArrowheads="1"/>
          </p:cNvSpPr>
          <p:nvPr/>
        </p:nvSpPr>
        <p:spPr bwMode="auto">
          <a:xfrm>
            <a:off x="-27954" y="5555106"/>
            <a:ext cx="6106847" cy="830263"/>
          </a:xfrm>
          <a:prstGeom prst="rect">
            <a:avLst/>
          </a:prstGeom>
          <a:noFill/>
          <a:ln>
            <a:noFill/>
          </a:ln>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latin typeface="Times New Roman" panose="02020603050405020304" pitchFamily="18" charset="0"/>
                <a:cs typeface="Times New Roman" panose="02020603050405020304" pitchFamily="18" charset="0"/>
              </a:rPr>
              <a:t>Vua gặng hỏi mãi, bà lão đành nói thật là </a:t>
            </a:r>
            <a:endParaRPr lang="en-US" altLang="en-US" sz="2400" dirty="0">
              <a:latin typeface="Times New Roman" panose="02020603050405020304" pitchFamily="18" charset="0"/>
              <a:cs typeface="Times New Roman" panose="02020603050405020304" pitchFamily="18" charset="0"/>
            </a:endParaRPr>
          </a:p>
          <a:p>
            <a:pPr algn="just">
              <a:spcBef>
                <a:spcPct val="0"/>
              </a:spcBef>
              <a:buFontTx/>
              <a:buNone/>
            </a:pPr>
            <a:r>
              <a:rPr lang="vi-VN" altLang="en-US" sz="2400" dirty="0">
                <a:latin typeface="Times New Roman" panose="02020603050405020304" pitchFamily="18" charset="0"/>
                <a:cs typeface="Times New Roman" panose="02020603050405020304" pitchFamily="18" charset="0"/>
              </a:rPr>
              <a:t>con gái bà têm.</a:t>
            </a:r>
            <a:endParaRPr lang="en-US" altLang="en-US" sz="2400" dirty="0">
              <a:latin typeface="Times New Roman" panose="02020603050405020304" pitchFamily="18" charset="0"/>
              <a:cs typeface="Times New Roman" panose="02020603050405020304" pitchFamily="18" charset="0"/>
            </a:endParaRPr>
          </a:p>
        </p:txBody>
      </p:sp>
      <p:sp>
        <p:nvSpPr>
          <p:cNvPr id="36" name="Rectangle 35"/>
          <p:cNvSpPr>
            <a:spLocks noChangeArrowheads="1"/>
          </p:cNvSpPr>
          <p:nvPr/>
        </p:nvSpPr>
        <p:spPr bwMode="auto">
          <a:xfrm>
            <a:off x="5916385" y="2867144"/>
            <a:ext cx="6341808" cy="1200150"/>
          </a:xfrm>
          <a:prstGeom prst="rect">
            <a:avLst/>
          </a:prstGeom>
          <a:noFill/>
          <a:ln>
            <a:noFill/>
          </a:ln>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solidFill>
                  <a:srgbClr val="800000"/>
                </a:solidFill>
                <a:latin typeface="Times New Roman" panose="02020603050405020304" pitchFamily="18" charset="0"/>
                <a:cs typeface="Times New Roman" panose="02020603050405020304" pitchFamily="18" charset="0"/>
              </a:rPr>
              <a:t>Vua nhìn thấy những miếng trầu têm rất khéo bèn hỏi bà hàng nước:</a:t>
            </a:r>
          </a:p>
          <a:p>
            <a:pPr algn="just">
              <a:spcBef>
                <a:spcPct val="0"/>
              </a:spcBef>
              <a:buFontTx/>
              <a:buNone/>
            </a:pPr>
            <a:r>
              <a:rPr lang="vi-VN" altLang="en-US" sz="2400" dirty="0">
                <a:solidFill>
                  <a:srgbClr val="800000"/>
                </a:solidFill>
                <a:latin typeface="Times New Roman" panose="02020603050405020304" pitchFamily="18" charset="0"/>
                <a:cs typeface="Times New Roman" panose="02020603050405020304" pitchFamily="18" charset="0"/>
              </a:rPr>
              <a:t>- Xin cụ cho biết ai đã têm trầu này?</a:t>
            </a:r>
          </a:p>
        </p:txBody>
      </p:sp>
      <p:sp>
        <p:nvSpPr>
          <p:cNvPr id="37" name="Rectangle 36"/>
          <p:cNvSpPr>
            <a:spLocks noChangeArrowheads="1"/>
          </p:cNvSpPr>
          <p:nvPr/>
        </p:nvSpPr>
        <p:spPr bwMode="auto">
          <a:xfrm>
            <a:off x="5985447" y="4308610"/>
            <a:ext cx="6326718" cy="830997"/>
          </a:xfrm>
          <a:prstGeom prst="rect">
            <a:avLst/>
          </a:prstGeom>
          <a:noFill/>
          <a:ln>
            <a:noFill/>
          </a:ln>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solidFill>
                  <a:srgbClr val="800000"/>
                </a:solidFill>
                <a:latin typeface="Times New Roman" panose="02020603050405020304" pitchFamily="18" charset="0"/>
                <a:cs typeface="Times New Roman" panose="02020603050405020304" pitchFamily="18" charset="0"/>
              </a:rPr>
              <a:t>Bà lão thưa:</a:t>
            </a:r>
          </a:p>
          <a:p>
            <a:pPr algn="just">
              <a:spcBef>
                <a:spcPct val="0"/>
              </a:spcBef>
              <a:buFontTx/>
              <a:buNone/>
            </a:pPr>
            <a:r>
              <a:rPr lang="vi-VN" altLang="en-US" sz="2400" dirty="0">
                <a:solidFill>
                  <a:srgbClr val="800000"/>
                </a:solidFill>
                <a:latin typeface="Times New Roman" panose="02020603050405020304" pitchFamily="18" charset="0"/>
                <a:cs typeface="Times New Roman" panose="02020603050405020304" pitchFamily="18" charset="0"/>
              </a:rPr>
              <a:t>- Tâu bệ hạ, trầu do chính già têm đấy ạ!</a:t>
            </a:r>
          </a:p>
        </p:txBody>
      </p:sp>
      <p:sp>
        <p:nvSpPr>
          <p:cNvPr id="38" name="Rectangle 37"/>
          <p:cNvSpPr>
            <a:spLocks noChangeArrowheads="1"/>
          </p:cNvSpPr>
          <p:nvPr/>
        </p:nvSpPr>
        <p:spPr bwMode="auto">
          <a:xfrm>
            <a:off x="5985447" y="5555106"/>
            <a:ext cx="6326718" cy="830997"/>
          </a:xfrm>
          <a:prstGeom prst="rect">
            <a:avLst/>
          </a:prstGeom>
          <a:noFill/>
          <a:ln>
            <a:noFill/>
          </a:ln>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sz="2400" dirty="0">
                <a:solidFill>
                  <a:srgbClr val="800000"/>
                </a:solidFill>
                <a:latin typeface="Times New Roman" panose="02020603050405020304" pitchFamily="18" charset="0"/>
                <a:cs typeface="Times New Roman" panose="02020603050405020304" pitchFamily="18" charset="0"/>
              </a:rPr>
              <a:t>Nhà vua gặng hỏi mãi, bà lão đành nói thật:</a:t>
            </a:r>
          </a:p>
          <a:p>
            <a:pPr algn="just">
              <a:spcBef>
                <a:spcPct val="0"/>
              </a:spcBef>
              <a:buFontTx/>
              <a:buNone/>
            </a:pPr>
            <a:r>
              <a:rPr lang="vi-VN" altLang="en-US" sz="2400" dirty="0">
                <a:solidFill>
                  <a:srgbClr val="800000"/>
                </a:solidFill>
                <a:latin typeface="Times New Roman" panose="02020603050405020304" pitchFamily="18" charset="0"/>
                <a:cs typeface="Times New Roman" panose="02020603050405020304" pitchFamily="18" charset="0"/>
              </a:rPr>
              <a:t>- Thưa, đó là trầu do con gái già têm.</a:t>
            </a:r>
          </a:p>
        </p:txBody>
      </p:sp>
    </p:spTree>
    <p:extLst>
      <p:ext uri="{BB962C8B-B14F-4D97-AF65-F5344CB8AC3E}">
        <p14:creationId xmlns:p14="http://schemas.microsoft.com/office/powerpoint/2010/main" val="120960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arn(inVertic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98055" y="-143252"/>
            <a:ext cx="1830812" cy="2491879"/>
            <a:chOff x="-598055" y="-143252"/>
            <a:chExt cx="1830812" cy="2491879"/>
          </a:xfrm>
        </p:grpSpPr>
        <p:pic>
          <p:nvPicPr>
            <p:cNvPr id="13" name="图片 12" descr="66918-OCOV0T-254"/>
            <p:cNvPicPr>
              <a:picLocks noChangeAspect="1"/>
            </p:cNvPicPr>
            <p:nvPr/>
          </p:nvPicPr>
          <p:blipFill>
            <a:blip r:embed="rId4"/>
            <a:srcRect l="61099" t="-2030" r="34043" b="38885"/>
            <a:stretch>
              <a:fillRect/>
            </a:stretch>
          </p:blipFill>
          <p:spPr>
            <a:xfrm>
              <a:off x="560833" y="-143252"/>
              <a:ext cx="671924" cy="2491879"/>
            </a:xfrm>
            <a:prstGeom prst="rect">
              <a:avLst/>
            </a:prstGeom>
          </p:spPr>
        </p:pic>
        <p:pic>
          <p:nvPicPr>
            <p:cNvPr id="9" name="图片 8" descr="66918-OCOV0T-254"/>
            <p:cNvPicPr>
              <a:picLocks noChangeAspect="1"/>
            </p:cNvPicPr>
            <p:nvPr/>
          </p:nvPicPr>
          <p:blipFill>
            <a:blip r:embed="rId4"/>
            <a:srcRect l="45079" t="56496" r="43036" b="-344"/>
            <a:stretch>
              <a:fillRect/>
            </a:stretch>
          </p:blipFill>
          <p:spPr>
            <a:xfrm>
              <a:off x="-598055" y="-143252"/>
              <a:ext cx="1585607" cy="2103383"/>
            </a:xfrm>
            <a:prstGeom prst="rect">
              <a:avLst/>
            </a:prstGeom>
          </p:spPr>
        </p:pic>
      </p:grpSp>
      <p:sp>
        <p:nvSpPr>
          <p:cNvPr id="7" name="Rectangle 6"/>
          <p:cNvSpPr>
            <a:spLocks noChangeArrowheads="1"/>
          </p:cNvSpPr>
          <p:nvPr/>
        </p:nvSpPr>
        <p:spPr bwMode="auto">
          <a:xfrm>
            <a:off x="904393" y="2757315"/>
            <a:ext cx="10383211" cy="1481175"/>
          </a:xfrm>
          <a:prstGeom prst="rect">
            <a:avLst/>
          </a:prstGeom>
          <a:noFill/>
          <a:ln>
            <a:noFill/>
          </a:ln>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AutoNum type="arabicPeriod"/>
            </a:pPr>
            <a:r>
              <a:rPr lang="en-US" altLang="en-US" b="1" dirty="0">
                <a:solidFill>
                  <a:srgbClr val="FF0000"/>
                </a:solidFill>
                <a:latin typeface="Times New Roman" panose="02020603050405020304" pitchFamily="18" charset="0"/>
                <a:cs typeface="Times New Roman" panose="02020603050405020304" pitchFamily="18" charset="0"/>
              </a:rPr>
              <a:t>X</a:t>
            </a:r>
            <a:r>
              <a:rPr lang="vi-VN" altLang="en-US" b="1" dirty="0">
                <a:solidFill>
                  <a:srgbClr val="FF0000"/>
                </a:solidFill>
                <a:latin typeface="Times New Roman" panose="02020603050405020304" pitchFamily="18" charset="0"/>
                <a:cs typeface="Times New Roman" panose="02020603050405020304" pitchFamily="18" charset="0"/>
              </a:rPr>
              <a:t>ác định </a:t>
            </a:r>
            <a:r>
              <a:rPr lang="vi-VN" altLang="en-US" dirty="0">
                <a:latin typeface="Times New Roman" panose="02020603050405020304" pitchFamily="18" charset="0"/>
                <a:cs typeface="Times New Roman" panose="02020603050405020304" pitchFamily="18" charset="0"/>
              </a:rPr>
              <a:t>các</a:t>
            </a:r>
            <a:r>
              <a:rPr lang="vi-VN" altLang="en-US" dirty="0">
                <a:solidFill>
                  <a:schemeClr val="accent5"/>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từ xưng hô</a:t>
            </a:r>
            <a:r>
              <a:rPr lang="vi-VN" altLang="en-US" dirty="0">
                <a:solidFill>
                  <a:srgbClr val="FF0000"/>
                </a:solidFill>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trong lời dẫn </a:t>
            </a:r>
            <a:r>
              <a:rPr lang="vi-VN" altLang="en-US" b="1" dirty="0">
                <a:solidFill>
                  <a:srgbClr val="FF0000"/>
                </a:solidFill>
                <a:latin typeface="Times New Roman" panose="02020603050405020304" pitchFamily="18" charset="0"/>
                <a:cs typeface="Times New Roman" panose="02020603050405020304" pitchFamily="18" charset="0"/>
              </a:rPr>
              <a:t>gián tiếp</a:t>
            </a:r>
            <a:r>
              <a:rPr lang="en-US" altLang="en-US" dirty="0">
                <a:solidFill>
                  <a:srgbClr val="FF0000"/>
                </a:solidFill>
                <a:latin typeface="Times New Roman" panose="02020603050405020304" pitchFamily="18" charset="0"/>
                <a:cs typeface="Times New Roman" panose="02020603050405020304" pitchFamily="18" charset="0"/>
              </a:rPr>
              <a:t>.</a:t>
            </a:r>
          </a:p>
          <a:p>
            <a:pPr algn="just">
              <a:lnSpc>
                <a:spcPct val="150000"/>
              </a:lnSpc>
              <a:spcBef>
                <a:spcPct val="0"/>
              </a:spcBef>
              <a:buFontTx/>
              <a:buAutoNum type="arabicPeriod"/>
            </a:pPr>
            <a:r>
              <a:rPr lang="en-US" altLang="en-US" b="1" dirty="0">
                <a:solidFill>
                  <a:srgbClr val="FF0000"/>
                </a:solidFill>
                <a:latin typeface="Times New Roman" panose="02020603050405020304" pitchFamily="18" charset="0"/>
                <a:cs typeface="Times New Roman" panose="02020603050405020304" pitchFamily="18" charset="0"/>
              </a:rPr>
              <a:t>C</a:t>
            </a:r>
            <a:r>
              <a:rPr lang="vi-VN" altLang="en-US" b="1" dirty="0">
                <a:solidFill>
                  <a:srgbClr val="FF0000"/>
                </a:solidFill>
                <a:latin typeface="Times New Roman" panose="02020603050405020304" pitchFamily="18" charset="0"/>
                <a:cs typeface="Times New Roman" panose="02020603050405020304" pitchFamily="18" charset="0"/>
              </a:rPr>
              <a:t>huyển</a:t>
            </a:r>
            <a:r>
              <a:rPr lang="vi-VN" altLang="en-US" dirty="0">
                <a:solidFill>
                  <a:srgbClr val="FF0000"/>
                </a:solidFill>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các </a:t>
            </a:r>
            <a:r>
              <a:rPr lang="vi-VN" altLang="en-US" b="1" dirty="0">
                <a:solidFill>
                  <a:srgbClr val="FF0000"/>
                </a:solidFill>
                <a:latin typeface="Times New Roman" panose="02020603050405020304" pitchFamily="18" charset="0"/>
                <a:cs typeface="Times New Roman" panose="02020603050405020304" pitchFamily="18" charset="0"/>
              </a:rPr>
              <a:t>từ xưng hô </a:t>
            </a:r>
            <a:r>
              <a:rPr lang="vi-VN" altLang="en-US" dirty="0">
                <a:latin typeface="Times New Roman" panose="02020603050405020304" pitchFamily="18" charset="0"/>
                <a:cs typeface="Times New Roman" panose="02020603050405020304" pitchFamily="18" charset="0"/>
              </a:rPr>
              <a:t>cho phù hợp với lời dẫn</a:t>
            </a:r>
            <a:r>
              <a:rPr lang="vi-VN" altLang="en-US" dirty="0">
                <a:solidFill>
                  <a:schemeClr val="accent5"/>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trực tiếp.</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030840" y="1200272"/>
            <a:ext cx="10130319" cy="10772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latin typeface="Times New Roman" panose="02020603050405020304" pitchFamily="18" charset="0"/>
                <a:cs typeface="Times New Roman" panose="02020603050405020304" pitchFamily="18" charset="0"/>
              </a:rPr>
              <a:t>CÁCH CHUYỂN TỪ </a:t>
            </a:r>
          </a:p>
          <a:p>
            <a:pPr algn="ctr">
              <a:spcBef>
                <a:spcPct val="0"/>
              </a:spcBef>
              <a:buFontTx/>
              <a:buNone/>
            </a:pPr>
            <a:r>
              <a:rPr lang="vi-VN" altLang="en-US" b="1">
                <a:latin typeface="Times New Roman" panose="02020603050405020304" pitchFamily="18" charset="0"/>
                <a:cs typeface="Times New Roman" panose="02020603050405020304" pitchFamily="18" charset="0"/>
              </a:rPr>
              <a:t>LỜI DẪN </a:t>
            </a:r>
            <a:r>
              <a:rPr lang="en-US" altLang="en-US" b="1">
                <a:solidFill>
                  <a:srgbClr val="FF0000"/>
                </a:solidFill>
                <a:latin typeface="Times New Roman" panose="02020603050405020304" pitchFamily="18" charset="0"/>
                <a:cs typeface="Times New Roman" panose="02020603050405020304" pitchFamily="18" charset="0"/>
              </a:rPr>
              <a:t>GIÁN TIẾP </a:t>
            </a:r>
            <a:r>
              <a:rPr lang="en-US" altLang="en-US" b="1">
                <a:latin typeface="Times New Roman" panose="02020603050405020304" pitchFamily="18" charset="0"/>
                <a:cs typeface="Times New Roman" panose="02020603050405020304" pitchFamily="18" charset="0"/>
              </a:rPr>
              <a:t>SANG </a:t>
            </a:r>
            <a:r>
              <a:rPr lang="en-US" altLang="en-US" b="1">
                <a:solidFill>
                  <a:srgbClr val="FF0000"/>
                </a:solidFill>
                <a:latin typeface="Times New Roman" panose="02020603050405020304" pitchFamily="18" charset="0"/>
                <a:cs typeface="Times New Roman" panose="02020603050405020304" pitchFamily="18" charset="0"/>
              </a:rPr>
              <a:t>TRỰC TIẾP</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983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8055" y="-143252"/>
            <a:ext cx="1830812" cy="2491879"/>
            <a:chOff x="-598055" y="-143252"/>
            <a:chExt cx="1830812" cy="2491879"/>
          </a:xfrm>
        </p:grpSpPr>
        <p:pic>
          <p:nvPicPr>
            <p:cNvPr id="13" name="图片 12" descr="66918-OCOV0T-254"/>
            <p:cNvPicPr>
              <a:picLocks noChangeAspect="1"/>
            </p:cNvPicPr>
            <p:nvPr/>
          </p:nvPicPr>
          <p:blipFill>
            <a:blip r:embed="rId3"/>
            <a:srcRect l="61099" t="-2030" r="34043" b="38885"/>
            <a:stretch>
              <a:fillRect/>
            </a:stretch>
          </p:blipFill>
          <p:spPr>
            <a:xfrm>
              <a:off x="560833" y="-143252"/>
              <a:ext cx="671924" cy="2491879"/>
            </a:xfrm>
            <a:prstGeom prst="rect">
              <a:avLst/>
            </a:prstGeom>
          </p:spPr>
        </p:pic>
        <p:pic>
          <p:nvPicPr>
            <p:cNvPr id="9" name="图片 8" descr="66918-OCOV0T-254"/>
            <p:cNvPicPr>
              <a:picLocks noChangeAspect="1"/>
            </p:cNvPicPr>
            <p:nvPr/>
          </p:nvPicPr>
          <p:blipFill>
            <a:blip r:embed="rId3"/>
            <a:srcRect l="45079" t="56496" r="43036" b="-344"/>
            <a:stretch>
              <a:fillRect/>
            </a:stretch>
          </p:blipFill>
          <p:spPr>
            <a:xfrm>
              <a:off x="-598055" y="-143252"/>
              <a:ext cx="1585607" cy="2103383"/>
            </a:xfrm>
            <a:prstGeom prst="rect">
              <a:avLst/>
            </a:prstGeom>
          </p:spPr>
        </p:pic>
      </p:grpSp>
      <p:sp>
        <p:nvSpPr>
          <p:cNvPr id="6" name="TextBox 5"/>
          <p:cNvSpPr txBox="1">
            <a:spLocks noChangeArrowheads="1"/>
          </p:cNvSpPr>
          <p:nvPr/>
        </p:nvSpPr>
        <p:spPr bwMode="auto">
          <a:xfrm>
            <a:off x="838286" y="101722"/>
            <a:ext cx="12153814" cy="52322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b="1" dirty="0">
                <a:solidFill>
                  <a:schemeClr val="accent5"/>
                </a:solidFill>
                <a:latin typeface="Times New Roman" panose="02020603050405020304" pitchFamily="18" charset="0"/>
                <a:cs typeface="Times New Roman" panose="02020603050405020304" pitchFamily="18" charset="0"/>
              </a:rPr>
              <a:t>3. </a:t>
            </a:r>
            <a:r>
              <a:rPr lang="vi-VN" altLang="en-US" sz="2800" b="1" dirty="0">
                <a:solidFill>
                  <a:schemeClr val="accent5"/>
                </a:solidFill>
                <a:latin typeface="Times New Roman" panose="02020603050405020304" pitchFamily="18" charset="0"/>
                <a:cs typeface="Times New Roman" panose="02020603050405020304" pitchFamily="18" charset="0"/>
              </a:rPr>
              <a:t>Chuyển lời dẫn </a:t>
            </a:r>
            <a:r>
              <a:rPr lang="en-US" altLang="en-US" sz="2800" b="1" dirty="0" err="1">
                <a:solidFill>
                  <a:schemeClr val="accent5"/>
                </a:solidFill>
                <a:latin typeface="Times New Roman" panose="02020603050405020304" pitchFamily="18" charset="0"/>
                <a:cs typeface="Times New Roman" panose="02020603050405020304" pitchFamily="18" charset="0"/>
              </a:rPr>
              <a:t>trực</a:t>
            </a:r>
            <a:r>
              <a:rPr lang="vi-VN" altLang="en-US" sz="2800" b="1" dirty="0">
                <a:solidFill>
                  <a:schemeClr val="accent5"/>
                </a:solidFill>
                <a:latin typeface="Times New Roman" panose="02020603050405020304" pitchFamily="18" charset="0"/>
                <a:cs typeface="Times New Roman" panose="02020603050405020304" pitchFamily="18" charset="0"/>
              </a:rPr>
              <a:t> tiếp trong đoạn văn sau thành lời dẫn </a:t>
            </a:r>
            <a:r>
              <a:rPr lang="en-US" altLang="en-US" sz="2800" b="1" dirty="0" err="1">
                <a:solidFill>
                  <a:schemeClr val="accent5"/>
                </a:solidFill>
                <a:latin typeface="Times New Roman" panose="02020603050405020304" pitchFamily="18" charset="0"/>
                <a:cs typeface="Times New Roman" panose="02020603050405020304" pitchFamily="18" charset="0"/>
              </a:rPr>
              <a:t>gián</a:t>
            </a:r>
            <a:r>
              <a:rPr lang="vi-VN" altLang="en-US" sz="2800" b="1" dirty="0">
                <a:solidFill>
                  <a:schemeClr val="accent5"/>
                </a:solidFill>
                <a:latin typeface="Times New Roman" panose="02020603050405020304" pitchFamily="18" charset="0"/>
                <a:cs typeface="Times New Roman" panose="02020603050405020304" pitchFamily="18" charset="0"/>
              </a:rPr>
              <a:t> tiếp</a:t>
            </a:r>
            <a:r>
              <a:rPr lang="en-US" altLang="en-US" sz="2800" b="1" dirty="0">
                <a:solidFill>
                  <a:schemeClr val="accent5"/>
                </a:solidFill>
                <a:latin typeface="Times New Roman" panose="02020603050405020304" pitchFamily="18" charset="0"/>
                <a:cs typeface="Times New Roman" panose="02020603050405020304" pitchFamily="18" charset="0"/>
              </a:rPr>
              <a:t>:</a:t>
            </a:r>
          </a:p>
        </p:txBody>
      </p:sp>
      <p:sp>
        <p:nvSpPr>
          <p:cNvPr id="7" name="Rectangle 6"/>
          <p:cNvSpPr>
            <a:spLocks noChangeArrowheads="1"/>
          </p:cNvSpPr>
          <p:nvPr/>
        </p:nvSpPr>
        <p:spPr bwMode="auto">
          <a:xfrm>
            <a:off x="2955069" y="834114"/>
            <a:ext cx="6200775" cy="1815882"/>
          </a:xfrm>
          <a:prstGeom prst="rect">
            <a:avLst/>
          </a:prstGeom>
          <a:solidFill>
            <a:schemeClr val="bg1"/>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dirty="0" err="1">
                <a:latin typeface="Times New Roman" panose="02020603050405020304" pitchFamily="18" charset="0"/>
                <a:cs typeface="Times New Roman" panose="02020603050405020304" pitchFamily="18" charset="0"/>
              </a:rPr>
              <a:t>Bác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Hòe</a:t>
            </a:r>
            <a:r>
              <a:rPr lang="en-US" altLang="en-US" sz="2800" dirty="0">
                <a:latin typeface="Times New Roman" panose="02020603050405020304" pitchFamily="18" charset="0"/>
                <a:cs typeface="Times New Roman" panose="02020603050405020304" pitchFamily="18" charset="0"/>
              </a:rPr>
              <a:t>:</a:t>
            </a:r>
          </a:p>
          <a:p>
            <a:pPr algn="just">
              <a:spcBef>
                <a:spcPct val="0"/>
              </a:spcBef>
              <a:buFontTx/>
              <a:buNone/>
            </a:pPr>
            <a:r>
              <a:rPr lang="vi-VN" altLang="en-US" sz="2800" dirty="0">
                <a:latin typeface="Times New Roman" panose="02020603050405020304" pitchFamily="18" charset="0"/>
                <a:cs typeface="Times New Roman" panose="02020603050405020304" pitchFamily="18" charset="0"/>
              </a:rPr>
              <a:t>- Cháu có thích làm thợ xây không?</a:t>
            </a:r>
          </a:p>
          <a:p>
            <a:pPr algn="just">
              <a:spcBef>
                <a:spcPct val="0"/>
              </a:spcBef>
              <a:buFontTx/>
              <a:buNone/>
            </a:pPr>
            <a:r>
              <a:rPr lang="vi-VN" altLang="en-US" sz="2800" dirty="0">
                <a:latin typeface="Times New Roman" panose="02020603050405020304" pitchFamily="18" charset="0"/>
                <a:cs typeface="Times New Roman" panose="02020603050405020304" pitchFamily="18" charset="0"/>
              </a:rPr>
              <a:t>Hòe đáp:</a:t>
            </a:r>
          </a:p>
          <a:p>
            <a:pPr algn="just">
              <a:spcBef>
                <a:spcPct val="0"/>
              </a:spcBef>
              <a:buFontTx/>
              <a:buNone/>
            </a:pPr>
            <a:r>
              <a:rPr lang="vi-VN" altLang="en-US" sz="2800" dirty="0">
                <a:latin typeface="Times New Roman" panose="02020603050405020304" pitchFamily="18" charset="0"/>
                <a:cs typeface="Times New Roman" panose="02020603050405020304" pitchFamily="18" charset="0"/>
              </a:rPr>
              <a:t>- Cháu thích lắm! </a:t>
            </a:r>
          </a:p>
        </p:txBody>
      </p:sp>
      <p:graphicFrame>
        <p:nvGraphicFramePr>
          <p:cNvPr id="8" name="Table 7"/>
          <p:cNvGraphicFramePr>
            <a:graphicFrameLocks noGrp="1"/>
          </p:cNvGraphicFramePr>
          <p:nvPr>
            <p:extLst>
              <p:ext uri="{D42A27DB-BD31-4B8C-83A1-F6EECF244321}">
                <p14:modId xmlns:p14="http://schemas.microsoft.com/office/powerpoint/2010/main" val="4053784525"/>
              </p:ext>
            </p:extLst>
          </p:nvPr>
        </p:nvGraphicFramePr>
        <p:xfrm>
          <a:off x="-12192" y="2901696"/>
          <a:ext cx="12192000" cy="3716114"/>
        </p:xfrm>
        <a:graphic>
          <a:graphicData uri="http://schemas.openxmlformats.org/drawingml/2006/table">
            <a:tbl>
              <a:tblPr firstRow="1" bandRow="1">
                <a:tableStyleId>{5C22544A-7EE6-4342-B048-85BDC9FD1C3A}</a:tableStyleId>
              </a:tblPr>
              <a:tblGrid>
                <a:gridCol w="5912303">
                  <a:extLst>
                    <a:ext uri="{9D8B030D-6E8A-4147-A177-3AD203B41FA5}">
                      <a16:colId xmlns:a16="http://schemas.microsoft.com/office/drawing/2014/main" val="20000"/>
                    </a:ext>
                  </a:extLst>
                </a:gridCol>
                <a:gridCol w="6279697">
                  <a:extLst>
                    <a:ext uri="{9D8B030D-6E8A-4147-A177-3AD203B41FA5}">
                      <a16:colId xmlns:a16="http://schemas.microsoft.com/office/drawing/2014/main" val="20001"/>
                    </a:ext>
                  </a:extLst>
                </a:gridCol>
              </a:tblGrid>
              <a:tr h="655980">
                <a:tc>
                  <a:txBody>
                    <a:bodyPr/>
                    <a:lstStyle/>
                    <a:p>
                      <a:pPr algn="ctr"/>
                      <a:r>
                        <a:rPr lang="en-US" sz="3200" dirty="0" err="1">
                          <a:solidFill>
                            <a:schemeClr val="tx1"/>
                          </a:solidFill>
                          <a:latin typeface="Times New Roman" pitchFamily="18" charset="0"/>
                          <a:cs typeface="Times New Roman" pitchFamily="18" charset="0"/>
                        </a:rPr>
                        <a:t>Lời</a:t>
                      </a:r>
                      <a:r>
                        <a:rPr lang="en-US" sz="3200" baseline="0" dirty="0">
                          <a:solidFill>
                            <a:schemeClr val="tx1"/>
                          </a:solidFill>
                          <a:latin typeface="Times New Roman" pitchFamily="18" charset="0"/>
                          <a:cs typeface="Times New Roman" pitchFamily="18" charset="0"/>
                        </a:rPr>
                        <a:t> </a:t>
                      </a:r>
                      <a:r>
                        <a:rPr lang="en-US" sz="3200" baseline="0" dirty="0" err="1">
                          <a:solidFill>
                            <a:schemeClr val="tx1"/>
                          </a:solidFill>
                          <a:latin typeface="Times New Roman" pitchFamily="18" charset="0"/>
                          <a:cs typeface="Times New Roman" pitchFamily="18" charset="0"/>
                        </a:rPr>
                        <a:t>dẫn</a:t>
                      </a:r>
                      <a:r>
                        <a:rPr lang="en-US" sz="3200" baseline="0" dirty="0">
                          <a:solidFill>
                            <a:schemeClr val="tx1"/>
                          </a:solidFill>
                          <a:latin typeface="Times New Roman" pitchFamily="18" charset="0"/>
                          <a:cs typeface="Times New Roman" pitchFamily="18" charset="0"/>
                        </a:rPr>
                        <a:t> </a:t>
                      </a:r>
                      <a:r>
                        <a:rPr lang="en-US" sz="3200" baseline="0" dirty="0" err="1">
                          <a:solidFill>
                            <a:schemeClr val="tx1"/>
                          </a:solidFill>
                          <a:latin typeface="Times New Roman" pitchFamily="18" charset="0"/>
                          <a:cs typeface="Times New Roman" pitchFamily="18" charset="0"/>
                        </a:rPr>
                        <a:t>trực</a:t>
                      </a:r>
                      <a:r>
                        <a:rPr lang="en-US" sz="3200" baseline="0" dirty="0">
                          <a:solidFill>
                            <a:schemeClr val="tx1"/>
                          </a:solidFill>
                          <a:latin typeface="Times New Roman" pitchFamily="18" charset="0"/>
                          <a:cs typeface="Times New Roman" pitchFamily="18" charset="0"/>
                        </a:rPr>
                        <a:t> </a:t>
                      </a:r>
                      <a:r>
                        <a:rPr lang="en-US" sz="3200" baseline="0" dirty="0" err="1">
                          <a:solidFill>
                            <a:schemeClr val="tx1"/>
                          </a:solidFill>
                          <a:latin typeface="Times New Roman" pitchFamily="18" charset="0"/>
                          <a:cs typeface="Times New Roman" pitchFamily="18" charset="0"/>
                        </a:rPr>
                        <a:t>tiếp</a:t>
                      </a:r>
                      <a:endParaRPr lang="en-US" sz="3200" dirty="0">
                        <a:solidFill>
                          <a:schemeClr val="tx1"/>
                        </a:solidFill>
                        <a:latin typeface="Times New Roman" pitchFamily="18" charset="0"/>
                        <a:cs typeface="Times New Roman" pitchFamily="18" charset="0"/>
                      </a:endParaRPr>
                    </a:p>
                  </a:txBody>
                  <a:tcPr marL="91446" marR="91446" marT="45702" marB="45702">
                    <a:solidFill>
                      <a:schemeClr val="accent4">
                        <a:lumMod val="60000"/>
                        <a:lumOff val="40000"/>
                      </a:schemeClr>
                    </a:solidFill>
                  </a:tcPr>
                </a:tc>
                <a:tc>
                  <a:txBody>
                    <a:bodyPr/>
                    <a:lstStyle/>
                    <a:p>
                      <a:pPr algn="ctr"/>
                      <a:r>
                        <a:rPr lang="en-US" sz="3200" dirty="0" err="1">
                          <a:solidFill>
                            <a:schemeClr val="tx1"/>
                          </a:solidFill>
                          <a:latin typeface="Times New Roman" pitchFamily="18" charset="0"/>
                          <a:cs typeface="Times New Roman" pitchFamily="18" charset="0"/>
                        </a:rPr>
                        <a:t>Lời</a:t>
                      </a:r>
                      <a:r>
                        <a:rPr lang="en-US" sz="3200" baseline="0" dirty="0">
                          <a:solidFill>
                            <a:schemeClr val="tx1"/>
                          </a:solidFill>
                          <a:latin typeface="Times New Roman" pitchFamily="18" charset="0"/>
                          <a:cs typeface="Times New Roman" pitchFamily="18" charset="0"/>
                        </a:rPr>
                        <a:t> </a:t>
                      </a:r>
                      <a:r>
                        <a:rPr lang="en-US" sz="3200" baseline="0" dirty="0" err="1">
                          <a:solidFill>
                            <a:schemeClr val="tx1"/>
                          </a:solidFill>
                          <a:latin typeface="Times New Roman" pitchFamily="18" charset="0"/>
                          <a:cs typeface="Times New Roman" pitchFamily="18" charset="0"/>
                        </a:rPr>
                        <a:t>dẫn</a:t>
                      </a:r>
                      <a:r>
                        <a:rPr lang="en-US" sz="3200" baseline="0" dirty="0">
                          <a:solidFill>
                            <a:schemeClr val="tx1"/>
                          </a:solidFill>
                          <a:latin typeface="Times New Roman" pitchFamily="18" charset="0"/>
                          <a:cs typeface="Times New Roman" pitchFamily="18" charset="0"/>
                        </a:rPr>
                        <a:t> </a:t>
                      </a:r>
                      <a:r>
                        <a:rPr lang="en-US" sz="3200" baseline="0" dirty="0" err="1">
                          <a:solidFill>
                            <a:schemeClr val="tx1"/>
                          </a:solidFill>
                          <a:latin typeface="Times New Roman" pitchFamily="18" charset="0"/>
                          <a:cs typeface="Times New Roman" pitchFamily="18" charset="0"/>
                        </a:rPr>
                        <a:t>gián</a:t>
                      </a:r>
                      <a:r>
                        <a:rPr lang="en-US" sz="3200" baseline="0" dirty="0">
                          <a:solidFill>
                            <a:schemeClr val="tx1"/>
                          </a:solidFill>
                          <a:latin typeface="Times New Roman" pitchFamily="18" charset="0"/>
                          <a:cs typeface="Times New Roman" pitchFamily="18" charset="0"/>
                        </a:rPr>
                        <a:t> </a:t>
                      </a:r>
                      <a:r>
                        <a:rPr lang="en-US" sz="3200" baseline="0" dirty="0" err="1">
                          <a:solidFill>
                            <a:schemeClr val="tx1"/>
                          </a:solidFill>
                          <a:latin typeface="Times New Roman" pitchFamily="18" charset="0"/>
                          <a:cs typeface="Times New Roman" pitchFamily="18" charset="0"/>
                        </a:rPr>
                        <a:t>tiếp</a:t>
                      </a:r>
                      <a:endParaRPr lang="en-US" sz="3200" dirty="0">
                        <a:solidFill>
                          <a:schemeClr val="tx1"/>
                        </a:solidFill>
                        <a:latin typeface="Times New Roman" pitchFamily="18" charset="0"/>
                        <a:cs typeface="Times New Roman" pitchFamily="18" charset="0"/>
                      </a:endParaRPr>
                    </a:p>
                  </a:txBody>
                  <a:tcPr marL="91446" marR="91446" marT="45702" marB="45702">
                    <a:solidFill>
                      <a:schemeClr val="accent4">
                        <a:lumMod val="60000"/>
                        <a:lumOff val="40000"/>
                      </a:schemeClr>
                    </a:solidFill>
                  </a:tcPr>
                </a:tc>
                <a:extLst>
                  <a:ext uri="{0D108BD9-81ED-4DB2-BD59-A6C34878D82A}">
                    <a16:rowId xmlns:a16="http://schemas.microsoft.com/office/drawing/2014/main" val="10000"/>
                  </a:ext>
                </a:extLst>
              </a:tr>
              <a:tr h="1593091">
                <a:tc>
                  <a:txBody>
                    <a:bodyPr/>
                    <a:lstStyle/>
                    <a:p>
                      <a:endParaRPr lang="en-US" sz="1800" dirty="0">
                        <a:solidFill>
                          <a:schemeClr val="tx1"/>
                        </a:solidFill>
                      </a:endParaRPr>
                    </a:p>
                  </a:txBody>
                  <a:tcPr marL="91446" marR="91446" marT="45702" marB="45702"/>
                </a:tc>
                <a:tc>
                  <a:txBody>
                    <a:bodyPr/>
                    <a:lstStyle/>
                    <a:p>
                      <a:endParaRPr lang="en-US" sz="1800" dirty="0">
                        <a:solidFill>
                          <a:schemeClr val="tx1"/>
                        </a:solidFill>
                      </a:endParaRPr>
                    </a:p>
                  </a:txBody>
                  <a:tcPr marL="91446" marR="91446" marT="45702" marB="45702"/>
                </a:tc>
                <a:extLst>
                  <a:ext uri="{0D108BD9-81ED-4DB2-BD59-A6C34878D82A}">
                    <a16:rowId xmlns:a16="http://schemas.microsoft.com/office/drawing/2014/main" val="10001"/>
                  </a:ext>
                </a:extLst>
              </a:tr>
              <a:tr h="1467043">
                <a:tc>
                  <a:txBody>
                    <a:bodyPr/>
                    <a:lstStyle/>
                    <a:p>
                      <a:endParaRPr lang="en-US" sz="1800" dirty="0">
                        <a:solidFill>
                          <a:schemeClr val="tx1"/>
                        </a:solidFill>
                      </a:endParaRPr>
                    </a:p>
                  </a:txBody>
                  <a:tcPr marL="91446" marR="91446" marT="45702" marB="45702"/>
                </a:tc>
                <a:tc>
                  <a:txBody>
                    <a:bodyPr/>
                    <a:lstStyle/>
                    <a:p>
                      <a:endParaRPr lang="en-US" sz="1800" dirty="0">
                        <a:solidFill>
                          <a:schemeClr val="tx1"/>
                        </a:solidFill>
                      </a:endParaRPr>
                    </a:p>
                  </a:txBody>
                  <a:tcPr marL="91446" marR="91446" marT="45702" marB="45702"/>
                </a:tc>
                <a:extLst>
                  <a:ext uri="{0D108BD9-81ED-4DB2-BD59-A6C34878D82A}">
                    <a16:rowId xmlns:a16="http://schemas.microsoft.com/office/drawing/2014/main" val="10002"/>
                  </a:ext>
                </a:extLst>
              </a:tr>
            </a:tbl>
          </a:graphicData>
        </a:graphic>
      </p:graphicFrame>
      <p:sp>
        <p:nvSpPr>
          <p:cNvPr id="17" name="Rectangle 16"/>
          <p:cNvSpPr>
            <a:spLocks noChangeArrowheads="1"/>
          </p:cNvSpPr>
          <p:nvPr/>
        </p:nvSpPr>
        <p:spPr bwMode="auto">
          <a:xfrm>
            <a:off x="120226" y="3591328"/>
            <a:ext cx="52944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dirty="0" err="1">
                <a:latin typeface="Times New Roman" panose="02020603050405020304" pitchFamily="18" charset="0"/>
                <a:cs typeface="Times New Roman" panose="02020603050405020304" pitchFamily="18" charset="0"/>
              </a:rPr>
              <a:t>Bác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hỏi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Hòe</a:t>
            </a:r>
            <a:r>
              <a:rPr lang="en-US" altLang="en-US" dirty="0">
                <a:latin typeface="Times New Roman" panose="02020603050405020304" pitchFamily="18" charset="0"/>
                <a:cs typeface="Times New Roman" panose="02020603050405020304" pitchFamily="18" charset="0"/>
              </a:rPr>
              <a:t>:</a:t>
            </a:r>
          </a:p>
          <a:p>
            <a:pPr algn="just">
              <a:spcBef>
                <a:spcPct val="0"/>
              </a:spcBef>
              <a:buFontTx/>
              <a:buNone/>
            </a:pPr>
            <a:r>
              <a:rPr lang="vi-VN" altLang="en-US" dirty="0">
                <a:latin typeface="Times New Roman" panose="02020603050405020304" pitchFamily="18" charset="0"/>
                <a:cs typeface="Times New Roman" panose="02020603050405020304" pitchFamily="18" charset="0"/>
              </a:rPr>
              <a:t>- Cháu có thích làm thợ xây không?</a:t>
            </a:r>
          </a:p>
        </p:txBody>
      </p:sp>
      <p:sp>
        <p:nvSpPr>
          <p:cNvPr id="18" name="Rectangle 17"/>
          <p:cNvSpPr>
            <a:spLocks noChangeArrowheads="1"/>
          </p:cNvSpPr>
          <p:nvPr/>
        </p:nvSpPr>
        <p:spPr bwMode="auto">
          <a:xfrm>
            <a:off x="120226" y="5312011"/>
            <a:ext cx="44084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vi-VN" altLang="en-US" dirty="0">
                <a:latin typeface="Times New Roman" panose="02020603050405020304" pitchFamily="18" charset="0"/>
                <a:cs typeface="Times New Roman" panose="02020603050405020304" pitchFamily="18" charset="0"/>
              </a:rPr>
              <a:t>Hòe đáp:</a:t>
            </a:r>
          </a:p>
          <a:p>
            <a:pPr algn="just">
              <a:spcBef>
                <a:spcPct val="0"/>
              </a:spcBef>
              <a:buFontTx/>
              <a:buNone/>
            </a:pPr>
            <a:r>
              <a:rPr lang="vi-VN" altLang="en-US" dirty="0">
                <a:latin typeface="Times New Roman" panose="02020603050405020304" pitchFamily="18" charset="0"/>
                <a:cs typeface="Times New Roman" panose="02020603050405020304" pitchFamily="18" charset="0"/>
              </a:rPr>
              <a:t>- Cháu thích lắm! </a:t>
            </a:r>
          </a:p>
        </p:txBody>
      </p:sp>
      <p:sp>
        <p:nvSpPr>
          <p:cNvPr id="19" name="Rectangle 18"/>
          <p:cNvSpPr>
            <a:spLocks noChangeArrowheads="1"/>
          </p:cNvSpPr>
          <p:nvPr/>
        </p:nvSpPr>
        <p:spPr bwMode="auto">
          <a:xfrm>
            <a:off x="5912231" y="3697485"/>
            <a:ext cx="6194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dirty="0" err="1">
                <a:solidFill>
                  <a:srgbClr val="C00000"/>
                </a:solidFill>
                <a:latin typeface="Times New Roman" panose="02020603050405020304" pitchFamily="18" charset="0"/>
                <a:cs typeface="Times New Roman" panose="02020603050405020304" pitchFamily="18" charset="0"/>
              </a:rPr>
              <a:t>Bác</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thợ</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hỏi</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Hòe</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có</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thích</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làm</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thợ</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xây</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không</a:t>
            </a:r>
            <a:r>
              <a:rPr lang="en-US" altLang="en-US" dirty="0">
                <a:solidFill>
                  <a:srgbClr val="C00000"/>
                </a:solidFill>
                <a:latin typeface="Times New Roman" panose="02020603050405020304" pitchFamily="18" charset="0"/>
                <a:cs typeface="Times New Roman" panose="02020603050405020304" pitchFamily="18" charset="0"/>
              </a:rPr>
              <a:t>?</a:t>
            </a:r>
            <a:endParaRPr lang="vi-VN" altLang="en-US" dirty="0">
              <a:solidFill>
                <a:srgbClr val="C00000"/>
              </a:solidFill>
              <a:latin typeface="Times New Roman" panose="02020603050405020304" pitchFamily="18" charset="0"/>
              <a:cs typeface="Times New Roman" panose="02020603050405020304" pitchFamily="18" charset="0"/>
            </a:endParaRPr>
          </a:p>
        </p:txBody>
      </p:sp>
      <p:sp>
        <p:nvSpPr>
          <p:cNvPr id="20" name="Rectangle 19"/>
          <p:cNvSpPr>
            <a:spLocks noChangeArrowheads="1"/>
          </p:cNvSpPr>
          <p:nvPr/>
        </p:nvSpPr>
        <p:spPr bwMode="auto">
          <a:xfrm>
            <a:off x="5912231" y="5439111"/>
            <a:ext cx="6562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dirty="0" err="1">
                <a:solidFill>
                  <a:srgbClr val="C00000"/>
                </a:solidFill>
                <a:latin typeface="Times New Roman" panose="02020603050405020304" pitchFamily="18" charset="0"/>
                <a:cs typeface="Times New Roman" panose="02020603050405020304" pitchFamily="18" charset="0"/>
              </a:rPr>
              <a:t>Hòe</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đáp</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rằng</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Hòe</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thích</a:t>
            </a:r>
            <a:r>
              <a:rPr lang="en-US" altLang="en-US" dirty="0">
                <a:solidFill>
                  <a:srgbClr val="C00000"/>
                </a:solidFill>
                <a:latin typeface="Times New Roman" panose="02020603050405020304" pitchFamily="18" charset="0"/>
                <a:cs typeface="Times New Roman" panose="02020603050405020304" pitchFamily="18" charset="0"/>
              </a:rPr>
              <a:t> </a:t>
            </a:r>
            <a:r>
              <a:rPr lang="en-US" altLang="en-US" dirty="0" err="1">
                <a:solidFill>
                  <a:srgbClr val="C00000"/>
                </a:solidFill>
                <a:latin typeface="Times New Roman" panose="02020603050405020304" pitchFamily="18" charset="0"/>
                <a:cs typeface="Times New Roman" panose="02020603050405020304" pitchFamily="18" charset="0"/>
              </a:rPr>
              <a:t>lắm</a:t>
            </a:r>
            <a:r>
              <a:rPr lang="en-US" altLang="en-US" dirty="0">
                <a:solidFill>
                  <a:srgbClr val="C00000"/>
                </a:solidFill>
                <a:latin typeface="Times New Roman" panose="02020603050405020304" pitchFamily="18" charset="0"/>
                <a:cs typeface="Times New Roman" panose="02020603050405020304" pitchFamily="18" charset="0"/>
              </a:rPr>
              <a:t>!</a:t>
            </a:r>
            <a:endParaRPr lang="vi-VN" altLang="en-US" dirty="0">
              <a:solidFill>
                <a:srgbClr val="C00000"/>
              </a:solidFill>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a:off x="2601877" y="550745"/>
            <a:ext cx="2330083" cy="11113"/>
          </a:xfrm>
          <a:prstGeom prst="line">
            <a:avLst/>
          </a:prstGeom>
          <a:ln>
            <a:solidFill>
              <a:srgbClr val="FF33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182601" y="564205"/>
            <a:ext cx="2277184" cy="21569"/>
          </a:xfrm>
          <a:prstGeom prst="line">
            <a:avLst/>
          </a:prstGeom>
          <a:ln>
            <a:solidFill>
              <a:srgbClr val="FF33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3939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598055" y="-143252"/>
            <a:ext cx="1830812" cy="2491879"/>
            <a:chOff x="-598055" y="-143252"/>
            <a:chExt cx="1830812" cy="2491879"/>
          </a:xfrm>
        </p:grpSpPr>
        <p:pic>
          <p:nvPicPr>
            <p:cNvPr id="13" name="图片 12" descr="66918-OCOV0T-254"/>
            <p:cNvPicPr>
              <a:picLocks noChangeAspect="1"/>
            </p:cNvPicPr>
            <p:nvPr/>
          </p:nvPicPr>
          <p:blipFill>
            <a:blip r:embed="rId4"/>
            <a:srcRect l="61099" t="-2030" r="34043" b="38885"/>
            <a:stretch>
              <a:fillRect/>
            </a:stretch>
          </p:blipFill>
          <p:spPr>
            <a:xfrm>
              <a:off x="560833" y="-143252"/>
              <a:ext cx="671924" cy="2491879"/>
            </a:xfrm>
            <a:prstGeom prst="rect">
              <a:avLst/>
            </a:prstGeom>
          </p:spPr>
        </p:pic>
        <p:pic>
          <p:nvPicPr>
            <p:cNvPr id="9" name="图片 8" descr="66918-OCOV0T-254"/>
            <p:cNvPicPr>
              <a:picLocks noChangeAspect="1"/>
            </p:cNvPicPr>
            <p:nvPr/>
          </p:nvPicPr>
          <p:blipFill>
            <a:blip r:embed="rId4"/>
            <a:srcRect l="45079" t="56496" r="43036" b="-344"/>
            <a:stretch>
              <a:fillRect/>
            </a:stretch>
          </p:blipFill>
          <p:spPr>
            <a:xfrm>
              <a:off x="-598055" y="-143252"/>
              <a:ext cx="1585607" cy="2103383"/>
            </a:xfrm>
            <a:prstGeom prst="rect">
              <a:avLst/>
            </a:prstGeom>
          </p:spPr>
        </p:pic>
      </p:grpSp>
      <p:sp>
        <p:nvSpPr>
          <p:cNvPr id="7" name="Rectangle 6"/>
          <p:cNvSpPr>
            <a:spLocks noChangeArrowheads="1"/>
          </p:cNvSpPr>
          <p:nvPr/>
        </p:nvSpPr>
        <p:spPr bwMode="auto">
          <a:xfrm>
            <a:off x="1232757" y="2392051"/>
            <a:ext cx="10233061" cy="2600199"/>
          </a:xfrm>
          <a:prstGeom prst="rect">
            <a:avLst/>
          </a:prstGeom>
          <a:noFill/>
          <a:ln>
            <a:noFill/>
          </a:ln>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1" fontAlgn="auto" latinLnBrk="0" hangingPunct="1">
              <a:lnSpc>
                <a:spcPct val="150000"/>
              </a:lnSpc>
              <a:spcBef>
                <a:spcPct val="0"/>
              </a:spcBef>
              <a:spcAft>
                <a:spcPts val="0"/>
              </a:spcAft>
              <a:buClrTx/>
              <a:buSzTx/>
              <a:buFontTx/>
              <a:buAutoNum type="arabicPeriod"/>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X</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ác định </a:t>
            </a:r>
            <a:r>
              <a:rPr kumimoji="0" lang="vi-VN" alt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các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xưng hô </a:t>
            </a:r>
            <a:r>
              <a:rPr kumimoji="0" lang="vi-VN" alt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trong lời dẫn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gián tiếp</a:t>
            </a:r>
            <a:r>
              <a:rPr kumimoji="0" lang="en-US" alt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342900" marR="0" lvl="0" indent="-342900" algn="just" defTabSz="914400" rtl="0" eaLnBrk="1" fontAlgn="auto" latinLnBrk="0" hangingPunct="1">
              <a:lnSpc>
                <a:spcPct val="150000"/>
              </a:lnSpc>
              <a:spcBef>
                <a:spcPct val="0"/>
              </a:spcBef>
              <a:spcAft>
                <a:spcPts val="0"/>
              </a:spcAft>
              <a:buClrTx/>
              <a:buSzTx/>
              <a:buFontTx/>
              <a:buAutoNum type="arabicPeriod"/>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huyển </a:t>
            </a:r>
            <a:r>
              <a:rPr kumimoji="0" lang="vi-VN" alt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các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từ xưng hô </a:t>
            </a:r>
            <a:r>
              <a:rPr kumimoji="0" lang="vi-VN" alt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cho phù hợp với lời dẫn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trực </a:t>
            </a:r>
            <a:r>
              <a:rPr kumimoji="0" lang="vi-VN" alt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tiếp</a:t>
            </a:r>
            <a:r>
              <a:rPr kumimoji="0" lang="vi-VN" altLang="en-US" sz="2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a:t>
            </a:r>
            <a:endParaRPr kumimoji="0" lang="en-US" altLang="en-US" sz="2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a:p>
            <a:pPr algn="just">
              <a:lnSpc>
                <a:spcPct val="150000"/>
              </a:lnSpc>
              <a:spcBef>
                <a:spcPct val="0"/>
              </a:spcBef>
              <a:buFontTx/>
              <a:buAutoNum type="arabicPeriod"/>
            </a:pPr>
            <a:r>
              <a:rPr lang="vi-VN" altLang="en-US" sz="2800" b="1">
                <a:latin typeface="Times New Roman" panose="02020603050405020304" pitchFamily="18" charset="0"/>
                <a:cs typeface="Times New Roman" panose="02020603050405020304" pitchFamily="18" charset="0"/>
              </a:rPr>
              <a:t>Bỏ đi các dấu hai chấm, gạch ngang trong lời dẫn trực tiếp rồi chuyển thành các từ dẫn như: </a:t>
            </a:r>
            <a:r>
              <a:rPr lang="vi-VN" altLang="en-US" sz="2800" b="1" i="1">
                <a:solidFill>
                  <a:srgbClr val="FF0000"/>
                </a:solidFill>
                <a:latin typeface="Times New Roman" panose="02020603050405020304" pitchFamily="18" charset="0"/>
                <a:cs typeface="Times New Roman" panose="02020603050405020304" pitchFamily="18" charset="0"/>
              </a:rPr>
              <a:t>rằng,</a:t>
            </a:r>
            <a:r>
              <a:rPr lang="en-US" altLang="en-US" sz="2800" b="1" i="1">
                <a:solidFill>
                  <a:srgbClr val="FF0000"/>
                </a:solidFill>
                <a:latin typeface="Times New Roman" panose="02020603050405020304" pitchFamily="18" charset="0"/>
                <a:cs typeface="Times New Roman" panose="02020603050405020304" pitchFamily="18" charset="0"/>
              </a:rPr>
              <a:t> là</a:t>
            </a:r>
            <a:r>
              <a:rPr lang="vi-VN" altLang="en-US" sz="2800" b="1" i="1">
                <a:solidFill>
                  <a:srgbClr val="FF0000"/>
                </a:solidFill>
                <a:latin typeface="Times New Roman" panose="02020603050405020304" pitchFamily="18" charset="0"/>
                <a:cs typeface="Times New Roman" panose="02020603050405020304" pitchFamily="18" charset="0"/>
              </a:rPr>
              <a:t>… </a:t>
            </a:r>
            <a:r>
              <a:rPr lang="vi-VN" altLang="en-US" sz="2800" b="1">
                <a:latin typeface="Times New Roman" panose="02020603050405020304" pitchFamily="18" charset="0"/>
                <a:cs typeface="Times New Roman" panose="02020603050405020304" pitchFamily="18" charset="0"/>
              </a:rPr>
              <a:t>sao cho phù hợp.</a:t>
            </a:r>
          </a:p>
        </p:txBody>
      </p:sp>
      <p:sp>
        <p:nvSpPr>
          <p:cNvPr id="8" name="Rectangle 7"/>
          <p:cNvSpPr>
            <a:spLocks noChangeArrowheads="1"/>
          </p:cNvSpPr>
          <p:nvPr/>
        </p:nvSpPr>
        <p:spPr bwMode="auto">
          <a:xfrm>
            <a:off x="1030840" y="1200272"/>
            <a:ext cx="10130319" cy="10772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CÁCH CHUYỂN TỪ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LỜI DẪN </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GIÁN TIẾP </a:t>
            </a:r>
            <a:r>
              <a:rPr kumimoji="0" lang="en-US" altLang="en-US"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SANG </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TRỰC TIẾP</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13313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p:nvPicPr>
        <p:blipFill>
          <a:blip r:embed="rId3"/>
          <a:srcRect t="83074"/>
          <a:stretch>
            <a:fillRect/>
          </a:stretch>
        </p:blipFill>
        <p:spPr>
          <a:xfrm>
            <a:off x="-10160" y="5660390"/>
            <a:ext cx="12212320" cy="1208405"/>
          </a:xfrm>
          <a:prstGeom prst="rect">
            <a:avLst/>
          </a:prstGeom>
        </p:spPr>
      </p:pic>
      <p:pic>
        <p:nvPicPr>
          <p:cNvPr id="6"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428703" y="-295942"/>
            <a:ext cx="2518415" cy="1687338"/>
          </a:xfrm>
          <a:prstGeom prst="rect">
            <a:avLst/>
          </a:prstGeom>
        </p:spPr>
      </p:pic>
      <p:sp>
        <p:nvSpPr>
          <p:cNvPr id="5" name="Rectangle 4"/>
          <p:cNvSpPr>
            <a:spLocks noChangeArrowheads="1"/>
          </p:cNvSpPr>
          <p:nvPr/>
        </p:nvSpPr>
        <p:spPr bwMode="auto">
          <a:xfrm>
            <a:off x="848639" y="1859340"/>
            <a:ext cx="104947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b="1">
                <a:latin typeface="Times New Roman" panose="02020603050405020304" pitchFamily="18" charset="0"/>
                <a:cs typeface="Times New Roman" panose="02020603050405020304" pitchFamily="18" charset="0"/>
              </a:rPr>
              <a:t>1</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văn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chuyện</a:t>
            </a:r>
            <a:r>
              <a:rPr lang="en-US" altLang="en-US" sz="3000" b="1" dirty="0">
                <a:latin typeface="Times New Roman" panose="02020603050405020304" pitchFamily="18" charset="0"/>
                <a:cs typeface="Times New Roman" panose="02020603050405020304" pitchFamily="18" charset="0"/>
              </a:rPr>
              <a:t>, </a:t>
            </a:r>
            <a:r>
              <a:rPr lang="en-US" altLang="en-US" sz="3000" b="1" err="1">
                <a:latin typeface="Times New Roman" panose="02020603050405020304" pitchFamily="18" charset="0"/>
                <a:cs typeface="Times New Roman" panose="02020603050405020304" pitchFamily="18" charset="0"/>
              </a:rPr>
              <a:t>nhiều</a:t>
            </a:r>
            <a:r>
              <a:rPr lang="en-US" altLang="en-US" sz="3000" b="1">
                <a:latin typeface="Times New Roman" panose="02020603050405020304" pitchFamily="18" charset="0"/>
                <a:cs typeface="Times New Roman" panose="02020603050405020304" pitchFamily="18" charset="0"/>
              </a:rPr>
              <a:t> khi </a:t>
            </a:r>
            <a:r>
              <a:rPr lang="en-US" altLang="en-US" sz="3000" b="1" dirty="0">
                <a:latin typeface="Times New Roman" panose="02020603050405020304" pitchFamily="18" charset="0"/>
                <a:cs typeface="Times New Roman" panose="02020603050405020304" pitchFamily="18" charset="0"/>
              </a:rPr>
              <a:t>ta </a:t>
            </a:r>
            <a:r>
              <a:rPr lang="en-US" altLang="en-US" sz="3000" b="1" dirty="0" err="1">
                <a:latin typeface="Times New Roman" panose="02020603050405020304" pitchFamily="18" charset="0"/>
                <a:cs typeface="Times New Roman" panose="02020603050405020304" pitchFamily="18" charset="0"/>
              </a:rPr>
              <a:t>phải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lại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lời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nói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ý </a:t>
            </a:r>
            <a:r>
              <a:rPr lang="en-US" altLang="en-US" sz="3000" b="1" dirty="0" err="1">
                <a:latin typeface="Times New Roman" panose="02020603050405020304" pitchFamily="18" charset="0"/>
                <a:cs typeface="Times New Roman" panose="02020603050405020304" pitchFamily="18" charset="0"/>
              </a:rPr>
              <a:t>nghĩ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của</a:t>
            </a:r>
            <a:r>
              <a:rPr lang="en-US" altLang="en-US" sz="3000" b="1" dirty="0">
                <a:latin typeface="Times New Roman" panose="02020603050405020304" pitchFamily="18" charset="0"/>
                <a:cs typeface="Times New Roman" panose="02020603050405020304" pitchFamily="18" charset="0"/>
              </a:rPr>
              <a:t> </a:t>
            </a:r>
            <a:r>
              <a:rPr lang="en-US" altLang="en-US" sz="3000" b="1" err="1">
                <a:latin typeface="Times New Roman" panose="02020603050405020304" pitchFamily="18" charset="0"/>
                <a:cs typeface="Times New Roman" panose="02020603050405020304" pitchFamily="18" charset="0"/>
              </a:rPr>
              <a:t>nhân</a:t>
            </a:r>
            <a:r>
              <a:rPr lang="en-US" altLang="en-US" sz="3000" b="1">
                <a:latin typeface="Times New Roman" panose="02020603050405020304" pitchFamily="18" charset="0"/>
                <a:cs typeface="Times New Roman" panose="02020603050405020304" pitchFamily="18" charset="0"/>
              </a:rPr>
              <a:t> vật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Lời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nói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ý </a:t>
            </a:r>
            <a:r>
              <a:rPr lang="en-US" altLang="en-US" sz="3000" b="1" dirty="0" err="1">
                <a:latin typeface="Times New Roman" panose="02020603050405020304" pitchFamily="18" charset="0"/>
                <a:cs typeface="Times New Roman" panose="02020603050405020304" pitchFamily="18" charset="0"/>
              </a:rPr>
              <a:t>nghĩ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cũng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nói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lên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tính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cách</a:t>
            </a:r>
            <a:r>
              <a:rPr lang="en-US" altLang="en-US" sz="3000" b="1" dirty="0">
                <a:latin typeface="Times New Roman" panose="02020603050405020304" pitchFamily="18" charset="0"/>
                <a:cs typeface="Times New Roman" panose="02020603050405020304" pitchFamily="18" charset="0"/>
              </a:rPr>
              <a:t> </a:t>
            </a:r>
            <a:r>
              <a:rPr lang="en-US" altLang="en-US" sz="3000" b="1" err="1">
                <a:latin typeface="Times New Roman" panose="02020603050405020304" pitchFamily="18" charset="0"/>
                <a:cs typeface="Times New Roman" panose="02020603050405020304" pitchFamily="18" charset="0"/>
              </a:rPr>
              <a:t>nhân</a:t>
            </a:r>
            <a:r>
              <a:rPr lang="en-US" altLang="en-US" sz="3000" b="1">
                <a:latin typeface="Times New Roman" panose="02020603050405020304" pitchFamily="18" charset="0"/>
                <a:cs typeface="Times New Roman" panose="02020603050405020304" pitchFamily="18" charset="0"/>
              </a:rPr>
              <a:t> vật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ý </a:t>
            </a:r>
            <a:r>
              <a:rPr lang="en-US" altLang="en-US" sz="3000" b="1" dirty="0" err="1">
                <a:latin typeface="Times New Roman" panose="02020603050405020304" pitchFamily="18" charset="0"/>
                <a:cs typeface="Times New Roman" panose="02020603050405020304" pitchFamily="18" charset="0"/>
              </a:rPr>
              <a:t>nghĩa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chuyện</a:t>
            </a:r>
            <a:r>
              <a:rPr lang="en-US" altLang="en-US" sz="3000" dirty="0">
                <a:latin typeface="Times New Roman" panose="02020603050405020304" pitchFamily="18" charset="0"/>
                <a:cs typeface="Times New Roman" panose="02020603050405020304" pitchFamily="18" charset="0"/>
              </a:rPr>
              <a:t>. </a:t>
            </a:r>
            <a:endParaRPr lang="vi-VN" altLang="en-US" sz="3000" dirty="0">
              <a:latin typeface="Times New Roman" panose="02020603050405020304" pitchFamily="18" charset="0"/>
              <a:cs typeface="Times New Roman" panose="02020603050405020304" pitchFamily="18" charset="0"/>
            </a:endParaRPr>
          </a:p>
        </p:txBody>
      </p:sp>
      <p:sp>
        <p:nvSpPr>
          <p:cNvPr id="9" name="Rectangle 8"/>
          <p:cNvSpPr/>
          <p:nvPr/>
        </p:nvSpPr>
        <p:spPr>
          <a:xfrm>
            <a:off x="848640" y="3546678"/>
            <a:ext cx="10323271" cy="1477328"/>
          </a:xfrm>
          <a:prstGeom prst="rect">
            <a:avLst/>
          </a:prstGeom>
        </p:spPr>
        <p:txBody>
          <a:bodyPr wrap="square">
            <a:spAutoFit/>
          </a:bodyPr>
          <a:lstStyle/>
          <a:p>
            <a:pPr algn="just">
              <a:defRPr/>
            </a:pPr>
            <a:r>
              <a:rPr lang="en-US" sz="3000" b="1" dirty="0">
                <a:latin typeface="Times New Roman" panose="02020603050405020304" pitchFamily="18" charset="0"/>
                <a:cs typeface="Times New Roman" panose="02020603050405020304" pitchFamily="18" charset="0"/>
              </a:rPr>
              <a:t>2.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nói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ý </a:t>
            </a:r>
            <a:r>
              <a:rPr lang="en-US" sz="3000" b="1" dirty="0" err="1">
                <a:latin typeface="Times New Roman" panose="02020603050405020304" pitchFamily="18" charset="0"/>
                <a:cs typeface="Times New Roman" panose="02020603050405020304" pitchFamily="18" charset="0"/>
              </a:rPr>
              <a:t>nghĩ</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nhân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vật</a:t>
            </a:r>
            <a:r>
              <a:rPr lang="en-US" sz="3000" b="1"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defRPr/>
            </a:pPr>
            <a:r>
              <a:rPr lang="en-US" sz="3000" b="1">
                <a:latin typeface="Times New Roman" panose="02020603050405020304" pitchFamily="18" charset="0"/>
                <a:cs typeface="Times New Roman" panose="02020603050405020304" pitchFamily="18" charset="0"/>
              </a:rPr>
              <a:t>Kể </a:t>
            </a:r>
            <a:r>
              <a:rPr lang="en-US" sz="3000" b="1" dirty="0" err="1">
                <a:latin typeface="Times New Roman" panose="02020603050405020304" pitchFamily="18" charset="0"/>
                <a:cs typeface="Times New Roman" panose="02020603050405020304" pitchFamily="18" charset="0"/>
              </a:rPr>
              <a:t>nguyên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văn</a:t>
            </a:r>
            <a:r>
              <a:rPr lang="en-US" sz="3000" b="1" dirty="0">
                <a:latin typeface="Times New Roman" panose="02020603050405020304" pitchFamily="18" charset="0"/>
                <a:cs typeface="Times New Roman" panose="02020603050405020304" pitchFamily="18" charset="0"/>
              </a:rPr>
              <a:t> </a:t>
            </a:r>
            <a:r>
              <a:rPr lang="en-US" sz="3000" b="1" dirty="0">
                <a:solidFill>
                  <a:srgbClr val="C00000"/>
                </a:solidFill>
                <a:latin typeface="Times New Roman" panose="02020603050405020304" pitchFamily="18" charset="0"/>
                <a:cs typeface="Times New Roman" panose="02020603050405020304" pitchFamily="18" charset="0"/>
              </a:rPr>
              <a:t>(</a:t>
            </a:r>
            <a:r>
              <a:rPr lang="en-US" sz="3000" b="1" dirty="0" err="1">
                <a:solidFill>
                  <a:srgbClr val="C00000"/>
                </a:solidFill>
                <a:latin typeface="Times New Roman" panose="02020603050405020304" pitchFamily="18" charset="0"/>
                <a:cs typeface="Times New Roman" panose="02020603050405020304" pitchFamily="18" charset="0"/>
              </a:rPr>
              <a:t>lời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dẫn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trực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err="1">
                <a:solidFill>
                  <a:srgbClr val="C00000"/>
                </a:solidFill>
                <a:latin typeface="Times New Roman" panose="02020603050405020304" pitchFamily="18" charset="0"/>
                <a:cs typeface="Times New Roman" panose="02020603050405020304" pitchFamily="18" charset="0"/>
              </a:rPr>
              <a:t>tiếp</a:t>
            </a:r>
            <a:r>
              <a:rPr lang="en-US" sz="3000" b="1">
                <a:solidFill>
                  <a:srgbClr val="C00000"/>
                </a:solidFill>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defRPr/>
            </a:pPr>
            <a:r>
              <a:rPr lang="en-US" sz="3000" b="1">
                <a:latin typeface="Times New Roman" panose="02020603050405020304" pitchFamily="18" charset="0"/>
                <a:cs typeface="Times New Roman" panose="02020603050405020304" pitchFamily="18" charset="0"/>
              </a:rPr>
              <a:t>Kể </a:t>
            </a:r>
            <a:r>
              <a:rPr lang="en-US" sz="3000" b="1" dirty="0" err="1">
                <a:latin typeface="Times New Roman" panose="02020603050405020304" pitchFamily="18" charset="0"/>
                <a:cs typeface="Times New Roman" panose="02020603050405020304" pitchFamily="18" charset="0"/>
              </a:rPr>
              <a:t>bằng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r>
              <a:rPr lang="en-US" sz="3000" b="1" dirty="0">
                <a:latin typeface="Times New Roman" panose="02020603050405020304" pitchFamily="18" charset="0"/>
                <a:cs typeface="Times New Roman" panose="02020603050405020304" pitchFamily="18" charset="0"/>
              </a:rPr>
              <a:t> </a:t>
            </a:r>
            <a:r>
              <a:rPr lang="en-US" sz="3000" b="1" err="1">
                <a:latin typeface="Times New Roman" panose="02020603050405020304" pitchFamily="18" charset="0"/>
                <a:cs typeface="Times New Roman" panose="02020603050405020304" pitchFamily="18" charset="0"/>
              </a:rPr>
              <a:t>chuyện</a:t>
            </a:r>
            <a:r>
              <a:rPr lang="en-US" sz="3000" b="1">
                <a:latin typeface="Times New Roman" panose="02020603050405020304" pitchFamily="18" charset="0"/>
                <a:cs typeface="Times New Roman" panose="02020603050405020304" pitchFamily="18" charset="0"/>
              </a:rPr>
              <a:t> </a:t>
            </a:r>
            <a:r>
              <a:rPr lang="en-US" sz="3000" b="1">
                <a:solidFill>
                  <a:srgbClr val="C00000"/>
                </a:solidFill>
                <a:latin typeface="Times New Roman" panose="02020603050405020304" pitchFamily="18" charset="0"/>
                <a:cs typeface="Times New Roman" panose="02020603050405020304" pitchFamily="18" charset="0"/>
              </a:rPr>
              <a:t>(</a:t>
            </a:r>
            <a:r>
              <a:rPr lang="en-US" sz="3000" b="1" dirty="0" err="1">
                <a:solidFill>
                  <a:srgbClr val="C00000"/>
                </a:solidFill>
                <a:latin typeface="Times New Roman" panose="02020603050405020304" pitchFamily="18" charset="0"/>
                <a:cs typeface="Times New Roman" panose="02020603050405020304" pitchFamily="18" charset="0"/>
              </a:rPr>
              <a:t>lời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dẫn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gián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tiếp</a:t>
            </a:r>
            <a:r>
              <a:rPr lang="en-US" sz="3000" b="1" dirty="0">
                <a:solidFill>
                  <a:srgbClr val="C00000"/>
                </a:solidFill>
                <a:latin typeface="Times New Roman" panose="02020603050405020304" pitchFamily="18" charset="0"/>
                <a:cs typeface="Times New Roman" panose="02020603050405020304" pitchFamily="18" charset="0"/>
              </a:rPr>
              <a:t>).</a:t>
            </a:r>
            <a:endParaRPr lang="vi-VN" sz="3000" b="1" dirty="0">
              <a:solidFill>
                <a:srgbClr val="C0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25710" y="357039"/>
            <a:ext cx="3151907" cy="1138386"/>
          </a:xfrm>
          <a:prstGeom prst="bevel">
            <a:avLst/>
          </a:prstGeom>
          <a:solidFill>
            <a:srgbClr val="E8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effectLst>
                  <a:outerShdw blurRad="38100" dist="38100" dir="2700000" algn="tl">
                    <a:srgbClr val="000000">
                      <a:alpha val="43137"/>
                    </a:srgbClr>
                  </a:outerShdw>
                </a:effectLst>
              </a:rPr>
              <a:t>GHI NHỚ</a:t>
            </a:r>
          </a:p>
        </p:txBody>
      </p:sp>
      <p:pic>
        <p:nvPicPr>
          <p:cNvPr id="10" name="图片 1">
            <a:extLst>
              <a:ext uri="{FF2B5EF4-FFF2-40B4-BE49-F238E27FC236}">
                <a16:creationId xmlns:a16="http://schemas.microsoft.com/office/drawing/2014/main" id="{E6143A04-8290-47B6-97D3-EE937F3D3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494718" y="-295942"/>
            <a:ext cx="2089712" cy="1687338"/>
          </a:xfrm>
          <a:prstGeom prst="rect">
            <a:avLst/>
          </a:prstGeom>
        </p:spPr>
      </p:pic>
    </p:spTree>
    <p:extLst>
      <p:ext uri="{BB962C8B-B14F-4D97-AF65-F5344CB8AC3E}">
        <p14:creationId xmlns:p14="http://schemas.microsoft.com/office/powerpoint/2010/main" val="1581742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p:nvPicPr>
        <p:blipFill>
          <a:blip r:embed="rId3"/>
          <a:srcRect t="83074"/>
          <a:stretch>
            <a:fillRect/>
          </a:stretch>
        </p:blipFill>
        <p:spPr>
          <a:xfrm>
            <a:off x="-10160" y="5660390"/>
            <a:ext cx="12212320" cy="1208405"/>
          </a:xfrm>
          <a:prstGeom prst="rect">
            <a:avLst/>
          </a:prstGeom>
        </p:spPr>
      </p:pic>
      <p:pic>
        <p:nvPicPr>
          <p:cNvPr id="6"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428703" y="-295942"/>
            <a:ext cx="2518415" cy="1687338"/>
          </a:xfrm>
          <a:prstGeom prst="rect">
            <a:avLst/>
          </a:prstGeom>
        </p:spPr>
      </p:pic>
      <p:pic>
        <p:nvPicPr>
          <p:cNvPr id="10" name="图片 1">
            <a:extLst>
              <a:ext uri="{FF2B5EF4-FFF2-40B4-BE49-F238E27FC236}">
                <a16:creationId xmlns:a16="http://schemas.microsoft.com/office/drawing/2014/main" id="{E6143A04-8290-47B6-97D3-EE937F3D3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494718" y="-295942"/>
            <a:ext cx="2089712" cy="1687338"/>
          </a:xfrm>
          <a:prstGeom prst="rect">
            <a:avLst/>
          </a:prstGeom>
        </p:spPr>
      </p:pic>
      <p:sp>
        <p:nvSpPr>
          <p:cNvPr id="3" name="TextBox 2">
            <a:extLst>
              <a:ext uri="{FF2B5EF4-FFF2-40B4-BE49-F238E27FC236}">
                <a16:creationId xmlns:a16="http://schemas.microsoft.com/office/drawing/2014/main" id="{7A25495D-246F-4A06-8C77-726A5E9E0F7E}"/>
              </a:ext>
            </a:extLst>
          </p:cNvPr>
          <p:cNvSpPr txBox="1"/>
          <p:nvPr/>
        </p:nvSpPr>
        <p:spPr>
          <a:xfrm>
            <a:off x="640422" y="1797977"/>
            <a:ext cx="10911155" cy="2123658"/>
          </a:xfrm>
          <a:prstGeom prst="rect">
            <a:avLst/>
          </a:prstGeom>
          <a:noFill/>
        </p:spPr>
        <p:txBody>
          <a:bodyPr wrap="square" rtlCol="0">
            <a:spAutoFit/>
          </a:bodyPr>
          <a:lstStyle/>
          <a:p>
            <a:pPr algn="ctr"/>
            <a:r>
              <a:rPr lang="en-US" sz="6600" b="1">
                <a:solidFill>
                  <a:srgbClr val="ED4E51"/>
                </a:solidFill>
                <a:effectLst>
                  <a:outerShdw blurRad="38100" dist="38100" dir="2700000" algn="tl">
                    <a:srgbClr val="000000">
                      <a:alpha val="43137"/>
                    </a:srgbClr>
                  </a:outerShdw>
                  <a:reflection blurRad="6350" stA="55000" endA="300" endPos="45500" dir="5400000" sy="-100000" algn="bl" rotWithShape="0"/>
                </a:effectLst>
              </a:rPr>
              <a:t>CHÚC CÁC CON </a:t>
            </a:r>
          </a:p>
          <a:p>
            <a:pPr algn="ctr"/>
            <a:r>
              <a:rPr lang="en-US" sz="6600" b="1">
                <a:solidFill>
                  <a:srgbClr val="ED4E51"/>
                </a:solidFill>
                <a:effectLst>
                  <a:outerShdw blurRad="38100" dist="38100" dir="2700000" algn="tl">
                    <a:srgbClr val="000000">
                      <a:alpha val="43137"/>
                    </a:srgbClr>
                  </a:outerShdw>
                  <a:reflection blurRad="6350" stA="55000" endA="300" endPos="45500" dir="5400000" sy="-100000" algn="bl" rotWithShape="0"/>
                </a:effectLst>
              </a:rPr>
              <a:t>CHĂM NGOAN, HỌC TỐT!</a:t>
            </a:r>
          </a:p>
        </p:txBody>
      </p:sp>
    </p:spTree>
    <p:extLst>
      <p:ext uri="{BB962C8B-B14F-4D97-AF65-F5344CB8AC3E}">
        <p14:creationId xmlns:p14="http://schemas.microsoft.com/office/powerpoint/2010/main" val="3868474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4000"/>
                            </p:stCondLst>
                            <p:childTnLst>
                              <p:par>
                                <p:cTn id="16" presetID="37"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900" decel="100000" fill="hold"/>
                                        <p:tgtEl>
                                          <p:spTgt spid="1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918171-46A5-4B2D-A66A-17A359D0B8F3}"/>
              </a:ext>
            </a:extLst>
          </p:cNvPr>
          <p:cNvSpPr txBox="1"/>
          <p:nvPr/>
        </p:nvSpPr>
        <p:spPr>
          <a:xfrm>
            <a:off x="1849120" y="2242601"/>
            <a:ext cx="8493760" cy="2554545"/>
          </a:xfrm>
          <a:prstGeom prst="rect">
            <a:avLst/>
          </a:prstGeom>
          <a:noFill/>
        </p:spPr>
        <p:txBody>
          <a:bodyPr wrap="square">
            <a:spAutoFit/>
          </a:bodyPr>
          <a:lstStyle/>
          <a:p>
            <a:pPr marL="285750" indent="-285750" algn="just" fontAlgn="base">
              <a:spcBef>
                <a:spcPts val="1200"/>
              </a:spcBef>
              <a:spcAft>
                <a:spcPts val="1200"/>
              </a:spcAft>
              <a:buFontTx/>
              <a:buChar char="-"/>
            </a:pPr>
            <a:r>
              <a:rPr lang="es-E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Nắm đư­ợc tác dụng của việc dùng lời nói và ý nghĩ của nhân vật để khắc hoạ tính cách của nhân vật, nói lên ý nghĩa của câu chuyện. </a:t>
            </a:r>
          </a:p>
          <a:p>
            <a:pPr marL="285750" indent="-285750" algn="just" fontAlgn="base">
              <a:spcBef>
                <a:spcPts val="1200"/>
              </a:spcBef>
              <a:spcAft>
                <a:spcPts val="1200"/>
              </a:spcAft>
              <a:buFontTx/>
              <a:buChar char="-"/>
            </a:pPr>
            <a:r>
              <a:rPr lang="es-E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B­ước đầu biết kể lại lời nói, ý nghĩ của nhân vật trong bài văn kể chuyện theo 2 cách: Trực tiếp và gián tiếp</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8BC0FC3-C734-4F2B-A086-076BD4AFCE6E}"/>
              </a:ext>
            </a:extLst>
          </p:cNvPr>
          <p:cNvSpPr txBox="1"/>
          <p:nvPr/>
        </p:nvSpPr>
        <p:spPr>
          <a:xfrm>
            <a:off x="4439920" y="1368613"/>
            <a:ext cx="33121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黑体"/>
                <a:cs typeface="Times New Roman" panose="02020603050405020304" pitchFamily="18" charset="0"/>
              </a:rPr>
              <a:t>MỤC TIÊU</a:t>
            </a:r>
          </a:p>
        </p:txBody>
      </p:sp>
    </p:spTree>
    <p:extLst>
      <p:ext uri="{BB962C8B-B14F-4D97-AF65-F5344CB8AC3E}">
        <p14:creationId xmlns:p14="http://schemas.microsoft.com/office/powerpoint/2010/main" val="29188860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5660390"/>
            <a:ext cx="12212320" cy="1208405"/>
          </a:xfrm>
          <a:prstGeom prst="rect">
            <a:avLst/>
          </a:prstGeom>
        </p:spPr>
      </p:pic>
      <p:pic>
        <p:nvPicPr>
          <p:cNvPr id="9"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93" y="-402389"/>
            <a:ext cx="1848909" cy="1848909"/>
          </a:xfrm>
          <a:prstGeom prst="rect">
            <a:avLst/>
          </a:prstGeom>
        </p:spPr>
      </p:pic>
      <p:pic>
        <p:nvPicPr>
          <p:cNvPr id="11"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53403" y="-153504"/>
            <a:ext cx="2038597" cy="1738235"/>
          </a:xfrm>
          <a:prstGeom prst="rect">
            <a:avLst/>
          </a:prstGeom>
        </p:spPr>
      </p:pic>
      <p:sp>
        <p:nvSpPr>
          <p:cNvPr id="5" name="TextBox 2"/>
          <p:cNvSpPr txBox="1">
            <a:spLocks noChangeArrowheads="1"/>
          </p:cNvSpPr>
          <p:nvPr/>
        </p:nvSpPr>
        <p:spPr bwMode="auto">
          <a:xfrm>
            <a:off x="3707606" y="373461"/>
            <a:ext cx="4776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dirty="0">
                <a:solidFill>
                  <a:srgbClr val="FF0000"/>
                </a:solidFill>
                <a:latin typeface="Times New Roman" panose="02020603050405020304" pitchFamily="18" charset="0"/>
              </a:rPr>
              <a:t>KHỞI ĐỘNG</a:t>
            </a:r>
          </a:p>
        </p:txBody>
      </p:sp>
      <p:sp>
        <p:nvSpPr>
          <p:cNvPr id="6" name="Text Box 113"/>
          <p:cNvSpPr txBox="1">
            <a:spLocks noChangeArrowheads="1"/>
          </p:cNvSpPr>
          <p:nvPr/>
        </p:nvSpPr>
        <p:spPr bwMode="auto">
          <a:xfrm>
            <a:off x="684068" y="1521732"/>
            <a:ext cx="10823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 </a:t>
            </a:r>
            <a:r>
              <a:rPr lang="en-US" altLang="en-US" b="1">
                <a:solidFill>
                  <a:schemeClr val="accent5"/>
                </a:solidFill>
                <a:latin typeface="Times New Roman" panose="02020603050405020304" pitchFamily="18" charset="0"/>
                <a:cs typeface="Times New Roman" panose="02020603050405020304" pitchFamily="18" charset="0"/>
              </a:rPr>
              <a:t>Vì </a:t>
            </a:r>
            <a:r>
              <a:rPr lang="en-US" altLang="en-US" b="1" dirty="0" err="1">
                <a:solidFill>
                  <a:schemeClr val="accent5"/>
                </a:solidFill>
                <a:latin typeface="Times New Roman" panose="02020603050405020304" pitchFamily="18" charset="0"/>
                <a:cs typeface="Times New Roman" panose="02020603050405020304" pitchFamily="18" charset="0"/>
              </a:rPr>
              <a:t>sao</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khi</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kể</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chuyện</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cần</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chú</a:t>
            </a:r>
            <a:r>
              <a:rPr lang="en-US" altLang="en-US" b="1" dirty="0">
                <a:solidFill>
                  <a:schemeClr val="accent5"/>
                </a:solidFill>
                <a:latin typeface="Times New Roman" panose="02020603050405020304" pitchFamily="18" charset="0"/>
                <a:cs typeface="Times New Roman" panose="02020603050405020304" pitchFamily="18" charset="0"/>
              </a:rPr>
              <a:t> ý </a:t>
            </a:r>
            <a:r>
              <a:rPr lang="en-US" altLang="en-US" b="1" dirty="0" err="1">
                <a:solidFill>
                  <a:schemeClr val="accent5"/>
                </a:solidFill>
                <a:latin typeface="Times New Roman" panose="02020603050405020304" pitchFamily="18" charset="0"/>
                <a:cs typeface="Times New Roman" panose="02020603050405020304" pitchFamily="18" charset="0"/>
              </a:rPr>
              <a:t>tả</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ngoại</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hình</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của</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nhân</a:t>
            </a:r>
            <a:r>
              <a:rPr lang="en-US" altLang="en-US" b="1" dirty="0">
                <a:solidFill>
                  <a:schemeClr val="accent5"/>
                </a:solidFill>
                <a:latin typeface="Times New Roman" panose="02020603050405020304" pitchFamily="18" charset="0"/>
                <a:cs typeface="Times New Roman" panose="02020603050405020304" pitchFamily="18" charset="0"/>
              </a:rPr>
              <a:t> </a:t>
            </a:r>
            <a:r>
              <a:rPr lang="en-US" altLang="en-US" b="1" dirty="0" err="1">
                <a:solidFill>
                  <a:schemeClr val="accent5"/>
                </a:solidFill>
                <a:latin typeface="Times New Roman" panose="02020603050405020304" pitchFamily="18" charset="0"/>
                <a:cs typeface="Times New Roman" panose="02020603050405020304" pitchFamily="18" charset="0"/>
              </a:rPr>
              <a:t>vật</a:t>
            </a:r>
            <a:r>
              <a:rPr lang="en-US" altLang="en-US" b="1" dirty="0">
                <a:solidFill>
                  <a:schemeClr val="accent5"/>
                </a:solidFill>
                <a:latin typeface="Times New Roman" panose="02020603050405020304" pitchFamily="18" charset="0"/>
                <a:cs typeface="Times New Roman" panose="02020603050405020304" pitchFamily="18" charset="0"/>
              </a:rPr>
              <a:t>?</a:t>
            </a:r>
          </a:p>
        </p:txBody>
      </p:sp>
      <p:sp>
        <p:nvSpPr>
          <p:cNvPr id="10" name="Text Box 113"/>
          <p:cNvSpPr txBox="1">
            <a:spLocks noChangeArrowheads="1"/>
          </p:cNvSpPr>
          <p:nvPr/>
        </p:nvSpPr>
        <p:spPr bwMode="auto">
          <a:xfrm>
            <a:off x="961901" y="2766495"/>
            <a:ext cx="100346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a:spcBef>
                <a:spcPct val="50000"/>
              </a:spcBef>
              <a:buFont typeface="Wingdings" panose="05000000000000000000" pitchFamily="2" charset="2"/>
              <a:buChar char="ü"/>
            </a:pPr>
            <a:r>
              <a:rPr lang="en-US" altLang="en-US" sz="4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ngoại</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nói</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a:t>
            </a:r>
            <a:r>
              <a:rPr lang="en-US" altLang="en-US" sz="4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571500" indent="-571500">
              <a:spcBef>
                <a:spcPct val="50000"/>
              </a:spcBef>
              <a:buFont typeface="Wingdings" panose="05000000000000000000" pitchFamily="2" charset="2"/>
              <a:buChar char="ü"/>
            </a:pPr>
            <a:r>
              <a:rPr lang="en-US" altLang="en-US" sz="4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 cho câu chuyện sinh động, hấp dẫn hơn.</a:t>
            </a:r>
            <a:endPar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32" presetClass="emph" presetSubtype="0" repeatCount="indefinite" fill="hold" nodeType="afterEffect">
                                  <p:stCondLst>
                                    <p:cond delay="0"/>
                                  </p:stCondLst>
                                  <p:childTnLst>
                                    <p:animRot by="120000">
                                      <p:cBhvr>
                                        <p:cTn id="16" dur="300" fill="hold">
                                          <p:stCondLst>
                                            <p:cond delay="0"/>
                                          </p:stCondLst>
                                        </p:cTn>
                                        <p:tgtEl>
                                          <p:spTgt spid="9"/>
                                        </p:tgtEl>
                                        <p:attrNameLst>
                                          <p:attrName>r</p:attrName>
                                        </p:attrNameLst>
                                      </p:cBhvr>
                                    </p:animRot>
                                    <p:animRot by="-240000">
                                      <p:cBhvr>
                                        <p:cTn id="17" dur="600" fill="hold">
                                          <p:stCondLst>
                                            <p:cond delay="600"/>
                                          </p:stCondLst>
                                        </p:cTn>
                                        <p:tgtEl>
                                          <p:spTgt spid="9"/>
                                        </p:tgtEl>
                                        <p:attrNameLst>
                                          <p:attrName>r</p:attrName>
                                        </p:attrNameLst>
                                      </p:cBhvr>
                                    </p:animRot>
                                    <p:animRot by="240000">
                                      <p:cBhvr>
                                        <p:cTn id="18" dur="600" fill="hold">
                                          <p:stCondLst>
                                            <p:cond delay="1200"/>
                                          </p:stCondLst>
                                        </p:cTn>
                                        <p:tgtEl>
                                          <p:spTgt spid="9"/>
                                        </p:tgtEl>
                                        <p:attrNameLst>
                                          <p:attrName>r</p:attrName>
                                        </p:attrNameLst>
                                      </p:cBhvr>
                                    </p:animRot>
                                    <p:animRot by="-240000">
                                      <p:cBhvr>
                                        <p:cTn id="19" dur="600" fill="hold">
                                          <p:stCondLst>
                                            <p:cond delay="1800"/>
                                          </p:stCondLst>
                                        </p:cTn>
                                        <p:tgtEl>
                                          <p:spTgt spid="9"/>
                                        </p:tgtEl>
                                        <p:attrNameLst>
                                          <p:attrName>r</p:attrName>
                                        </p:attrNameLst>
                                      </p:cBhvr>
                                    </p:animRot>
                                    <p:animRot by="120000">
                                      <p:cBhvr>
                                        <p:cTn id="20" dur="600" fill="hold">
                                          <p:stCondLst>
                                            <p:cond delay="2400"/>
                                          </p:stCondLst>
                                        </p:cTn>
                                        <p:tgtEl>
                                          <p:spTgt spid="9"/>
                                        </p:tgtEl>
                                        <p:attrNameLst>
                                          <p:attrName>r</p:attrName>
                                        </p:attrNameLst>
                                      </p:cBhvr>
                                    </p:animRot>
                                  </p:childTnLst>
                                </p:cTn>
                              </p:par>
                              <p:par>
                                <p:cTn id="21" presetID="37"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5"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vertical)">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vertical)">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5660390"/>
            <a:ext cx="12212320" cy="1208405"/>
          </a:xfrm>
          <a:prstGeom prst="rect">
            <a:avLst/>
          </a:prstGeom>
        </p:spPr>
      </p:pic>
      <p:pic>
        <p:nvPicPr>
          <p:cNvPr id="8" name="图片 7" descr="66918-OCOV0T-254"/>
          <p:cNvPicPr>
            <a:picLocks noChangeAspect="1"/>
          </p:cNvPicPr>
          <p:nvPr/>
        </p:nvPicPr>
        <p:blipFill>
          <a:blip r:embed="rId4"/>
          <a:srcRect l="82560" t="-2190" r="-280" b="67083"/>
          <a:stretch>
            <a:fillRect/>
          </a:stretch>
        </p:blipFill>
        <p:spPr>
          <a:xfrm>
            <a:off x="8488680" y="-334645"/>
            <a:ext cx="4111625" cy="2929255"/>
          </a:xfrm>
          <a:prstGeom prst="rect">
            <a:avLst/>
          </a:prstGeom>
        </p:spPr>
      </p:pic>
      <p:pic>
        <p:nvPicPr>
          <p:cNvPr id="10" name="图片 9" descr="66918-OCOV0T-254"/>
          <p:cNvPicPr>
            <a:picLocks noChangeAspect="1"/>
          </p:cNvPicPr>
          <p:nvPr/>
        </p:nvPicPr>
        <p:blipFill>
          <a:blip r:embed="rId4"/>
          <a:srcRect l="57283" t="56496" r="37392" b="-344"/>
          <a:stretch>
            <a:fillRect/>
          </a:stretch>
        </p:blipFill>
        <p:spPr>
          <a:xfrm>
            <a:off x="9898380" y="1196340"/>
            <a:ext cx="1292860" cy="3830320"/>
          </a:xfrm>
          <a:prstGeom prst="rect">
            <a:avLst/>
          </a:prstGeom>
        </p:spPr>
      </p:pic>
      <p:pic>
        <p:nvPicPr>
          <p:cNvPr id="12" name="图片 11" descr="66918-OCOV0T-254"/>
          <p:cNvPicPr>
            <a:picLocks noChangeAspect="1"/>
          </p:cNvPicPr>
          <p:nvPr/>
        </p:nvPicPr>
        <p:blipFill>
          <a:blip r:embed="rId4"/>
          <a:srcRect l="76345" t="42079" r="15599" b="-2919"/>
          <a:stretch>
            <a:fillRect/>
          </a:stretch>
        </p:blipFill>
        <p:spPr>
          <a:xfrm>
            <a:off x="8604885" y="147320"/>
            <a:ext cx="1524635" cy="4140200"/>
          </a:xfrm>
          <a:prstGeom prst="rect">
            <a:avLst/>
          </a:prstGeom>
        </p:spPr>
      </p:pic>
      <p:pic>
        <p:nvPicPr>
          <p:cNvPr id="14" name="图片 13" descr="66918-OCOV0T-254"/>
          <p:cNvPicPr>
            <a:picLocks noChangeAspect="1"/>
          </p:cNvPicPr>
          <p:nvPr/>
        </p:nvPicPr>
        <p:blipFill>
          <a:blip r:embed="rId4"/>
          <a:srcRect l="84631" t="55684" r="9773" b="141"/>
          <a:stretch>
            <a:fillRect/>
          </a:stretch>
        </p:blipFill>
        <p:spPr>
          <a:xfrm>
            <a:off x="11041380" y="838835"/>
            <a:ext cx="1059180" cy="3006090"/>
          </a:xfrm>
          <a:prstGeom prst="rect">
            <a:avLst/>
          </a:prstGeom>
        </p:spPr>
      </p:pic>
      <p:sp>
        <p:nvSpPr>
          <p:cNvPr id="2" name="Snip Diagonal Corner Rectangle 1"/>
          <p:cNvSpPr/>
          <p:nvPr/>
        </p:nvSpPr>
        <p:spPr>
          <a:xfrm>
            <a:off x="169090" y="1160881"/>
            <a:ext cx="8319590" cy="3901237"/>
          </a:xfrm>
          <a:prstGeom prst="snip2Diag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74"/>
          <p:cNvSpPr txBox="1">
            <a:spLocks noChangeArrowheads="1"/>
          </p:cNvSpPr>
          <p:nvPr/>
        </p:nvSpPr>
        <p:spPr>
          <a:xfrm>
            <a:off x="857250" y="2715631"/>
            <a:ext cx="6991350" cy="1951037"/>
          </a:xfrm>
          <a:prstGeom prst="rect">
            <a:avLst/>
          </a:prstGeom>
          <a:noFill/>
        </p:spPr>
        <p:txBody>
          <a:bodyPr/>
          <a:lstStyle/>
          <a:p>
            <a:pPr algn="ctr" eaLnBrk="1" fontAlgn="auto" hangingPunct="1">
              <a:spcAft>
                <a:spcPts val="0"/>
              </a:spcAft>
              <a:defRPr/>
            </a:pP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Kể</a:t>
            </a:r>
            <a:r>
              <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lại</a:t>
            </a:r>
            <a:r>
              <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lời</a:t>
            </a:r>
            <a:r>
              <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nói</a:t>
            </a:r>
            <a:r>
              <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ý </a:t>
            </a: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nghĩ</a:t>
            </a:r>
            <a:r>
              <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của</a:t>
            </a:r>
            <a:r>
              <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nhân</a:t>
            </a:r>
            <a:r>
              <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6000" b="1" dirty="0" err="1">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vật</a:t>
            </a:r>
            <a:endParaRPr lang="en-US" sz="6000" b="1" dirty="0">
              <a:solidFill>
                <a:srgbClr val="0070C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endParaRPr>
          </a:p>
        </p:txBody>
      </p:sp>
      <p:sp>
        <p:nvSpPr>
          <p:cNvPr id="16" name="Text Box 5"/>
          <p:cNvSpPr txBox="1">
            <a:spLocks noChangeArrowheads="1"/>
          </p:cNvSpPr>
          <p:nvPr/>
        </p:nvSpPr>
        <p:spPr bwMode="auto">
          <a:xfrm>
            <a:off x="1471385" y="1641636"/>
            <a:ext cx="5715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50000"/>
              </a:spcBef>
              <a:buFontTx/>
              <a:buNone/>
            </a:pPr>
            <a:r>
              <a:rPr lang="en-US" altLang="en-US" sz="5400" b="1" dirty="0">
                <a:solidFill>
                  <a:srgbClr val="FF3300"/>
                </a:solidFill>
                <a:latin typeface="Times New Roman" panose="02020603050405020304" pitchFamily="18" charset="0"/>
              </a:rPr>
              <a:t>TẬP LÀM VĂN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3000"/>
                                        <p:tgtEl>
                                          <p:spTgt spid="8"/>
                                        </p:tgtEl>
                                      </p:cBhvr>
                                    </p:animEffect>
                                  </p:childTnLst>
                                </p:cTn>
                              </p:par>
                              <p:par>
                                <p:cTn id="11" presetID="4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ppt_x</p:attrName>
                                        </p:attrNameLst>
                                      </p:cBhvr>
                                      <p:tavLst>
                                        <p:tav tm="0">
                                          <p:val>
                                            <p:strVal val="#ppt_x"/>
                                          </p:val>
                                        </p:tav>
                                        <p:tav tm="100000">
                                          <p:val>
                                            <p:strVal val="#ppt_x"/>
                                          </p:val>
                                        </p:tav>
                                      </p:tavLst>
                                    </p:anim>
                                    <p:anim calcmode="lin" valueType="num">
                                      <p:cBhvr>
                                        <p:cTn id="15" dur="2000" fill="hold"/>
                                        <p:tgtEl>
                                          <p:spTgt spid="1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anim calcmode="lin" valueType="num">
                                      <p:cBhvr>
                                        <p:cTn id="19" dur="2000" fill="hold"/>
                                        <p:tgtEl>
                                          <p:spTgt spid="10"/>
                                        </p:tgtEl>
                                        <p:attrNameLst>
                                          <p:attrName>ppt_x</p:attrName>
                                        </p:attrNameLst>
                                      </p:cBhvr>
                                      <p:tavLst>
                                        <p:tav tm="0">
                                          <p:val>
                                            <p:strVal val="#ppt_x"/>
                                          </p:val>
                                        </p:tav>
                                        <p:tav tm="100000">
                                          <p:val>
                                            <p:strVal val="#ppt_x"/>
                                          </p:val>
                                        </p:tav>
                                      </p:tavLst>
                                    </p:anim>
                                    <p:anim calcmode="lin" valueType="num">
                                      <p:cBhvr>
                                        <p:cTn id="20" dur="2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ppt_x</p:attrName>
                                        </p:attrNameLst>
                                      </p:cBhvr>
                                      <p:tavLst>
                                        <p:tav tm="0">
                                          <p:val>
                                            <p:strVal val="#ppt_x"/>
                                          </p:val>
                                        </p:tav>
                                        <p:tav tm="100000">
                                          <p:val>
                                            <p:strVal val="#ppt_x"/>
                                          </p:val>
                                        </p:tav>
                                      </p:tavLst>
                                    </p:anim>
                                    <p:anim calcmode="lin" valueType="num">
                                      <p:cBhvr>
                                        <p:cTn id="25" dur="2000" fill="hold"/>
                                        <p:tgtEl>
                                          <p:spTgt spid="14"/>
                                        </p:tgtEl>
                                        <p:attrNameLst>
                                          <p:attrName>ppt_y</p:attrName>
                                        </p:attrNameLst>
                                      </p:cBhvr>
                                      <p:tavLst>
                                        <p:tav tm="0">
                                          <p:val>
                                            <p:strVal val="#ppt_y-.1"/>
                                          </p:val>
                                        </p:tav>
                                        <p:tav tm="100000">
                                          <p:val>
                                            <p:strVal val="#ppt_y"/>
                                          </p:val>
                                        </p:tav>
                                      </p:tavLst>
                                    </p:anim>
                                  </p:childTnLst>
                                </p:cTn>
                              </p:par>
                              <p:par>
                                <p:cTn id="26" presetID="5" presetClass="entr" presetSubtype="10" fill="hold" grpId="0" nodeType="withEffect">
                                  <p:stCondLst>
                                    <p:cond delay="0"/>
                                  </p:stCondLst>
                                  <p:iterate type="lt">
                                    <p:tmPct val="0"/>
                                  </p:iterate>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par>
                                <p:cTn id="29" presetID="27" presetClass="entr" presetSubtype="0" repeatCount="indefinite" fill="hold" grpId="1" nodeType="withEffect">
                                  <p:stCondLst>
                                    <p:cond delay="0"/>
                                  </p:stCondLst>
                                  <p:iterate type="lt">
                                    <p:tmPct val="50000"/>
                                  </p:iterate>
                                  <p:childTnLst>
                                    <p:set>
                                      <p:cBhvr>
                                        <p:cTn id="30" dur="1" fill="hold">
                                          <p:stCondLst>
                                            <p:cond delay="0"/>
                                          </p:stCondLst>
                                        </p:cTn>
                                        <p:tgtEl>
                                          <p:spTgt spid="16"/>
                                        </p:tgtEl>
                                        <p:attrNameLst>
                                          <p:attrName>style.visibility</p:attrName>
                                        </p:attrNameLst>
                                      </p:cBhvr>
                                      <p:to>
                                        <p:strVal val="visible"/>
                                      </p:to>
                                    </p:set>
                                    <p:anim calcmode="discrete" valueType="clr">
                                      <p:cBhvr override="childStyle">
                                        <p:cTn id="3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6"/>
                                        </p:tgtEl>
                                        <p:attrNameLst>
                                          <p:attrName>fillcolor</p:attrName>
                                        </p:attrNameLst>
                                      </p:cBhvr>
                                      <p:tavLst>
                                        <p:tav tm="0">
                                          <p:val>
                                            <p:clrVal>
                                              <a:schemeClr val="accent2"/>
                                            </p:clrVal>
                                          </p:val>
                                        </p:tav>
                                        <p:tav tm="50000">
                                          <p:val>
                                            <p:clrVal>
                                              <a:schemeClr val="hlink"/>
                                            </p:clrVal>
                                          </p:val>
                                        </p:tav>
                                      </p:tavLst>
                                    </p:anim>
                                    <p:set>
                                      <p:cBhvr>
                                        <p:cTn id="33" dur="80"/>
                                        <p:tgtEl>
                                          <p:spTgt spid="16"/>
                                        </p:tgtEl>
                                        <p:attrNameLst>
                                          <p:attrName>fill.type</p:attrName>
                                        </p:attrNameLst>
                                      </p:cBhvr>
                                      <p:to>
                                        <p:strVal val="solid"/>
                                      </p:to>
                                    </p:se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5660390"/>
            <a:ext cx="12212320" cy="1208405"/>
          </a:xfrm>
          <a:prstGeom prst="rect">
            <a:avLst/>
          </a:prstGeom>
        </p:spPr>
      </p:pic>
      <p:pic>
        <p:nvPicPr>
          <p:cNvPr id="10" name="图片 9" descr="66918-OCOV0T-254"/>
          <p:cNvPicPr>
            <a:picLocks noChangeAspect="1"/>
          </p:cNvPicPr>
          <p:nvPr/>
        </p:nvPicPr>
        <p:blipFill>
          <a:blip r:embed="rId4"/>
          <a:srcRect l="57283" t="56496" r="37392" b="-344"/>
          <a:stretch>
            <a:fillRect/>
          </a:stretch>
        </p:blipFill>
        <p:spPr>
          <a:xfrm>
            <a:off x="429527" y="-574923"/>
            <a:ext cx="810929" cy="2402517"/>
          </a:xfrm>
          <a:prstGeom prst="rect">
            <a:avLst/>
          </a:prstGeom>
        </p:spPr>
      </p:pic>
      <p:pic>
        <p:nvPicPr>
          <p:cNvPr id="12" name="图片 11" descr="66918-OCOV0T-254"/>
          <p:cNvPicPr>
            <a:picLocks noChangeAspect="1"/>
          </p:cNvPicPr>
          <p:nvPr/>
        </p:nvPicPr>
        <p:blipFill>
          <a:blip r:embed="rId4"/>
          <a:srcRect l="76345" t="42079" r="15599" b="-2919"/>
          <a:stretch>
            <a:fillRect/>
          </a:stretch>
        </p:blipFill>
        <p:spPr>
          <a:xfrm>
            <a:off x="-202230" y="-153470"/>
            <a:ext cx="1037222" cy="2816613"/>
          </a:xfrm>
          <a:prstGeom prst="rect">
            <a:avLst/>
          </a:prstGeom>
        </p:spPr>
      </p:pic>
      <p:pic>
        <p:nvPicPr>
          <p:cNvPr id="9"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102" y="198247"/>
            <a:ext cx="1438898" cy="2045081"/>
          </a:xfrm>
          <a:prstGeom prst="rect">
            <a:avLst/>
          </a:prstGeom>
        </p:spPr>
      </p:pic>
      <p:sp>
        <p:nvSpPr>
          <p:cNvPr id="6" name="Rectangle 75"/>
          <p:cNvSpPr txBox="1">
            <a:spLocks noChangeArrowheads="1"/>
          </p:cNvSpPr>
          <p:nvPr/>
        </p:nvSpPr>
        <p:spPr>
          <a:xfrm>
            <a:off x="1097280" y="198248"/>
            <a:ext cx="10061285" cy="12065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3600" b="1">
                <a:solidFill>
                  <a:srgbClr val="FF0000"/>
                </a:solidFill>
                <a:latin typeface="Times New Roman" panose="02020603050405020304" pitchFamily="18" charset="0"/>
                <a:cs typeface="Times New Roman" panose="02020603050405020304" pitchFamily="18" charset="0"/>
              </a:rPr>
              <a:t>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endParaRPr lang="en-US" sz="3600" b="1" dirty="0">
              <a:solidFill>
                <a:srgbClr val="FF0000"/>
              </a:solidFill>
              <a:latin typeface="Times New Roman" panose="02020603050405020304" pitchFamily="18" charset="0"/>
              <a:cs typeface="Times New Roman" panose="02020603050405020304" pitchFamily="18" charset="0"/>
            </a:endParaRPr>
          </a:p>
          <a:p>
            <a:pPr marL="0" indent="0">
              <a:lnSpc>
                <a:spcPct val="100000"/>
              </a:lnSpc>
              <a:spcBef>
                <a:spcPts val="0"/>
              </a:spcBef>
              <a:buNone/>
              <a:defRPr/>
            </a:pPr>
            <a:r>
              <a:rPr lang="en-US" sz="3200" b="1" dirty="0">
                <a:solidFill>
                  <a:schemeClr val="accent5"/>
                </a:solidFill>
                <a:latin typeface="Times New Roman" panose="02020603050405020304" pitchFamily="18" charset="0"/>
                <a:cs typeface="Times New Roman" panose="02020603050405020304" pitchFamily="18" charset="0"/>
              </a:rPr>
              <a:t>1. </a:t>
            </a:r>
            <a:r>
              <a:rPr lang="en-US" sz="3200" b="1" dirty="0" err="1">
                <a:solidFill>
                  <a:schemeClr val="accent5"/>
                </a:solidFill>
                <a:latin typeface="Times New Roman" panose="02020603050405020304" pitchFamily="18" charset="0"/>
                <a:cs typeface="Times New Roman" panose="02020603050405020304" pitchFamily="18" charset="0"/>
              </a:rPr>
              <a:t>Đọc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thầm</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truyện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Người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err="1">
                <a:solidFill>
                  <a:schemeClr val="accent5"/>
                </a:solidFill>
                <a:latin typeface="Times New Roman" panose="02020603050405020304" pitchFamily="18" charset="0"/>
                <a:cs typeface="Times New Roman" panose="02020603050405020304" pitchFamily="18" charset="0"/>
              </a:rPr>
              <a:t>ăn</a:t>
            </a:r>
            <a:r>
              <a:rPr lang="en-US" sz="3200" b="1">
                <a:solidFill>
                  <a:schemeClr val="accent5"/>
                </a:solidFill>
                <a:latin typeface="Times New Roman" panose="02020603050405020304" pitchFamily="18" charset="0"/>
                <a:cs typeface="Times New Roman" panose="02020603050405020304" pitchFamily="18" charset="0"/>
              </a:rPr>
              <a:t> xin (Tr.30) </a:t>
            </a:r>
            <a:r>
              <a:rPr lang="en-US" sz="3200" b="1" dirty="0" err="1">
                <a:solidFill>
                  <a:schemeClr val="accent5"/>
                </a:solidFill>
                <a:latin typeface="Times New Roman" panose="02020603050405020304" pitchFamily="18" charset="0"/>
                <a:cs typeface="Times New Roman" panose="02020603050405020304" pitchFamily="18" charset="0"/>
              </a:rPr>
              <a:t>và</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hoàn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thành</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sơ</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đồ</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sau</a:t>
            </a:r>
            <a:r>
              <a:rPr lang="en-US" sz="3200" b="1">
                <a:solidFill>
                  <a:schemeClr val="accent5"/>
                </a:solidFill>
                <a:latin typeface="Times New Roman" panose="02020603050405020304" pitchFamily="18" charset="0"/>
                <a:cs typeface="Times New Roman" panose="02020603050405020304" pitchFamily="18" charset="0"/>
              </a:rPr>
              <a:t>:  </a:t>
            </a:r>
            <a:endParaRPr lang="en-US" sz="3200" b="1" dirty="0">
              <a:solidFill>
                <a:schemeClr val="accent5"/>
              </a:solidFill>
              <a:latin typeface="Times New Roman" panose="02020603050405020304" pitchFamily="18" charset="0"/>
              <a:cs typeface="Times New Roman" panose="02020603050405020304" pitchFamily="18" charset="0"/>
            </a:endParaRPr>
          </a:p>
        </p:txBody>
      </p:sp>
      <p:pic>
        <p:nvPicPr>
          <p:cNvPr id="8" name="Picture 1"/>
          <p:cNvPicPr>
            <a:picLocks noChangeAspect="1"/>
          </p:cNvPicPr>
          <p:nvPr/>
        </p:nvPicPr>
        <p:blipFill>
          <a:blip r:embed="rId6">
            <a:extLst>
              <a:ext uri="{BEBA8EAE-BF5A-486C-A8C5-ECC9F3942E4B}">
                <a14:imgProps xmlns:a14="http://schemas.microsoft.com/office/drawing/2010/main">
                  <a14:imgLayer r:embed="rId7">
                    <a14:imgEffect>
                      <a14:backgroundRemoval t="5233" b="97674" l="7752" r="98450"/>
                    </a14:imgEffect>
                  </a14:imgLayer>
                </a14:imgProps>
              </a:ext>
              <a:ext uri="{28A0092B-C50C-407E-A947-70E740481C1C}">
                <a14:useLocalDpi xmlns:a14="http://schemas.microsoft.com/office/drawing/2010/main" val="0"/>
              </a:ext>
            </a:extLst>
          </a:blip>
          <a:srcRect/>
          <a:stretch>
            <a:fillRect/>
          </a:stretch>
        </p:blipFill>
        <p:spPr bwMode="auto">
          <a:xfrm>
            <a:off x="247650" y="2272038"/>
            <a:ext cx="2228911" cy="297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nip Diagonal Corner Rectangle 10"/>
          <p:cNvSpPr/>
          <p:nvPr/>
        </p:nvSpPr>
        <p:spPr>
          <a:xfrm>
            <a:off x="3262551" y="2240344"/>
            <a:ext cx="4059816" cy="1181101"/>
          </a:xfrm>
          <a:prstGeom prst="snip2Diag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200" dirty="0" err="1"/>
              <a:t>Lời</a:t>
            </a:r>
            <a:r>
              <a:rPr lang="en-US" sz="3200" dirty="0"/>
              <a:t> </a:t>
            </a:r>
            <a:r>
              <a:rPr lang="en-US" sz="3200" dirty="0" err="1"/>
              <a:t>nói</a:t>
            </a:r>
            <a:r>
              <a:rPr lang="en-US" sz="3200" dirty="0"/>
              <a:t>: .....................</a:t>
            </a:r>
          </a:p>
        </p:txBody>
      </p:sp>
      <p:sp>
        <p:nvSpPr>
          <p:cNvPr id="13" name="Snip Diagonal Corner Rectangle 12"/>
          <p:cNvSpPr/>
          <p:nvPr/>
        </p:nvSpPr>
        <p:spPr>
          <a:xfrm>
            <a:off x="3242457" y="4279488"/>
            <a:ext cx="4059816" cy="1181101"/>
          </a:xfrm>
          <a:prstGeom prst="snip2Diag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3200" dirty="0"/>
              <a:t>Ý </a:t>
            </a:r>
            <a:r>
              <a:rPr lang="en-US" sz="3200" dirty="0" err="1"/>
              <a:t>nghĩ</a:t>
            </a:r>
            <a:r>
              <a:rPr lang="en-US" sz="3200" dirty="0"/>
              <a:t>: .....................</a:t>
            </a:r>
          </a:p>
        </p:txBody>
      </p:sp>
      <p:sp>
        <p:nvSpPr>
          <p:cNvPr id="14" name="Rounded Rectangle 13"/>
          <p:cNvSpPr/>
          <p:nvPr/>
        </p:nvSpPr>
        <p:spPr>
          <a:xfrm>
            <a:off x="8218448" y="2116976"/>
            <a:ext cx="2478548" cy="341153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dirty="0" err="1"/>
              <a:t>Tính</a:t>
            </a:r>
            <a:r>
              <a:rPr lang="en-US" sz="3200" dirty="0"/>
              <a:t> </a:t>
            </a:r>
            <a:r>
              <a:rPr lang="en-US" sz="3200" dirty="0" err="1"/>
              <a:t>cách</a:t>
            </a:r>
            <a:r>
              <a:rPr lang="en-US" sz="3200" dirty="0"/>
              <a:t> </a:t>
            </a:r>
            <a:r>
              <a:rPr lang="en-US" sz="3200" dirty="0" err="1"/>
              <a:t>của</a:t>
            </a:r>
            <a:r>
              <a:rPr lang="en-US" sz="3200" dirty="0"/>
              <a:t> </a:t>
            </a:r>
            <a:r>
              <a:rPr lang="en-US" sz="3200" dirty="0" err="1"/>
              <a:t>cậu</a:t>
            </a:r>
            <a:r>
              <a:rPr lang="en-US" sz="3200" dirty="0"/>
              <a:t> </a:t>
            </a:r>
            <a:r>
              <a:rPr lang="en-US" sz="3200" dirty="0" err="1"/>
              <a:t>bé</a:t>
            </a:r>
            <a:r>
              <a:rPr lang="en-US" sz="3200" dirty="0"/>
              <a:t>:</a:t>
            </a:r>
          </a:p>
          <a:p>
            <a:pPr algn="ctr">
              <a:defRPr/>
            </a:pPr>
            <a:r>
              <a:rPr lang="en-US" sz="3200" dirty="0"/>
              <a:t>…………………………………………………………………………</a:t>
            </a:r>
          </a:p>
        </p:txBody>
      </p:sp>
      <p:cxnSp>
        <p:nvCxnSpPr>
          <p:cNvPr id="15" name="Straight Arrow Connector 14"/>
          <p:cNvCxnSpPr>
            <a:stCxn id="8" idx="3"/>
            <a:endCxn id="11" idx="2"/>
          </p:cNvCxnSpPr>
          <p:nvPr/>
        </p:nvCxnSpPr>
        <p:spPr>
          <a:xfrm flipV="1">
            <a:off x="2476561" y="2830895"/>
            <a:ext cx="785990" cy="9270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8" idx="3"/>
            <a:endCxn id="13" idx="2"/>
          </p:cNvCxnSpPr>
          <p:nvPr/>
        </p:nvCxnSpPr>
        <p:spPr>
          <a:xfrm>
            <a:off x="2476561" y="3757979"/>
            <a:ext cx="765896" cy="11120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endCxn id="14" idx="1"/>
          </p:cNvCxnSpPr>
          <p:nvPr/>
        </p:nvCxnSpPr>
        <p:spPr>
          <a:xfrm>
            <a:off x="7301340" y="2859926"/>
            <a:ext cx="917108" cy="9628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14" idx="1"/>
          </p:cNvCxnSpPr>
          <p:nvPr/>
        </p:nvCxnSpPr>
        <p:spPr>
          <a:xfrm flipV="1">
            <a:off x="7342615" y="3822745"/>
            <a:ext cx="875833" cy="1104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8834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anim calcmode="lin" valueType="num">
                                      <p:cBhvr>
                                        <p:cTn id="11" dur="2000" fill="hold"/>
                                        <p:tgtEl>
                                          <p:spTgt spid="12"/>
                                        </p:tgtEl>
                                        <p:attrNameLst>
                                          <p:attrName>ppt_x</p:attrName>
                                        </p:attrNameLst>
                                      </p:cBhvr>
                                      <p:tavLst>
                                        <p:tav tm="0">
                                          <p:val>
                                            <p:strVal val="#ppt_x"/>
                                          </p:val>
                                        </p:tav>
                                        <p:tav tm="100000">
                                          <p:val>
                                            <p:strVal val="#ppt_x"/>
                                          </p:val>
                                        </p:tav>
                                      </p:tavLst>
                                    </p:anim>
                                    <p:anim calcmode="lin" valueType="num">
                                      <p:cBhvr>
                                        <p:cTn id="12" dur="2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anim calcmode="lin" valueType="num">
                                      <p:cBhvr>
                                        <p:cTn id="16" dur="2000" fill="hold"/>
                                        <p:tgtEl>
                                          <p:spTgt spid="10"/>
                                        </p:tgtEl>
                                        <p:attrNameLst>
                                          <p:attrName>ppt_x</p:attrName>
                                        </p:attrNameLst>
                                      </p:cBhvr>
                                      <p:tavLst>
                                        <p:tav tm="0">
                                          <p:val>
                                            <p:strVal val="#ppt_x"/>
                                          </p:val>
                                        </p:tav>
                                        <p:tav tm="100000">
                                          <p:val>
                                            <p:strVal val="#ppt_x"/>
                                          </p:val>
                                        </p:tav>
                                      </p:tavLst>
                                    </p:anim>
                                    <p:anim calcmode="lin" valueType="num">
                                      <p:cBhvr>
                                        <p:cTn id="17" dur="2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3500"/>
                            </p:stCondLst>
                            <p:childTnLst>
                              <p:par>
                                <p:cTn id="23" presetID="37" presetClass="path" presetSubtype="0" accel="50000" decel="50000" fill="hold" nodeType="afterEffect">
                                  <p:stCondLst>
                                    <p:cond delay="0"/>
                                  </p:stCondLst>
                                  <p:childTnLst>
                                    <p:animMotion origin="layout" path="M 4.375E-6 -3.33333E-6 L 0.03893 0.04005 C 0.047 0.04908 0.05924 0.05394 0.072 0.05394 C 0.08645 0.05394 0.09817 0.04908 0.10625 0.04005 L 0.14531 -3.33333E-6 " pathEditMode="relative" rAng="0" ptsTypes="AAAAA">
                                      <p:cBhvr>
                                        <p:cTn id="24" dur="2000" fill="hold"/>
                                        <p:tgtEl>
                                          <p:spTgt spid="9"/>
                                        </p:tgtEl>
                                        <p:attrNameLst>
                                          <p:attrName>ppt_x</p:attrName>
                                          <p:attrName>ppt_y</p:attrName>
                                        </p:attrNameLst>
                                      </p:cBhvr>
                                      <p:rCtr x="7266" y="2685"/>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arn(inVertical)">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16" presetClass="entr" presetSubtype="21"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userDrawn="1"/>
        </p:nvPicPr>
        <p:blipFill>
          <a:blip r:embed="rId3"/>
          <a:srcRect t="83074"/>
          <a:stretch>
            <a:fillRect/>
          </a:stretch>
        </p:blipFill>
        <p:spPr>
          <a:xfrm>
            <a:off x="-10160" y="5660390"/>
            <a:ext cx="12212320" cy="1208405"/>
          </a:xfrm>
          <a:prstGeom prst="rect">
            <a:avLst/>
          </a:prstGeom>
        </p:spPr>
      </p:pic>
      <p:sp>
        <p:nvSpPr>
          <p:cNvPr id="8" name="TextBox 7"/>
          <p:cNvSpPr txBox="1"/>
          <p:nvPr/>
        </p:nvSpPr>
        <p:spPr>
          <a:xfrm>
            <a:off x="0" y="363915"/>
            <a:ext cx="12202160" cy="6494085"/>
          </a:xfrm>
          <a:prstGeom prst="rect">
            <a:avLst/>
          </a:prstGeom>
          <a:solidFill>
            <a:srgbClr val="F2EAD3"/>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defRPr/>
            </a:pPr>
            <a:r>
              <a:rPr lang="en-US" sz="2200" dirty="0">
                <a:solidFill>
                  <a:schemeClr val="accent5"/>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Lúc ấy, tôi đang đi trên phố. Một người ăn xin già lọm khọm đứng ngay trước mặt tôi. </a:t>
            </a:r>
          </a:p>
          <a:p>
            <a:pPr algn="just">
              <a:defRPr/>
            </a:pPr>
            <a:r>
              <a:rPr lang="vi-VN" sz="2600" dirty="0">
                <a:solidFill>
                  <a:schemeClr val="tx1"/>
                </a:solidFill>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defRPr/>
            </a:pPr>
            <a:r>
              <a:rPr lang="vi-VN" sz="2600" dirty="0">
                <a:solidFill>
                  <a:schemeClr val="tx1"/>
                </a:solidFill>
                <a:latin typeface="Times New Roman" pitchFamily="18" charset="0"/>
                <a:cs typeface="Times New Roman" pitchFamily="18" charset="0"/>
              </a:rPr>
              <a:t>    Ông già chìa trước mặt tôi bàn tay sưng húp, bẩn thỉu. Ông rên rỉ cầu xin cứu giúp.</a:t>
            </a:r>
          </a:p>
          <a:p>
            <a:pPr algn="just">
              <a:defRPr/>
            </a:pPr>
            <a:r>
              <a:rPr lang="vi-VN" sz="2600" dirty="0">
                <a:solidFill>
                  <a:schemeClr val="tx1"/>
                </a:solidFill>
                <a:latin typeface="Times New Roman" pitchFamily="18" charset="0"/>
                <a:cs typeface="Times New Roman" pitchFamily="18" charset="0"/>
              </a:rPr>
              <a:t>    </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defRPr/>
            </a:pPr>
            <a:r>
              <a:rPr lang="vi-VN" sz="2600" dirty="0">
                <a:solidFill>
                  <a:schemeClr val="tx1"/>
                </a:solidFill>
                <a:latin typeface="Times New Roman" pitchFamily="18" charset="0"/>
                <a:cs typeface="Times New Roman" pitchFamily="18" charset="0"/>
              </a:rPr>
              <a:t>    Người ăn xin vẫn đợi tôi. Tay vẫn chìa ra, run lẩy bẩy.</a:t>
            </a:r>
          </a:p>
          <a:p>
            <a:pPr algn="just">
              <a:defRPr/>
            </a:pPr>
            <a:r>
              <a:rPr lang="vi-VN" sz="2600" dirty="0">
                <a:solidFill>
                  <a:schemeClr val="tx1"/>
                </a:solidFill>
                <a:latin typeface="Times New Roman" pitchFamily="18" charset="0"/>
                <a:cs typeface="Times New Roman" pitchFamily="18" charset="0"/>
              </a:rPr>
              <a:t>    Tôi chẳng biết làm cách nào. Tôi nắm chặt lấy bàn tay run rẩy kia:</a:t>
            </a:r>
          </a:p>
          <a:p>
            <a:pPr algn="just">
              <a:defRPr/>
            </a:pP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 Ông đừng giận cháu, cháu không có gì để cho ông cả.</a:t>
            </a:r>
          </a:p>
          <a:p>
            <a:pPr algn="just">
              <a:defRPr/>
            </a:pPr>
            <a:r>
              <a:rPr lang="vi-VN" sz="2600" dirty="0">
                <a:solidFill>
                  <a:schemeClr val="tx1"/>
                </a:solidFill>
                <a:latin typeface="Times New Roman" pitchFamily="18" charset="0"/>
                <a:cs typeface="Times New Roman" pitchFamily="18" charset="0"/>
              </a:rPr>
              <a:t>    </a:t>
            </a: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defRPr/>
            </a:pPr>
            <a:r>
              <a:rPr lang="en-US" sz="2600" dirty="0">
                <a:solidFill>
                  <a:schemeClr val="tx1"/>
                </a:solidFill>
                <a:latin typeface="Times New Roman" pitchFamily="18" charset="0"/>
                <a:cs typeface="Times New Roman" pitchFamily="18" charset="0"/>
              </a:rPr>
              <a:t>         </a:t>
            </a:r>
            <a:r>
              <a:rPr lang="vi-VN" sz="2600" dirty="0">
                <a:solidFill>
                  <a:schemeClr val="tx1"/>
                </a:solidFill>
                <a:latin typeface="Times New Roman" pitchFamily="18" charset="0"/>
                <a:cs typeface="Times New Roman" pitchFamily="18" charset="0"/>
              </a:rPr>
              <a:t>- Cháu ơi, cảm ơn cháu! Như vậy là cháu đã cho lão rồi. - Ông lão nói bằng giọng khản đặc.</a:t>
            </a:r>
          </a:p>
          <a:p>
            <a:pPr algn="just">
              <a:defRPr/>
            </a:pPr>
            <a:r>
              <a:rPr lang="vi-VN" sz="2600" dirty="0">
                <a:solidFill>
                  <a:schemeClr val="tx1"/>
                </a:solidFill>
                <a:latin typeface="Times New Roman" pitchFamily="18" charset="0"/>
                <a:cs typeface="Times New Roman" pitchFamily="18" charset="0"/>
              </a:rPr>
              <a:t>    Khi ấy, tôi chợt hiểu rằng: cả tôi nữa, tôi cũng vừa nhận được chút gì của ông lão.</a:t>
            </a:r>
          </a:p>
          <a:p>
            <a:pPr algn="r">
              <a:defRPr/>
            </a:pPr>
            <a:r>
              <a:rPr lang="vi-VN" sz="2600" dirty="0">
                <a:solidFill>
                  <a:schemeClr val="tx1"/>
                </a:solidFill>
                <a:latin typeface="Times New Roman" pitchFamily="18" charset="0"/>
                <a:cs typeface="Times New Roman" pitchFamily="18" charset="0"/>
              </a:rPr>
              <a:t> </a:t>
            </a:r>
            <a:r>
              <a:rPr lang="en-US" sz="2600" i="1" dirty="0">
                <a:solidFill>
                  <a:schemeClr val="tx1"/>
                </a:solidFill>
                <a:latin typeface="Times New Roman" pitchFamily="18" charset="0"/>
                <a:cs typeface="Times New Roman" pitchFamily="18" charset="0"/>
              </a:rPr>
              <a:t>T</a:t>
            </a:r>
            <a:r>
              <a:rPr lang="vi-VN" sz="2600" i="1" dirty="0">
                <a:solidFill>
                  <a:schemeClr val="tx1"/>
                </a:solidFill>
                <a:latin typeface="Times New Roman" pitchFamily="18" charset="0"/>
                <a:cs typeface="Times New Roman" pitchFamily="18" charset="0"/>
              </a:rPr>
              <a:t>heo</a:t>
            </a:r>
            <a:r>
              <a:rPr lang="vi-VN" sz="2600" dirty="0">
                <a:solidFill>
                  <a:schemeClr val="tx1"/>
                </a:solidFill>
                <a:latin typeface="Times New Roman" pitchFamily="18" charset="0"/>
                <a:cs typeface="Times New Roman" pitchFamily="18" charset="0"/>
              </a:rPr>
              <a:t> </a:t>
            </a:r>
            <a:r>
              <a:rPr lang="vi-VN" sz="2600" b="1" dirty="0">
                <a:solidFill>
                  <a:schemeClr val="tx1"/>
                </a:solidFill>
                <a:latin typeface="Times New Roman" pitchFamily="18" charset="0"/>
                <a:cs typeface="Times New Roman" pitchFamily="18" charset="0"/>
              </a:rPr>
              <a:t>Tuốc-ghê-nhép</a:t>
            </a:r>
            <a:endParaRPr lang="vi-VN" sz="2600" dirty="0">
              <a:solidFill>
                <a:schemeClr val="tx1"/>
              </a:solidFill>
              <a:latin typeface="Times New Roman" pitchFamily="18" charset="0"/>
              <a:cs typeface="Times New Roman" pitchFamily="18" charset="0"/>
            </a:endParaRPr>
          </a:p>
        </p:txBody>
      </p:sp>
      <p:sp>
        <p:nvSpPr>
          <p:cNvPr id="12" name="Rectangle 1"/>
          <p:cNvSpPr>
            <a:spLocks noChangeArrowheads="1"/>
          </p:cNvSpPr>
          <p:nvPr/>
        </p:nvSpPr>
        <p:spPr bwMode="auto">
          <a:xfrm>
            <a:off x="1371599" y="-16164"/>
            <a:ext cx="8088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NGƯỜI ĂN XIN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2685-OUTMUO-262"/>
          <p:cNvPicPr>
            <a:picLocks noChangeAspect="1"/>
          </p:cNvPicPr>
          <p:nvPr/>
        </p:nvPicPr>
        <p:blipFill>
          <a:blip r:embed="rId3"/>
          <a:srcRect l="51782" r="-7195" b="47427"/>
          <a:stretch>
            <a:fillRect/>
          </a:stretch>
        </p:blipFill>
        <p:spPr>
          <a:xfrm flipH="1">
            <a:off x="-310624" y="-212221"/>
            <a:ext cx="1298175" cy="1861002"/>
          </a:xfrm>
          <a:prstGeom prst="rect">
            <a:avLst/>
          </a:prstGeom>
        </p:spPr>
      </p:pic>
      <p:pic>
        <p:nvPicPr>
          <p:cNvPr id="5" name="图片 4" descr="152685-OUTMUO-262"/>
          <p:cNvPicPr>
            <a:picLocks noChangeAspect="1"/>
          </p:cNvPicPr>
          <p:nvPr/>
        </p:nvPicPr>
        <p:blipFill>
          <a:blip r:embed="rId3"/>
          <a:srcRect t="73937" r="58824"/>
          <a:stretch>
            <a:fillRect/>
          </a:stretch>
        </p:blipFill>
        <p:spPr>
          <a:xfrm rot="420000">
            <a:off x="3046056" y="4832529"/>
            <a:ext cx="1634475" cy="1563177"/>
          </a:xfrm>
          <a:prstGeom prst="rect">
            <a:avLst/>
          </a:prstGeom>
        </p:spPr>
      </p:pic>
      <p:pic>
        <p:nvPicPr>
          <p:cNvPr id="6" name="图片 5" descr="152685-OUTMUO-262"/>
          <p:cNvPicPr>
            <a:picLocks noChangeAspect="1"/>
          </p:cNvPicPr>
          <p:nvPr/>
        </p:nvPicPr>
        <p:blipFill>
          <a:blip r:embed="rId3"/>
          <a:srcRect t="73937" r="58824"/>
          <a:stretch>
            <a:fillRect/>
          </a:stretch>
        </p:blipFill>
        <p:spPr>
          <a:xfrm rot="420000">
            <a:off x="4829730" y="5087829"/>
            <a:ext cx="1100505" cy="1052575"/>
          </a:xfrm>
          <a:prstGeom prst="rect">
            <a:avLst/>
          </a:prstGeom>
        </p:spPr>
      </p:pic>
      <p:sp>
        <p:nvSpPr>
          <p:cNvPr id="13" name="Rectangle 75"/>
          <p:cNvSpPr txBox="1">
            <a:spLocks noChangeArrowheads="1"/>
          </p:cNvSpPr>
          <p:nvPr/>
        </p:nvSpPr>
        <p:spPr>
          <a:xfrm>
            <a:off x="706210" y="66741"/>
            <a:ext cx="11638190" cy="164833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r>
              <a:rPr lang="en-US" sz="3600" b="1">
                <a:solidFill>
                  <a:srgbClr val="FF0000"/>
                </a:solidFill>
                <a:latin typeface="Times New Roman" panose="02020603050405020304" pitchFamily="18" charset="0"/>
                <a:cs typeface="Times New Roman" panose="02020603050405020304" pitchFamily="18" charset="0"/>
              </a:rPr>
              <a:t>I. Nhận </a:t>
            </a:r>
            <a:r>
              <a:rPr lang="en-US" sz="3600" b="1" dirty="0" err="1">
                <a:solidFill>
                  <a:srgbClr val="FF0000"/>
                </a:solidFill>
                <a:latin typeface="Times New Roman" panose="02020603050405020304" pitchFamily="18" charset="0"/>
                <a:cs typeface="Times New Roman" panose="02020603050405020304" pitchFamily="18" charset="0"/>
              </a:rPr>
              <a:t>xét</a:t>
            </a:r>
            <a:endParaRPr lang="en-US" sz="3600" b="1" dirty="0">
              <a:solidFill>
                <a:srgbClr val="FF0000"/>
              </a:solidFill>
              <a:latin typeface="Times New Roman" panose="02020603050405020304" pitchFamily="18" charset="0"/>
              <a:cs typeface="Times New Roman" panose="02020603050405020304" pitchFamily="18" charset="0"/>
            </a:endParaRPr>
          </a:p>
          <a:p>
            <a:pPr marL="0" indent="0">
              <a:lnSpc>
                <a:spcPct val="80000"/>
              </a:lnSpc>
              <a:buNone/>
              <a:defRPr/>
            </a:pPr>
            <a:r>
              <a:rPr lang="en-US" sz="3200" b="1" dirty="0">
                <a:solidFill>
                  <a:schemeClr val="accent5"/>
                </a:solidFill>
                <a:latin typeface="Times New Roman" panose="02020603050405020304" pitchFamily="18" charset="0"/>
                <a:cs typeface="Times New Roman" panose="02020603050405020304" pitchFamily="18" charset="0"/>
              </a:rPr>
              <a:t>1. </a:t>
            </a:r>
            <a:r>
              <a:rPr lang="en-US" sz="3200" b="1" dirty="0" err="1">
                <a:solidFill>
                  <a:schemeClr val="accent5"/>
                </a:solidFill>
                <a:latin typeface="Times New Roman" panose="02020603050405020304" pitchFamily="18" charset="0"/>
                <a:cs typeface="Times New Roman" panose="02020603050405020304" pitchFamily="18" charset="0"/>
              </a:rPr>
              <a:t>Đọc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thầm</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truyện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Người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xin</a:t>
            </a:r>
            <a:r>
              <a:rPr lang="en-US" sz="3200" b="1" dirty="0">
                <a:solidFill>
                  <a:schemeClr val="accent5"/>
                </a:solidFill>
                <a:latin typeface="Times New Roman" panose="02020603050405020304" pitchFamily="18" charset="0"/>
                <a:cs typeface="Times New Roman" panose="02020603050405020304" pitchFamily="18" charset="0"/>
              </a:rPr>
              <a:t>/ tr.30 </a:t>
            </a:r>
            <a:r>
              <a:rPr lang="en-US" sz="3200" b="1" dirty="0" err="1">
                <a:solidFill>
                  <a:schemeClr val="accent5"/>
                </a:solidFill>
                <a:latin typeface="Times New Roman" panose="02020603050405020304" pitchFamily="18" charset="0"/>
                <a:cs typeface="Times New Roman" panose="02020603050405020304" pitchFamily="18" charset="0"/>
              </a:rPr>
              <a:t>và</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hoàn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thành</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sơ</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err="1">
                <a:solidFill>
                  <a:schemeClr val="accent5"/>
                </a:solidFill>
                <a:latin typeface="Times New Roman" panose="02020603050405020304" pitchFamily="18" charset="0"/>
                <a:cs typeface="Times New Roman" panose="02020603050405020304" pitchFamily="18" charset="0"/>
              </a:rPr>
              <a:t>đồ</a:t>
            </a:r>
            <a:r>
              <a:rPr lang="en-US" sz="3200" b="1">
                <a:solidFill>
                  <a:schemeClr val="accent5"/>
                </a:solidFill>
                <a:latin typeface="Times New Roman" panose="02020603050405020304" pitchFamily="18" charset="0"/>
                <a:cs typeface="Times New Roman" panose="02020603050405020304" pitchFamily="18" charset="0"/>
              </a:rPr>
              <a:t> sau:  </a:t>
            </a:r>
            <a:endParaRPr lang="en-US" sz="3200" b="1" dirty="0">
              <a:solidFill>
                <a:schemeClr val="accent5"/>
              </a:solidFill>
              <a:latin typeface="Times New Roman" panose="02020603050405020304" pitchFamily="18" charset="0"/>
              <a:cs typeface="Times New Roman" panose="02020603050405020304" pitchFamily="18" charset="0"/>
            </a:endParaRPr>
          </a:p>
          <a:p>
            <a:pPr marL="0" indent="0">
              <a:lnSpc>
                <a:spcPct val="80000"/>
              </a:lnSpc>
              <a:buNone/>
              <a:defRPr/>
            </a:pPr>
            <a:r>
              <a:rPr lang="en-US" sz="4000" b="1" dirty="0">
                <a:solidFill>
                  <a:srgbClr val="000066"/>
                </a:solidFill>
                <a:latin typeface="Times New Roman" panose="02020603050405020304" pitchFamily="18" charset="0"/>
                <a:cs typeface="Times New Roman" panose="02020603050405020304" pitchFamily="18" charset="0"/>
              </a:rPr>
              <a:t> </a:t>
            </a:r>
          </a:p>
        </p:txBody>
      </p:sp>
      <p:pic>
        <p:nvPicPr>
          <p:cNvPr id="14" name="Picture 1"/>
          <p:cNvPicPr>
            <a:picLocks noChangeAspect="1"/>
          </p:cNvPicPr>
          <p:nvPr/>
        </p:nvPicPr>
        <p:blipFill>
          <a:blip r:embed="rId4">
            <a:extLst>
              <a:ext uri="{BEBA8EAE-BF5A-486C-A8C5-ECC9F3942E4B}">
                <a14:imgProps xmlns:a14="http://schemas.microsoft.com/office/drawing/2010/main">
                  <a14:imgLayer r:embed="rId5">
                    <a14:imgEffect>
                      <a14:backgroundRemoval t="0" b="95930" l="3876" r="95349"/>
                    </a14:imgEffect>
                  </a14:imgLayer>
                </a14:imgProps>
              </a:ext>
              <a:ext uri="{28A0092B-C50C-407E-A947-70E740481C1C}">
                <a14:useLocalDpi xmlns:a14="http://schemas.microsoft.com/office/drawing/2010/main" val="0"/>
              </a:ext>
            </a:extLst>
          </a:blip>
          <a:srcRect/>
          <a:stretch>
            <a:fillRect/>
          </a:stretch>
        </p:blipFill>
        <p:spPr bwMode="auto">
          <a:xfrm>
            <a:off x="40141" y="2330390"/>
            <a:ext cx="2421060" cy="322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nip Diagonal Corner Rectangle 14"/>
          <p:cNvSpPr/>
          <p:nvPr/>
        </p:nvSpPr>
        <p:spPr>
          <a:xfrm>
            <a:off x="2880663" y="1231393"/>
            <a:ext cx="5726890" cy="1576572"/>
          </a:xfrm>
          <a:prstGeom prst="snip2DiagRect">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p>
          <a:p>
            <a:pPr algn="just">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a:t>
            </a:r>
          </a:p>
        </p:txBody>
      </p:sp>
      <p:sp>
        <p:nvSpPr>
          <p:cNvPr id="16" name="Snip Diagonal Corner Rectangle 15"/>
          <p:cNvSpPr/>
          <p:nvPr/>
        </p:nvSpPr>
        <p:spPr>
          <a:xfrm>
            <a:off x="2880662" y="3024625"/>
            <a:ext cx="5726890" cy="3794948"/>
          </a:xfrm>
          <a:prstGeom prst="snip2DiagRect">
            <a:avLst>
              <a:gd name="adj1" fmla="val 0"/>
              <a:gd name="adj2" fmla="val 12812"/>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endParaRPr lang="en-US" dirty="0">
              <a:latin typeface="Times New Roman" panose="02020603050405020304" pitchFamily="18" charset="0"/>
              <a:cs typeface="Times New Roman" panose="02020603050405020304" pitchFamily="18" charset="0"/>
            </a:endParaRPr>
          </a:p>
          <a:p>
            <a:pPr algn="just">
              <a:defRPr/>
            </a:pPr>
            <a:r>
              <a:rPr lang="en-US" sz="3200" b="1" dirty="0">
                <a:latin typeface="Times New Roman" panose="02020603050405020304" pitchFamily="18" charset="0"/>
                <a:cs typeface="Times New Roman" panose="02020603050405020304" pitchFamily="18" charset="0"/>
              </a:rPr>
              <a:t>Ý </a:t>
            </a:r>
            <a:r>
              <a:rPr lang="en-US" sz="3200" b="1" dirty="0" err="1">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p>
          <a:p>
            <a:pPr algn="just">
              <a:defRPr/>
            </a:pPr>
            <a:r>
              <a:rPr lang="en-US" sz="3200" dirty="0">
                <a:latin typeface="Times New Roman" panose="02020603050405020304" pitchFamily="18" charset="0"/>
                <a:cs typeface="Times New Roman" panose="02020603050405020304" pitchFamily="18" charset="0"/>
              </a:rPr>
              <a:t>+ Chao </a:t>
            </a:r>
            <a:r>
              <a:rPr lang="en-US" sz="3200" dirty="0" err="1">
                <a:latin typeface="Times New Roman" panose="02020603050405020304" pitchFamily="18" charset="0"/>
                <a:cs typeface="Times New Roman" panose="02020603050405020304" pitchFamily="18" charset="0"/>
              </a:rPr>
              <a: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nghèo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nát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pPr algn="just">
              <a:defRPr/>
            </a:pP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Cả</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tôi</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nữa</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tôi</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cũng</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vừa</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nhận</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được</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chút</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gì</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của</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ông</a:t>
            </a:r>
            <a:r>
              <a:rPr lang="en-US" sz="3200" dirty="0">
                <a:solidFill>
                  <a:schemeClr val="tx1"/>
                </a:solidFill>
                <a:latin typeface="Times New Roman" pitchFamily="18" charset="0"/>
                <a:cs typeface="Times New Roman" panose="02020603050405020304" pitchFamily="18" charset="0"/>
              </a:rPr>
              <a:t> </a:t>
            </a:r>
            <a:r>
              <a:rPr lang="en-US" sz="3200" dirty="0" err="1">
                <a:solidFill>
                  <a:schemeClr val="tx1"/>
                </a:solidFill>
                <a:latin typeface="Times New Roman" pitchFamily="18" charset="0"/>
                <a:cs typeface="Times New Roman" panose="02020603050405020304" pitchFamily="18" charset="0"/>
              </a:rPr>
              <a:t>lão</a:t>
            </a:r>
            <a:r>
              <a:rPr lang="en-US" sz="3200" dirty="0">
                <a:solidFill>
                  <a:schemeClr val="tx1"/>
                </a:solidFill>
                <a:latin typeface="Times New Roman" pitchFamily="18" charset="0"/>
                <a:cs typeface="Times New Roman" panose="02020603050405020304" pitchFamily="18" charset="0"/>
              </a:rPr>
              <a:t>.</a:t>
            </a:r>
          </a:p>
          <a:p>
            <a:pPr algn="ctr">
              <a:defRPr/>
            </a:pPr>
            <a:endParaRPr lang="en-US"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9138571" y="1803323"/>
            <a:ext cx="2847214" cy="401160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bé</a:t>
            </a:r>
            <a:r>
              <a:rPr lang="en-US" sz="3200" b="1" dirty="0">
                <a:latin typeface="Times New Roman" panose="02020603050405020304" pitchFamily="18" charset="0"/>
                <a:cs typeface="Times New Roman" panose="02020603050405020304" pitchFamily="18" charset="0"/>
              </a:rPr>
              <a:t>: </a:t>
            </a:r>
          </a:p>
          <a:p>
            <a:pPr algn="ctr">
              <a:defRPr/>
            </a:pPr>
            <a:r>
              <a:rPr lang="en-US" sz="3200" dirty="0" err="1">
                <a:solidFill>
                  <a:srgbClr val="FF3300"/>
                </a:solidFill>
                <a:latin typeface="Times New Roman" panose="02020603050405020304" pitchFamily="18" charset="0"/>
                <a:cs typeface="Times New Roman" panose="02020603050405020304" pitchFamily="18" charset="0"/>
              </a:rPr>
              <a:t>Cậu</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là</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một</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người</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nhân</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hậu</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giàu</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lòng</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trắc</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ẩn</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thương</a:t>
            </a:r>
            <a:r>
              <a:rPr lang="en-US" sz="3200" dirty="0">
                <a:solidFill>
                  <a:srgbClr val="FF3300"/>
                </a:solidFill>
                <a:latin typeface="Times New Roman" panose="02020603050405020304" pitchFamily="18" charset="0"/>
                <a:cs typeface="Times New Roman" panose="02020603050405020304" pitchFamily="18" charset="0"/>
              </a:rPr>
              <a:t> </a:t>
            </a:r>
            <a:r>
              <a:rPr lang="en-US" sz="3200" dirty="0" err="1">
                <a:solidFill>
                  <a:srgbClr val="FF3300"/>
                </a:solidFill>
                <a:latin typeface="Times New Roman" panose="02020603050405020304" pitchFamily="18" charset="0"/>
                <a:cs typeface="Times New Roman" panose="02020603050405020304" pitchFamily="18" charset="0"/>
              </a:rPr>
              <a:t>người</a:t>
            </a:r>
            <a:endParaRPr lang="en-US" sz="3200" dirty="0">
              <a:solidFill>
                <a:srgbClr val="FF3300"/>
              </a:solidFill>
              <a:latin typeface="Times New Roman" panose="02020603050405020304" pitchFamily="18" charset="0"/>
              <a:cs typeface="Times New Roman" panose="02020603050405020304" pitchFamily="18" charset="0"/>
            </a:endParaRPr>
          </a:p>
        </p:txBody>
      </p:sp>
      <p:cxnSp>
        <p:nvCxnSpPr>
          <p:cNvPr id="18" name="Straight Arrow Connector 17"/>
          <p:cNvCxnSpPr>
            <a:endCxn id="15" idx="2"/>
          </p:cNvCxnSpPr>
          <p:nvPr/>
        </p:nvCxnSpPr>
        <p:spPr>
          <a:xfrm flipV="1">
            <a:off x="1947084" y="2019679"/>
            <a:ext cx="933579" cy="1620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endCxn id="16" idx="2"/>
          </p:cNvCxnSpPr>
          <p:nvPr/>
        </p:nvCxnSpPr>
        <p:spPr>
          <a:xfrm>
            <a:off x="1960104" y="3639823"/>
            <a:ext cx="920558" cy="1282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5" idx="0"/>
            <a:endCxn id="17" idx="1"/>
          </p:cNvCxnSpPr>
          <p:nvPr/>
        </p:nvCxnSpPr>
        <p:spPr>
          <a:xfrm>
            <a:off x="8607553" y="2019679"/>
            <a:ext cx="531018" cy="17894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endCxn id="17" idx="1"/>
          </p:cNvCxnSpPr>
          <p:nvPr/>
        </p:nvCxnSpPr>
        <p:spPr>
          <a:xfrm flipV="1">
            <a:off x="8645668" y="3809128"/>
            <a:ext cx="492903" cy="13846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800" fill="hold"/>
                                        <p:tgtEl>
                                          <p:spTgt spid="4"/>
                                        </p:tgtEl>
                                        <p:attrNameLst>
                                          <p:attrName>ppt_x</p:attrName>
                                        </p:attrNameLst>
                                      </p:cBhvr>
                                      <p:tavLst>
                                        <p:tav tm="0">
                                          <p:val>
                                            <p:strVal val="#ppt_x"/>
                                          </p:val>
                                        </p:tav>
                                        <p:tav tm="100000">
                                          <p:val>
                                            <p:strVal val="#ppt_x"/>
                                          </p:val>
                                        </p:tav>
                                      </p:tavLst>
                                    </p:anim>
                                    <p:anim calcmode="lin" valueType="num">
                                      <p:cBhvr>
                                        <p:cTn id="9" dur="800" fill="hold"/>
                                        <p:tgtEl>
                                          <p:spTgt spid="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ppt_x</p:attrName>
                                        </p:attrNameLst>
                                      </p:cBhvr>
                                      <p:tavLst>
                                        <p:tav tm="0">
                                          <p:val>
                                            <p:strVal val="#ppt_x"/>
                                          </p:val>
                                        </p:tav>
                                        <p:tav tm="100000">
                                          <p:val>
                                            <p:strVal val="#ppt_x"/>
                                          </p:val>
                                        </p:tav>
                                      </p:tavLst>
                                    </p:anim>
                                    <p:anim calcmode="lin" valueType="num">
                                      <p:cBhvr>
                                        <p:cTn id="16" dur="2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6918-OCOV0T-254"/>
          <p:cNvPicPr>
            <a:picLocks noChangeAspect="1"/>
          </p:cNvPicPr>
          <p:nvPr/>
        </p:nvPicPr>
        <p:blipFill>
          <a:blip r:embed="rId3"/>
          <a:srcRect l="82560" t="-2190" r="-280" b="67083"/>
          <a:stretch>
            <a:fillRect/>
          </a:stretch>
        </p:blipFill>
        <p:spPr>
          <a:xfrm>
            <a:off x="10732317" y="-14278"/>
            <a:ext cx="1469843" cy="1047164"/>
          </a:xfrm>
          <a:prstGeom prst="rect">
            <a:avLst/>
          </a:prstGeom>
        </p:spPr>
      </p:pic>
      <p:sp>
        <p:nvSpPr>
          <p:cNvPr id="11" name="Rectangle 1"/>
          <p:cNvSpPr>
            <a:spLocks noChangeArrowheads="1"/>
          </p:cNvSpPr>
          <p:nvPr/>
        </p:nvSpPr>
        <p:spPr bwMode="auto">
          <a:xfrm>
            <a:off x="111252" y="29750"/>
            <a:ext cx="3141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I. NHẬN XÉT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111252" y="511706"/>
            <a:ext cx="1120444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b="1" dirty="0">
                <a:solidFill>
                  <a:schemeClr val="accent5"/>
                </a:solidFill>
                <a:latin typeface="Times New Roman" panose="02020603050405020304" pitchFamily="18" charset="0"/>
                <a:cs typeface="Times New Roman" panose="02020603050405020304" pitchFamily="18" charset="0"/>
              </a:rPr>
              <a:t>2</a:t>
            </a:r>
            <a:r>
              <a:rPr lang="vi-VN" altLang="en-US" b="1" dirty="0">
                <a:solidFill>
                  <a:schemeClr val="accent5"/>
                </a:solidFill>
                <a:latin typeface="Times New Roman" panose="02020603050405020304" pitchFamily="18" charset="0"/>
                <a:cs typeface="Times New Roman" panose="02020603050405020304" pitchFamily="18" charset="0"/>
              </a:rPr>
              <a:t>.</a:t>
            </a:r>
            <a:r>
              <a:rPr lang="vi-VN" altLang="en-US" b="1" dirty="0">
                <a:solidFill>
                  <a:srgbClr val="002060"/>
                </a:solidFill>
                <a:latin typeface="Times New Roman" panose="02020603050405020304" pitchFamily="18" charset="0"/>
                <a:cs typeface="Times New Roman" panose="02020603050405020304" pitchFamily="18" charset="0"/>
              </a:rPr>
              <a:t> </a:t>
            </a:r>
            <a:r>
              <a:rPr lang="vi-VN" altLang="en-US" b="1" dirty="0">
                <a:solidFill>
                  <a:schemeClr val="accent5"/>
                </a:solidFill>
                <a:latin typeface="Times New Roman" panose="02020603050405020304" pitchFamily="18" charset="0"/>
                <a:cs typeface="Times New Roman" panose="02020603050405020304" pitchFamily="18" charset="0"/>
              </a:rPr>
              <a:t>Lời nói và ý nghĩ của ông lão ăn xin trong hai cách kể sau đây có gì khác nhau</a:t>
            </a:r>
            <a:r>
              <a:rPr lang="en-US" altLang="en-US" b="1" dirty="0">
                <a:solidFill>
                  <a:schemeClr val="accent5"/>
                </a:solidFill>
                <a:latin typeface="Times New Roman" panose="02020603050405020304" pitchFamily="18" charset="0"/>
                <a:cs typeface="Times New Roman" panose="02020603050405020304" pitchFamily="18" charset="0"/>
              </a:rPr>
              <a:t>?</a:t>
            </a:r>
          </a:p>
        </p:txBody>
      </p:sp>
      <p:sp>
        <p:nvSpPr>
          <p:cNvPr id="15" name="Rectangle 14"/>
          <p:cNvSpPr>
            <a:spLocks noChangeArrowheads="1"/>
          </p:cNvSpPr>
          <p:nvPr/>
        </p:nvSpPr>
        <p:spPr bwMode="auto">
          <a:xfrm>
            <a:off x="280415" y="2720832"/>
            <a:ext cx="5433060" cy="181588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800" dirty="0">
                <a:latin typeface="Times New Roman" panose="02020603050405020304" pitchFamily="18" charset="0"/>
                <a:cs typeface="Times New Roman" panose="02020603050405020304" pitchFamily="18" charset="0"/>
              </a:rPr>
              <a:t>a</a:t>
            </a: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algn="just">
              <a:spcBef>
                <a:spcPct val="0"/>
              </a:spcBef>
              <a:buFontTx/>
              <a:buNone/>
            </a:pPr>
            <a:r>
              <a:rPr lang="vi-VN" altLang="en-US" sz="2800" dirty="0">
                <a:latin typeface="Times New Roman" panose="02020603050405020304" pitchFamily="18" charset="0"/>
                <a:cs typeface="Times New Roman" panose="02020603050405020304" pitchFamily="18" charset="0"/>
              </a:rPr>
              <a:t>- Cháu ơi, cảm ơn cháu!</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Như vậy là cháu đã cho lão rồi. - Ông lão nói bằng giọng khàn đặc.</a:t>
            </a:r>
          </a:p>
        </p:txBody>
      </p:sp>
      <p:sp>
        <p:nvSpPr>
          <p:cNvPr id="17" name="Rectangle 16"/>
          <p:cNvSpPr>
            <a:spLocks noChangeArrowheads="1"/>
          </p:cNvSpPr>
          <p:nvPr/>
        </p:nvSpPr>
        <p:spPr bwMode="auto">
          <a:xfrm>
            <a:off x="1502600" y="5184711"/>
            <a:ext cx="2965450" cy="5847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Kể</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nguyên văn</a:t>
            </a:r>
          </a:p>
        </p:txBody>
      </p:sp>
      <p:sp>
        <p:nvSpPr>
          <p:cNvPr id="18" name="Rectangle 17"/>
          <p:cNvSpPr>
            <a:spLocks noChangeArrowheads="1"/>
          </p:cNvSpPr>
          <p:nvPr/>
        </p:nvSpPr>
        <p:spPr bwMode="auto">
          <a:xfrm>
            <a:off x="5659152" y="5164353"/>
            <a:ext cx="6364224" cy="5847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Kể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người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chuyện</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7038538" y="6251027"/>
            <a:ext cx="3295650" cy="5847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dirty="0" err="1">
                <a:solidFill>
                  <a:schemeClr val="bg1"/>
                </a:solidFill>
                <a:latin typeface="Times New Roman" panose="02020603050405020304" pitchFamily="18" charset="0"/>
                <a:cs typeface="Times New Roman" panose="02020603050405020304" pitchFamily="18" charset="0"/>
              </a:rPr>
              <a:t>Lời</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dẫn</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gián</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tiếp</a:t>
            </a:r>
            <a:endParaRPr lang="vi-VN" altLang="en-US" b="1" dirty="0">
              <a:solidFill>
                <a:schemeClr val="bg1"/>
              </a:solidFill>
              <a:latin typeface="Times New Roman" panose="02020603050405020304" pitchFamily="18" charset="0"/>
              <a:cs typeface="Times New Roman" panose="02020603050405020304" pitchFamily="18" charset="0"/>
            </a:endParaRPr>
          </a:p>
        </p:txBody>
      </p:sp>
      <p:cxnSp>
        <p:nvCxnSpPr>
          <p:cNvPr id="20" name="Straight Arrow Connector 19"/>
          <p:cNvCxnSpPr>
            <a:stCxn id="15" idx="2"/>
            <a:endCxn id="17" idx="0"/>
          </p:cNvCxnSpPr>
          <p:nvPr/>
        </p:nvCxnSpPr>
        <p:spPr>
          <a:xfrm flipH="1">
            <a:off x="2985325" y="4536714"/>
            <a:ext cx="11620" cy="647997"/>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623618" y="3999020"/>
            <a:ext cx="8191" cy="1173525"/>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85325" y="5792856"/>
            <a:ext cx="0" cy="471487"/>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631809" y="5769486"/>
            <a:ext cx="0" cy="471488"/>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4" name="Cloud Callout 23"/>
          <p:cNvSpPr/>
          <p:nvPr/>
        </p:nvSpPr>
        <p:spPr>
          <a:xfrm>
            <a:off x="2741167" y="1515105"/>
            <a:ext cx="3453765" cy="1090612"/>
          </a:xfrm>
          <a:prstGeom prst="cloudCallout">
            <a:avLst>
              <a:gd name="adj1" fmla="val -33745"/>
              <a:gd name="adj2" fmla="val 87096"/>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t>Xưng</a:t>
            </a:r>
            <a:r>
              <a:rPr lang="en-US" sz="2800" dirty="0"/>
              <a:t> </a:t>
            </a:r>
            <a:r>
              <a:rPr lang="en-US" sz="2800" dirty="0" err="1"/>
              <a:t>hô</a:t>
            </a:r>
            <a:r>
              <a:rPr lang="en-US" sz="2800" dirty="0"/>
              <a:t> (</a:t>
            </a:r>
            <a:r>
              <a:rPr lang="en-US" sz="2800" dirty="0" err="1"/>
              <a:t>Cháu-lão</a:t>
            </a:r>
            <a:r>
              <a:rPr lang="en-US" sz="2800" dirty="0"/>
              <a:t>)</a:t>
            </a:r>
          </a:p>
        </p:txBody>
      </p:sp>
      <p:sp>
        <p:nvSpPr>
          <p:cNvPr id="30" name="Rectangle 29"/>
          <p:cNvSpPr>
            <a:spLocks noChangeArrowheads="1"/>
          </p:cNvSpPr>
          <p:nvPr/>
        </p:nvSpPr>
        <p:spPr bwMode="auto">
          <a:xfrm>
            <a:off x="1317689" y="6264343"/>
            <a:ext cx="3461575" cy="58477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b="1" dirty="0" err="1">
                <a:solidFill>
                  <a:schemeClr val="bg1"/>
                </a:solidFill>
                <a:latin typeface="Times New Roman" panose="02020603050405020304" pitchFamily="18" charset="0"/>
                <a:cs typeface="Times New Roman" panose="02020603050405020304" pitchFamily="18" charset="0"/>
              </a:rPr>
              <a:t>Lời</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dẫn</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trực</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tiếp</a:t>
            </a:r>
            <a:endParaRPr lang="vi-VN" altLang="en-US" b="1"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892864" y="2720832"/>
            <a:ext cx="5896800" cy="1815882"/>
          </a:xfrm>
          <a:prstGeom prst="rect">
            <a:avLst/>
          </a:prstGeom>
          <a:solidFill>
            <a:srgbClr val="FFCC66"/>
          </a:solidFill>
        </p:spPr>
        <p:txBody>
          <a:bodyPr wrap="square">
            <a:spAutoFit/>
          </a:bodyPr>
          <a:lstStyle/>
          <a:p>
            <a:pPr algn="ctr">
              <a:defRPr/>
            </a:pPr>
            <a:r>
              <a:rPr lang="vi-VN" sz="2800" dirty="0">
                <a:latin typeface="+mj-lt"/>
                <a:cs typeface="Times New Roman" pitchFamily="18" charset="0"/>
              </a:rPr>
              <a:t>b</a:t>
            </a:r>
            <a:r>
              <a:rPr lang="en-US" sz="2800" dirty="0">
                <a:latin typeface="+mj-lt"/>
                <a:cs typeface="Times New Roman" pitchFamily="18" charset="0"/>
              </a:rPr>
              <a:t>.</a:t>
            </a:r>
            <a:r>
              <a:rPr lang="vi-VN" sz="2800" dirty="0">
                <a:latin typeface="+mj-lt"/>
                <a:cs typeface="Times New Roman" pitchFamily="18" charset="0"/>
              </a:rPr>
              <a:t> </a:t>
            </a:r>
            <a:endParaRPr lang="en-US" sz="2800" dirty="0">
              <a:latin typeface="+mj-lt"/>
              <a:cs typeface="Times New Roman" pitchFamily="18" charset="0"/>
            </a:endParaRPr>
          </a:p>
          <a:p>
            <a:pPr indent="354013" algn="just">
              <a:defRPr/>
            </a:pPr>
            <a:r>
              <a:rPr lang="vi-VN" sz="2800" dirty="0">
                <a:latin typeface="+mj-lt"/>
                <a:cs typeface="Times New Roman" pitchFamily="18" charset="0"/>
              </a:rPr>
              <a:t>Bằng giọng khản đặc, ông lão cảm ơn tôi và nói rằng như vậy là tôi đã cho ông rồi.</a:t>
            </a:r>
          </a:p>
        </p:txBody>
      </p:sp>
      <p:sp>
        <p:nvSpPr>
          <p:cNvPr id="25" name="Cloud Callout 24"/>
          <p:cNvSpPr/>
          <p:nvPr/>
        </p:nvSpPr>
        <p:spPr>
          <a:xfrm>
            <a:off x="6828314" y="1338657"/>
            <a:ext cx="4025900" cy="1189260"/>
          </a:xfrm>
          <a:prstGeom prst="cloudCallout">
            <a:avLst>
              <a:gd name="adj1" fmla="val 15061"/>
              <a:gd name="adj2" fmla="val 87824"/>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800" dirty="0" err="1"/>
              <a:t>Xưng</a:t>
            </a:r>
            <a:r>
              <a:rPr lang="en-US" sz="2800" dirty="0"/>
              <a:t> </a:t>
            </a:r>
            <a:r>
              <a:rPr lang="en-US" sz="2800" err="1"/>
              <a:t>hô</a:t>
            </a:r>
            <a:r>
              <a:rPr lang="en-US" sz="2800"/>
              <a:t> </a:t>
            </a:r>
          </a:p>
          <a:p>
            <a:pPr algn="ctr">
              <a:defRPr/>
            </a:pPr>
            <a:r>
              <a:rPr lang="en-US" sz="2800"/>
              <a:t>(</a:t>
            </a:r>
            <a:r>
              <a:rPr lang="en-US" sz="2800" dirty="0" err="1"/>
              <a:t>ông</a:t>
            </a:r>
            <a:r>
              <a:rPr lang="en-US" sz="2800" dirty="0"/>
              <a:t> </a:t>
            </a:r>
            <a:r>
              <a:rPr lang="en-US" sz="2800" dirty="0" err="1"/>
              <a:t>lão-tôi</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7" grpId="0" animBg="1"/>
      <p:bldP spid="18" grpId="0" animBg="1"/>
      <p:bldP spid="19" grpId="0" animBg="1"/>
      <p:bldP spid="24" grpId="0" animBg="1"/>
      <p:bldP spid="30" grpId="0" animBg="1"/>
      <p:bldP spid="1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00542132"/>
          <p:cNvPicPr>
            <a:picLocks noChangeAspect="1"/>
          </p:cNvPicPr>
          <p:nvPr/>
        </p:nvPicPr>
        <p:blipFill>
          <a:blip r:embed="rId3"/>
          <a:srcRect t="83074"/>
          <a:stretch>
            <a:fillRect/>
          </a:stretch>
        </p:blipFill>
        <p:spPr>
          <a:xfrm>
            <a:off x="-10160" y="5660390"/>
            <a:ext cx="12212320" cy="1208405"/>
          </a:xfrm>
          <a:prstGeom prst="rect">
            <a:avLst/>
          </a:prstGeom>
        </p:spPr>
      </p:pic>
      <p:pic>
        <p:nvPicPr>
          <p:cNvPr id="6"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flipV="1">
            <a:off x="-428703" y="-295942"/>
            <a:ext cx="2518415" cy="1687338"/>
          </a:xfrm>
          <a:prstGeom prst="rect">
            <a:avLst/>
          </a:prstGeom>
        </p:spPr>
      </p:pic>
      <p:sp>
        <p:nvSpPr>
          <p:cNvPr id="5" name="Rectangle 4"/>
          <p:cNvSpPr>
            <a:spLocks noChangeArrowheads="1"/>
          </p:cNvSpPr>
          <p:nvPr/>
        </p:nvSpPr>
        <p:spPr bwMode="auto">
          <a:xfrm>
            <a:off x="848639" y="1859340"/>
            <a:ext cx="104947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b="1">
                <a:latin typeface="Times New Roman" panose="02020603050405020304" pitchFamily="18" charset="0"/>
                <a:cs typeface="Times New Roman" panose="02020603050405020304" pitchFamily="18" charset="0"/>
              </a:rPr>
              <a:t>1</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Trong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bài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văn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chuyện</a:t>
            </a:r>
            <a:r>
              <a:rPr lang="en-US" altLang="en-US" sz="3000" b="1" dirty="0">
                <a:latin typeface="Times New Roman" panose="02020603050405020304" pitchFamily="18" charset="0"/>
                <a:cs typeface="Times New Roman" panose="02020603050405020304" pitchFamily="18" charset="0"/>
              </a:rPr>
              <a:t>, </a:t>
            </a:r>
            <a:r>
              <a:rPr lang="en-US" altLang="en-US" sz="3000" b="1" err="1">
                <a:latin typeface="Times New Roman" panose="02020603050405020304" pitchFamily="18" charset="0"/>
                <a:cs typeface="Times New Roman" panose="02020603050405020304" pitchFamily="18" charset="0"/>
              </a:rPr>
              <a:t>nhiều</a:t>
            </a:r>
            <a:r>
              <a:rPr lang="en-US" altLang="en-US" sz="3000" b="1">
                <a:latin typeface="Times New Roman" panose="02020603050405020304" pitchFamily="18" charset="0"/>
                <a:cs typeface="Times New Roman" panose="02020603050405020304" pitchFamily="18" charset="0"/>
              </a:rPr>
              <a:t> khi </a:t>
            </a:r>
            <a:r>
              <a:rPr lang="en-US" altLang="en-US" sz="3000" b="1" dirty="0">
                <a:latin typeface="Times New Roman" panose="02020603050405020304" pitchFamily="18" charset="0"/>
                <a:cs typeface="Times New Roman" panose="02020603050405020304" pitchFamily="18" charset="0"/>
              </a:rPr>
              <a:t>ta </a:t>
            </a:r>
            <a:r>
              <a:rPr lang="en-US" altLang="en-US" sz="3000" b="1" dirty="0" err="1">
                <a:latin typeface="Times New Roman" panose="02020603050405020304" pitchFamily="18" charset="0"/>
                <a:cs typeface="Times New Roman" panose="02020603050405020304" pitchFamily="18" charset="0"/>
              </a:rPr>
              <a:t>phải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kể</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lại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lời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nói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ý </a:t>
            </a:r>
            <a:r>
              <a:rPr lang="en-US" altLang="en-US" sz="3000" b="1" dirty="0" err="1">
                <a:latin typeface="Times New Roman" panose="02020603050405020304" pitchFamily="18" charset="0"/>
                <a:cs typeface="Times New Roman" panose="02020603050405020304" pitchFamily="18" charset="0"/>
              </a:rPr>
              <a:t>nghĩ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của</a:t>
            </a:r>
            <a:r>
              <a:rPr lang="en-US" altLang="en-US" sz="3000" b="1" dirty="0">
                <a:latin typeface="Times New Roman" panose="02020603050405020304" pitchFamily="18" charset="0"/>
                <a:cs typeface="Times New Roman" panose="02020603050405020304" pitchFamily="18" charset="0"/>
              </a:rPr>
              <a:t> </a:t>
            </a:r>
            <a:r>
              <a:rPr lang="en-US" altLang="en-US" sz="3000" b="1" err="1">
                <a:latin typeface="Times New Roman" panose="02020603050405020304" pitchFamily="18" charset="0"/>
                <a:cs typeface="Times New Roman" panose="02020603050405020304" pitchFamily="18" charset="0"/>
              </a:rPr>
              <a:t>nhân</a:t>
            </a:r>
            <a:r>
              <a:rPr lang="en-US" altLang="en-US" sz="3000" b="1">
                <a:latin typeface="Times New Roman" panose="02020603050405020304" pitchFamily="18" charset="0"/>
                <a:cs typeface="Times New Roman" panose="02020603050405020304" pitchFamily="18" charset="0"/>
              </a:rPr>
              <a:t> vật</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Lời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nói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ý </a:t>
            </a:r>
            <a:r>
              <a:rPr lang="en-US" altLang="en-US" sz="3000" b="1" dirty="0" err="1">
                <a:latin typeface="Times New Roman" panose="02020603050405020304" pitchFamily="18" charset="0"/>
                <a:cs typeface="Times New Roman" panose="02020603050405020304" pitchFamily="18" charset="0"/>
              </a:rPr>
              <a:t>nghĩ</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cũng</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nói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lên</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tính</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cách</a:t>
            </a:r>
            <a:r>
              <a:rPr lang="en-US" altLang="en-US" sz="3000" b="1" dirty="0">
                <a:latin typeface="Times New Roman" panose="02020603050405020304" pitchFamily="18" charset="0"/>
                <a:cs typeface="Times New Roman" panose="02020603050405020304" pitchFamily="18" charset="0"/>
              </a:rPr>
              <a:t> </a:t>
            </a:r>
            <a:r>
              <a:rPr lang="en-US" altLang="en-US" sz="3000" b="1" err="1">
                <a:latin typeface="Times New Roman" panose="02020603050405020304" pitchFamily="18" charset="0"/>
                <a:cs typeface="Times New Roman" panose="02020603050405020304" pitchFamily="18" charset="0"/>
              </a:rPr>
              <a:t>nhân</a:t>
            </a:r>
            <a:r>
              <a:rPr lang="en-US" altLang="en-US" sz="3000" b="1">
                <a:latin typeface="Times New Roman" panose="02020603050405020304" pitchFamily="18" charset="0"/>
                <a:cs typeface="Times New Roman" panose="02020603050405020304" pitchFamily="18" charset="0"/>
              </a:rPr>
              <a:t> vật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ý </a:t>
            </a:r>
            <a:r>
              <a:rPr lang="en-US" altLang="en-US" sz="3000" b="1" dirty="0" err="1">
                <a:latin typeface="Times New Roman" panose="02020603050405020304" pitchFamily="18" charset="0"/>
                <a:cs typeface="Times New Roman" panose="02020603050405020304" pitchFamily="18" charset="0"/>
              </a:rPr>
              <a:t>nghĩa</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câu</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chuyện</a:t>
            </a:r>
            <a:r>
              <a:rPr lang="en-US" altLang="en-US" sz="3000" dirty="0">
                <a:latin typeface="Times New Roman" panose="02020603050405020304" pitchFamily="18" charset="0"/>
                <a:cs typeface="Times New Roman" panose="02020603050405020304" pitchFamily="18" charset="0"/>
              </a:rPr>
              <a:t>. </a:t>
            </a:r>
            <a:endParaRPr lang="vi-VN" altLang="en-US" sz="3000" dirty="0">
              <a:latin typeface="Times New Roman" panose="02020603050405020304" pitchFamily="18" charset="0"/>
              <a:cs typeface="Times New Roman" panose="02020603050405020304" pitchFamily="18" charset="0"/>
            </a:endParaRPr>
          </a:p>
        </p:txBody>
      </p:sp>
      <p:sp>
        <p:nvSpPr>
          <p:cNvPr id="9" name="Rectangle 8"/>
          <p:cNvSpPr/>
          <p:nvPr/>
        </p:nvSpPr>
        <p:spPr>
          <a:xfrm>
            <a:off x="848640" y="3546678"/>
            <a:ext cx="10323271" cy="1477328"/>
          </a:xfrm>
          <a:prstGeom prst="rect">
            <a:avLst/>
          </a:prstGeom>
        </p:spPr>
        <p:txBody>
          <a:bodyPr wrap="square">
            <a:spAutoFit/>
          </a:bodyPr>
          <a:lstStyle/>
          <a:p>
            <a:pPr algn="just">
              <a:defRPr/>
            </a:pPr>
            <a:r>
              <a:rPr lang="en-US" sz="3000" b="1" dirty="0">
                <a:latin typeface="Times New Roman" panose="02020603050405020304" pitchFamily="18" charset="0"/>
                <a:cs typeface="Times New Roman" panose="02020603050405020304" pitchFamily="18" charset="0"/>
              </a:rPr>
              <a:t>2.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nói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ý </a:t>
            </a:r>
            <a:r>
              <a:rPr lang="en-US" sz="3000" b="1" dirty="0" err="1">
                <a:latin typeface="Times New Roman" panose="02020603050405020304" pitchFamily="18" charset="0"/>
                <a:cs typeface="Times New Roman" panose="02020603050405020304" pitchFamily="18" charset="0"/>
              </a:rPr>
              <a:t>nghĩ</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nhân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vật</a:t>
            </a:r>
            <a:r>
              <a:rPr lang="en-US" sz="3000" b="1" dirty="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defRPr/>
            </a:pPr>
            <a:r>
              <a:rPr lang="en-US" sz="3000" b="1">
                <a:latin typeface="Times New Roman" panose="02020603050405020304" pitchFamily="18" charset="0"/>
                <a:cs typeface="Times New Roman" panose="02020603050405020304" pitchFamily="18" charset="0"/>
              </a:rPr>
              <a:t>Kể </a:t>
            </a:r>
            <a:r>
              <a:rPr lang="en-US" sz="3000" b="1" dirty="0" err="1">
                <a:latin typeface="Times New Roman" panose="02020603050405020304" pitchFamily="18" charset="0"/>
                <a:cs typeface="Times New Roman" panose="02020603050405020304" pitchFamily="18" charset="0"/>
              </a:rPr>
              <a:t>nguyên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văn</a:t>
            </a:r>
            <a:r>
              <a:rPr lang="en-US" sz="3000" b="1" dirty="0">
                <a:latin typeface="Times New Roman" panose="02020603050405020304" pitchFamily="18" charset="0"/>
                <a:cs typeface="Times New Roman" panose="02020603050405020304" pitchFamily="18" charset="0"/>
              </a:rPr>
              <a:t> </a:t>
            </a:r>
            <a:r>
              <a:rPr lang="en-US" sz="3000" b="1" dirty="0">
                <a:solidFill>
                  <a:srgbClr val="C00000"/>
                </a:solidFill>
                <a:latin typeface="Times New Roman" panose="02020603050405020304" pitchFamily="18" charset="0"/>
                <a:cs typeface="Times New Roman" panose="02020603050405020304" pitchFamily="18" charset="0"/>
              </a:rPr>
              <a:t>(</a:t>
            </a:r>
            <a:r>
              <a:rPr lang="en-US" sz="3000" b="1" dirty="0" err="1">
                <a:solidFill>
                  <a:srgbClr val="C00000"/>
                </a:solidFill>
                <a:latin typeface="Times New Roman" panose="02020603050405020304" pitchFamily="18" charset="0"/>
                <a:cs typeface="Times New Roman" panose="02020603050405020304" pitchFamily="18" charset="0"/>
              </a:rPr>
              <a:t>lời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dẫn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trực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err="1">
                <a:solidFill>
                  <a:srgbClr val="C00000"/>
                </a:solidFill>
                <a:latin typeface="Times New Roman" panose="02020603050405020304" pitchFamily="18" charset="0"/>
                <a:cs typeface="Times New Roman" panose="02020603050405020304" pitchFamily="18" charset="0"/>
              </a:rPr>
              <a:t>tiếp</a:t>
            </a:r>
            <a:r>
              <a:rPr lang="en-US" sz="3000" b="1">
                <a:solidFill>
                  <a:srgbClr val="C00000"/>
                </a:solidFill>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defRPr/>
            </a:pPr>
            <a:r>
              <a:rPr lang="en-US" sz="3000" b="1">
                <a:latin typeface="Times New Roman" panose="02020603050405020304" pitchFamily="18" charset="0"/>
                <a:cs typeface="Times New Roman" panose="02020603050405020304" pitchFamily="18" charset="0"/>
              </a:rPr>
              <a:t>Kể </a:t>
            </a:r>
            <a:r>
              <a:rPr lang="en-US" sz="3000" b="1" dirty="0" err="1">
                <a:latin typeface="Times New Roman" panose="02020603050405020304" pitchFamily="18" charset="0"/>
                <a:cs typeface="Times New Roman" panose="02020603050405020304" pitchFamily="18" charset="0"/>
              </a:rPr>
              <a:t>bằng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kể</a:t>
            </a:r>
            <a:r>
              <a:rPr lang="en-US" sz="3000" b="1" dirty="0">
                <a:latin typeface="Times New Roman" panose="02020603050405020304" pitchFamily="18" charset="0"/>
                <a:cs typeface="Times New Roman" panose="02020603050405020304" pitchFamily="18" charset="0"/>
              </a:rPr>
              <a:t> </a:t>
            </a:r>
            <a:r>
              <a:rPr lang="en-US" sz="3000" b="1" err="1">
                <a:latin typeface="Times New Roman" panose="02020603050405020304" pitchFamily="18" charset="0"/>
                <a:cs typeface="Times New Roman" panose="02020603050405020304" pitchFamily="18" charset="0"/>
              </a:rPr>
              <a:t>chuyện</a:t>
            </a:r>
            <a:r>
              <a:rPr lang="en-US" sz="3000" b="1">
                <a:latin typeface="Times New Roman" panose="02020603050405020304" pitchFamily="18" charset="0"/>
                <a:cs typeface="Times New Roman" panose="02020603050405020304" pitchFamily="18" charset="0"/>
              </a:rPr>
              <a:t> </a:t>
            </a:r>
            <a:r>
              <a:rPr lang="en-US" sz="3000" b="1">
                <a:solidFill>
                  <a:srgbClr val="C00000"/>
                </a:solidFill>
                <a:latin typeface="Times New Roman" panose="02020603050405020304" pitchFamily="18" charset="0"/>
                <a:cs typeface="Times New Roman" panose="02020603050405020304" pitchFamily="18" charset="0"/>
              </a:rPr>
              <a:t>(</a:t>
            </a:r>
            <a:r>
              <a:rPr lang="en-US" sz="3000" b="1" dirty="0" err="1">
                <a:solidFill>
                  <a:srgbClr val="C00000"/>
                </a:solidFill>
                <a:latin typeface="Times New Roman" panose="02020603050405020304" pitchFamily="18" charset="0"/>
                <a:cs typeface="Times New Roman" panose="02020603050405020304" pitchFamily="18" charset="0"/>
              </a:rPr>
              <a:t>lời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dẫn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gián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tiếp</a:t>
            </a:r>
            <a:r>
              <a:rPr lang="en-US" sz="3000" b="1" dirty="0">
                <a:solidFill>
                  <a:srgbClr val="C00000"/>
                </a:solidFill>
                <a:latin typeface="Times New Roman" panose="02020603050405020304" pitchFamily="18" charset="0"/>
                <a:cs typeface="Times New Roman" panose="02020603050405020304" pitchFamily="18" charset="0"/>
              </a:rPr>
              <a:t>).</a:t>
            </a:r>
            <a:endParaRPr lang="vi-VN" sz="3000" b="1" dirty="0">
              <a:solidFill>
                <a:srgbClr val="C0000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25710" y="357039"/>
            <a:ext cx="3151907" cy="1138386"/>
          </a:xfrm>
          <a:prstGeom prst="bevel">
            <a:avLst/>
          </a:prstGeom>
          <a:solidFill>
            <a:srgbClr val="E8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effectLst>
                  <a:outerShdw blurRad="38100" dist="38100" dir="2700000" algn="tl">
                    <a:srgbClr val="000000">
                      <a:alpha val="43137"/>
                    </a:srgbClr>
                  </a:outerShdw>
                </a:effectLst>
              </a:rPr>
              <a:t>GHI NHỚ</a:t>
            </a:r>
          </a:p>
        </p:txBody>
      </p:sp>
      <p:pic>
        <p:nvPicPr>
          <p:cNvPr id="10" name="图片 1">
            <a:extLst>
              <a:ext uri="{FF2B5EF4-FFF2-40B4-BE49-F238E27FC236}">
                <a16:creationId xmlns:a16="http://schemas.microsoft.com/office/drawing/2014/main" id="{E6143A04-8290-47B6-97D3-EE937F3D3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494718" y="-295942"/>
            <a:ext cx="2089712" cy="1687338"/>
          </a:xfrm>
          <a:prstGeom prst="rect">
            <a:avLst/>
          </a:prstGeom>
        </p:spPr>
      </p:pic>
    </p:spTree>
    <p:extLst>
      <p:ext uri="{BB962C8B-B14F-4D97-AF65-F5344CB8AC3E}">
        <p14:creationId xmlns:p14="http://schemas.microsoft.com/office/powerpoint/2010/main" val="268222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par>
                          <p:cTn id="8" fill="hold">
                            <p:stCondLst>
                              <p:cond delay="3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par>
                          <p:cTn id="25" fill="hold">
                            <p:stCondLst>
                              <p:cond delay="500"/>
                            </p:stCondLst>
                            <p:childTnLst>
                              <p:par>
                                <p:cTn id="26" presetID="37"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1381</Words>
  <Application>Microsoft Office PowerPoint</Application>
  <PresentationFormat>Widescreen</PresentationFormat>
  <Paragraphs>132</Paragraphs>
  <Slides>17</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微软雅黑</vt:lpstr>
      <vt:lpstr>.VnTime</vt:lpstr>
      <vt:lpstr>Arial</vt:lpstr>
      <vt:lpstr>Arial Unicode MS</vt:lpstr>
      <vt:lpstr>Calibri</vt:lpstr>
      <vt:lpstr>Calibri Light</vt:lpstr>
      <vt:lpstr>Times New Roman</vt:lpstr>
      <vt:lpstr>Wingdings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Hà My Ngô</cp:lastModifiedBy>
  <cp:revision>64</cp:revision>
  <dcterms:created xsi:type="dcterms:W3CDTF">2017-09-06T02:40:00Z</dcterms:created>
  <dcterms:modified xsi:type="dcterms:W3CDTF">2021-09-16T13:06:17Z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