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7" r:id="rId8"/>
    <p:sldId id="292" r:id="rId9"/>
    <p:sldId id="258" r:id="rId10"/>
    <p:sldId id="260" r:id="rId11"/>
    <p:sldId id="261" r:id="rId12"/>
    <p:sldId id="274" r:id="rId13"/>
    <p:sldId id="291" r:id="rId14"/>
    <p:sldId id="263" r:id="rId15"/>
    <p:sldId id="264" r:id="rId16"/>
    <p:sldId id="265" r:id="rId17"/>
    <p:sldId id="266" r:id="rId18"/>
    <p:sldId id="268" r:id="rId19"/>
    <p:sldId id="269" r:id="rId20"/>
    <p:sldId id="270" r:id="rId21"/>
    <p:sldId id="271" r:id="rId22"/>
    <p:sldId id="293" r:id="rId23"/>
  </p:sldIdLst>
  <p:sldSz cx="12192000" cy="6858000"/>
  <p:notesSz cx="6858000" cy="9144000"/>
  <p:custDataLst>
    <p:tags r:id="rId2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961DF-2724-4E36-AFFB-5D0891F6FE43}" type="datetimeFigureOut">
              <a:rPr lang="vi-VN" smtClean="0"/>
              <a:t>15/09/2021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1822A-E1DC-400E-AC10-D0F445707912}" type="slidenum">
              <a:rPr lang="vi-VN" smtClean="0"/>
              <a:t>‹#›</a:t>
            </a:fld>
            <a:endParaRPr lang="vi-VN"/>
          </a:p>
        </p:txBody>
      </p:sp>
    </p:spTree>
    <p:extLst>
      <p:ext uri="{BB962C8B-B14F-4D97-AF65-F5344CB8AC3E}">
        <p14:creationId xmlns:p14="http://schemas.microsoft.com/office/powerpoint/2010/main" val="339053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137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EF616F-A75C-44DE-80D9-E2FA3F6F39CC}"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347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0765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A091C-4C64-4E75-A9E7-57A6F5EF697A}" type="datetimeFigureOut">
              <a:rPr lang="vi-VN" smtClean="0"/>
              <a:t>15/09/2021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35018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15/09/2021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405038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15/09/2021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043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28157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792611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49996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1253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10262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5372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0166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82650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38289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56354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869816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524075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78437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983198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256752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10621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931128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22567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96536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97079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37690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489819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937969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8868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527621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618060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59502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4189815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5018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07129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4616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99321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166335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047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606004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502631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0900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652543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6427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815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57730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9060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2763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35873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61930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473162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23858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62742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0625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407777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035352106"/>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A091C-4C64-4E75-A9E7-57A6F5EF697A}" type="datetimeFigureOut">
              <a:rPr lang="vi-VN" smtClean="0"/>
              <a:t>15/09/2021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912548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336628939"/>
      </p:ext>
    </p:extLst>
  </p:cSld>
  <p:clrMapOvr>
    <a:masterClrMapping/>
  </p:clrMapOvr>
  <p:transition spd="med" advTm="4000">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4"/>
            <a:ext cx="105156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9"/>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625928622"/>
      </p:ext>
    </p:extLst>
  </p:cSld>
  <p:clrMapOvr>
    <a:masterClrMapping/>
  </p:clrMapOvr>
  <p:transition spd="med" advTm="4000">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065403732"/>
      </p:ext>
    </p:extLst>
  </p:cSld>
  <p:clrMapOvr>
    <a:masterClrMapping/>
  </p:clrMapOvr>
  <p:transition spd="med" advTm="4000">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8" name="页脚占位符 7"/>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738761446"/>
      </p:ext>
    </p:extLst>
  </p:cSld>
  <p:clrMapOvr>
    <a:masterClrMapping/>
  </p:clrMapOvr>
  <p:transition spd="med" advTm="4000">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4" name="页脚占位符 3"/>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547168716"/>
      </p:ext>
    </p:extLst>
  </p:cSld>
  <p:clrMapOvr>
    <a:masterClrMapping/>
  </p:clrMapOvr>
  <p:transition spd="med" advTm="4000">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3" name="页脚占位符 2"/>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526337173"/>
      </p:ext>
    </p:extLst>
  </p:cSld>
  <p:clrMapOvr>
    <a:masterClrMapping/>
  </p:clrMapOvr>
  <p:transition spd="med" advTm="4000">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312161079"/>
      </p:ext>
    </p:extLst>
  </p:cSld>
  <p:clrMapOvr>
    <a:masterClrMapping/>
  </p:clrMapOvr>
  <p:transition spd="med" advTm="4000">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723644116"/>
      </p:ext>
    </p:extLst>
  </p:cSld>
  <p:clrMapOvr>
    <a:masterClrMapping/>
  </p:clrMapOvr>
  <p:transition spd="med" advTm="4000">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3160532670"/>
      </p:ext>
    </p:extLst>
  </p:cSld>
  <p:clrMapOvr>
    <a:masterClrMapping/>
  </p:clrMapOvr>
  <p:transition spd="med" advTm="4000">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2021/9/15</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673351070"/>
      </p:ext>
    </p:extLst>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ED4A091C-4C64-4E75-A9E7-57A6F5EF697A}" type="datetimeFigureOut">
              <a:rPr lang="vi-VN" smtClean="0"/>
              <a:t>15/09/2021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752672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026597273"/>
      </p:ext>
    </p:extLst>
  </p:cSld>
  <p:clrMapOvr>
    <a:masterClrMapping/>
  </p:clrMapOvr>
  <p:transition advClick="0" advTm="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1646344"/>
      </p:ext>
    </p:extLst>
  </p:cSld>
  <p:clrMapOvr>
    <a:masterClrMapping/>
  </p:clrMapOvr>
  <p:transition advClick="0" advTm="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055752014"/>
      </p:ext>
    </p:extLst>
  </p:cSld>
  <p:clrMapOvr>
    <a:masterClrMapping/>
  </p:clrMapOvr>
  <p:transition advClick="0" advTm="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64578874"/>
      </p:ext>
    </p:extLst>
  </p:cSld>
  <p:clrMapOvr>
    <a:masterClrMapping/>
  </p:clrMapOvr>
  <p:transition advClick="0" advTm="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7684995"/>
      </p:ext>
    </p:extLst>
  </p:cSld>
  <p:clrMapOvr>
    <a:masterClrMapping/>
  </p:clrMapOvr>
  <p:transition advClick="0" advTm="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910636"/>
      </p:ext>
    </p:extLst>
  </p:cSld>
  <p:clrMapOvr>
    <a:masterClrMapping/>
  </p:clrMapOvr>
  <p:transition advClick="0" advTm="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921978"/>
      </p:ext>
    </p:extLst>
  </p:cSld>
  <p:clrMapOvr>
    <a:masterClrMapping/>
  </p:clrMapOvr>
  <p:transition advClick="0" advTm="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218704284"/>
      </p:ext>
    </p:extLst>
  </p:cSld>
  <p:clrMapOvr>
    <a:masterClrMapping/>
  </p:clrMapOvr>
  <p:transition advClick="0" advTm="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018489833"/>
      </p:ext>
    </p:extLst>
  </p:cSld>
  <p:clrMapOvr>
    <a:masterClrMapping/>
  </p:clrMapOvr>
  <p:transition advClick="0" advTm="0">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1191347"/>
      </p:ext>
    </p:extLst>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ED4A091C-4C64-4E75-A9E7-57A6F5EF697A}" type="datetimeFigureOut">
              <a:rPr lang="vi-VN" smtClean="0"/>
              <a:t>15/09/2021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43339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1009679"/>
      </p:ext>
    </p:extLst>
  </p:cSld>
  <p:clrMapOvr>
    <a:masterClrMapping/>
  </p:clrMapOvr>
  <p:transition advClick="0" advTm="0">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17422208"/>
      </p:ext>
    </p:extLst>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ED4A091C-4C64-4E75-A9E7-57A6F5EF697A}" type="datetimeFigureOut">
              <a:rPr lang="vi-VN" smtClean="0"/>
              <a:t>15/09/2021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2669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A091C-4C64-4E75-A9E7-57A6F5EF697A}" type="datetimeFigureOut">
              <a:rPr lang="vi-VN" smtClean="0"/>
              <a:t>15/09/2021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99D95-B691-445B-8154-09A8C5B97A75}" type="slidenum">
              <a:rPr lang="vi-VN" smtClean="0"/>
              <a:t>‹#›</a:t>
            </a:fld>
            <a:endParaRPr lang="vi-VN"/>
          </a:p>
        </p:txBody>
      </p:sp>
    </p:spTree>
    <p:extLst>
      <p:ext uri="{BB962C8B-B14F-4D97-AF65-F5344CB8AC3E}">
        <p14:creationId xmlns:p14="http://schemas.microsoft.com/office/powerpoint/2010/main" val="32845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5" r:id="rId3"/>
    <p:sldLayoutId id="2147483734" r:id="rId4"/>
    <p:sldLayoutId id="214748373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353453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300673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52553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15/9/2021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025427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5" y="3715796"/>
            <a:ext cx="2693319" cy="3142204"/>
          </a:xfrm>
          <a:prstGeom prst="rect">
            <a:avLst/>
          </a:prstGeom>
        </p:spPr>
      </p:pic>
    </p:spTree>
    <p:extLst>
      <p:ext uri="{BB962C8B-B14F-4D97-AF65-F5344CB8AC3E}">
        <p14:creationId xmlns:p14="http://schemas.microsoft.com/office/powerpoint/2010/main" val="180822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3246659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4.xml"/><Relationship Id="rId7"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0723" cy="6858000"/>
          </a:xfrm>
          <a:prstGeom prst="rect">
            <a:avLst/>
          </a:prstGeom>
        </p:spPr>
      </p:pic>
      <p:sp>
        <p:nvSpPr>
          <p:cNvPr id="5" name="TextBox 4"/>
          <p:cNvSpPr txBox="1"/>
          <p:nvPr/>
        </p:nvSpPr>
        <p:spPr>
          <a:xfrm>
            <a:off x="2743201" y="130629"/>
            <a:ext cx="7550330" cy="523220"/>
          </a:xfrm>
          <a:prstGeom prst="rect">
            <a:avLst/>
          </a:prstGeom>
          <a:noFill/>
        </p:spPr>
        <p:txBody>
          <a:bodyPr wrap="square" rtlCol="0">
            <a:spAutoFit/>
          </a:bodyPr>
          <a:lstStyle/>
          <a:p>
            <a:pPr algn="ctr"/>
            <a:r>
              <a:rPr lang="en-US" sz="2800" b="1" dirty="0">
                <a:solidFill>
                  <a:srgbClr val="800080"/>
                </a:solidFill>
                <a:latin typeface="Times New Roman" panose="02020603050405020304" pitchFamily="18" charset="0"/>
                <a:cs typeface="Times New Roman" panose="02020603050405020304" pitchFamily="18" charset="0"/>
              </a:rPr>
              <a:t>TRƯỜNG TIỂU HỌC PHÚC LỢI</a:t>
            </a:r>
            <a:endParaRPr lang="vi-VN" sz="2800" b="1" dirty="0">
              <a:solidFill>
                <a:srgbClr val="80008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7663" y="1755897"/>
            <a:ext cx="10946295" cy="2308324"/>
          </a:xfrm>
          <a:prstGeom prst="rect">
            <a:avLst/>
          </a:prstGeom>
          <a:noFill/>
        </p:spPr>
        <p:txBody>
          <a:bodyPr wrap="square" rtlCol="0">
            <a:spAutoFit/>
            <a:scene3d>
              <a:camera prst="orthographicFront"/>
              <a:lightRig rig="threePt" dir="t"/>
            </a:scene3d>
            <a:sp3d extrusionH="57150">
              <a:bevelT w="12700" prst="relaxedInset"/>
            </a:sp3d>
          </a:bodyPr>
          <a:lstStyle/>
          <a:p>
            <a:pPr algn="ct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Chào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mừng</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các</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con</a:t>
            </a:r>
          </a:p>
          <a:p>
            <a:pPr algn="ct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đ</a:t>
            </a:r>
            <a:r>
              <a:rPr lang="en-US" sz="7200" b="1">
                <a:solidFill>
                  <a:srgbClr val="FF0000"/>
                </a:solidFill>
                <a:effectLst>
                  <a:outerShdw blurRad="50800" dist="50800" dir="5400000" algn="ctr" rotWithShape="0">
                    <a:srgbClr val="C00000"/>
                  </a:outerShdw>
                </a:effectLst>
                <a:latin typeface="UVN Hai Long" panose="020D0800030108070604" pitchFamily="34" charset="0"/>
              </a:rPr>
              <a:t>ến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với</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tiết</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học</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trực</a:t>
            </a:r>
            <a:r>
              <a:rPr lang="en-US" sz="7200" b="1" dirty="0">
                <a:solidFill>
                  <a:srgbClr val="FF0000"/>
                </a:solidFill>
                <a:effectLst>
                  <a:outerShdw blurRad="50800" dist="50800" dir="5400000" algn="ctr" rotWithShape="0">
                    <a:srgbClr val="C00000"/>
                  </a:outerShdw>
                </a:effectLst>
                <a:latin typeface="UVN Hai Long" panose="020D0800030108070604" pitchFamily="34" charset="0"/>
              </a:rPr>
              <a:t> </a:t>
            </a:r>
            <a:r>
              <a:rPr lang="en-US" sz="7200" b="1" dirty="0" err="1">
                <a:solidFill>
                  <a:srgbClr val="FF0000"/>
                </a:solidFill>
                <a:effectLst>
                  <a:outerShdw blurRad="50800" dist="50800" dir="5400000" algn="ctr" rotWithShape="0">
                    <a:srgbClr val="C00000"/>
                  </a:outerShdw>
                </a:effectLst>
                <a:latin typeface="UVN Hai Long" panose="020D0800030108070604" pitchFamily="34" charset="0"/>
              </a:rPr>
              <a:t>tuyến</a:t>
            </a:r>
            <a:endParaRPr lang="vi-VN" sz="7200" b="1" dirty="0">
              <a:solidFill>
                <a:srgbClr val="FF0000"/>
              </a:solidFill>
              <a:effectLst>
                <a:outerShdw blurRad="50800" dist="50800" dir="5400000" algn="ctr" rotWithShape="0">
                  <a:srgbClr val="C00000"/>
                </a:outerShdw>
              </a:effectLst>
            </a:endParaRPr>
          </a:p>
        </p:txBody>
      </p:sp>
      <p:pic>
        <p:nvPicPr>
          <p:cNvPr id="8" name="Picture 7">
            <a:extLst>
              <a:ext uri="{FF2B5EF4-FFF2-40B4-BE49-F238E27FC236}">
                <a16:creationId xmlns:a16="http://schemas.microsoft.com/office/drawing/2014/main" id="{4D17CDFB-A7AF-42D7-857E-FF94E2E1E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9105" y="510448"/>
            <a:ext cx="1642516" cy="1642516"/>
          </a:xfrm>
          <a:prstGeom prst="rect">
            <a:avLst/>
          </a:prstGeom>
        </p:spPr>
      </p:pic>
    </p:spTree>
    <p:extLst>
      <p:ext uri="{BB962C8B-B14F-4D97-AF65-F5344CB8AC3E}">
        <p14:creationId xmlns:p14="http://schemas.microsoft.com/office/powerpoint/2010/main" val="1529711873"/>
      </p:ext>
    </p:extLst>
  </p:cSld>
  <p:clrMapOvr>
    <a:masterClrMapping/>
  </p:clrMapOvr>
  <mc:AlternateContent xmlns:mc="http://schemas.openxmlformats.org/markup-compatibility/2006" xmlns:p14="http://schemas.microsoft.com/office/powerpoint/2010/main">
    <mc:Choice Requires="p14">
      <p:transition spd="slow" p14:dur="2000" advTm="11073"/>
    </mc:Choice>
    <mc:Fallback xmlns="">
      <p:transition spd="slow" advTm="11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grpId="0" nodeType="clickEffect">
                                  <p:stCondLst>
                                    <p:cond delay="0"/>
                                  </p:stCondLst>
                                  <p:iterate type="lt">
                                    <p:tmPct val="4000"/>
                                  </p:iterate>
                                  <p:childTnLst>
                                    <p:set>
                                      <p:cBhvr override="childStyle">
                                        <p:cTn id="6" dur="2000" fill="hold"/>
                                        <p:tgtEl>
                                          <p:spTgt spid="7"/>
                                        </p:tgtEl>
                                        <p:attrNameLst>
                                          <p:attrName>style.color</p:attrName>
                                        </p:attrNameLst>
                                      </p:cBhvr>
                                      <p:to>
                                        <p:clrVal>
                                          <a:srgbClr val="C00000"/>
                                        </p:clrVal>
                                      </p:to>
                                    </p:set>
                                    <p:set>
                                      <p:cBhvr>
                                        <p:cTn id="7" dur="2000" fill="hold"/>
                                        <p:tgtEl>
                                          <p:spTgt spid="7"/>
                                        </p:tgtEl>
                                        <p:attrNameLst>
                                          <p:attrName>fillcolor</p:attrName>
                                        </p:attrNameLst>
                                      </p:cBhvr>
                                      <p:to>
                                        <p:clrVal>
                                          <a:srgbClr val="C00000"/>
                                        </p:clrVal>
                                      </p:to>
                                    </p:set>
                                    <p:set>
                                      <p:cBhvr>
                                        <p:cTn id="8"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50646" y="572000"/>
            <a:ext cx="10580915" cy="5016758"/>
          </a:xfrm>
          <a:prstGeom prst="rect">
            <a:avLst/>
          </a:prstGeom>
        </p:spPr>
        <p:txBody>
          <a:bodyPr wrap="square">
            <a:spAutoFit/>
          </a:bodyPr>
          <a:lstStyle/>
          <a:p>
            <a:pPr algn="ctr"/>
            <a:r>
              <a:rPr lang="vi-VN" sz="4000" b="1" dirty="0">
                <a:solidFill>
                  <a:srgbClr val="FF0000"/>
                </a:solidFill>
              </a:rPr>
              <a:t>Nếu hai số có số chữ số </a:t>
            </a:r>
            <a:r>
              <a:rPr lang="vi-VN" sz="4000" b="1">
                <a:solidFill>
                  <a:srgbClr val="FF0000"/>
                </a:solidFill>
              </a:rPr>
              <a:t>bằng nhau</a:t>
            </a:r>
            <a:endParaRPr lang="en-US" sz="4000" b="1">
              <a:solidFill>
                <a:srgbClr val="FF0000"/>
              </a:solidFill>
            </a:endParaRPr>
          </a:p>
          <a:p>
            <a:endParaRPr lang="en-US" sz="4000" b="1">
              <a:solidFill>
                <a:srgbClr val="FF0000"/>
              </a:solidFill>
            </a:endParaRPr>
          </a:p>
          <a:p>
            <a:endParaRPr lang="vi-VN" sz="4000" b="1" dirty="0">
              <a:solidFill>
                <a:srgbClr val="FF0000"/>
              </a:solidFill>
            </a:endParaRPr>
          </a:p>
          <a:p>
            <a:r>
              <a:rPr lang="vi-VN" sz="4000" b="1" dirty="0"/>
              <a:t>Ta so sánh các cặp chữ số ở cùng hàng với nhau, lần lượt từ trái sang phải. Nếu chữ số nào lớn hơn thì số tương ứng sẽ lớn hơn, nếu chúng bằng nhau ta so sánh đến cặp chữ số ở hàng tiếp theo.</a:t>
            </a:r>
            <a:r>
              <a:rPr lang="vi-VN" b="1" dirty="0"/>
              <a:t> </a:t>
            </a:r>
          </a:p>
        </p:txBody>
      </p:sp>
    </p:spTree>
    <p:extLst>
      <p:ext uri="{BB962C8B-B14F-4D97-AF65-F5344CB8AC3E}">
        <p14:creationId xmlns:p14="http://schemas.microsoft.com/office/powerpoint/2010/main" val="23741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7646" y="354149"/>
            <a:ext cx="10620102" cy="677108"/>
          </a:xfrm>
          <a:prstGeom prst="rect">
            <a:avLst/>
          </a:prstGeom>
          <a:noFill/>
        </p:spPr>
        <p:txBody>
          <a:bodyPr wrap="square" rtlCol="0">
            <a:spAutoFit/>
          </a:bodyPr>
          <a:lstStyle/>
          <a:p>
            <a:r>
              <a:rPr lang="en-US" sz="3800" b="1" dirty="0">
                <a:ln w="9525">
                  <a:solidFill>
                    <a:schemeClr val="bg1"/>
                  </a:solidFill>
                  <a:prstDash val="solid"/>
                </a:ln>
                <a:solidFill>
                  <a:srgbClr val="FFFF00"/>
                </a:solidFill>
                <a:effectLst>
                  <a:outerShdw blurRad="12700" dist="38100" dir="2700000" algn="tl" rotWithShape="0">
                    <a:schemeClr val="bg1">
                      <a:lumMod val="50000"/>
                    </a:schemeClr>
                  </a:outerShdw>
                </a:effectLst>
              </a:rPr>
              <a:t>Khi so sánh các số có nhiều chữ số với nhau ta cần: </a:t>
            </a:r>
            <a:endParaRPr lang="vi-VN" sz="38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sp>
        <p:nvSpPr>
          <p:cNvPr id="8" name="TextBox 7"/>
          <p:cNvSpPr txBox="1"/>
          <p:nvPr/>
        </p:nvSpPr>
        <p:spPr>
          <a:xfrm>
            <a:off x="757646" y="1457235"/>
            <a:ext cx="11158583" cy="147732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 So sánh số các chữ số của hai số với nhau</a:t>
            </a:r>
          </a:p>
          <a:p>
            <a:r>
              <a:rPr lang="en-US" sz="3000" b="1" dirty="0">
                <a:solidFill>
                  <a:srgbClr val="002060"/>
                </a:solidFill>
                <a:latin typeface="Times New Roman" panose="02020603050405020304" pitchFamily="18" charset="0"/>
                <a:cs typeface="Times New Roman" panose="02020603050405020304" pitchFamily="18" charset="0"/>
              </a:rPr>
              <a:t>+</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Số nào có nhiều chữ số hơn thì số đó lớn hơn</a:t>
            </a:r>
          </a:p>
          <a:p>
            <a:r>
              <a:rPr lang="en-US" sz="3000" b="1" dirty="0">
                <a:solidFill>
                  <a:srgbClr val="002060"/>
                </a:solidFill>
                <a:latin typeface="Times New Roman" panose="02020603050405020304" pitchFamily="18" charset="0"/>
                <a:cs typeface="Times New Roman" panose="02020603050405020304" pitchFamily="18" charset="0"/>
              </a:rPr>
              <a:t>+ Số nào có ít chữ số hơn thì số đó </a:t>
            </a:r>
            <a:r>
              <a:rPr lang="en-US" sz="3000" b="1">
                <a:solidFill>
                  <a:srgbClr val="002060"/>
                </a:solidFill>
                <a:latin typeface="Times New Roman" panose="02020603050405020304" pitchFamily="18" charset="0"/>
                <a:cs typeface="Times New Roman" panose="02020603050405020304" pitchFamily="18" charset="0"/>
              </a:rPr>
              <a:t>bé hơn</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6C19F76-32AA-45CF-BBC6-291339B09DA5}"/>
              </a:ext>
            </a:extLst>
          </p:cNvPr>
          <p:cNvSpPr txBox="1"/>
          <p:nvPr/>
        </p:nvSpPr>
        <p:spPr>
          <a:xfrm>
            <a:off x="3688080" y="3661341"/>
            <a:ext cx="7762240" cy="2246769"/>
          </a:xfrm>
          <a:prstGeom prst="rect">
            <a:avLst/>
          </a:prstGeom>
          <a:noFill/>
        </p:spPr>
        <p:txBody>
          <a:bodyPr wrap="square">
            <a:spAutoFit/>
          </a:bodyPr>
          <a:lstStyle/>
          <a:p>
            <a:r>
              <a:rPr lang="vi-VN" sz="2800" b="1">
                <a:solidFill>
                  <a:srgbClr val="FF0000"/>
                </a:solidFill>
                <a:latin typeface="+mj-lt"/>
              </a:rPr>
              <a:t>- Các số  có số chữ số bằng nhau</a:t>
            </a:r>
          </a:p>
          <a:p>
            <a:r>
              <a:rPr lang="vi-VN" sz="2800" b="1">
                <a:latin typeface="+mj-lt"/>
              </a:rPr>
              <a:t>Ta so sánh các chữ số ở cùng hàng với nhau, lần lượt từ trái sang phải. Nếu chữ số nào lớn hơn thì số tương ứng sẽ lớn hơn, nếu chúng bằng nhau ta so sánh đến cặp chữ số ở hàng tiếp theo. </a:t>
            </a:r>
            <a:endParaRPr lang="vi-VN" sz="2800" b="1" dirty="0">
              <a:latin typeface="+mj-lt"/>
            </a:endParaRPr>
          </a:p>
        </p:txBody>
      </p:sp>
    </p:spTree>
    <p:extLst>
      <p:ext uri="{BB962C8B-B14F-4D97-AF65-F5344CB8AC3E}">
        <p14:creationId xmlns:p14="http://schemas.microsoft.com/office/powerpoint/2010/main" val="34198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684588" y="-180437"/>
            <a:ext cx="5334000" cy="120032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Bài</a:t>
            </a:r>
            <a:r>
              <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tập</a:t>
            </a:r>
            <a:endPar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3" name="Content Placeholder 2"/>
          <p:cNvSpPr>
            <a:spLocks/>
          </p:cNvSpPr>
          <p:nvPr/>
        </p:nvSpPr>
        <p:spPr bwMode="auto">
          <a:xfrm>
            <a:off x="2050869" y="1266855"/>
            <a:ext cx="973182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lnSpc>
                <a:spcPct val="90000"/>
              </a:lnSpc>
              <a:spcBef>
                <a:spcPct val="20000"/>
              </a:spcBef>
              <a:spcAft>
                <a:spcPct val="0"/>
              </a:spcAft>
            </a:pPr>
            <a:r>
              <a:rPr lang="en-US" altLang="vi-VN" sz="4000" b="1" dirty="0">
                <a:solidFill>
                  <a:srgbClr val="0070C0"/>
                </a:solidFill>
                <a:latin typeface="Times New Roman" panose="02020603050405020304" pitchFamily="18" charset="0"/>
                <a:cs typeface="Times New Roman" panose="02020603050405020304" pitchFamily="18" charset="0"/>
              </a:rPr>
              <a:t>Bài 1:</a:t>
            </a:r>
            <a:endParaRPr lang="en-US" altLang="vi-VN" sz="4000" b="1" dirty="0">
              <a:solidFill>
                <a:srgbClr val="0070C0"/>
              </a:solidFill>
              <a:latin typeface=".VnAvantH" panose="020B7200000000000000" pitchFamily="34" charset="0"/>
            </a:endParaRPr>
          </a:p>
          <a:p>
            <a:pPr eaLnBrk="1" fontAlgn="base" hangingPunct="1">
              <a:lnSpc>
                <a:spcPct val="90000"/>
              </a:lnSpc>
              <a:spcBef>
                <a:spcPct val="20000"/>
              </a:spcBef>
              <a:spcAft>
                <a:spcPct val="0"/>
              </a:spcAft>
            </a:pPr>
            <a:endParaRPr lang="en-US" altLang="vi-VN" sz="600" b="1" dirty="0">
              <a:solidFill>
                <a:prstClr val="black"/>
              </a:solidFill>
              <a:latin typeface=".VnAvantH" panose="020B7200000000000000" pitchFamily="34" charset="0"/>
            </a:endParaRP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9999      ...  10 000	   653 211 ...  653 211</a:t>
            </a: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99 999   ...  100 000	   43 256   ...  432 510</a:t>
            </a: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726 585 ... 557 652</a:t>
            </a:r>
            <a:r>
              <a:rPr lang="en-US" altLang="vi-VN" sz="4000" b="1" dirty="0">
                <a:solidFill>
                  <a:prstClr val="black"/>
                </a:solidFill>
                <a:latin typeface="Calibri" panose="020F0502020204030204" pitchFamily="34" charset="0"/>
              </a:rPr>
              <a:t>	   </a:t>
            </a:r>
            <a:r>
              <a:rPr lang="en-US" altLang="vi-VN" sz="4000" b="1" dirty="0">
                <a:solidFill>
                  <a:srgbClr val="7030A0"/>
                </a:solidFill>
                <a:latin typeface="Calibri" panose="020F0502020204030204" pitchFamily="34" charset="0"/>
              </a:rPr>
              <a:t>845 713 ...  854 713</a:t>
            </a:r>
          </a:p>
        </p:txBody>
      </p:sp>
      <p:grpSp>
        <p:nvGrpSpPr>
          <p:cNvPr id="2" name="Group 7"/>
          <p:cNvGrpSpPr>
            <a:grpSpLocks/>
          </p:cNvGrpSpPr>
          <p:nvPr/>
        </p:nvGrpSpPr>
        <p:grpSpPr bwMode="auto">
          <a:xfrm>
            <a:off x="668381" y="2240498"/>
            <a:ext cx="533400" cy="1683536"/>
            <a:chOff x="4038600" y="609600"/>
            <a:chExt cx="533400" cy="1295400"/>
          </a:xfrm>
        </p:grpSpPr>
        <p:sp>
          <p:nvSpPr>
            <p:cNvPr id="4" name="Rectangle 3"/>
            <p:cNvSpPr/>
            <p:nvPr/>
          </p:nvSpPr>
          <p:spPr>
            <a:xfrm>
              <a:off x="4038600" y="609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a:solidFill>
                    <a:prstClr val="white"/>
                  </a:solidFill>
                  <a:latin typeface="Calibri"/>
                </a:rPr>
                <a:t>&gt;</a:t>
              </a:r>
            </a:p>
          </p:txBody>
        </p:sp>
        <p:sp>
          <p:nvSpPr>
            <p:cNvPr id="6" name="Rectangle 5"/>
            <p:cNvSpPr/>
            <p:nvPr/>
          </p:nvSpPr>
          <p:spPr>
            <a:xfrm>
              <a:off x="4038600" y="10668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&lt;</a:t>
              </a:r>
            </a:p>
          </p:txBody>
        </p:sp>
        <p:sp>
          <p:nvSpPr>
            <p:cNvPr id="7" name="Rectangle 6"/>
            <p:cNvSpPr/>
            <p:nvPr/>
          </p:nvSpPr>
          <p:spPr>
            <a:xfrm>
              <a:off x="4038600" y="15240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a:t>
              </a:r>
            </a:p>
          </p:txBody>
        </p:sp>
      </p:grpSp>
      <p:sp>
        <p:nvSpPr>
          <p:cNvPr id="5" name="TextBox 4"/>
          <p:cNvSpPr txBox="1"/>
          <p:nvPr/>
        </p:nvSpPr>
        <p:spPr>
          <a:xfrm>
            <a:off x="1286691" y="2483076"/>
            <a:ext cx="764178" cy="1015663"/>
          </a:xfrm>
          <a:prstGeom prst="rect">
            <a:avLst/>
          </a:prstGeom>
          <a:noFill/>
        </p:spPr>
        <p:txBody>
          <a:bodyPr wrap="square" rtlCol="0">
            <a:spAutoFit/>
          </a:bodyPr>
          <a:lstStyle/>
          <a:p>
            <a:r>
              <a:rPr lang="en-US" sz="6000" b="1" dirty="0">
                <a:solidFill>
                  <a:srgbClr val="FF0000"/>
                </a:solidFill>
              </a:rPr>
              <a:t>?</a:t>
            </a:r>
            <a:endParaRPr lang="vi-VN" sz="6000" b="1" dirty="0">
              <a:solidFill>
                <a:srgbClr val="FF0000"/>
              </a:solidFill>
            </a:endParaRPr>
          </a:p>
        </p:txBody>
      </p:sp>
    </p:spTree>
    <p:extLst>
      <p:ext uri="{BB962C8B-B14F-4D97-AF65-F5344CB8AC3E}">
        <p14:creationId xmlns:p14="http://schemas.microsoft.com/office/powerpoint/2010/main" val="243912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3875087" y="38576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endParaRPr lang="vi-VN" altLang="vi-VN" sz="1800">
              <a:solidFill>
                <a:prstClr val="black"/>
              </a:solidFill>
              <a:latin typeface=".VnAvant" panose="020B7200000000000000" pitchFamily="34" charset="0"/>
            </a:endParaRPr>
          </a:p>
        </p:txBody>
      </p:sp>
      <p:sp>
        <p:nvSpPr>
          <p:cNvPr id="6148" name="TextBox 13"/>
          <p:cNvSpPr txBox="1">
            <a:spLocks noChangeArrowheads="1"/>
          </p:cNvSpPr>
          <p:nvPr/>
        </p:nvSpPr>
        <p:spPr bwMode="auto">
          <a:xfrm>
            <a:off x="1604963" y="4962525"/>
            <a:ext cx="3429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p:txBody>
      </p:sp>
      <p:sp>
        <p:nvSpPr>
          <p:cNvPr id="9228" name="Text Box 12"/>
          <p:cNvSpPr txBox="1">
            <a:spLocks noChangeArrowheads="1"/>
          </p:cNvSpPr>
          <p:nvPr/>
        </p:nvSpPr>
        <p:spPr bwMode="auto">
          <a:xfrm>
            <a:off x="1604963" y="1460998"/>
            <a:ext cx="877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200" b="1" dirty="0" err="1">
                <a:solidFill>
                  <a:srgbClr val="0000FF"/>
                </a:solidFill>
                <a:latin typeface="Arial" panose="020B0604020202020204" pitchFamily="34" charset="0"/>
                <a:cs typeface="Arial" panose="020B0604020202020204" pitchFamily="34" charset="0"/>
              </a:rPr>
              <a:t>Bài</a:t>
            </a:r>
            <a:r>
              <a:rPr lang="en-US" altLang="vi-VN" sz="3200" b="1" dirty="0">
                <a:solidFill>
                  <a:srgbClr val="0000FF"/>
                </a:solidFill>
                <a:latin typeface="Arial" panose="020B0604020202020204" pitchFamily="34" charset="0"/>
                <a:cs typeface="Arial" panose="020B0604020202020204" pitchFamily="34" charset="0"/>
              </a:rPr>
              <a:t> 2: </a:t>
            </a:r>
            <a:r>
              <a:rPr lang="en-US" altLang="vi-VN" sz="3200" b="1" dirty="0" err="1">
                <a:solidFill>
                  <a:srgbClr val="0000FF"/>
                </a:solidFill>
                <a:latin typeface="Arial" panose="020B0604020202020204" pitchFamily="34" charset="0"/>
                <a:cs typeface="Arial" panose="020B0604020202020204" pitchFamily="34" charset="0"/>
              </a:rPr>
              <a:t>Tìm</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số</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lớn</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nhất</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trong</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các</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số</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sau</a:t>
            </a:r>
            <a:endParaRPr lang="en-US" altLang="vi-VN" sz="3200" b="1" dirty="0">
              <a:solidFill>
                <a:srgbClr val="0000FF"/>
              </a:solidFill>
              <a:latin typeface="Arial" panose="020B0604020202020204" pitchFamily="34" charset="0"/>
              <a:cs typeface="Arial" panose="020B0604020202020204" pitchFamily="34" charset="0"/>
            </a:endParaRPr>
          </a:p>
        </p:txBody>
      </p:sp>
      <p:sp>
        <p:nvSpPr>
          <p:cNvPr id="9229" name="Text Box 13"/>
          <p:cNvSpPr txBox="1">
            <a:spLocks noChangeArrowheads="1"/>
          </p:cNvSpPr>
          <p:nvPr/>
        </p:nvSpPr>
        <p:spPr bwMode="auto">
          <a:xfrm>
            <a:off x="2242980" y="2178299"/>
            <a:ext cx="749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FF00FF"/>
                </a:solidFill>
              </a:rPr>
              <a:t>59 876; 651 321; 499 873; 902 011</a:t>
            </a:r>
          </a:p>
        </p:txBody>
      </p:sp>
      <p:grpSp>
        <p:nvGrpSpPr>
          <p:cNvPr id="2" name="Group 22"/>
          <p:cNvGrpSpPr>
            <a:grpSpLocks/>
          </p:cNvGrpSpPr>
          <p:nvPr/>
        </p:nvGrpSpPr>
        <p:grpSpPr bwMode="auto">
          <a:xfrm>
            <a:off x="2655888" y="3062287"/>
            <a:ext cx="2357438" cy="825499"/>
            <a:chOff x="1728" y="1899"/>
            <a:chExt cx="1485" cy="520"/>
          </a:xfrm>
        </p:grpSpPr>
        <p:pic>
          <p:nvPicPr>
            <p:cNvPr id="6163" name="Picture 14" descr="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1899"/>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18"/>
            <p:cNvSpPr txBox="1">
              <a:spLocks noChangeArrowheads="1"/>
            </p:cNvSpPr>
            <p:nvPr/>
          </p:nvSpPr>
          <p:spPr bwMode="auto">
            <a:xfrm>
              <a:off x="2208" y="1973"/>
              <a:ext cx="10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59 876</a:t>
              </a:r>
            </a:p>
          </p:txBody>
        </p:sp>
      </p:grpSp>
      <p:grpSp>
        <p:nvGrpSpPr>
          <p:cNvPr id="3" name="Group 23"/>
          <p:cNvGrpSpPr>
            <a:grpSpLocks/>
          </p:cNvGrpSpPr>
          <p:nvPr/>
        </p:nvGrpSpPr>
        <p:grpSpPr bwMode="auto">
          <a:xfrm>
            <a:off x="6332537" y="3019425"/>
            <a:ext cx="2689225" cy="795338"/>
            <a:chOff x="3600" y="1872"/>
            <a:chExt cx="1694" cy="501"/>
          </a:xfrm>
        </p:grpSpPr>
        <p:pic>
          <p:nvPicPr>
            <p:cNvPr id="6161" name="Picture 15" descr="B">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1872"/>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9"/>
            <p:cNvSpPr txBox="1">
              <a:spLocks noChangeArrowheads="1"/>
            </p:cNvSpPr>
            <p:nvPr/>
          </p:nvSpPr>
          <p:spPr bwMode="auto">
            <a:xfrm>
              <a:off x="4128" y="1920"/>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651 321</a:t>
              </a:r>
            </a:p>
          </p:txBody>
        </p:sp>
      </p:grpSp>
      <p:grpSp>
        <p:nvGrpSpPr>
          <p:cNvPr id="4" name="Group 24"/>
          <p:cNvGrpSpPr>
            <a:grpSpLocks/>
          </p:cNvGrpSpPr>
          <p:nvPr/>
        </p:nvGrpSpPr>
        <p:grpSpPr bwMode="auto">
          <a:xfrm>
            <a:off x="2655887" y="4314825"/>
            <a:ext cx="2613025" cy="839788"/>
            <a:chOff x="1728" y="2688"/>
            <a:chExt cx="1646" cy="529"/>
          </a:xfrm>
        </p:grpSpPr>
        <p:pic>
          <p:nvPicPr>
            <p:cNvPr id="6159" name="Picture 16" descr="C">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2688"/>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20"/>
            <p:cNvSpPr txBox="1">
              <a:spLocks noChangeArrowheads="1"/>
            </p:cNvSpPr>
            <p:nvPr/>
          </p:nvSpPr>
          <p:spPr bwMode="auto">
            <a:xfrm>
              <a:off x="2208" y="2771"/>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499 873</a:t>
              </a:r>
            </a:p>
          </p:txBody>
        </p:sp>
      </p:grpSp>
      <p:grpSp>
        <p:nvGrpSpPr>
          <p:cNvPr id="5" name="Group 25"/>
          <p:cNvGrpSpPr>
            <a:grpSpLocks/>
          </p:cNvGrpSpPr>
          <p:nvPr/>
        </p:nvGrpSpPr>
        <p:grpSpPr bwMode="auto">
          <a:xfrm>
            <a:off x="6332537" y="4314825"/>
            <a:ext cx="2613025" cy="795338"/>
            <a:chOff x="3600" y="2688"/>
            <a:chExt cx="1646" cy="501"/>
          </a:xfrm>
        </p:grpSpPr>
        <p:pic>
          <p:nvPicPr>
            <p:cNvPr id="6157" name="Picture 17" descr="D">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 y="2688"/>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1"/>
            <p:cNvSpPr txBox="1">
              <a:spLocks noChangeArrowheads="1"/>
            </p:cNvSpPr>
            <p:nvPr/>
          </p:nvSpPr>
          <p:spPr bwMode="auto">
            <a:xfrm>
              <a:off x="4080" y="2736"/>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902 011</a:t>
              </a:r>
            </a:p>
          </p:txBody>
        </p:sp>
      </p:grpSp>
      <p:sp>
        <p:nvSpPr>
          <p:cNvPr id="19" name="TextBox 18">
            <a:extLst>
              <a:ext uri="{FF2B5EF4-FFF2-40B4-BE49-F238E27FC236}">
                <a16:creationId xmlns:a16="http://schemas.microsoft.com/office/drawing/2014/main" id="{CD754150-030A-4E65-B3A0-237228CAF2B6}"/>
              </a:ext>
            </a:extLst>
          </p:cNvPr>
          <p:cNvSpPr txBox="1"/>
          <p:nvPr/>
        </p:nvSpPr>
        <p:spPr>
          <a:xfrm>
            <a:off x="3875087" y="98405"/>
            <a:ext cx="5334000" cy="120032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Bài</a:t>
            </a:r>
            <a:r>
              <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tập</a:t>
            </a:r>
            <a:endPar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35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anim calcmode="lin" valueType="num">
                                      <p:cBhvr>
                                        <p:cTn id="8" dur="1000" fill="hold"/>
                                        <p:tgtEl>
                                          <p:spTgt spid="9228"/>
                                        </p:tgtEl>
                                        <p:attrNameLst>
                                          <p:attrName>ppt_x</p:attrName>
                                        </p:attrNameLst>
                                      </p:cBhvr>
                                      <p:tavLst>
                                        <p:tav tm="0">
                                          <p:val>
                                            <p:strVal val="#ppt_x"/>
                                          </p:val>
                                        </p:tav>
                                        <p:tav tm="100000">
                                          <p:val>
                                            <p:strVal val="#ppt_x"/>
                                          </p:val>
                                        </p:tav>
                                      </p:tavLst>
                                    </p:anim>
                                    <p:anim calcmode="lin" valueType="num">
                                      <p:cBhvr>
                                        <p:cTn id="9" dur="1000" fill="hold"/>
                                        <p:tgtEl>
                                          <p:spTgt spid="92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229"/>
                                        </p:tgtEl>
                                        <p:attrNameLst>
                                          <p:attrName>style.visibility</p:attrName>
                                        </p:attrNameLst>
                                      </p:cBhvr>
                                      <p:to>
                                        <p:strVal val="visible"/>
                                      </p:to>
                                    </p:set>
                                    <p:animEffect transition="in" filter="wipe(left)">
                                      <p:cBhvr>
                                        <p:cTn id="14" dur="2000"/>
                                        <p:tgtEl>
                                          <p:spTgt spid="92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xit" presetSubtype="0" accel="100000" fill="hold" nodeType="clickEffect">
                                  <p:stCondLst>
                                    <p:cond delay="0"/>
                                  </p:stCondLst>
                                  <p:childTnLst>
                                    <p:anim calcmode="lin" valueType="num">
                                      <p:cBhvr>
                                        <p:cTn id="46" dur="1000"/>
                                        <p:tgtEl>
                                          <p:spTgt spid="2"/>
                                        </p:tgtEl>
                                        <p:attrNameLst>
                                          <p:attrName>ppt_w</p:attrName>
                                        </p:attrNameLst>
                                      </p:cBhvr>
                                      <p:tavLst>
                                        <p:tav tm="0">
                                          <p:val>
                                            <p:strVal val="ppt_w"/>
                                          </p:val>
                                        </p:tav>
                                        <p:tav tm="100000">
                                          <p:val>
                                            <p:strVal val="ppt_w+.3"/>
                                          </p:val>
                                        </p:tav>
                                      </p:tavLst>
                                    </p:anim>
                                    <p:anim calcmode="lin" valueType="num">
                                      <p:cBhvr>
                                        <p:cTn id="47" dur="1000"/>
                                        <p:tgtEl>
                                          <p:spTgt spid="2"/>
                                        </p:tgtEl>
                                        <p:attrNameLst>
                                          <p:attrName>ppt_h</p:attrName>
                                        </p:attrNameLst>
                                      </p:cBhvr>
                                      <p:tavLst>
                                        <p:tav tm="0">
                                          <p:val>
                                            <p:strVal val="ppt_h"/>
                                          </p:val>
                                        </p:tav>
                                        <p:tav tm="100000">
                                          <p:val>
                                            <p:strVal val="ppt_h"/>
                                          </p:val>
                                        </p:tav>
                                      </p:tavLst>
                                    </p:anim>
                                    <p:animEffect transition="out" filter="fade">
                                      <p:cBhvr>
                                        <p:cTn id="48" dur="1000"/>
                                        <p:tgtEl>
                                          <p:spTgt spid="2"/>
                                        </p:tgtEl>
                                      </p:cBhvr>
                                    </p:animEffect>
                                    <p:set>
                                      <p:cBhvr>
                                        <p:cTn id="49" dur="1" fill="hold">
                                          <p:stCondLst>
                                            <p:cond delay="999"/>
                                          </p:stCondLst>
                                        </p:cTn>
                                        <p:tgtEl>
                                          <p:spTgt spid="2"/>
                                        </p:tgtEl>
                                        <p:attrNameLst>
                                          <p:attrName>style.visibility</p:attrName>
                                        </p:attrNameLst>
                                      </p:cBhvr>
                                      <p:to>
                                        <p:strVal val="hidden"/>
                                      </p:to>
                                    </p:set>
                                  </p:childTnLst>
                                </p:cTn>
                              </p:par>
                              <p:par>
                                <p:cTn id="50" presetID="50" presetClass="exit" presetSubtype="0" accel="100000" fill="hold" nodeType="withEffect">
                                  <p:stCondLst>
                                    <p:cond delay="0"/>
                                  </p:stCondLst>
                                  <p:childTnLst>
                                    <p:anim calcmode="lin" valueType="num">
                                      <p:cBhvr>
                                        <p:cTn id="51" dur="1000"/>
                                        <p:tgtEl>
                                          <p:spTgt spid="3"/>
                                        </p:tgtEl>
                                        <p:attrNameLst>
                                          <p:attrName>ppt_w</p:attrName>
                                        </p:attrNameLst>
                                      </p:cBhvr>
                                      <p:tavLst>
                                        <p:tav tm="0">
                                          <p:val>
                                            <p:strVal val="ppt_w"/>
                                          </p:val>
                                        </p:tav>
                                        <p:tav tm="100000">
                                          <p:val>
                                            <p:strVal val="ppt_w+.3"/>
                                          </p:val>
                                        </p:tav>
                                      </p:tavLst>
                                    </p:anim>
                                    <p:anim calcmode="lin" valueType="num">
                                      <p:cBhvr>
                                        <p:cTn id="52" dur="1000"/>
                                        <p:tgtEl>
                                          <p:spTgt spid="3"/>
                                        </p:tgtEl>
                                        <p:attrNameLst>
                                          <p:attrName>ppt_h</p:attrName>
                                        </p:attrNameLst>
                                      </p:cBhvr>
                                      <p:tavLst>
                                        <p:tav tm="0">
                                          <p:val>
                                            <p:strVal val="ppt_h"/>
                                          </p:val>
                                        </p:tav>
                                        <p:tav tm="100000">
                                          <p:val>
                                            <p:strVal val="ppt_h"/>
                                          </p:val>
                                        </p:tav>
                                      </p:tavLst>
                                    </p:anim>
                                    <p:animEffect transition="out" filter="fade">
                                      <p:cBhvr>
                                        <p:cTn id="53" dur="1000"/>
                                        <p:tgtEl>
                                          <p:spTgt spid="3"/>
                                        </p:tgtEl>
                                      </p:cBhvr>
                                    </p:animEffect>
                                    <p:set>
                                      <p:cBhvr>
                                        <p:cTn id="54" dur="1" fill="hold">
                                          <p:stCondLst>
                                            <p:cond delay="999"/>
                                          </p:stCondLst>
                                        </p:cTn>
                                        <p:tgtEl>
                                          <p:spTgt spid="3"/>
                                        </p:tgtEl>
                                        <p:attrNameLst>
                                          <p:attrName>style.visibility</p:attrName>
                                        </p:attrNameLst>
                                      </p:cBhvr>
                                      <p:to>
                                        <p:strVal val="hidden"/>
                                      </p:to>
                                    </p:set>
                                  </p:childTnLst>
                                </p:cTn>
                              </p:par>
                              <p:par>
                                <p:cTn id="55" presetID="50" presetClass="exit" presetSubtype="0" accel="100000" fill="hold" nodeType="withEffect">
                                  <p:stCondLst>
                                    <p:cond delay="0"/>
                                  </p:stCondLst>
                                  <p:childTnLst>
                                    <p:anim calcmode="lin" valueType="num">
                                      <p:cBhvr>
                                        <p:cTn id="56" dur="1000"/>
                                        <p:tgtEl>
                                          <p:spTgt spid="4"/>
                                        </p:tgtEl>
                                        <p:attrNameLst>
                                          <p:attrName>ppt_w</p:attrName>
                                        </p:attrNameLst>
                                      </p:cBhvr>
                                      <p:tavLst>
                                        <p:tav tm="0">
                                          <p:val>
                                            <p:strVal val="ppt_w"/>
                                          </p:val>
                                        </p:tav>
                                        <p:tav tm="100000">
                                          <p:val>
                                            <p:strVal val="ppt_w+.3"/>
                                          </p:val>
                                        </p:tav>
                                      </p:tavLst>
                                    </p:anim>
                                    <p:anim calcmode="lin" valueType="num">
                                      <p:cBhvr>
                                        <p:cTn id="57" dur="1000"/>
                                        <p:tgtEl>
                                          <p:spTgt spid="4"/>
                                        </p:tgtEl>
                                        <p:attrNameLst>
                                          <p:attrName>ppt_h</p:attrName>
                                        </p:attrNameLst>
                                      </p:cBhvr>
                                      <p:tavLst>
                                        <p:tav tm="0">
                                          <p:val>
                                            <p:strVal val="ppt_h"/>
                                          </p:val>
                                        </p:tav>
                                        <p:tav tm="100000">
                                          <p:val>
                                            <p:strVal val="ppt_h"/>
                                          </p:val>
                                        </p:tav>
                                      </p:tavLst>
                                    </p:anim>
                                    <p:animEffect transition="out" filter="fade">
                                      <p:cBhvr>
                                        <p:cTn id="58" dur="1000"/>
                                        <p:tgtEl>
                                          <p:spTgt spid="4"/>
                                        </p:tgtEl>
                                      </p:cBhvr>
                                    </p:animEffect>
                                    <p:set>
                                      <p:cBhvr>
                                        <p:cTn id="59" dur="1" fill="hold">
                                          <p:stCondLst>
                                            <p:cond delay="999"/>
                                          </p:stCondLst>
                                        </p:cTn>
                                        <p:tgtEl>
                                          <p:spTgt spid="4"/>
                                        </p:tgtEl>
                                        <p:attrNameLst>
                                          <p:attrName>style.visibility</p:attrName>
                                        </p:attrNameLst>
                                      </p:cBhvr>
                                      <p:to>
                                        <p:strVal val="hidden"/>
                                      </p:to>
                                    </p:set>
                                  </p:childTnLst>
                                </p:cTn>
                              </p:par>
                              <p:par>
                                <p:cTn id="60" presetID="8" presetClass="emph" presetSubtype="0" fill="hold" nodeType="withEffect">
                                  <p:stCondLst>
                                    <p:cond delay="0"/>
                                  </p:stCondLst>
                                  <p:childTnLst>
                                    <p:animRot by="21600000">
                                      <p:cBhvr>
                                        <p:cTn id="6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81943" y="2514600"/>
            <a:ext cx="7903028" cy="762000"/>
          </a:xfrm>
        </p:spPr>
        <p:txBody>
          <a:bodyPr/>
          <a:lstStyle/>
          <a:p>
            <a:pPr eaLnBrk="1" hangingPunct="1">
              <a:buFont typeface="Arial" panose="020B0604020202020204" pitchFamily="34" charset="0"/>
              <a:buNone/>
            </a:pPr>
            <a:r>
              <a:rPr lang="en-US" altLang="vi-VN" sz="4000" b="1" dirty="0">
                <a:solidFill>
                  <a:srgbClr val="FF00FF"/>
                </a:solidFill>
              </a:rPr>
              <a:t>2467 ; 28 092 ; 943 567 ; 932 018</a:t>
            </a:r>
          </a:p>
        </p:txBody>
      </p:sp>
      <p:sp>
        <p:nvSpPr>
          <p:cNvPr id="10254" name="Text Box 14"/>
          <p:cNvSpPr txBox="1">
            <a:spLocks noChangeArrowheads="1"/>
          </p:cNvSpPr>
          <p:nvPr/>
        </p:nvSpPr>
        <p:spPr bwMode="auto">
          <a:xfrm>
            <a:off x="971551" y="1828800"/>
            <a:ext cx="107777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200" b="1" dirty="0" err="1">
                <a:solidFill>
                  <a:srgbClr val="0000FF"/>
                </a:solidFill>
                <a:latin typeface="Arial" panose="020B0604020202020204" pitchFamily="34" charset="0"/>
                <a:cs typeface="Arial" panose="020B0604020202020204" pitchFamily="34" charset="0"/>
              </a:rPr>
              <a:t>Bài</a:t>
            </a:r>
            <a:r>
              <a:rPr lang="en-US" altLang="vi-VN" sz="3200" b="1" dirty="0">
                <a:solidFill>
                  <a:srgbClr val="0000FF"/>
                </a:solidFill>
                <a:latin typeface="Arial" panose="020B0604020202020204" pitchFamily="34" charset="0"/>
                <a:cs typeface="Arial" panose="020B0604020202020204" pitchFamily="34" charset="0"/>
              </a:rPr>
              <a:t> 3: </a:t>
            </a:r>
            <a:r>
              <a:rPr lang="en-US" altLang="vi-VN" sz="3200" b="1" dirty="0" err="1">
                <a:solidFill>
                  <a:srgbClr val="0000FF"/>
                </a:solidFill>
                <a:latin typeface="Arial" panose="020B0604020202020204" pitchFamily="34" charset="0"/>
                <a:cs typeface="Arial" panose="020B0604020202020204" pitchFamily="34" charset="0"/>
              </a:rPr>
              <a:t>Sắp</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xếp</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các</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số</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theo</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thứ</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tự</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từ</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bé</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đến</a:t>
            </a:r>
            <a:r>
              <a:rPr lang="en-US" altLang="vi-VN" sz="3200" b="1" dirty="0">
                <a:solidFill>
                  <a:srgbClr val="0000FF"/>
                </a:solidFill>
                <a:latin typeface="Arial" panose="020B0604020202020204" pitchFamily="34" charset="0"/>
                <a:cs typeface="Arial" panose="020B0604020202020204" pitchFamily="34" charset="0"/>
              </a:rPr>
              <a:t> </a:t>
            </a:r>
            <a:r>
              <a:rPr lang="en-US" altLang="vi-VN" sz="3200" b="1" dirty="0" err="1">
                <a:solidFill>
                  <a:srgbClr val="0000FF"/>
                </a:solidFill>
                <a:latin typeface="Arial" panose="020B0604020202020204" pitchFamily="34" charset="0"/>
                <a:cs typeface="Arial" panose="020B0604020202020204" pitchFamily="34" charset="0"/>
              </a:rPr>
              <a:t>lớn</a:t>
            </a:r>
            <a:endParaRPr lang="en-US" altLang="vi-VN" sz="3200" b="1" dirty="0">
              <a:solidFill>
                <a:srgbClr val="0000F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7DAEB01-8421-49C5-9D39-EEC2031EE527}"/>
              </a:ext>
            </a:extLst>
          </p:cNvPr>
          <p:cNvSpPr txBox="1"/>
          <p:nvPr/>
        </p:nvSpPr>
        <p:spPr>
          <a:xfrm>
            <a:off x="1889760" y="4343086"/>
            <a:ext cx="8412479" cy="783193"/>
          </a:xfrm>
          <a:prstGeom prst="roundRect">
            <a:avLst/>
          </a:prstGeom>
          <a:solidFill>
            <a:schemeClr val="accent3">
              <a:lumMod val="20000"/>
              <a:lumOff val="80000"/>
            </a:schemeClr>
          </a:solidFill>
          <a:ln w="28575">
            <a:solidFill>
              <a:schemeClr val="accent3">
                <a:lumMod val="50000"/>
              </a:schemeClr>
            </a:solidFill>
          </a:ln>
        </p:spPr>
        <p:txBody>
          <a:bodyPr wrap="square" rtlCol="0">
            <a:spAutoFit/>
          </a:bodyPr>
          <a:lstStyle/>
          <a:p>
            <a:pPr algn="ctr"/>
            <a:r>
              <a:rPr lang="en-US" altLang="vi-VN" sz="4000" b="1">
                <a:solidFill>
                  <a:srgbClr val="C00000"/>
                </a:solidFill>
              </a:rPr>
              <a:t>2467 ; 28 092 ; 932 018; 943 567 </a:t>
            </a:r>
          </a:p>
        </p:txBody>
      </p:sp>
      <p:sp>
        <p:nvSpPr>
          <p:cNvPr id="4" name="Arrow: Curved Right 3">
            <a:extLst>
              <a:ext uri="{FF2B5EF4-FFF2-40B4-BE49-F238E27FC236}">
                <a16:creationId xmlns:a16="http://schemas.microsoft.com/office/drawing/2014/main" id="{B4E1A3AB-803B-4B94-907C-BDF890264CB8}"/>
              </a:ext>
            </a:extLst>
          </p:cNvPr>
          <p:cNvSpPr/>
          <p:nvPr/>
        </p:nvSpPr>
        <p:spPr>
          <a:xfrm>
            <a:off x="770708" y="2892085"/>
            <a:ext cx="809897" cy="1946366"/>
          </a:xfrm>
          <a:prstGeom prst="curved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D0607015-923A-4B52-8364-5F2EF6093F76}"/>
              </a:ext>
            </a:extLst>
          </p:cNvPr>
          <p:cNvSpPr txBox="1"/>
          <p:nvPr/>
        </p:nvSpPr>
        <p:spPr>
          <a:xfrm>
            <a:off x="3684588" y="-180437"/>
            <a:ext cx="5334000" cy="120032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Bài</a:t>
            </a:r>
            <a:r>
              <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72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tập</a:t>
            </a:r>
            <a:endParaRPr lang="en-US" sz="7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7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1000" fill="hold"/>
                                        <p:tgtEl>
                                          <p:spTgt spid="10254"/>
                                        </p:tgtEl>
                                        <p:attrNameLst>
                                          <p:attrName>ppt_w</p:attrName>
                                        </p:attrNameLst>
                                      </p:cBhvr>
                                      <p:tavLst>
                                        <p:tav tm="0">
                                          <p:val>
                                            <p:strVal val="#ppt_w*0.70"/>
                                          </p:val>
                                        </p:tav>
                                        <p:tav tm="100000">
                                          <p:val>
                                            <p:strVal val="#ppt_w"/>
                                          </p:val>
                                        </p:tav>
                                      </p:tavLst>
                                    </p:anim>
                                    <p:anim calcmode="lin" valueType="num">
                                      <p:cBhvr>
                                        <p:cTn id="8" dur="1000" fill="hold"/>
                                        <p:tgtEl>
                                          <p:spTgt spid="10254"/>
                                        </p:tgtEl>
                                        <p:attrNameLst>
                                          <p:attrName>ppt_h</p:attrName>
                                        </p:attrNameLst>
                                      </p:cBhvr>
                                      <p:tavLst>
                                        <p:tav tm="0">
                                          <p:val>
                                            <p:strVal val="#ppt_h"/>
                                          </p:val>
                                        </p:tav>
                                        <p:tav tm="100000">
                                          <p:val>
                                            <p:strVal val="#ppt_h"/>
                                          </p:val>
                                        </p:tav>
                                      </p:tavLst>
                                    </p:anim>
                                    <p:animEffect transition="in" filter="fade">
                                      <p:cBhvr>
                                        <p:cTn id="9" dur="1000"/>
                                        <p:tgtEl>
                                          <p:spTgt spid="102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54" grpId="0"/>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4" descr="C:\Program Files\Microsoft Office\MEDIA\OFFICE11\Lines\BD21495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7627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464052" y="192538"/>
            <a:ext cx="3619499" cy="923330"/>
          </a:xfrm>
          <a:prstGeom prst="rect">
            <a:avLst/>
          </a:prstGeom>
          <a:noFill/>
          <a:ln>
            <a:noFill/>
          </a:ln>
          <a:effectLst/>
          <a:scene3d>
            <a:camera prst="perspectiveRelaxed"/>
            <a:lightRig rig="contrasting" dir="t">
              <a:rot lat="0" lon="0" rev="7800000"/>
            </a:lightRig>
          </a:scene3d>
          <a:sp3d>
            <a:bevelT w="139700" h="1397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Bài</a:t>
            </a: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54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tập</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1274" name="Text Box 10"/>
          <p:cNvSpPr txBox="1">
            <a:spLocks noChangeArrowheads="1"/>
          </p:cNvSpPr>
          <p:nvPr/>
        </p:nvSpPr>
        <p:spPr bwMode="auto">
          <a:xfrm>
            <a:off x="2362201" y="1447800"/>
            <a:ext cx="920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b="1" u="sng" dirty="0" err="1">
                <a:solidFill>
                  <a:srgbClr val="0000FF"/>
                </a:solidFill>
                <a:latin typeface="Arial" panose="020B0604020202020204" pitchFamily="34" charset="0"/>
                <a:cs typeface="Arial" panose="020B0604020202020204" pitchFamily="34" charset="0"/>
              </a:rPr>
              <a:t>Bài</a:t>
            </a:r>
            <a:r>
              <a:rPr lang="en-US" altLang="vi-VN" b="1" u="sng" dirty="0">
                <a:solidFill>
                  <a:srgbClr val="0000FF"/>
                </a:solidFill>
                <a:latin typeface="Arial" panose="020B0604020202020204" pitchFamily="34" charset="0"/>
                <a:cs typeface="Arial" panose="020B0604020202020204" pitchFamily="34" charset="0"/>
              </a:rPr>
              <a:t> 4</a:t>
            </a:r>
            <a:endParaRPr lang="en-US" altLang="vi-VN" b="1" dirty="0">
              <a:solidFill>
                <a:srgbClr val="0000FF"/>
              </a:solidFill>
              <a:latin typeface="Arial" panose="020B0604020202020204" pitchFamily="34" charset="0"/>
              <a:cs typeface="Arial" panose="020B0604020202020204" pitchFamily="34" charset="0"/>
            </a:endParaRPr>
          </a:p>
        </p:txBody>
      </p:sp>
      <p:sp>
        <p:nvSpPr>
          <p:cNvPr id="11275" name="WordArt 11"/>
          <p:cNvSpPr>
            <a:spLocks noChangeArrowheads="1" noChangeShapeType="1" noTextEdit="1"/>
          </p:cNvSpPr>
          <p:nvPr/>
        </p:nvSpPr>
        <p:spPr bwMode="auto">
          <a:xfrm>
            <a:off x="3577431" y="1536773"/>
            <a:ext cx="1014413" cy="298304"/>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vi-VN"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rPr>
              <a:t>NốI</a:t>
            </a:r>
          </a:p>
        </p:txBody>
      </p:sp>
      <p:grpSp>
        <p:nvGrpSpPr>
          <p:cNvPr id="2" name="Group 20"/>
          <p:cNvGrpSpPr>
            <a:grpSpLocks/>
          </p:cNvGrpSpPr>
          <p:nvPr/>
        </p:nvGrpSpPr>
        <p:grpSpPr bwMode="auto">
          <a:xfrm>
            <a:off x="1905000" y="2133600"/>
            <a:ext cx="3429001" cy="1066800"/>
            <a:chOff x="672" y="1680"/>
            <a:chExt cx="2160" cy="672"/>
          </a:xfrm>
        </p:grpSpPr>
        <p:sp>
          <p:nvSpPr>
            <p:cNvPr id="8233" name="AutoShape 12"/>
            <p:cNvSpPr>
              <a:spLocks noChangeArrowheads="1"/>
            </p:cNvSpPr>
            <p:nvPr/>
          </p:nvSpPr>
          <p:spPr bwMode="auto">
            <a:xfrm>
              <a:off x="672" y="1680"/>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endParaRPr>
            </a:p>
          </p:txBody>
        </p:sp>
        <p:sp>
          <p:nvSpPr>
            <p:cNvPr id="8234" name="Text Box 13"/>
            <p:cNvSpPr txBox="1">
              <a:spLocks noChangeArrowheads="1"/>
            </p:cNvSpPr>
            <p:nvPr/>
          </p:nvSpPr>
          <p:spPr bwMode="auto">
            <a:xfrm>
              <a:off x="756" y="1841"/>
              <a:ext cx="192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2000" dirty="0" err="1">
                  <a:solidFill>
                    <a:srgbClr val="0000FF"/>
                  </a:solidFill>
                  <a:latin typeface="Arial" panose="020B0604020202020204" pitchFamily="34" charset="0"/>
                  <a:cs typeface="Arial" panose="020B0604020202020204" pitchFamily="34" charset="0"/>
                </a:rPr>
                <a:t>Số</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lớn</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nhất</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có</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ba</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chữ</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số</a:t>
              </a:r>
              <a:endParaRPr lang="en-US" altLang="vi-VN" sz="2000" dirty="0">
                <a:solidFill>
                  <a:srgbClr val="0000FF"/>
                </a:solidFill>
                <a:latin typeface="Arial" panose="020B0604020202020204" pitchFamily="34" charset="0"/>
                <a:cs typeface="Arial" panose="020B0604020202020204" pitchFamily="34" charset="0"/>
              </a:endParaRPr>
            </a:p>
          </p:txBody>
        </p:sp>
      </p:grpSp>
      <p:grpSp>
        <p:nvGrpSpPr>
          <p:cNvPr id="3" name="Group 21"/>
          <p:cNvGrpSpPr>
            <a:grpSpLocks/>
          </p:cNvGrpSpPr>
          <p:nvPr/>
        </p:nvGrpSpPr>
        <p:grpSpPr bwMode="auto">
          <a:xfrm>
            <a:off x="1828800" y="3124200"/>
            <a:ext cx="3429001" cy="1066800"/>
            <a:chOff x="720" y="2400"/>
            <a:chExt cx="2160" cy="672"/>
          </a:xfrm>
        </p:grpSpPr>
        <p:sp>
          <p:nvSpPr>
            <p:cNvPr id="8231" name="AutoShape 14"/>
            <p:cNvSpPr>
              <a:spLocks noChangeArrowheads="1"/>
            </p:cNvSpPr>
            <p:nvPr/>
          </p:nvSpPr>
          <p:spPr bwMode="auto">
            <a:xfrm>
              <a:off x="720" y="2400"/>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latin typeface="Arial" panose="020B0604020202020204" pitchFamily="34" charset="0"/>
                <a:cs typeface="Arial" panose="020B0604020202020204" pitchFamily="34" charset="0"/>
              </a:endParaRPr>
            </a:p>
          </p:txBody>
        </p:sp>
        <p:sp>
          <p:nvSpPr>
            <p:cNvPr id="8232" name="Text Box 15"/>
            <p:cNvSpPr txBox="1">
              <a:spLocks noChangeArrowheads="1"/>
            </p:cNvSpPr>
            <p:nvPr/>
          </p:nvSpPr>
          <p:spPr bwMode="auto">
            <a:xfrm>
              <a:off x="864" y="2544"/>
              <a:ext cx="18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2000" dirty="0" err="1">
                  <a:solidFill>
                    <a:srgbClr val="0000FF"/>
                  </a:solidFill>
                  <a:latin typeface="Arial" panose="020B0604020202020204" pitchFamily="34" charset="0"/>
                  <a:cs typeface="Arial" panose="020B0604020202020204" pitchFamily="34" charset="0"/>
                </a:rPr>
                <a:t>Số</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bé</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nhất</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có</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ba</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chữ</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số</a:t>
              </a:r>
              <a:endParaRPr lang="en-US" altLang="vi-VN" sz="2000" dirty="0">
                <a:solidFill>
                  <a:srgbClr val="0000FF"/>
                </a:solidFill>
                <a:latin typeface="Arial" panose="020B0604020202020204" pitchFamily="34" charset="0"/>
                <a:cs typeface="Arial" panose="020B0604020202020204" pitchFamily="34" charset="0"/>
              </a:endParaRPr>
            </a:p>
          </p:txBody>
        </p:sp>
      </p:grpSp>
      <p:grpSp>
        <p:nvGrpSpPr>
          <p:cNvPr id="4" name="Group 22"/>
          <p:cNvGrpSpPr>
            <a:grpSpLocks/>
          </p:cNvGrpSpPr>
          <p:nvPr/>
        </p:nvGrpSpPr>
        <p:grpSpPr bwMode="auto">
          <a:xfrm>
            <a:off x="1524000" y="4114800"/>
            <a:ext cx="3429000" cy="1066800"/>
            <a:chOff x="768" y="3024"/>
            <a:chExt cx="2160" cy="672"/>
          </a:xfrm>
        </p:grpSpPr>
        <p:sp>
          <p:nvSpPr>
            <p:cNvPr id="8229" name="AutoShape 16"/>
            <p:cNvSpPr>
              <a:spLocks noChangeArrowheads="1"/>
            </p:cNvSpPr>
            <p:nvPr/>
          </p:nvSpPr>
          <p:spPr bwMode="auto">
            <a:xfrm>
              <a:off x="768" y="3024"/>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latin typeface="Arial" panose="020B0604020202020204" pitchFamily="34" charset="0"/>
                <a:cs typeface="Arial" panose="020B0604020202020204" pitchFamily="34" charset="0"/>
              </a:endParaRPr>
            </a:p>
          </p:txBody>
        </p:sp>
        <p:sp>
          <p:nvSpPr>
            <p:cNvPr id="8230" name="Text Box 17"/>
            <p:cNvSpPr txBox="1">
              <a:spLocks noChangeArrowheads="1"/>
            </p:cNvSpPr>
            <p:nvPr/>
          </p:nvSpPr>
          <p:spPr bwMode="auto">
            <a:xfrm>
              <a:off x="912" y="3168"/>
              <a:ext cx="19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2000" dirty="0" err="1">
                  <a:solidFill>
                    <a:srgbClr val="0000FF"/>
                  </a:solidFill>
                  <a:latin typeface="Arial" panose="020B0604020202020204" pitchFamily="34" charset="0"/>
                  <a:cs typeface="Arial" panose="020B0604020202020204" pitchFamily="34" charset="0"/>
                </a:rPr>
                <a:t>Số</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bé</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nhất</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có</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sáu</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chữ</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số</a:t>
              </a:r>
              <a:endParaRPr lang="en-US" altLang="vi-VN" sz="2000" dirty="0">
                <a:solidFill>
                  <a:srgbClr val="0000FF"/>
                </a:solidFill>
                <a:latin typeface="Arial" panose="020B0604020202020204" pitchFamily="34" charset="0"/>
                <a:cs typeface="Arial" panose="020B0604020202020204" pitchFamily="34" charset="0"/>
              </a:endParaRPr>
            </a:p>
          </p:txBody>
        </p:sp>
      </p:grpSp>
      <p:grpSp>
        <p:nvGrpSpPr>
          <p:cNvPr id="5" name="Group 23"/>
          <p:cNvGrpSpPr>
            <a:grpSpLocks/>
          </p:cNvGrpSpPr>
          <p:nvPr/>
        </p:nvGrpSpPr>
        <p:grpSpPr bwMode="auto">
          <a:xfrm>
            <a:off x="2209800" y="4876800"/>
            <a:ext cx="3505202" cy="1066800"/>
            <a:chOff x="864" y="3648"/>
            <a:chExt cx="2208" cy="672"/>
          </a:xfrm>
        </p:grpSpPr>
        <p:sp>
          <p:nvSpPr>
            <p:cNvPr id="8227" name="AutoShape 18"/>
            <p:cNvSpPr>
              <a:spLocks noChangeArrowheads="1"/>
            </p:cNvSpPr>
            <p:nvPr/>
          </p:nvSpPr>
          <p:spPr bwMode="auto">
            <a:xfrm>
              <a:off x="864" y="3648"/>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latin typeface="Arial" panose="020B0604020202020204" pitchFamily="34" charset="0"/>
                <a:cs typeface="Arial" panose="020B0604020202020204" pitchFamily="34" charset="0"/>
              </a:endParaRPr>
            </a:p>
          </p:txBody>
        </p:sp>
        <p:sp>
          <p:nvSpPr>
            <p:cNvPr id="8228" name="Text Box 19"/>
            <p:cNvSpPr txBox="1">
              <a:spLocks noChangeArrowheads="1"/>
            </p:cNvSpPr>
            <p:nvPr/>
          </p:nvSpPr>
          <p:spPr bwMode="auto">
            <a:xfrm>
              <a:off x="894" y="3846"/>
              <a:ext cx="21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2000" dirty="0" err="1">
                  <a:solidFill>
                    <a:srgbClr val="0000FF"/>
                  </a:solidFill>
                  <a:latin typeface="Arial" panose="020B0604020202020204" pitchFamily="34" charset="0"/>
                  <a:cs typeface="Arial" panose="020B0604020202020204" pitchFamily="34" charset="0"/>
                </a:rPr>
                <a:t>Số</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lớn</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nhất</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có</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sáu</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chữ</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số</a:t>
              </a:r>
              <a:r>
                <a:rPr lang="en-US" altLang="vi-VN" sz="2000" dirty="0">
                  <a:solidFill>
                    <a:srgbClr val="0000FF"/>
                  </a:solidFill>
                  <a:latin typeface="Arial" panose="020B0604020202020204" pitchFamily="34" charset="0"/>
                  <a:cs typeface="Arial" panose="020B0604020202020204" pitchFamily="34" charset="0"/>
                </a:rPr>
                <a:t> </a:t>
              </a:r>
              <a:r>
                <a:rPr lang="en-US" altLang="vi-VN" sz="2000" dirty="0" err="1">
                  <a:solidFill>
                    <a:srgbClr val="0000FF"/>
                  </a:solidFill>
                  <a:latin typeface="Arial" panose="020B0604020202020204" pitchFamily="34" charset="0"/>
                  <a:cs typeface="Arial" panose="020B0604020202020204" pitchFamily="34" charset="0"/>
                </a:rPr>
                <a:t>là</a:t>
              </a:r>
              <a:endParaRPr lang="en-US" altLang="vi-VN" sz="2000" dirty="0">
                <a:solidFill>
                  <a:srgbClr val="0000FF"/>
                </a:solidFill>
                <a:latin typeface="Arial" panose="020B0604020202020204" pitchFamily="34" charset="0"/>
                <a:cs typeface="Arial" panose="020B0604020202020204" pitchFamily="34" charset="0"/>
              </a:endParaRPr>
            </a:p>
          </p:txBody>
        </p:sp>
      </p:grpSp>
      <p:grpSp>
        <p:nvGrpSpPr>
          <p:cNvPr id="6" name="Group 38"/>
          <p:cNvGrpSpPr>
            <a:grpSpLocks/>
          </p:cNvGrpSpPr>
          <p:nvPr/>
        </p:nvGrpSpPr>
        <p:grpSpPr bwMode="auto">
          <a:xfrm>
            <a:off x="8077200" y="1828800"/>
            <a:ext cx="1676400" cy="685800"/>
            <a:chOff x="4128" y="1152"/>
            <a:chExt cx="1056" cy="432"/>
          </a:xfrm>
        </p:grpSpPr>
        <p:sp>
          <p:nvSpPr>
            <p:cNvPr id="11288" name="Oval 24"/>
            <p:cNvSpPr>
              <a:spLocks noChangeArrowheads="1"/>
            </p:cNvSpPr>
            <p:nvPr/>
          </p:nvSpPr>
          <p:spPr bwMode="auto">
            <a:xfrm>
              <a:off x="4128" y="1152"/>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6" name="Text Box 25"/>
            <p:cNvSpPr txBox="1">
              <a:spLocks noChangeArrowheads="1"/>
            </p:cNvSpPr>
            <p:nvPr/>
          </p:nvSpPr>
          <p:spPr bwMode="auto">
            <a:xfrm>
              <a:off x="4381" y="1152"/>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999</a:t>
              </a:r>
            </a:p>
          </p:txBody>
        </p:sp>
      </p:grpSp>
      <p:grpSp>
        <p:nvGrpSpPr>
          <p:cNvPr id="7" name="Group 40"/>
          <p:cNvGrpSpPr>
            <a:grpSpLocks/>
          </p:cNvGrpSpPr>
          <p:nvPr/>
        </p:nvGrpSpPr>
        <p:grpSpPr bwMode="auto">
          <a:xfrm>
            <a:off x="8056564" y="2819400"/>
            <a:ext cx="1773237" cy="685800"/>
            <a:chOff x="4115" y="1776"/>
            <a:chExt cx="1117" cy="432"/>
          </a:xfrm>
        </p:grpSpPr>
        <p:sp>
          <p:nvSpPr>
            <p:cNvPr id="11290" name="Oval 26"/>
            <p:cNvSpPr>
              <a:spLocks noChangeArrowheads="1"/>
            </p:cNvSpPr>
            <p:nvPr/>
          </p:nvSpPr>
          <p:spPr bwMode="auto">
            <a:xfrm>
              <a:off x="4115" y="1776"/>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4" name="Text Box 27"/>
            <p:cNvSpPr txBox="1">
              <a:spLocks noChangeArrowheads="1"/>
            </p:cNvSpPr>
            <p:nvPr/>
          </p:nvSpPr>
          <p:spPr bwMode="auto">
            <a:xfrm>
              <a:off x="4132" y="1789"/>
              <a:ext cx="110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000">
                  <a:solidFill>
                    <a:srgbClr val="FFFF00"/>
                  </a:solidFill>
                </a:rPr>
                <a:t>1000 000</a:t>
              </a:r>
            </a:p>
          </p:txBody>
        </p:sp>
      </p:grpSp>
      <p:grpSp>
        <p:nvGrpSpPr>
          <p:cNvPr id="9" name="Group 44"/>
          <p:cNvGrpSpPr>
            <a:grpSpLocks/>
          </p:cNvGrpSpPr>
          <p:nvPr/>
        </p:nvGrpSpPr>
        <p:grpSpPr bwMode="auto">
          <a:xfrm>
            <a:off x="7980364" y="4953000"/>
            <a:ext cx="1849437" cy="685800"/>
            <a:chOff x="4067" y="3120"/>
            <a:chExt cx="1165" cy="432"/>
          </a:xfrm>
        </p:grpSpPr>
        <p:sp>
          <p:nvSpPr>
            <p:cNvPr id="11292" name="Oval 28"/>
            <p:cNvSpPr>
              <a:spLocks noChangeArrowheads="1"/>
            </p:cNvSpPr>
            <p:nvPr/>
          </p:nvSpPr>
          <p:spPr bwMode="auto">
            <a:xfrm>
              <a:off x="4067" y="3120"/>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2" name="Text Box 29"/>
            <p:cNvSpPr txBox="1">
              <a:spLocks noChangeArrowheads="1"/>
            </p:cNvSpPr>
            <p:nvPr/>
          </p:nvSpPr>
          <p:spPr bwMode="auto">
            <a:xfrm>
              <a:off x="4128" y="3152"/>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200">
                  <a:solidFill>
                    <a:srgbClr val="FFFF00"/>
                  </a:solidFill>
                </a:rPr>
                <a:t>999 999</a:t>
              </a:r>
            </a:p>
          </p:txBody>
        </p:sp>
      </p:grpSp>
      <p:grpSp>
        <p:nvGrpSpPr>
          <p:cNvPr id="10" name="Group 42"/>
          <p:cNvGrpSpPr>
            <a:grpSpLocks/>
          </p:cNvGrpSpPr>
          <p:nvPr/>
        </p:nvGrpSpPr>
        <p:grpSpPr bwMode="auto">
          <a:xfrm>
            <a:off x="8001000" y="3810000"/>
            <a:ext cx="1676400" cy="685800"/>
            <a:chOff x="4080" y="2400"/>
            <a:chExt cx="1056" cy="432"/>
          </a:xfrm>
        </p:grpSpPr>
        <p:sp>
          <p:nvSpPr>
            <p:cNvPr id="11294" name="Oval 30"/>
            <p:cNvSpPr>
              <a:spLocks noChangeArrowheads="1"/>
            </p:cNvSpPr>
            <p:nvPr/>
          </p:nvSpPr>
          <p:spPr bwMode="auto">
            <a:xfrm>
              <a:off x="4080" y="2400"/>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0" name="Text Box 31"/>
            <p:cNvSpPr txBox="1">
              <a:spLocks noChangeArrowheads="1"/>
            </p:cNvSpPr>
            <p:nvPr/>
          </p:nvSpPr>
          <p:spPr bwMode="auto">
            <a:xfrm>
              <a:off x="4333" y="2400"/>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101</a:t>
              </a:r>
            </a:p>
          </p:txBody>
        </p:sp>
      </p:grpSp>
      <p:grpSp>
        <p:nvGrpSpPr>
          <p:cNvPr id="11" name="Group 41"/>
          <p:cNvGrpSpPr>
            <a:grpSpLocks/>
          </p:cNvGrpSpPr>
          <p:nvPr/>
        </p:nvGrpSpPr>
        <p:grpSpPr bwMode="auto">
          <a:xfrm>
            <a:off x="6526213" y="3179763"/>
            <a:ext cx="1765300" cy="685800"/>
            <a:chOff x="3151" y="2003"/>
            <a:chExt cx="1112" cy="432"/>
          </a:xfrm>
        </p:grpSpPr>
        <p:sp>
          <p:nvSpPr>
            <p:cNvPr id="11296" name="Oval 32"/>
            <p:cNvSpPr>
              <a:spLocks noChangeArrowheads="1"/>
            </p:cNvSpPr>
            <p:nvPr/>
          </p:nvSpPr>
          <p:spPr bwMode="auto">
            <a:xfrm>
              <a:off x="3151" y="2003"/>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8" name="Text Box 33"/>
            <p:cNvSpPr txBox="1">
              <a:spLocks noChangeArrowheads="1"/>
            </p:cNvSpPr>
            <p:nvPr/>
          </p:nvSpPr>
          <p:spPr bwMode="auto">
            <a:xfrm>
              <a:off x="3207" y="2029"/>
              <a:ext cx="10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000">
                  <a:solidFill>
                    <a:srgbClr val="FFFF00"/>
                  </a:solidFill>
                </a:rPr>
                <a:t>100 000</a:t>
              </a:r>
            </a:p>
          </p:txBody>
        </p:sp>
      </p:grpSp>
      <p:grpSp>
        <p:nvGrpSpPr>
          <p:cNvPr id="12" name="Group 43"/>
          <p:cNvGrpSpPr>
            <a:grpSpLocks/>
          </p:cNvGrpSpPr>
          <p:nvPr/>
        </p:nvGrpSpPr>
        <p:grpSpPr bwMode="auto">
          <a:xfrm>
            <a:off x="6532563" y="4267200"/>
            <a:ext cx="1676400" cy="685800"/>
            <a:chOff x="3155" y="2688"/>
            <a:chExt cx="1056" cy="432"/>
          </a:xfrm>
        </p:grpSpPr>
        <p:sp>
          <p:nvSpPr>
            <p:cNvPr id="11298" name="Oval 34"/>
            <p:cNvSpPr>
              <a:spLocks noChangeArrowheads="1"/>
            </p:cNvSpPr>
            <p:nvPr/>
          </p:nvSpPr>
          <p:spPr bwMode="auto">
            <a:xfrm>
              <a:off x="3155" y="2688"/>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6" name="Text Box 35"/>
            <p:cNvSpPr txBox="1">
              <a:spLocks noChangeArrowheads="1"/>
            </p:cNvSpPr>
            <p:nvPr/>
          </p:nvSpPr>
          <p:spPr bwMode="auto">
            <a:xfrm>
              <a:off x="3408" y="2688"/>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100</a:t>
              </a:r>
            </a:p>
          </p:txBody>
        </p:sp>
      </p:grpSp>
      <p:grpSp>
        <p:nvGrpSpPr>
          <p:cNvPr id="13" name="Group 39"/>
          <p:cNvGrpSpPr>
            <a:grpSpLocks/>
          </p:cNvGrpSpPr>
          <p:nvPr/>
        </p:nvGrpSpPr>
        <p:grpSpPr bwMode="auto">
          <a:xfrm>
            <a:off x="6456363" y="2209800"/>
            <a:ext cx="1676400" cy="685800"/>
            <a:chOff x="3107" y="1392"/>
            <a:chExt cx="1056" cy="432"/>
          </a:xfrm>
        </p:grpSpPr>
        <p:sp>
          <p:nvSpPr>
            <p:cNvPr id="11300" name="Oval 36"/>
            <p:cNvSpPr>
              <a:spLocks noChangeArrowheads="1"/>
            </p:cNvSpPr>
            <p:nvPr/>
          </p:nvSpPr>
          <p:spPr bwMode="auto">
            <a:xfrm>
              <a:off x="3107" y="1392"/>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4" name="Text Box 37"/>
            <p:cNvSpPr txBox="1">
              <a:spLocks noChangeArrowheads="1"/>
            </p:cNvSpPr>
            <p:nvPr/>
          </p:nvSpPr>
          <p:spPr bwMode="auto">
            <a:xfrm>
              <a:off x="3360" y="1392"/>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900</a:t>
              </a:r>
            </a:p>
          </p:txBody>
        </p:sp>
      </p:grpSp>
      <p:sp>
        <p:nvSpPr>
          <p:cNvPr id="11309" name="Freeform 45"/>
          <p:cNvSpPr>
            <a:spLocks/>
          </p:cNvSpPr>
          <p:nvPr/>
        </p:nvSpPr>
        <p:spPr bwMode="auto">
          <a:xfrm>
            <a:off x="5334000" y="1727200"/>
            <a:ext cx="2743200" cy="787400"/>
          </a:xfrm>
          <a:custGeom>
            <a:avLst/>
            <a:gdLst>
              <a:gd name="T0" fmla="*/ 0 w 1728"/>
              <a:gd name="T1" fmla="*/ 787400 h 496"/>
              <a:gd name="T2" fmla="*/ 762000 w 1728"/>
              <a:gd name="T3" fmla="*/ 101600 h 496"/>
              <a:gd name="T4" fmla="*/ 2743200 w 1728"/>
              <a:gd name="T5" fmla="*/ 177800 h 496"/>
              <a:gd name="T6" fmla="*/ 0 60000 65536"/>
              <a:gd name="T7" fmla="*/ 0 60000 65536"/>
              <a:gd name="T8" fmla="*/ 0 60000 65536"/>
              <a:gd name="T9" fmla="*/ 0 w 1728"/>
              <a:gd name="T10" fmla="*/ 0 h 496"/>
              <a:gd name="T11" fmla="*/ 1728 w 1728"/>
              <a:gd name="T12" fmla="*/ 496 h 496"/>
            </a:gdLst>
            <a:ahLst/>
            <a:cxnLst>
              <a:cxn ang="T6">
                <a:pos x="T0" y="T1"/>
              </a:cxn>
              <a:cxn ang="T7">
                <a:pos x="T2" y="T3"/>
              </a:cxn>
              <a:cxn ang="T8">
                <a:pos x="T4" y="T5"/>
              </a:cxn>
            </a:cxnLst>
            <a:rect l="T9" t="T10" r="T11" b="T12"/>
            <a:pathLst>
              <a:path w="1728" h="496">
                <a:moveTo>
                  <a:pt x="0" y="496"/>
                </a:moveTo>
                <a:cubicBezTo>
                  <a:pt x="96" y="312"/>
                  <a:pt x="192" y="128"/>
                  <a:pt x="480" y="64"/>
                </a:cubicBezTo>
                <a:cubicBezTo>
                  <a:pt x="768" y="0"/>
                  <a:pt x="1248" y="56"/>
                  <a:pt x="1728" y="112"/>
                </a:cubicBezTo>
              </a:path>
            </a:pathLst>
          </a:custGeom>
          <a:noFill/>
          <a:ln w="2857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z="2400">
              <a:solidFill>
                <a:srgbClr val="0000FF"/>
              </a:solidFill>
            </a:endParaRPr>
          </a:p>
        </p:txBody>
      </p:sp>
      <p:sp>
        <p:nvSpPr>
          <p:cNvPr id="11310" name="Line 46"/>
          <p:cNvSpPr>
            <a:spLocks noChangeShapeType="1"/>
          </p:cNvSpPr>
          <p:nvPr/>
        </p:nvSpPr>
        <p:spPr bwMode="auto">
          <a:xfrm>
            <a:off x="5257800" y="3733800"/>
            <a:ext cx="1371600" cy="609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
        <p:nvSpPr>
          <p:cNvPr id="11311" name="Line 47"/>
          <p:cNvSpPr>
            <a:spLocks noChangeShapeType="1"/>
          </p:cNvSpPr>
          <p:nvPr/>
        </p:nvSpPr>
        <p:spPr bwMode="auto">
          <a:xfrm flipV="1">
            <a:off x="5029200" y="3733800"/>
            <a:ext cx="1524000" cy="8382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
        <p:nvSpPr>
          <p:cNvPr id="11312" name="Line 48"/>
          <p:cNvSpPr>
            <a:spLocks noChangeShapeType="1"/>
          </p:cNvSpPr>
          <p:nvPr/>
        </p:nvSpPr>
        <p:spPr bwMode="auto">
          <a:xfrm flipV="1">
            <a:off x="5715000" y="5334000"/>
            <a:ext cx="2133600" cy="762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Tree>
    <p:extLst>
      <p:ext uri="{BB962C8B-B14F-4D97-AF65-F5344CB8AC3E}">
        <p14:creationId xmlns:p14="http://schemas.microsoft.com/office/powerpoint/2010/main" val="9076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1000"/>
                                        <p:tgtEl>
                                          <p:spTgt spid="11274"/>
                                        </p:tgtEl>
                                      </p:cBhvr>
                                    </p:animEffect>
                                    <p:anim calcmode="lin" valueType="num">
                                      <p:cBhvr>
                                        <p:cTn id="8" dur="1000" fill="hold"/>
                                        <p:tgtEl>
                                          <p:spTgt spid="11274"/>
                                        </p:tgtEl>
                                        <p:attrNameLst>
                                          <p:attrName>ppt_x</p:attrName>
                                        </p:attrNameLst>
                                      </p:cBhvr>
                                      <p:tavLst>
                                        <p:tav tm="0">
                                          <p:val>
                                            <p:strVal val="#ppt_x"/>
                                          </p:val>
                                        </p:tav>
                                        <p:tav tm="100000">
                                          <p:val>
                                            <p:strVal val="#ppt_x"/>
                                          </p:val>
                                        </p:tav>
                                      </p:tavLst>
                                    </p:anim>
                                    <p:anim calcmode="lin" valueType="num">
                                      <p:cBhvr>
                                        <p:cTn id="9"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nodeType="clickEffect">
                                  <p:stCondLst>
                                    <p:cond delay="0"/>
                                  </p:stCondLst>
                                  <p:childTnLst>
                                    <p:set>
                                      <p:cBhvr>
                                        <p:cTn id="13" dur="1" fill="hold">
                                          <p:stCondLst>
                                            <p:cond delay="0"/>
                                          </p:stCondLst>
                                        </p:cTn>
                                        <p:tgtEl>
                                          <p:spTgt spid="11275"/>
                                        </p:tgtEl>
                                        <p:attrNameLst>
                                          <p:attrName>style.visibility</p:attrName>
                                        </p:attrNameLst>
                                      </p:cBhvr>
                                      <p:to>
                                        <p:strVal val="visible"/>
                                      </p:to>
                                    </p:set>
                                    <p:animEffect transition="in" filter="fade">
                                      <p:cBhvr>
                                        <p:cTn id="14" dur="100"/>
                                        <p:tgtEl>
                                          <p:spTgt spid="11275"/>
                                        </p:tgtEl>
                                      </p:cBhvr>
                                    </p:animEffect>
                                    <p:anim calcmode="lin" valueType="num">
                                      <p:cBhvr>
                                        <p:cTn id="15" dur="400" fill="hold"/>
                                        <p:tgtEl>
                                          <p:spTgt spid="11275"/>
                                        </p:tgtEl>
                                        <p:attrNameLst>
                                          <p:attrName>ppt_x</p:attrName>
                                        </p:attrNameLst>
                                      </p:cBhvr>
                                      <p:tavLst>
                                        <p:tav tm="0">
                                          <p:val>
                                            <p:strVal val="#ppt_x"/>
                                          </p:val>
                                        </p:tav>
                                        <p:tav tm="100000">
                                          <p:val>
                                            <p:strVal val="#ppt_x"/>
                                          </p:val>
                                        </p:tav>
                                      </p:tavLst>
                                    </p:anim>
                                    <p:anim calcmode="lin" valueType="num">
                                      <p:cBhvr>
                                        <p:cTn id="16" dur="400" fill="hold"/>
                                        <p:tgtEl>
                                          <p:spTgt spid="1127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12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12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strVal val="#ppt_w*0.70"/>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Effect transition="in" filter="fade">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strVal val="#ppt_w*0.70"/>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Effect transition="in" filter="fade">
                                      <p:cBhvr>
                                        <p:cTn id="46" dur="10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fltVal val="0"/>
                                          </p:val>
                                        </p:tav>
                                        <p:tav tm="100000">
                                          <p:val>
                                            <p:strVal val="#ppt_w"/>
                                          </p:val>
                                        </p:tav>
                                      </p:tavLst>
                                    </p:anim>
                                    <p:anim calcmode="lin" valueType="num">
                                      <p:cBhvr>
                                        <p:cTn id="94" dur="500" fill="hold"/>
                                        <p:tgtEl>
                                          <p:spTgt spid="9"/>
                                        </p:tgtEl>
                                        <p:attrNameLst>
                                          <p:attrName>ppt_h</p:attrName>
                                        </p:attrNameLst>
                                      </p:cBhvr>
                                      <p:tavLst>
                                        <p:tav tm="0">
                                          <p:val>
                                            <p:fltVal val="0"/>
                                          </p:val>
                                        </p:tav>
                                        <p:tav tm="100000">
                                          <p:val>
                                            <p:strVal val="#ppt_h"/>
                                          </p:val>
                                        </p:tav>
                                      </p:tavLst>
                                    </p:anim>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11309"/>
                                        </p:tgtEl>
                                        <p:attrNameLst>
                                          <p:attrName>style.visibility</p:attrName>
                                        </p:attrNameLst>
                                      </p:cBhvr>
                                      <p:to>
                                        <p:strVal val="visible"/>
                                      </p:to>
                                    </p:set>
                                    <p:animEffect transition="in" filter="wipe(left)">
                                      <p:cBhvr>
                                        <p:cTn id="100" dur="500"/>
                                        <p:tgtEl>
                                          <p:spTgt spid="1130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11310"/>
                                        </p:tgtEl>
                                        <p:attrNameLst>
                                          <p:attrName>style.visibility</p:attrName>
                                        </p:attrNameLst>
                                      </p:cBhvr>
                                      <p:to>
                                        <p:strVal val="visible"/>
                                      </p:to>
                                    </p:set>
                                    <p:animEffect transition="in" filter="wipe(left)">
                                      <p:cBhvr>
                                        <p:cTn id="105" dur="500"/>
                                        <p:tgtEl>
                                          <p:spTgt spid="113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11311"/>
                                        </p:tgtEl>
                                        <p:attrNameLst>
                                          <p:attrName>style.visibility</p:attrName>
                                        </p:attrNameLst>
                                      </p:cBhvr>
                                      <p:to>
                                        <p:strVal val="visible"/>
                                      </p:to>
                                    </p:set>
                                    <p:animEffect transition="in" filter="wipe(left)">
                                      <p:cBhvr>
                                        <p:cTn id="110" dur="500"/>
                                        <p:tgtEl>
                                          <p:spTgt spid="1131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1312"/>
                                        </p:tgtEl>
                                        <p:attrNameLst>
                                          <p:attrName>style.visibility</p:attrName>
                                        </p:attrNameLst>
                                      </p:cBhvr>
                                      <p:to>
                                        <p:strVal val="visible"/>
                                      </p:to>
                                    </p:set>
                                    <p:animEffect transition="in" filter="wipe(left)">
                                      <p:cBhvr>
                                        <p:cTn id="115"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0723" cy="6858000"/>
          </a:xfrm>
          <a:prstGeom prst="rect">
            <a:avLst/>
          </a:prstGeom>
        </p:spPr>
      </p:pic>
      <p:sp>
        <p:nvSpPr>
          <p:cNvPr id="5" name="TextBox 4"/>
          <p:cNvSpPr txBox="1"/>
          <p:nvPr/>
        </p:nvSpPr>
        <p:spPr>
          <a:xfrm>
            <a:off x="2743201" y="130629"/>
            <a:ext cx="7550330" cy="523220"/>
          </a:xfrm>
          <a:prstGeom prst="rect">
            <a:avLst/>
          </a:prstGeom>
          <a:noFill/>
        </p:spPr>
        <p:txBody>
          <a:bodyPr wrap="square" rtlCol="0">
            <a:spAutoFit/>
          </a:bodyPr>
          <a:lstStyle/>
          <a:p>
            <a:pPr algn="ctr"/>
            <a:r>
              <a:rPr lang="en-US" sz="2800" b="1" dirty="0">
                <a:solidFill>
                  <a:srgbClr val="800080"/>
                </a:solidFill>
                <a:latin typeface="Times New Roman" panose="02020603050405020304" pitchFamily="18" charset="0"/>
                <a:cs typeface="Times New Roman" panose="02020603050405020304" pitchFamily="18" charset="0"/>
              </a:rPr>
              <a:t>TRƯỜNG TIỂU HỌC PHÚC LỢI</a:t>
            </a:r>
            <a:endParaRPr lang="vi-VN" sz="2800" b="1" dirty="0">
              <a:solidFill>
                <a:srgbClr val="80008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7663" y="1755897"/>
            <a:ext cx="10946295" cy="2308324"/>
          </a:xfrm>
          <a:prstGeom prst="rect">
            <a:avLst/>
          </a:prstGeom>
          <a:noFill/>
        </p:spPr>
        <p:txBody>
          <a:bodyPr wrap="square" rtlCol="0">
            <a:spAutoFit/>
            <a:scene3d>
              <a:camera prst="orthographicFront"/>
              <a:lightRig rig="threePt" dir="t"/>
            </a:scene3d>
            <a:sp3d extrusionH="57150">
              <a:bevelT w="12700" prst="relaxedInset"/>
            </a:sp3d>
          </a:bodyPr>
          <a:lstStyle/>
          <a:p>
            <a:pPr algn="ctr"/>
            <a:r>
              <a:rPr lang="en-US" sz="7200" b="1">
                <a:solidFill>
                  <a:srgbClr val="FF0000"/>
                </a:solidFill>
                <a:effectLst>
                  <a:outerShdw blurRad="50800" dist="50800" dir="5400000" algn="ctr" rotWithShape="0">
                    <a:srgbClr val="C00000"/>
                  </a:outerShdw>
                </a:effectLst>
                <a:latin typeface="UVN Hai Long" panose="020D0800030108070604" pitchFamily="34" charset="0"/>
              </a:rPr>
              <a:t>Chúc các con</a:t>
            </a:r>
          </a:p>
          <a:p>
            <a:pPr algn="ctr"/>
            <a:r>
              <a:rPr lang="en-US" sz="7200" b="1">
                <a:solidFill>
                  <a:srgbClr val="FF0000"/>
                </a:solidFill>
                <a:effectLst>
                  <a:outerShdw blurRad="50800" dist="50800" dir="5400000" algn="ctr" rotWithShape="0">
                    <a:srgbClr val="C00000"/>
                  </a:outerShdw>
                </a:effectLst>
                <a:latin typeface="UVN Hai Long" panose="020D0800030108070604" pitchFamily="34" charset="0"/>
              </a:rPr>
              <a:t>chăm ngoan, học tốt!</a:t>
            </a:r>
            <a:endParaRPr lang="vi-VN" sz="7200" b="1" dirty="0">
              <a:solidFill>
                <a:srgbClr val="FF0000"/>
              </a:solidFill>
              <a:effectLst>
                <a:outerShdw blurRad="50800" dist="50800" dir="5400000" algn="ctr" rotWithShape="0">
                  <a:srgbClr val="C00000"/>
                </a:outerShdw>
              </a:effectLst>
            </a:endParaRPr>
          </a:p>
        </p:txBody>
      </p:sp>
      <p:pic>
        <p:nvPicPr>
          <p:cNvPr id="3" name="Picture 2">
            <a:extLst>
              <a:ext uri="{FF2B5EF4-FFF2-40B4-BE49-F238E27FC236}">
                <a16:creationId xmlns:a16="http://schemas.microsoft.com/office/drawing/2014/main" id="{1A554996-DAFA-44E7-8BBD-F8C214E463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9105" y="510448"/>
            <a:ext cx="1642516" cy="1642516"/>
          </a:xfrm>
          <a:prstGeom prst="rect">
            <a:avLst/>
          </a:prstGeom>
        </p:spPr>
      </p:pic>
    </p:spTree>
    <p:extLst>
      <p:ext uri="{BB962C8B-B14F-4D97-AF65-F5344CB8AC3E}">
        <p14:creationId xmlns:p14="http://schemas.microsoft.com/office/powerpoint/2010/main" val="653748561"/>
      </p:ext>
    </p:extLst>
  </p:cSld>
  <p:clrMapOvr>
    <a:masterClrMapping/>
  </p:clrMapOvr>
  <mc:AlternateContent xmlns:mc="http://schemas.openxmlformats.org/markup-compatibility/2006" xmlns:p14="http://schemas.microsoft.com/office/powerpoint/2010/main">
    <mc:Choice Requires="p14">
      <p:transition spd="slow" p14:dur="2000" advTm="11073"/>
    </mc:Choice>
    <mc:Fallback xmlns="">
      <p:transition spd="slow" advTm="11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grpId="0" nodeType="clickEffect">
                                  <p:stCondLst>
                                    <p:cond delay="0"/>
                                  </p:stCondLst>
                                  <p:iterate type="lt">
                                    <p:tmPct val="4000"/>
                                  </p:iterate>
                                  <p:childTnLst>
                                    <p:set>
                                      <p:cBhvr override="childStyle">
                                        <p:cTn id="6" dur="2000" fill="hold"/>
                                        <p:tgtEl>
                                          <p:spTgt spid="7"/>
                                        </p:tgtEl>
                                        <p:attrNameLst>
                                          <p:attrName>style.color</p:attrName>
                                        </p:attrNameLst>
                                      </p:cBhvr>
                                      <p:to>
                                        <p:clrVal>
                                          <a:srgbClr val="C00000"/>
                                        </p:clrVal>
                                      </p:to>
                                    </p:set>
                                    <p:set>
                                      <p:cBhvr>
                                        <p:cTn id="7" dur="2000" fill="hold"/>
                                        <p:tgtEl>
                                          <p:spTgt spid="7"/>
                                        </p:tgtEl>
                                        <p:attrNameLst>
                                          <p:attrName>fillcolor</p:attrName>
                                        </p:attrNameLst>
                                      </p:cBhvr>
                                      <p:to>
                                        <p:clrVal>
                                          <a:srgbClr val="C00000"/>
                                        </p:clrVal>
                                      </p:to>
                                    </p:set>
                                    <p:set>
                                      <p:cBhvr>
                                        <p:cTn id="8"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3D67-6CB3-4F08-A770-674297CF5767}"/>
              </a:ext>
            </a:extLst>
          </p:cNvPr>
          <p:cNvSpPr>
            <a:spLocks noGrp="1"/>
          </p:cNvSpPr>
          <p:nvPr>
            <p:ph type="title"/>
          </p:nvPr>
        </p:nvSpPr>
        <p:spPr>
          <a:xfrm>
            <a:off x="838200" y="1361441"/>
            <a:ext cx="10515600" cy="1843088"/>
          </a:xfrm>
          <a:effectLst/>
          <a:scene3d>
            <a:camera prst="orthographicFront"/>
            <a:lightRig rig="threePt" dir="t"/>
          </a:scene3d>
          <a:sp3d>
            <a:bevelT prst="relaxedInset"/>
          </a:sp3d>
        </p:spPr>
        <p:txBody>
          <a:bodyPr>
            <a:normAutofit/>
          </a:bodyPr>
          <a:lstStyle/>
          <a:p>
            <a:pPr algn="ctr"/>
            <a:r>
              <a:rPr lang="en-US" sz="9600" b="1">
                <a:ln w="22225">
                  <a:solidFill>
                    <a:schemeClr val="accent2"/>
                  </a:solidFill>
                  <a:prstDash val="solid"/>
                </a:ln>
                <a:solidFill>
                  <a:schemeClr val="accent2">
                    <a:lumMod val="40000"/>
                    <a:lumOff val="60000"/>
                  </a:schemeClr>
                </a:solidFill>
                <a:latin typeface="+mn-lt"/>
              </a:rPr>
              <a:t>KHỞI ĐỘNG</a:t>
            </a:r>
          </a:p>
        </p:txBody>
      </p:sp>
    </p:spTree>
    <p:extLst>
      <p:ext uri="{BB962C8B-B14F-4D97-AF65-F5344CB8AC3E}">
        <p14:creationId xmlns:p14="http://schemas.microsoft.com/office/powerpoint/2010/main" val="33709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323439"/>
          </a:xfrm>
          <a:prstGeom prst="rect">
            <a:avLst/>
          </a:prstGeom>
          <a:noFill/>
        </p:spPr>
        <p:txBody>
          <a:bodyPr wrap="square" rtlCol="0">
            <a:spAutoFit/>
          </a:bodyPr>
          <a:lstStyle/>
          <a:p>
            <a:pPr algn="ctr"/>
            <a:r>
              <a:rPr lang="en-US" sz="4000" b="1" dirty="0">
                <a:solidFill>
                  <a:srgbClr val="002060"/>
                </a:solidFill>
              </a:rPr>
              <a:t>Số:  </a:t>
            </a:r>
            <a:r>
              <a:rPr lang="en-US" sz="4000" b="1" i="1" dirty="0">
                <a:solidFill>
                  <a:srgbClr val="002060"/>
                </a:solidFill>
              </a:rPr>
              <a:t>“Ba trăm linh năm nghìn chín trăm hai mươi tám” </a:t>
            </a:r>
            <a:r>
              <a:rPr lang="en-US" sz="4000" b="1" dirty="0">
                <a:solidFill>
                  <a:srgbClr val="002060"/>
                </a:solidFill>
              </a:rPr>
              <a:t>được viết là:  </a:t>
            </a:r>
            <a:endParaRPr lang="vi-VN" sz="4000" b="1" dirty="0">
              <a:solidFill>
                <a:srgbClr val="002060"/>
              </a:solidFill>
            </a:endParaRPr>
          </a:p>
        </p:txBody>
      </p:sp>
      <p:sp>
        <p:nvSpPr>
          <p:cNvPr id="7" name="TextBox 6"/>
          <p:cNvSpPr txBox="1"/>
          <p:nvPr/>
        </p:nvSpPr>
        <p:spPr>
          <a:xfrm>
            <a:off x="4893496" y="730387"/>
            <a:ext cx="2442755" cy="584775"/>
          </a:xfrm>
          <a:prstGeom prst="rect">
            <a:avLst/>
          </a:prstGeom>
          <a:noFill/>
        </p:spPr>
        <p:txBody>
          <a:bodyPr wrap="square" rtlCol="0">
            <a:spAutoFit/>
          </a:bodyPr>
          <a:lstStyle/>
          <a:p>
            <a:pPr algn="ctr"/>
            <a:r>
              <a:rPr lang="en-US" sz="3200" b="1" dirty="0">
                <a:solidFill>
                  <a:srgbClr val="7030A0"/>
                </a:solidFill>
              </a:rPr>
              <a:t>CÂU 1</a:t>
            </a:r>
            <a:endParaRPr lang="vi-VN" sz="32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35928 </a:t>
            </a:r>
            <a:endParaRPr lang="vi-VN" sz="4800" b="1" dirty="0">
              <a:solidFill>
                <a:srgbClr val="C00000"/>
              </a:solidFill>
            </a:endParaRPr>
          </a:p>
        </p:txBody>
      </p:sp>
      <p:sp>
        <p:nvSpPr>
          <p:cNvPr id="9" name="TextBox 8"/>
          <p:cNvSpPr txBox="1"/>
          <p:nvPr/>
        </p:nvSpPr>
        <p:spPr>
          <a:xfrm>
            <a:off x="6096000" y="2992028"/>
            <a:ext cx="3696789" cy="830997"/>
          </a:xfrm>
          <a:prstGeom prst="rect">
            <a:avLst/>
          </a:prstGeom>
          <a:noFill/>
        </p:spPr>
        <p:txBody>
          <a:bodyPr wrap="square" rtlCol="0">
            <a:spAutoFit/>
          </a:bodyPr>
          <a:lstStyle/>
          <a:p>
            <a:r>
              <a:rPr lang="en-US" sz="4800" b="1" dirty="0">
                <a:solidFill>
                  <a:srgbClr val="C00000"/>
                </a:solidFill>
              </a:rPr>
              <a:t>B.  305928 </a:t>
            </a:r>
            <a:endParaRPr lang="vi-VN" sz="4800" b="1" dirty="0">
              <a:solidFill>
                <a:srgbClr val="C00000"/>
              </a:solidFill>
            </a:endParaRPr>
          </a:p>
        </p:txBody>
      </p:sp>
      <p:sp>
        <p:nvSpPr>
          <p:cNvPr id="10" name="TextBox 9"/>
          <p:cNvSpPr txBox="1"/>
          <p:nvPr/>
        </p:nvSpPr>
        <p:spPr>
          <a:xfrm>
            <a:off x="1772194" y="3778644"/>
            <a:ext cx="3696789" cy="830997"/>
          </a:xfrm>
          <a:prstGeom prst="rect">
            <a:avLst/>
          </a:prstGeom>
          <a:noFill/>
        </p:spPr>
        <p:txBody>
          <a:bodyPr wrap="square" rtlCol="0">
            <a:spAutoFit/>
          </a:bodyPr>
          <a:lstStyle/>
          <a:p>
            <a:r>
              <a:rPr lang="en-US" sz="4800" b="1" dirty="0">
                <a:solidFill>
                  <a:srgbClr val="C00000"/>
                </a:solidFill>
              </a:rPr>
              <a:t>C.  30598 </a:t>
            </a:r>
            <a:endParaRPr lang="vi-VN" sz="4800" b="1" dirty="0">
              <a:solidFill>
                <a:srgbClr val="C00000"/>
              </a:solidFill>
            </a:endParaRPr>
          </a:p>
        </p:txBody>
      </p:sp>
      <p:sp>
        <p:nvSpPr>
          <p:cNvPr id="11" name="TextBox 10"/>
          <p:cNvSpPr txBox="1"/>
          <p:nvPr/>
        </p:nvSpPr>
        <p:spPr>
          <a:xfrm>
            <a:off x="6096000" y="3778644"/>
            <a:ext cx="3696789" cy="830997"/>
          </a:xfrm>
          <a:prstGeom prst="rect">
            <a:avLst/>
          </a:prstGeom>
          <a:noFill/>
        </p:spPr>
        <p:txBody>
          <a:bodyPr wrap="square" rtlCol="0">
            <a:spAutoFit/>
          </a:bodyPr>
          <a:lstStyle/>
          <a:p>
            <a:r>
              <a:rPr lang="en-US" sz="4800" b="1" dirty="0">
                <a:solidFill>
                  <a:srgbClr val="C00000"/>
                </a:solidFill>
              </a:rPr>
              <a:t>D.  350928 </a:t>
            </a:r>
            <a:endParaRPr lang="vi-VN" sz="4800" b="1" dirty="0">
              <a:solidFill>
                <a:srgbClr val="C00000"/>
              </a:solidFill>
            </a:endParaRPr>
          </a:p>
        </p:txBody>
      </p:sp>
      <p:sp>
        <p:nvSpPr>
          <p:cNvPr id="15" name="7-Point Star 14"/>
          <p:cNvSpPr/>
          <p:nvPr/>
        </p:nvSpPr>
        <p:spPr>
          <a:xfrm>
            <a:off x="5916706" y="3004457"/>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B</a:t>
            </a:r>
          </a:p>
        </p:txBody>
      </p:sp>
      <p:sp>
        <p:nvSpPr>
          <p:cNvPr id="17" name="Rectangle 16"/>
          <p:cNvSpPr/>
          <p:nvPr/>
        </p:nvSpPr>
        <p:spPr>
          <a:xfrm>
            <a:off x="4831400" y="5396257"/>
            <a:ext cx="6225988" cy="4706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8668615" y="4597212"/>
            <a:ext cx="2156267" cy="707886"/>
          </a:xfrm>
          <a:prstGeom prst="rect">
            <a:avLst/>
          </a:prstGeom>
          <a:noFill/>
        </p:spPr>
        <p:txBody>
          <a:bodyPr wrap="square" rtlCol="0">
            <a:spAutoFit/>
          </a:bodyPr>
          <a:lstStyle/>
          <a:p>
            <a:r>
              <a:rPr lang="vi-VN" sz="4000" b="1" dirty="0">
                <a:solidFill>
                  <a:srgbClr val="00B050"/>
                </a:solidFill>
              </a:rPr>
              <a:t>Hết giờ</a:t>
            </a:r>
          </a:p>
        </p:txBody>
      </p:sp>
    </p:spTree>
    <p:extLst>
      <p:ext uri="{BB962C8B-B14F-4D97-AF65-F5344CB8AC3E}">
        <p14:creationId xmlns:p14="http://schemas.microsoft.com/office/powerpoint/2010/main" val="5855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5000"/>
                                        <p:tgtEl>
                                          <p:spTgt spid="18"/>
                                        </p:tgtEl>
                                      </p:cBhvr>
                                    </p:animEffect>
                                    <p:set>
                                      <p:cBhvr>
                                        <p:cTn id="41" dur="1" fill="hold">
                                          <p:stCondLst>
                                            <p:cond delay="4999"/>
                                          </p:stCondLst>
                                        </p:cTn>
                                        <p:tgtEl>
                                          <p:spTgt spid="18"/>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8"/>
                  </p:tgtEl>
                </p:cond>
              </p:nextCondLst>
            </p:seq>
          </p:childTnLst>
        </p:cTn>
      </p:par>
    </p:tnLst>
    <p:bldLst>
      <p:bldP spid="6" grpId="0"/>
      <p:bldP spid="7" grpId="0"/>
      <p:bldP spid="8" grpId="0"/>
      <p:bldP spid="9" grpId="0"/>
      <p:bldP spid="10" grpId="0"/>
      <p:bldP spid="11" grpId="0"/>
      <p:bldP spid="15"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569660"/>
          </a:xfrm>
          <a:prstGeom prst="rect">
            <a:avLst/>
          </a:prstGeom>
          <a:noFill/>
        </p:spPr>
        <p:txBody>
          <a:bodyPr wrap="square" rtlCol="0">
            <a:spAutoFit/>
          </a:bodyPr>
          <a:lstStyle/>
          <a:p>
            <a:pPr algn="ctr"/>
            <a:r>
              <a:rPr lang="en-US" sz="4800" b="1" dirty="0">
                <a:solidFill>
                  <a:srgbClr val="002060"/>
                </a:solidFill>
              </a:rPr>
              <a:t>Chữ số 5 trong số sau</a:t>
            </a:r>
            <a:r>
              <a:rPr lang="en-US" sz="4800" b="1">
                <a:solidFill>
                  <a:srgbClr val="002060"/>
                </a:solidFill>
              </a:rPr>
              <a:t>: </a:t>
            </a:r>
            <a:r>
              <a:rPr lang="en-US" sz="4800" b="1" i="1">
                <a:solidFill>
                  <a:srgbClr val="002060"/>
                </a:solidFill>
              </a:rPr>
              <a:t>“378523</a:t>
            </a:r>
            <a:r>
              <a:rPr lang="en-US" sz="4800" b="1" i="1" dirty="0">
                <a:solidFill>
                  <a:srgbClr val="002060"/>
                </a:solidFill>
              </a:rPr>
              <a:t>” </a:t>
            </a:r>
          </a:p>
          <a:p>
            <a:pPr algn="ctr"/>
            <a:r>
              <a:rPr lang="en-US" sz="4800" b="1" dirty="0">
                <a:solidFill>
                  <a:srgbClr val="002060"/>
                </a:solidFill>
              </a:rPr>
              <a:t>thuộc hàng nào?  </a:t>
            </a:r>
            <a:endParaRPr lang="vi-VN" sz="4800" b="1" dirty="0">
              <a:solidFill>
                <a:srgbClr val="002060"/>
              </a:solidFill>
            </a:endParaRPr>
          </a:p>
        </p:txBody>
      </p:sp>
      <p:sp>
        <p:nvSpPr>
          <p:cNvPr id="7" name="TextBox 6"/>
          <p:cNvSpPr txBox="1"/>
          <p:nvPr/>
        </p:nvSpPr>
        <p:spPr>
          <a:xfrm>
            <a:off x="4990012" y="613955"/>
            <a:ext cx="2442755" cy="830997"/>
          </a:xfrm>
          <a:prstGeom prst="rect">
            <a:avLst/>
          </a:prstGeom>
          <a:noFill/>
        </p:spPr>
        <p:txBody>
          <a:bodyPr wrap="square" rtlCol="0">
            <a:spAutoFit/>
          </a:bodyPr>
          <a:lstStyle/>
          <a:p>
            <a:pPr algn="ctr"/>
            <a:r>
              <a:rPr lang="en-US" sz="4800" b="1" dirty="0">
                <a:solidFill>
                  <a:srgbClr val="7030A0"/>
                </a:solidFill>
              </a:rPr>
              <a:t>CÂU 2</a:t>
            </a:r>
            <a:endParaRPr lang="vi-VN" sz="48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Hàng trăm </a:t>
            </a:r>
            <a:endParaRPr lang="vi-VN" sz="4800" b="1" dirty="0">
              <a:solidFill>
                <a:srgbClr val="C00000"/>
              </a:solidFill>
            </a:endParaRPr>
          </a:p>
        </p:txBody>
      </p:sp>
      <p:sp>
        <p:nvSpPr>
          <p:cNvPr id="9" name="TextBox 8"/>
          <p:cNvSpPr txBox="1"/>
          <p:nvPr/>
        </p:nvSpPr>
        <p:spPr>
          <a:xfrm>
            <a:off x="6894627" y="2979507"/>
            <a:ext cx="3696789" cy="830997"/>
          </a:xfrm>
          <a:prstGeom prst="rect">
            <a:avLst/>
          </a:prstGeom>
          <a:noFill/>
        </p:spPr>
        <p:txBody>
          <a:bodyPr wrap="square" rtlCol="0">
            <a:spAutoFit/>
          </a:bodyPr>
          <a:lstStyle/>
          <a:p>
            <a:r>
              <a:rPr lang="en-US" sz="4800" b="1" dirty="0">
                <a:solidFill>
                  <a:srgbClr val="C00000"/>
                </a:solidFill>
              </a:rPr>
              <a:t>B.  Hàng chục   </a:t>
            </a:r>
            <a:endParaRPr lang="vi-VN" sz="4800" b="1" dirty="0">
              <a:solidFill>
                <a:srgbClr val="C00000"/>
              </a:solidFill>
            </a:endParaRPr>
          </a:p>
        </p:txBody>
      </p:sp>
      <p:sp>
        <p:nvSpPr>
          <p:cNvPr id="10" name="TextBox 9"/>
          <p:cNvSpPr txBox="1"/>
          <p:nvPr/>
        </p:nvSpPr>
        <p:spPr>
          <a:xfrm>
            <a:off x="1772194" y="3778644"/>
            <a:ext cx="4239408" cy="830997"/>
          </a:xfrm>
          <a:prstGeom prst="rect">
            <a:avLst/>
          </a:prstGeom>
          <a:noFill/>
        </p:spPr>
        <p:txBody>
          <a:bodyPr wrap="square" rtlCol="0">
            <a:spAutoFit/>
          </a:bodyPr>
          <a:lstStyle/>
          <a:p>
            <a:r>
              <a:rPr lang="en-US" sz="4800" b="1" dirty="0">
                <a:solidFill>
                  <a:srgbClr val="C00000"/>
                </a:solidFill>
              </a:rPr>
              <a:t>C.  Hàng đơn vị </a:t>
            </a:r>
            <a:endParaRPr lang="vi-VN" sz="4800" b="1" dirty="0">
              <a:solidFill>
                <a:srgbClr val="C00000"/>
              </a:solidFill>
            </a:endParaRPr>
          </a:p>
        </p:txBody>
      </p:sp>
      <p:sp>
        <p:nvSpPr>
          <p:cNvPr id="11" name="TextBox 10"/>
          <p:cNvSpPr txBox="1"/>
          <p:nvPr/>
        </p:nvSpPr>
        <p:spPr>
          <a:xfrm>
            <a:off x="6995855" y="3710399"/>
            <a:ext cx="4414350" cy="830997"/>
          </a:xfrm>
          <a:prstGeom prst="rect">
            <a:avLst/>
          </a:prstGeom>
          <a:noFill/>
        </p:spPr>
        <p:txBody>
          <a:bodyPr wrap="square" rtlCol="0">
            <a:spAutoFit/>
          </a:bodyPr>
          <a:lstStyle/>
          <a:p>
            <a:r>
              <a:rPr lang="en-US" sz="4800" b="1" dirty="0">
                <a:solidFill>
                  <a:srgbClr val="C00000"/>
                </a:solidFill>
              </a:rPr>
              <a:t>D.  Hàng nghìn</a:t>
            </a:r>
            <a:endParaRPr lang="vi-VN" sz="4800" b="1" dirty="0">
              <a:solidFill>
                <a:srgbClr val="C00000"/>
              </a:solidFill>
            </a:endParaRPr>
          </a:p>
        </p:txBody>
      </p:sp>
      <p:sp>
        <p:nvSpPr>
          <p:cNvPr id="15" name="7-Point Star 14"/>
          <p:cNvSpPr/>
          <p:nvPr/>
        </p:nvSpPr>
        <p:spPr>
          <a:xfrm>
            <a:off x="1632857" y="2917684"/>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A</a:t>
            </a:r>
          </a:p>
        </p:txBody>
      </p:sp>
      <p:pic>
        <p:nvPicPr>
          <p:cNvPr id="4" name="Picture 3"/>
          <p:cNvPicPr>
            <a:picLocks noChangeAspect="1"/>
          </p:cNvPicPr>
          <p:nvPr/>
        </p:nvPicPr>
        <p:blipFill>
          <a:blip r:embed="rId4"/>
          <a:stretch>
            <a:fillRect/>
          </a:stretch>
        </p:blipFill>
        <p:spPr>
          <a:xfrm>
            <a:off x="8692403" y="4580690"/>
            <a:ext cx="2389839" cy="1072989"/>
          </a:xfrm>
          <a:prstGeom prst="rect">
            <a:avLst/>
          </a:prstGeom>
        </p:spPr>
      </p:pic>
      <p:sp>
        <p:nvSpPr>
          <p:cNvPr id="14" name="Rectangle 13"/>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002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5000"/>
                                        <p:tgtEl>
                                          <p:spTgt spid="14"/>
                                        </p:tgtEl>
                                      </p:cBhvr>
                                    </p:animEffect>
                                    <p:set>
                                      <p:cBhvr>
                                        <p:cTn id="41" dur="1" fill="hold">
                                          <p:stCondLst>
                                            <p:cond delay="4999"/>
                                          </p:stCondLst>
                                        </p:cTn>
                                        <p:tgtEl>
                                          <p:spTgt spid="1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6" grpId="0"/>
      <p:bldP spid="7" grpId="0"/>
      <p:bldP spid="8" grpId="0"/>
      <p:bldP spid="9" grpId="0"/>
      <p:bldP spid="10" grpId="0"/>
      <p:bldP spid="11" grpId="0"/>
      <p:bldP spid="1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569660"/>
          </a:xfrm>
          <a:prstGeom prst="rect">
            <a:avLst/>
          </a:prstGeom>
          <a:noFill/>
        </p:spPr>
        <p:txBody>
          <a:bodyPr wrap="square" rtlCol="0">
            <a:spAutoFit/>
          </a:bodyPr>
          <a:lstStyle/>
          <a:p>
            <a:pPr algn="ctr"/>
            <a:r>
              <a:rPr lang="en-US" sz="4800" b="1" dirty="0">
                <a:solidFill>
                  <a:srgbClr val="002060"/>
                </a:solidFill>
              </a:rPr>
              <a:t>Trong số sau:“274839” những chữ số nào thuộc lớp nghìn?   </a:t>
            </a:r>
            <a:endParaRPr lang="vi-VN" sz="4800" b="1" dirty="0">
              <a:solidFill>
                <a:srgbClr val="002060"/>
              </a:solidFill>
            </a:endParaRPr>
          </a:p>
        </p:txBody>
      </p:sp>
      <p:sp>
        <p:nvSpPr>
          <p:cNvPr id="7" name="TextBox 6"/>
          <p:cNvSpPr txBox="1"/>
          <p:nvPr/>
        </p:nvSpPr>
        <p:spPr>
          <a:xfrm>
            <a:off x="4949671" y="640849"/>
            <a:ext cx="2442755" cy="830997"/>
          </a:xfrm>
          <a:prstGeom prst="rect">
            <a:avLst/>
          </a:prstGeom>
          <a:noFill/>
        </p:spPr>
        <p:txBody>
          <a:bodyPr wrap="square" rtlCol="0">
            <a:spAutoFit/>
          </a:bodyPr>
          <a:lstStyle/>
          <a:p>
            <a:pPr algn="ctr"/>
            <a:r>
              <a:rPr lang="en-US" sz="4800" b="1" dirty="0">
                <a:solidFill>
                  <a:srgbClr val="7030A0"/>
                </a:solidFill>
              </a:rPr>
              <a:t>CÂU 3</a:t>
            </a:r>
            <a:endParaRPr lang="vi-VN" sz="48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8,3,9 </a:t>
            </a:r>
            <a:endParaRPr lang="vi-VN" sz="4800" b="1" dirty="0">
              <a:solidFill>
                <a:srgbClr val="C00000"/>
              </a:solidFill>
            </a:endParaRPr>
          </a:p>
        </p:txBody>
      </p:sp>
      <p:sp>
        <p:nvSpPr>
          <p:cNvPr id="9" name="TextBox 8"/>
          <p:cNvSpPr txBox="1"/>
          <p:nvPr/>
        </p:nvSpPr>
        <p:spPr>
          <a:xfrm>
            <a:off x="6894627" y="2979507"/>
            <a:ext cx="3696789" cy="830997"/>
          </a:xfrm>
          <a:prstGeom prst="rect">
            <a:avLst/>
          </a:prstGeom>
          <a:noFill/>
        </p:spPr>
        <p:txBody>
          <a:bodyPr wrap="square" rtlCol="0">
            <a:spAutoFit/>
          </a:bodyPr>
          <a:lstStyle/>
          <a:p>
            <a:r>
              <a:rPr lang="en-US" sz="4800" b="1" dirty="0">
                <a:solidFill>
                  <a:srgbClr val="C00000"/>
                </a:solidFill>
              </a:rPr>
              <a:t>B.  7,4,8   </a:t>
            </a:r>
            <a:endParaRPr lang="vi-VN" sz="4800" b="1" dirty="0">
              <a:solidFill>
                <a:srgbClr val="C00000"/>
              </a:solidFill>
            </a:endParaRPr>
          </a:p>
        </p:txBody>
      </p:sp>
      <p:sp>
        <p:nvSpPr>
          <p:cNvPr id="10" name="TextBox 9"/>
          <p:cNvSpPr txBox="1"/>
          <p:nvPr/>
        </p:nvSpPr>
        <p:spPr>
          <a:xfrm>
            <a:off x="1772194" y="3778644"/>
            <a:ext cx="4239408" cy="830997"/>
          </a:xfrm>
          <a:prstGeom prst="rect">
            <a:avLst/>
          </a:prstGeom>
          <a:noFill/>
        </p:spPr>
        <p:txBody>
          <a:bodyPr wrap="square" rtlCol="0">
            <a:spAutoFit/>
          </a:bodyPr>
          <a:lstStyle/>
          <a:p>
            <a:r>
              <a:rPr lang="en-US" sz="4800" b="1" dirty="0">
                <a:solidFill>
                  <a:srgbClr val="C00000"/>
                </a:solidFill>
              </a:rPr>
              <a:t>C.  2,8,9 </a:t>
            </a:r>
            <a:endParaRPr lang="vi-VN" sz="4800" b="1" dirty="0">
              <a:solidFill>
                <a:srgbClr val="C00000"/>
              </a:solidFill>
            </a:endParaRPr>
          </a:p>
        </p:txBody>
      </p:sp>
      <p:sp>
        <p:nvSpPr>
          <p:cNvPr id="11" name="TextBox 10"/>
          <p:cNvSpPr txBox="1"/>
          <p:nvPr/>
        </p:nvSpPr>
        <p:spPr>
          <a:xfrm>
            <a:off x="6894626" y="3672258"/>
            <a:ext cx="4414350" cy="830997"/>
          </a:xfrm>
          <a:prstGeom prst="rect">
            <a:avLst/>
          </a:prstGeom>
          <a:noFill/>
        </p:spPr>
        <p:txBody>
          <a:bodyPr wrap="square" rtlCol="0">
            <a:spAutoFit/>
          </a:bodyPr>
          <a:lstStyle/>
          <a:p>
            <a:r>
              <a:rPr lang="en-US" sz="4800" b="1" dirty="0">
                <a:solidFill>
                  <a:srgbClr val="C00000"/>
                </a:solidFill>
              </a:rPr>
              <a:t>D.  2,7,4</a:t>
            </a:r>
            <a:endParaRPr lang="vi-VN" sz="4800" b="1" dirty="0">
              <a:solidFill>
                <a:srgbClr val="C00000"/>
              </a:solidFill>
            </a:endParaRPr>
          </a:p>
        </p:txBody>
      </p:sp>
      <p:sp>
        <p:nvSpPr>
          <p:cNvPr id="15" name="7-Point Star 14"/>
          <p:cNvSpPr/>
          <p:nvPr/>
        </p:nvSpPr>
        <p:spPr>
          <a:xfrm>
            <a:off x="6625750" y="3702239"/>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D</a:t>
            </a:r>
          </a:p>
        </p:txBody>
      </p:sp>
      <p:sp>
        <p:nvSpPr>
          <p:cNvPr id="12" name="Rectangle 11"/>
          <p:cNvSpPr/>
          <p:nvPr/>
        </p:nvSpPr>
        <p:spPr>
          <a:xfrm>
            <a:off x="5011272" y="5574901"/>
            <a:ext cx="6052329"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4"/>
          <a:stretch>
            <a:fillRect/>
          </a:stretch>
        </p:blipFill>
        <p:spPr>
          <a:xfrm>
            <a:off x="8516419" y="4555777"/>
            <a:ext cx="2389839" cy="1072989"/>
          </a:xfrm>
          <a:prstGeom prst="rect">
            <a:avLst/>
          </a:prstGeom>
        </p:spPr>
      </p:pic>
    </p:spTree>
    <p:extLst>
      <p:ext uri="{BB962C8B-B14F-4D97-AF65-F5344CB8AC3E}">
        <p14:creationId xmlns:p14="http://schemas.microsoft.com/office/powerpoint/2010/main" val="16347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5000"/>
                                        <p:tgtEl>
                                          <p:spTgt spid="12"/>
                                        </p:tgtEl>
                                      </p:cBhvr>
                                    </p:animEffect>
                                    <p:set>
                                      <p:cBhvr>
                                        <p:cTn id="41" dur="1" fill="hold">
                                          <p:stCondLst>
                                            <p:cond delay="4999"/>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5000"/>
                            </p:stCondLst>
                            <p:childTnLst>
                              <p:par>
                                <p:cTn id="43" presetID="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6" grpId="0"/>
      <p:bldP spid="7" grpId="0"/>
      <p:bldP spid="8" grpId="0"/>
      <p:bldP spid="9" grpId="0"/>
      <p:bldP spid="10" grpId="0"/>
      <p:bldP spid="11" grpId="0"/>
      <p:bldP spid="1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9DC"/>
        </a:solidFill>
        <a:effectLst/>
      </p:bgPr>
    </p:bg>
    <p:spTree>
      <p:nvGrpSpPr>
        <p:cNvPr id="1" name=""/>
        <p:cNvGrpSpPr/>
        <p:nvPr/>
      </p:nvGrpSpPr>
      <p:grpSpPr>
        <a:xfrm>
          <a:off x="0" y="0"/>
          <a:ext cx="0" cy="0"/>
          <a:chOff x="0" y="0"/>
          <a:chExt cx="0" cy="0"/>
        </a:xfrm>
      </p:grpSpPr>
      <p:sp>
        <p:nvSpPr>
          <p:cNvPr id="2" name="TextBox 1"/>
          <p:cNvSpPr txBox="1"/>
          <p:nvPr/>
        </p:nvSpPr>
        <p:spPr>
          <a:xfrm>
            <a:off x="1351280" y="1504694"/>
            <a:ext cx="9631680" cy="2516073"/>
          </a:xfrm>
          <a:prstGeom prst="rect">
            <a:avLst/>
          </a:prstGeom>
          <a:noFill/>
        </p:spPr>
        <p:txBody>
          <a:bodyPr wrap="square" rtlCol="0">
            <a:spAutoFit/>
          </a:bodyPr>
          <a:lstStyle/>
          <a:p>
            <a:pPr algn="ctr" defTabSz="685800">
              <a:lnSpc>
                <a:spcPct val="150000"/>
              </a:lnSpc>
            </a:pPr>
            <a:r>
              <a:rPr lang="en-US" sz="3600" b="1" dirty="0">
                <a:solidFill>
                  <a:prstClr val="black"/>
                </a:solidFill>
                <a:latin typeface="HP001 5 hàng"/>
                <a:cs typeface="Times New Roman" pitchFamily="18" charset="0"/>
              </a:rPr>
              <a:t>Thứ năm </a:t>
            </a:r>
            <a:r>
              <a:rPr lang="en-US" sz="3600" b="1">
                <a:solidFill>
                  <a:prstClr val="black"/>
                </a:solidFill>
                <a:latin typeface="HP001 5 hàng"/>
                <a:cs typeface="Times New Roman" pitchFamily="18" charset="0"/>
              </a:rPr>
              <a:t>ngày 16 </a:t>
            </a:r>
            <a:r>
              <a:rPr lang="en-US" sz="3600" b="1" dirty="0">
                <a:solidFill>
                  <a:prstClr val="black"/>
                </a:solidFill>
                <a:latin typeface="HP001 5 hàng"/>
                <a:cs typeface="Times New Roman" pitchFamily="18" charset="0"/>
              </a:rPr>
              <a:t>tháng 9 năm 2021</a:t>
            </a:r>
          </a:p>
          <a:p>
            <a:pPr algn="ctr" defTabSz="685800">
              <a:lnSpc>
                <a:spcPct val="150000"/>
              </a:lnSpc>
            </a:pPr>
            <a:r>
              <a:rPr lang="vi-VN" sz="3600" b="1" dirty="0">
                <a:solidFill>
                  <a:srgbClr val="FF0000"/>
                </a:solidFill>
                <a:latin typeface="HP001 5 hàng"/>
                <a:cs typeface="Times New Roman" pitchFamily="18" charset="0"/>
              </a:rPr>
              <a:t>Toán</a:t>
            </a:r>
          </a:p>
          <a:p>
            <a:pPr algn="ctr" defTabSz="685800">
              <a:lnSpc>
                <a:spcPct val="150000"/>
              </a:lnSpc>
            </a:pPr>
            <a:r>
              <a:rPr lang="vi-VN" sz="3600" b="1" dirty="0">
                <a:solidFill>
                  <a:srgbClr val="FF0000"/>
                </a:solidFill>
                <a:latin typeface="HP001 5 hàng"/>
                <a:cs typeface="Times New Roman" pitchFamily="18" charset="0"/>
              </a:rPr>
              <a:t>So sánh các số có nhiều chữ số</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6305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pPr>
              <a:defRPr/>
            </a:pP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id="{1D2C394B-0994-445B-A95F-0CFC5277B7A6}"/>
              </a:ext>
            </a:extLst>
          </p:cNvPr>
          <p:cNvSpPr txBox="1"/>
          <p:nvPr/>
        </p:nvSpPr>
        <p:spPr>
          <a:xfrm>
            <a:off x="2326640" y="2445312"/>
            <a:ext cx="7903360" cy="2733056"/>
          </a:xfrm>
          <a:prstGeom prst="rect">
            <a:avLst/>
          </a:prstGeom>
          <a:noFill/>
        </p:spPr>
        <p:txBody>
          <a:bodyPr wrap="square" rtlCol="0">
            <a:spAutoFit/>
          </a:bodyPr>
          <a:lstStyle/>
          <a:p>
            <a:pPr algn="just">
              <a:lnSpc>
                <a:spcPct val="115000"/>
              </a:lnSpc>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48143" y="1676035"/>
            <a:ext cx="2906870" cy="769441"/>
          </a:xfrm>
          <a:prstGeom prst="rect">
            <a:avLst/>
          </a:prstGeom>
          <a:noFill/>
        </p:spPr>
        <p:txBody>
          <a:bodyPr wrap="square" rtlCol="0">
            <a:spAutoFit/>
          </a:bodyPr>
          <a:lstStyle/>
          <a:p>
            <a:r>
              <a:rPr lang="en-US" sz="4400" b="1" dirty="0"/>
              <a:t>99 578 </a:t>
            </a:r>
            <a:endParaRPr lang="vi-VN" sz="4400" b="1" dirty="0"/>
          </a:p>
        </p:txBody>
      </p:sp>
      <p:sp>
        <p:nvSpPr>
          <p:cNvPr id="6" name="TextBox 5"/>
          <p:cNvSpPr txBox="1"/>
          <p:nvPr/>
        </p:nvSpPr>
        <p:spPr>
          <a:xfrm>
            <a:off x="7126254" y="1676035"/>
            <a:ext cx="2906870" cy="769441"/>
          </a:xfrm>
          <a:prstGeom prst="rect">
            <a:avLst/>
          </a:prstGeom>
          <a:noFill/>
        </p:spPr>
        <p:txBody>
          <a:bodyPr wrap="square" rtlCol="0">
            <a:spAutoFit/>
          </a:bodyPr>
          <a:lstStyle/>
          <a:p>
            <a:r>
              <a:rPr lang="en-US" sz="4400" b="1" dirty="0"/>
              <a:t>100 000 </a:t>
            </a:r>
            <a:endParaRPr lang="vi-VN" sz="4400" b="1" dirty="0"/>
          </a:p>
        </p:txBody>
      </p:sp>
      <p:sp>
        <p:nvSpPr>
          <p:cNvPr id="7" name="TextBox 6"/>
          <p:cNvSpPr txBox="1"/>
          <p:nvPr/>
        </p:nvSpPr>
        <p:spPr>
          <a:xfrm>
            <a:off x="6330702" y="1475980"/>
            <a:ext cx="1174376" cy="1107996"/>
          </a:xfrm>
          <a:prstGeom prst="rect">
            <a:avLst/>
          </a:prstGeom>
          <a:noFill/>
        </p:spPr>
        <p:txBody>
          <a:bodyPr wrap="square" rtlCol="0">
            <a:spAutoFit/>
          </a:bodyPr>
          <a:lstStyle/>
          <a:p>
            <a:r>
              <a:rPr lang="en-US" sz="6600" b="1" dirty="0">
                <a:solidFill>
                  <a:srgbClr val="FF0000"/>
                </a:solidFill>
              </a:rPr>
              <a:t>&lt;</a:t>
            </a:r>
            <a:endParaRPr lang="vi-VN" sz="6600" b="1" dirty="0">
              <a:solidFill>
                <a:srgbClr val="FF0000"/>
              </a:solidFill>
            </a:endParaRPr>
          </a:p>
        </p:txBody>
      </p:sp>
      <p:sp>
        <p:nvSpPr>
          <p:cNvPr id="8" name="TextBox 7"/>
          <p:cNvSpPr txBox="1"/>
          <p:nvPr/>
        </p:nvSpPr>
        <p:spPr>
          <a:xfrm>
            <a:off x="3726071" y="2678348"/>
            <a:ext cx="2906870" cy="769441"/>
          </a:xfrm>
          <a:prstGeom prst="rect">
            <a:avLst/>
          </a:prstGeom>
          <a:noFill/>
        </p:spPr>
        <p:txBody>
          <a:bodyPr wrap="square" rtlCol="0">
            <a:spAutoFit/>
          </a:bodyPr>
          <a:lstStyle/>
          <a:p>
            <a:r>
              <a:rPr lang="en-US" sz="4400" b="1" dirty="0"/>
              <a:t>100 000 </a:t>
            </a:r>
            <a:endParaRPr lang="vi-VN" sz="4400" b="1" dirty="0"/>
          </a:p>
        </p:txBody>
      </p:sp>
      <p:sp>
        <p:nvSpPr>
          <p:cNvPr id="9" name="TextBox 8"/>
          <p:cNvSpPr txBox="1"/>
          <p:nvPr/>
        </p:nvSpPr>
        <p:spPr>
          <a:xfrm>
            <a:off x="7137460" y="2599365"/>
            <a:ext cx="2906870" cy="769441"/>
          </a:xfrm>
          <a:prstGeom prst="rect">
            <a:avLst/>
          </a:prstGeom>
          <a:noFill/>
        </p:spPr>
        <p:txBody>
          <a:bodyPr wrap="square" rtlCol="0">
            <a:spAutoFit/>
          </a:bodyPr>
          <a:lstStyle/>
          <a:p>
            <a:r>
              <a:rPr lang="en-US" sz="4400" b="1" dirty="0"/>
              <a:t>99 578 </a:t>
            </a:r>
            <a:endParaRPr lang="vi-VN" sz="4400" b="1" dirty="0"/>
          </a:p>
        </p:txBody>
      </p:sp>
      <p:sp>
        <p:nvSpPr>
          <p:cNvPr id="10" name="TextBox 9"/>
          <p:cNvSpPr txBox="1"/>
          <p:nvPr/>
        </p:nvSpPr>
        <p:spPr>
          <a:xfrm>
            <a:off x="6342838" y="2426693"/>
            <a:ext cx="1174376" cy="1107996"/>
          </a:xfrm>
          <a:prstGeom prst="rect">
            <a:avLst/>
          </a:prstGeom>
          <a:noFill/>
        </p:spPr>
        <p:txBody>
          <a:bodyPr wrap="square" rtlCol="0">
            <a:spAutoFit/>
          </a:bodyPr>
          <a:lstStyle/>
          <a:p>
            <a:r>
              <a:rPr lang="en-US" sz="6600" b="1" dirty="0">
                <a:solidFill>
                  <a:srgbClr val="FF0000"/>
                </a:solidFill>
              </a:rPr>
              <a:t>&gt;</a:t>
            </a:r>
            <a:endParaRPr lang="vi-VN" sz="6600" b="1" dirty="0">
              <a:solidFill>
                <a:srgbClr val="FF0000"/>
              </a:solidFill>
            </a:endParaRPr>
          </a:p>
        </p:txBody>
      </p:sp>
      <p:sp>
        <p:nvSpPr>
          <p:cNvPr id="11" name="TextBox 10"/>
          <p:cNvSpPr txBox="1"/>
          <p:nvPr/>
        </p:nvSpPr>
        <p:spPr>
          <a:xfrm>
            <a:off x="1264919" y="4751130"/>
            <a:ext cx="11338559" cy="646331"/>
          </a:xfrm>
          <a:prstGeom prst="rect">
            <a:avLst/>
          </a:prstGeom>
          <a:noFill/>
        </p:spPr>
        <p:txBody>
          <a:bodyPr wrap="square" rtlCol="0">
            <a:spAutoFit/>
          </a:bodyPr>
          <a:lstStyle/>
          <a:p>
            <a:r>
              <a:rPr lang="en-US" sz="3600" b="1" dirty="0">
                <a:solidFill>
                  <a:srgbClr val="002060"/>
                </a:solidFill>
              </a:rPr>
              <a:t>- Số nào có nhiều chữ số hơn thì số đó lớn hơn</a:t>
            </a:r>
            <a:endParaRPr lang="vi-VN" sz="3600" b="1" dirty="0">
              <a:solidFill>
                <a:srgbClr val="002060"/>
              </a:solidFill>
            </a:endParaRPr>
          </a:p>
        </p:txBody>
      </p:sp>
      <p:sp>
        <p:nvSpPr>
          <p:cNvPr id="12" name="TextBox 11"/>
          <p:cNvSpPr txBox="1"/>
          <p:nvPr/>
        </p:nvSpPr>
        <p:spPr>
          <a:xfrm>
            <a:off x="1264919" y="5498625"/>
            <a:ext cx="10881358" cy="646331"/>
          </a:xfrm>
          <a:prstGeom prst="rect">
            <a:avLst/>
          </a:prstGeom>
          <a:noFill/>
        </p:spPr>
        <p:txBody>
          <a:bodyPr wrap="square" rtlCol="0">
            <a:spAutoFit/>
          </a:bodyPr>
          <a:lstStyle/>
          <a:p>
            <a:r>
              <a:rPr lang="en-US" sz="3600" b="1" dirty="0">
                <a:solidFill>
                  <a:srgbClr val="002060"/>
                </a:solidFill>
              </a:rPr>
              <a:t>- Số nào có ít chữ số hơn thì số đó bé hơn</a:t>
            </a:r>
            <a:endParaRPr lang="vi-VN" sz="3600" b="1" dirty="0">
              <a:solidFill>
                <a:srgbClr val="002060"/>
              </a:solidFill>
            </a:endParaRPr>
          </a:p>
        </p:txBody>
      </p:sp>
      <p:sp>
        <p:nvSpPr>
          <p:cNvPr id="14" name="TextBox 13"/>
          <p:cNvSpPr txBox="1"/>
          <p:nvPr/>
        </p:nvSpPr>
        <p:spPr>
          <a:xfrm>
            <a:off x="1552301" y="3981689"/>
            <a:ext cx="11051177" cy="646331"/>
          </a:xfrm>
          <a:prstGeom prst="rect">
            <a:avLst/>
          </a:prstGeom>
          <a:noFill/>
        </p:spPr>
        <p:txBody>
          <a:bodyPr wrap="square" rtlCol="0">
            <a:spAutoFit/>
          </a:bodyPr>
          <a:lstStyle/>
          <a:p>
            <a:r>
              <a:rPr lang="en-US" sz="3600" b="1" dirty="0">
                <a:solidFill>
                  <a:srgbClr val="002060"/>
                </a:solidFill>
              </a:rPr>
              <a:t> </a:t>
            </a:r>
            <a:r>
              <a:rPr lang="en-US" sz="3600" b="1" i="1" dirty="0">
                <a:ln w="22225">
                  <a:solidFill>
                    <a:schemeClr val="accent6">
                      <a:lumMod val="50000"/>
                    </a:schemeClr>
                  </a:solidFill>
                  <a:prstDash val="solid"/>
                </a:ln>
                <a:solidFill>
                  <a:schemeClr val="accent6">
                    <a:lumMod val="20000"/>
                    <a:lumOff val="80000"/>
                  </a:schemeClr>
                </a:solidFill>
                <a:effectLst>
                  <a:outerShdw blurRad="38100" dist="38100" dir="2700000" algn="tl">
                    <a:srgbClr val="000000">
                      <a:alpha val="43137"/>
                    </a:srgbClr>
                  </a:outerShdw>
                </a:effectLst>
              </a:rPr>
              <a:t>So sánh số các chữ số của hai số với nhau</a:t>
            </a:r>
            <a:endParaRPr lang="vi-VN" sz="3600" b="1" i="1" dirty="0">
              <a:ln w="22225">
                <a:solidFill>
                  <a:schemeClr val="accent6">
                    <a:lumMod val="50000"/>
                  </a:schemeClr>
                </a:solidFill>
                <a:prstDash val="solid"/>
              </a:ln>
              <a:solidFill>
                <a:schemeClr val="accent6">
                  <a:lumMod val="20000"/>
                  <a:lumOff val="80000"/>
                </a:schemeClr>
              </a:solidFill>
              <a:effectLst>
                <a:outerShdw blurRad="38100" dist="38100" dir="2700000" algn="tl">
                  <a:srgbClr val="000000">
                    <a:alpha val="43137"/>
                  </a:srgbClr>
                </a:outerShdw>
              </a:effectLst>
            </a:endParaRPr>
          </a:p>
        </p:txBody>
      </p:sp>
      <p:sp>
        <p:nvSpPr>
          <p:cNvPr id="17" name="TextBox 16"/>
          <p:cNvSpPr txBox="1"/>
          <p:nvPr/>
        </p:nvSpPr>
        <p:spPr>
          <a:xfrm>
            <a:off x="1264919" y="488854"/>
            <a:ext cx="9662161" cy="851297"/>
          </a:xfrm>
          <a:prstGeom prst="roundRect">
            <a:avLst/>
          </a:prstGeom>
          <a:ln w="38100">
            <a:solidFill>
              <a:schemeClr val="accent1">
                <a:lumMod val="50000"/>
              </a:schemeClr>
            </a:solidFill>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a:solidFill>
                  <a:srgbClr val="C00000"/>
                </a:solidFill>
              </a:rPr>
              <a:t>Ví dụ 1: So </a:t>
            </a:r>
            <a:r>
              <a:rPr lang="en-US" sz="4400" b="1" dirty="0">
                <a:solidFill>
                  <a:srgbClr val="C00000"/>
                </a:solidFill>
              </a:rPr>
              <a:t>sánh 99 578 và 100 000</a:t>
            </a:r>
            <a:endParaRPr lang="vi-VN" sz="4400" b="1" dirty="0">
              <a:solidFill>
                <a:srgbClr val="C00000"/>
              </a:solidFill>
            </a:endParaRPr>
          </a:p>
        </p:txBody>
      </p:sp>
      <p:sp>
        <p:nvSpPr>
          <p:cNvPr id="18" name="TextBox 17"/>
          <p:cNvSpPr txBox="1"/>
          <p:nvPr/>
        </p:nvSpPr>
        <p:spPr>
          <a:xfrm>
            <a:off x="2111209" y="2723379"/>
            <a:ext cx="2220686" cy="707886"/>
          </a:xfrm>
          <a:prstGeom prst="rect">
            <a:avLst/>
          </a:prstGeom>
          <a:noFill/>
        </p:spPr>
        <p:txBody>
          <a:bodyPr wrap="square" rtlCol="0">
            <a:spAutoFit/>
          </a:bodyPr>
          <a:lstStyle/>
          <a:p>
            <a:r>
              <a:rPr lang="en-US" sz="4000" b="1" dirty="0">
                <a:solidFill>
                  <a:srgbClr val="800080"/>
                </a:solidFill>
              </a:rPr>
              <a:t>hay </a:t>
            </a:r>
            <a:endParaRPr lang="vi-VN" sz="4000" b="1" dirty="0">
              <a:solidFill>
                <a:srgbClr val="800080"/>
              </a:solidFill>
            </a:endParaRPr>
          </a:p>
        </p:txBody>
      </p:sp>
      <p:pic>
        <p:nvPicPr>
          <p:cNvPr id="3" name="Picture 2">
            <a:extLst>
              <a:ext uri="{FF2B5EF4-FFF2-40B4-BE49-F238E27FC236}">
                <a16:creationId xmlns:a16="http://schemas.microsoft.com/office/drawing/2014/main" id="{0B85425C-F86B-4787-8D96-9AD00781B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82" y="3825111"/>
            <a:ext cx="926019" cy="926019"/>
          </a:xfrm>
          <a:prstGeom prst="rect">
            <a:avLst/>
          </a:prstGeom>
        </p:spPr>
      </p:pic>
    </p:spTree>
    <p:extLst>
      <p:ext uri="{BB962C8B-B14F-4D97-AF65-F5344CB8AC3E}">
        <p14:creationId xmlns:p14="http://schemas.microsoft.com/office/powerpoint/2010/main" val="16276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par>
                          <p:cTn id="43" fill="hold">
                            <p:stCondLst>
                              <p:cond delay="0"/>
                            </p:stCondLst>
                            <p:childTnLst>
                              <p:par>
                                <p:cTn id="44" presetID="6" presetClass="entr" presetSubtype="1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4822" y="1715979"/>
            <a:ext cx="6426927" cy="830997"/>
          </a:xfrm>
          <a:prstGeom prst="rect">
            <a:avLst/>
          </a:prstGeom>
        </p:spPr>
        <p:txBody>
          <a:bodyPr wrap="square">
            <a:spAutoFit/>
          </a:bodyPr>
          <a:lstStyle/>
          <a:p>
            <a:r>
              <a:rPr lang="vi-VN" sz="4800" b="1" dirty="0">
                <a:solidFill>
                  <a:srgbClr val="0070C0"/>
                </a:solidFill>
              </a:rPr>
              <a:t>693 251          693 500</a:t>
            </a:r>
          </a:p>
        </p:txBody>
      </p:sp>
      <p:sp>
        <p:nvSpPr>
          <p:cNvPr id="8" name="TextBox 7"/>
          <p:cNvSpPr txBox="1"/>
          <p:nvPr/>
        </p:nvSpPr>
        <p:spPr>
          <a:xfrm>
            <a:off x="5466805" y="1623645"/>
            <a:ext cx="822960" cy="1015663"/>
          </a:xfrm>
          <a:prstGeom prst="rect">
            <a:avLst/>
          </a:prstGeom>
          <a:noFill/>
        </p:spPr>
        <p:txBody>
          <a:bodyPr wrap="square" rtlCol="0">
            <a:spAutoFit/>
          </a:bodyPr>
          <a:lstStyle/>
          <a:p>
            <a:r>
              <a:rPr lang="vi-VN" sz="6000" b="1" dirty="0">
                <a:solidFill>
                  <a:srgbClr val="C00000"/>
                </a:solidFill>
              </a:rPr>
              <a:t>&lt;</a:t>
            </a:r>
          </a:p>
        </p:txBody>
      </p:sp>
      <p:sp>
        <p:nvSpPr>
          <p:cNvPr id="10" name="TextBox 9"/>
          <p:cNvSpPr txBox="1"/>
          <p:nvPr/>
        </p:nvSpPr>
        <p:spPr>
          <a:xfrm>
            <a:off x="1031966" y="2795451"/>
            <a:ext cx="9170125" cy="1015663"/>
          </a:xfrm>
          <a:prstGeom prst="rect">
            <a:avLst/>
          </a:prstGeom>
          <a:noFill/>
        </p:spPr>
        <p:txBody>
          <a:bodyPr wrap="square" rtlCol="0">
            <a:spAutoFit/>
          </a:bodyPr>
          <a:lstStyle/>
          <a:p>
            <a:r>
              <a:rPr lang="en-US" sz="4800" b="1" dirty="0">
                <a:solidFill>
                  <a:srgbClr val="800080"/>
                </a:solidFill>
                <a:latin typeface="Arial" panose="020B0604020202020204" pitchFamily="34" charset="0"/>
                <a:cs typeface="Arial" panose="020B0604020202020204" pitchFamily="34" charset="0"/>
              </a:rPr>
              <a:t>hay</a:t>
            </a:r>
            <a:r>
              <a:rPr lang="en-US" sz="4800" b="1" dirty="0">
                <a:latin typeface="Arial" panose="020B0604020202020204" pitchFamily="34" charset="0"/>
                <a:cs typeface="Arial" panose="020B0604020202020204" pitchFamily="34" charset="0"/>
              </a:rPr>
              <a:t>   693 500    </a:t>
            </a:r>
            <a:r>
              <a:rPr lang="en-US" sz="6000" b="1" dirty="0">
                <a:solidFill>
                  <a:srgbClr val="FF0000"/>
                </a:solidFill>
                <a:latin typeface="Arial" panose="020B0604020202020204" pitchFamily="34" charset="0"/>
                <a:cs typeface="Arial" panose="020B0604020202020204" pitchFamily="34" charset="0"/>
              </a:rPr>
              <a:t>&gt;</a:t>
            </a:r>
            <a:r>
              <a:rPr lang="en-US" sz="4800" b="1" dirty="0">
                <a:latin typeface="Arial" panose="020B0604020202020204" pitchFamily="34" charset="0"/>
                <a:cs typeface="Arial" panose="020B0604020202020204" pitchFamily="34" charset="0"/>
              </a:rPr>
              <a:t>    693 251</a:t>
            </a:r>
            <a:endParaRPr lang="vi-VN" sz="4800" b="1" dirty="0"/>
          </a:p>
        </p:txBody>
      </p:sp>
      <p:sp>
        <p:nvSpPr>
          <p:cNvPr id="9" name="TextBox 8">
            <a:extLst>
              <a:ext uri="{FF2B5EF4-FFF2-40B4-BE49-F238E27FC236}">
                <a16:creationId xmlns:a16="http://schemas.microsoft.com/office/drawing/2014/main" id="{955D626F-7E22-4949-89B5-77461D3E2734}"/>
              </a:ext>
            </a:extLst>
          </p:cNvPr>
          <p:cNvSpPr txBox="1"/>
          <p:nvPr/>
        </p:nvSpPr>
        <p:spPr>
          <a:xfrm>
            <a:off x="1264919" y="648110"/>
            <a:ext cx="9662161" cy="851297"/>
          </a:xfrm>
          <a:prstGeom prst="roundRect">
            <a:avLst/>
          </a:prstGeom>
          <a:ln w="38100">
            <a:solidFill>
              <a:schemeClr val="accent1">
                <a:lumMod val="50000"/>
              </a:schemeClr>
            </a:solidFill>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a:solidFill>
                  <a:srgbClr val="C00000"/>
                </a:solidFill>
              </a:rPr>
              <a:t>Ví dụ 2: So sánh 693 251 và 693 500</a:t>
            </a:r>
            <a:endParaRPr lang="vi-VN" sz="4400" b="1" dirty="0">
              <a:solidFill>
                <a:srgbClr val="C00000"/>
              </a:solidFill>
            </a:endParaRPr>
          </a:p>
        </p:txBody>
      </p:sp>
    </p:spTree>
    <p:extLst>
      <p:ext uri="{BB962C8B-B14F-4D97-AF65-F5344CB8AC3E}">
        <p14:creationId xmlns:p14="http://schemas.microsoft.com/office/powerpoint/2010/main" val="28031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266360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631</Words>
  <Application>Microsoft Office PowerPoint</Application>
  <PresentationFormat>Widescreen</PresentationFormat>
  <Paragraphs>103</Paragraphs>
  <Slides>16</Slides>
  <Notes>3</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16</vt:i4>
      </vt:variant>
    </vt:vector>
  </HeadingPairs>
  <TitlesOfParts>
    <vt:vector size="35" baseType="lpstr">
      <vt:lpstr>等线</vt:lpstr>
      <vt:lpstr>等线 Light</vt:lpstr>
      <vt:lpstr>.VnAvant</vt:lpstr>
      <vt:lpstr>.VnAvantH</vt:lpstr>
      <vt:lpstr>.VnCommercial Script</vt:lpstr>
      <vt:lpstr>.VnTime</vt:lpstr>
      <vt:lpstr>Arial</vt:lpstr>
      <vt:lpstr>Calibri</vt:lpstr>
      <vt:lpstr>Calibri Light</vt:lpstr>
      <vt:lpstr>HP001 5 hàng</vt:lpstr>
      <vt:lpstr>Times New Roman</vt:lpstr>
      <vt:lpstr>UVN Hai Long</vt:lpstr>
      <vt:lpstr>Office Theme</vt:lpstr>
      <vt:lpstr>1_Office Theme</vt:lpstr>
      <vt:lpstr>2_Office Theme</vt:lpstr>
      <vt:lpstr>3_Office Theme</vt:lpstr>
      <vt:lpstr>4_Office Theme</vt:lpstr>
      <vt:lpstr>Office 主题​​</vt:lpstr>
      <vt:lpstr>1_默认设计模板</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 Thi Huong</cp:lastModifiedBy>
  <cp:revision>24</cp:revision>
  <dcterms:created xsi:type="dcterms:W3CDTF">2020-09-15T11:49:26Z</dcterms:created>
  <dcterms:modified xsi:type="dcterms:W3CDTF">2021-09-15T15:22:22Z</dcterms:modified>
</cp:coreProperties>
</file>