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8"/>
  </p:notesMasterIdLst>
  <p:sldIdLst>
    <p:sldId id="387" r:id="rId3"/>
    <p:sldId id="265" r:id="rId4"/>
    <p:sldId id="263" r:id="rId5"/>
    <p:sldId id="256" r:id="rId6"/>
    <p:sldId id="257" r:id="rId7"/>
    <p:sldId id="258" r:id="rId8"/>
    <p:sldId id="259" r:id="rId9"/>
    <p:sldId id="267" r:id="rId10"/>
    <p:sldId id="386" r:id="rId11"/>
    <p:sldId id="269" r:id="rId12"/>
    <p:sldId id="271" r:id="rId13"/>
    <p:sldId id="272" r:id="rId14"/>
    <p:sldId id="273" r:id="rId15"/>
    <p:sldId id="274" r:id="rId16"/>
    <p:sldId id="38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904"/>
    <a:srgbClr val="FFD9BA"/>
    <a:srgbClr val="FEECB8"/>
    <a:srgbClr val="FDEAD9"/>
    <a:srgbClr val="CFE6C5"/>
    <a:srgbClr val="F3933D"/>
    <a:srgbClr val="B9E244"/>
    <a:srgbClr val="C52125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6" d="100"/>
          <a:sy n="96" d="100"/>
        </p:scale>
        <p:origin x="66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67599-F73B-4F83-940E-F678E2525B6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D23E0-C8A0-4D0B-9461-58DA4BE72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9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33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073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409674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0426" y="164640"/>
            <a:ext cx="9123574" cy="4814222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9741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5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98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5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56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6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585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1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489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5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280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428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160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755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42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81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9.wdp"/><Relationship Id="rId5" Type="http://schemas.openxmlformats.org/officeDocument/2006/relationships/image" Target="../media/image44.png"/><Relationship Id="rId4" Type="http://schemas.microsoft.com/office/2007/relationships/hdphoto" Target="../media/hdphoto3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30.wdp"/><Relationship Id="rId5" Type="http://schemas.openxmlformats.org/officeDocument/2006/relationships/image" Target="../media/image46.png"/><Relationship Id="rId4" Type="http://schemas.microsoft.com/office/2007/relationships/hdphoto" Target="../media/hdphoto3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image" Target="../media/image18.png"/><Relationship Id="rId26" Type="http://schemas.microsoft.com/office/2007/relationships/hdphoto" Target="../media/hdphoto15.wdp"/><Relationship Id="rId39" Type="http://schemas.microsoft.com/office/2007/relationships/hdphoto" Target="../media/hdphoto21.wdp"/><Relationship Id="rId21" Type="http://schemas.microsoft.com/office/2007/relationships/hdphoto" Target="../media/hdphoto13.wdp"/><Relationship Id="rId34" Type="http://schemas.microsoft.com/office/2007/relationships/hdphoto" Target="../media/hdphoto19.wdp"/><Relationship Id="rId42" Type="http://schemas.openxmlformats.org/officeDocument/2006/relationships/slide" Target="slide5.xml"/><Relationship Id="rId47" Type="http://schemas.microsoft.com/office/2007/relationships/hdphoto" Target="../media/hdphoto24.wdp"/><Relationship Id="rId50" Type="http://schemas.microsoft.com/office/2007/relationships/hdphoto" Target="../media/hdphoto25.wdp"/><Relationship Id="rId55" Type="http://schemas.openxmlformats.org/officeDocument/2006/relationships/image" Target="../media/image35.png"/><Relationship Id="rId7" Type="http://schemas.microsoft.com/office/2007/relationships/hdphoto" Target="../media/hdphoto6.wdp"/><Relationship Id="rId12" Type="http://schemas.openxmlformats.org/officeDocument/2006/relationships/image" Target="../media/image15.png"/><Relationship Id="rId17" Type="http://schemas.microsoft.com/office/2007/relationships/hdphoto" Target="../media/hdphoto11.wdp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image" Target="../media/image29.png"/><Relationship Id="rId46" Type="http://schemas.openxmlformats.org/officeDocument/2006/relationships/image" Target="../media/image32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image" Target="../media/image24.png"/><Relationship Id="rId41" Type="http://schemas.microsoft.com/office/2007/relationships/hdphoto" Target="../media/hdphoto22.wdp"/><Relationship Id="rId54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24" Type="http://schemas.openxmlformats.org/officeDocument/2006/relationships/image" Target="../media/image21.png"/><Relationship Id="rId32" Type="http://schemas.microsoft.com/office/2007/relationships/hdphoto" Target="../media/hdphoto18.wdp"/><Relationship Id="rId37" Type="http://schemas.microsoft.com/office/2007/relationships/hdphoto" Target="../media/hdphoto20.wdp"/><Relationship Id="rId40" Type="http://schemas.openxmlformats.org/officeDocument/2006/relationships/image" Target="../media/image30.png"/><Relationship Id="rId45" Type="http://schemas.openxmlformats.org/officeDocument/2006/relationships/slide" Target="slide6.xml"/><Relationship Id="rId53" Type="http://schemas.microsoft.com/office/2007/relationships/hdphoto" Target="../media/hdphoto26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23" Type="http://schemas.microsoft.com/office/2007/relationships/hdphoto" Target="../media/hdphoto14.wdp"/><Relationship Id="rId28" Type="http://schemas.microsoft.com/office/2007/relationships/hdphoto" Target="../media/hdphoto16.wdp"/><Relationship Id="rId36" Type="http://schemas.openxmlformats.org/officeDocument/2006/relationships/image" Target="../media/image28.png"/><Relationship Id="rId49" Type="http://schemas.openxmlformats.org/officeDocument/2006/relationships/image" Target="../media/image33.png"/><Relationship Id="rId10" Type="http://schemas.openxmlformats.org/officeDocument/2006/relationships/image" Target="../media/image14.png"/><Relationship Id="rId19" Type="http://schemas.microsoft.com/office/2007/relationships/hdphoto" Target="../media/hdphoto12.wdp"/><Relationship Id="rId31" Type="http://schemas.openxmlformats.org/officeDocument/2006/relationships/image" Target="../media/image25.png"/><Relationship Id="rId44" Type="http://schemas.microsoft.com/office/2007/relationships/hdphoto" Target="../media/hdphoto23.wdp"/><Relationship Id="rId52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microsoft.com/office/2007/relationships/hdphoto" Target="../media/hdphoto7.wdp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image" Target="../media/image23.png"/><Relationship Id="rId30" Type="http://schemas.microsoft.com/office/2007/relationships/hdphoto" Target="../media/hdphoto17.wdp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slide" Target="slide7.xml"/><Relationship Id="rId56" Type="http://schemas.microsoft.com/office/2007/relationships/hdphoto" Target="../media/hdphoto27.wdp"/><Relationship Id="rId8" Type="http://schemas.openxmlformats.org/officeDocument/2006/relationships/image" Target="../media/image13.png"/><Relationship Id="rId51" Type="http://schemas.openxmlformats.org/officeDocument/2006/relationships/slide" Target="slide8.xml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microsoft.com/office/2007/relationships/media" Target="../media/media2.wav"/><Relationship Id="rId7" Type="http://schemas.openxmlformats.org/officeDocument/2006/relationships/image" Target="../media/image3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28.wdp"/><Relationship Id="rId4" Type="http://schemas.openxmlformats.org/officeDocument/2006/relationships/audio" Target="../media/media2.wav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microsoft.com/office/2007/relationships/media" Target="../media/media2.wav"/><Relationship Id="rId7" Type="http://schemas.openxmlformats.org/officeDocument/2006/relationships/image" Target="../media/image3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28.wdp"/><Relationship Id="rId4" Type="http://schemas.openxmlformats.org/officeDocument/2006/relationships/audio" Target="../media/media2.wav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microsoft.com/office/2007/relationships/media" Target="../media/media2.wav"/><Relationship Id="rId7" Type="http://schemas.openxmlformats.org/officeDocument/2006/relationships/image" Target="../media/image3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28.wdp"/><Relationship Id="rId4" Type="http://schemas.openxmlformats.org/officeDocument/2006/relationships/audio" Target="../media/media2.wav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38F6ED-E288-4D20-A95D-832862155E70}"/>
              </a:ext>
            </a:extLst>
          </p:cNvPr>
          <p:cNvSpPr txBox="1"/>
          <p:nvPr/>
        </p:nvSpPr>
        <p:spPr>
          <a:xfrm>
            <a:off x="2438400" y="13335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E00D1-B42B-49E1-A470-683379E9AEBF}"/>
              </a:ext>
            </a:extLst>
          </p:cNvPr>
          <p:cNvSpPr txBox="1"/>
          <p:nvPr/>
        </p:nvSpPr>
        <p:spPr>
          <a:xfrm>
            <a:off x="1333500" y="691427"/>
            <a:ext cx="6477000" cy="1880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>
                <a:ln w="22225">
                  <a:solidFill>
                    <a:srgbClr val="F88904"/>
                  </a:solidFill>
                  <a:prstDash val="solid"/>
                </a:ln>
                <a:solidFill>
                  <a:srgbClr val="FFD9BA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4</a:t>
            </a:r>
          </a:p>
        </p:txBody>
      </p:sp>
    </p:spTree>
    <p:extLst>
      <p:ext uri="{BB962C8B-B14F-4D97-AF65-F5344CB8AC3E}">
        <p14:creationId xmlns:p14="http://schemas.microsoft.com/office/powerpoint/2010/main" val="97286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6200" y="3409950"/>
            <a:ext cx="882977" cy="1432755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706978" y="1853203"/>
            <a:ext cx="7149804" cy="2697631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35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706978" y="245482"/>
            <a:ext cx="7149804" cy="1374739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1742118" y="334435"/>
            <a:ext cx="5801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Hãy đọc các số sau và nêu giá trị của chữ số 3 và chữ số 5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2118" y="808943"/>
            <a:ext cx="5954082" cy="410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a) 35 627 449; b) 123 456 789; c) 82 175 263; c) 850 003 200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34558"/>
              </p:ext>
            </p:extLst>
          </p:nvPr>
        </p:nvGraphicFramePr>
        <p:xfrm>
          <a:off x="990600" y="2202732"/>
          <a:ext cx="662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87710316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6783261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2266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Gía</a:t>
                      </a:r>
                      <a:r>
                        <a:rPr lang="en-US" baseline="0"/>
                        <a:t> trị của chữ số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Gía</a:t>
                      </a:r>
                      <a:r>
                        <a:rPr lang="en-US" baseline="0"/>
                        <a:t> trị của chữ số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02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35 627 449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64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123 456 789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597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82 175 263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43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850 003 200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7972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29000" y="2647950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30 000 000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92544" y="2647950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5 000 000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592544" y="2987027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50 000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592544" y="3343187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5 000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429000" y="3026172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3 000 000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442693" y="3709335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3 000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589080" y="3692716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50 000 000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442693" y="3367753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2575A4-88F7-D34D-B0B5-81085FEC9A08}"/>
              </a:ext>
            </a:extLst>
          </p:cNvPr>
          <p:cNvSpPr/>
          <p:nvPr/>
        </p:nvSpPr>
        <p:spPr>
          <a:xfrm>
            <a:off x="975710" y="519101"/>
            <a:ext cx="605826" cy="6058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51656B-C2D2-3745-9C3D-BA776BAA5F4D}"/>
              </a:ext>
            </a:extLst>
          </p:cNvPr>
          <p:cNvSpPr txBox="1"/>
          <p:nvPr/>
        </p:nvSpPr>
        <p:spPr>
          <a:xfrm>
            <a:off x="1030079" y="376598"/>
            <a:ext cx="301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VN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5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6" grpId="0"/>
      <p:bldP spid="51" grpId="0"/>
      <p:bldP spid="58" grpId="0"/>
      <p:bldP spid="69" grpId="0"/>
      <p:bldP spid="70" grpId="0"/>
      <p:bldP spid="71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332788" y="285750"/>
            <a:ext cx="3691467" cy="5910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biết số đó gồm</a:t>
            </a:r>
            <a:endParaRPr lang="en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04800" y="1200150"/>
            <a:ext cx="800100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 triệu, 7 trăm nghìn, 6 chục nghìn, 3 trăm, 4 chục và 2 đơn vị:</a:t>
            </a:r>
            <a:endParaRPr lang="en-VN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04800" y="1901942"/>
            <a:ext cx="8001000" cy="48478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5 triệu, 7 trăm nghìn, 6 nghìn, 3 trăm, 4 chục và 2 đơn vị: </a:t>
            </a:r>
            <a:endParaRPr lang="en-VN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42067" y="128218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5 760 342</a:t>
            </a:r>
            <a:endParaRPr lang="en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78070" y="195399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5 706 342</a:t>
            </a:r>
            <a:endParaRPr lang="en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280554" y="2520076"/>
            <a:ext cx="8025245" cy="48478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 chục triệu, 7 chục nghìn, 6 nghìn, 3 trăm, 4 chục và 2 đơn vị: </a:t>
            </a:r>
            <a:endParaRPr lang="en-VN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200" y="2583418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50 076 342</a:t>
            </a:r>
            <a:endParaRPr lang="en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270164" y="3192393"/>
            <a:ext cx="8035635" cy="48478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5 chục triệu, 7 triệu, 6 trăm nghìn, 3 chục nghìn, 4 nghìn  và 2 đơn vị: </a:t>
            </a:r>
            <a:endParaRPr lang="en-VN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399" y="3244441"/>
            <a:ext cx="1676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57 634 002</a:t>
            </a:r>
            <a:endParaRPr lang="en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2575A4-88F7-D34D-B0B5-81085FEC9A08}"/>
              </a:ext>
            </a:extLst>
          </p:cNvPr>
          <p:cNvSpPr/>
          <p:nvPr/>
        </p:nvSpPr>
        <p:spPr>
          <a:xfrm>
            <a:off x="2554332" y="270972"/>
            <a:ext cx="605826" cy="6058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51656B-C2D2-3745-9C3D-BA776BAA5F4D}"/>
              </a:ext>
            </a:extLst>
          </p:cNvPr>
          <p:cNvSpPr txBox="1"/>
          <p:nvPr/>
        </p:nvSpPr>
        <p:spPr>
          <a:xfrm>
            <a:off x="2608701" y="128469"/>
            <a:ext cx="301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VN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8600" y="1132421"/>
            <a:ext cx="4343400" cy="2137252"/>
          </a:xfrm>
          <a:prstGeom prst="rect">
            <a:avLst/>
          </a:prstGeom>
          <a:solidFill>
            <a:srgbClr val="F88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/>
              <a:t>Số liệu điều tra dân số của một số nước vào tháng 12 năm 1999 được viết ở bảng bên:</a:t>
            </a:r>
          </a:p>
          <a:p>
            <a:pPr algn="just"/>
            <a:r>
              <a:rPr lang="en-US"/>
              <a:t>a) Trong các nước đó:</a:t>
            </a:r>
          </a:p>
          <a:p>
            <a:pPr algn="just"/>
            <a:r>
              <a:rPr lang="en-US"/>
              <a:t>- Nước nào có số dân nhiều nhất?</a:t>
            </a:r>
          </a:p>
          <a:p>
            <a:pPr algn="just"/>
            <a:r>
              <a:rPr lang="en-US"/>
              <a:t>- Nước nào có số dân ít nhất?</a:t>
            </a:r>
          </a:p>
          <a:p>
            <a:pPr algn="just"/>
            <a:r>
              <a:rPr lang="en-US"/>
              <a:t>b) Hãy viết tên các nước có số dân theo</a:t>
            </a:r>
          </a:p>
          <a:p>
            <a:pPr algn="just"/>
            <a:r>
              <a:rPr lang="en-US"/>
              <a:t>thứ tự từ ít đến nhiều?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94146"/>
              </p:ext>
            </p:extLst>
          </p:nvPr>
        </p:nvGraphicFramePr>
        <p:xfrm>
          <a:off x="4740111" y="1123950"/>
          <a:ext cx="3962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74909123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28998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Tên</a:t>
                      </a:r>
                      <a:r>
                        <a:rPr lang="en-US" baseline="0"/>
                        <a:t> nước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Số</a:t>
                      </a:r>
                      <a:r>
                        <a:rPr lang="en-US" baseline="0"/>
                        <a:t> dân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122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Việt</a:t>
                      </a:r>
                      <a:r>
                        <a:rPr lang="en-US" baseline="0"/>
                        <a:t> Nam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77 263 000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14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Lào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5 300 000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54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Cam – pu –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10 900 000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10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Liên</a:t>
                      </a:r>
                      <a:r>
                        <a:rPr lang="en-US" baseline="0"/>
                        <a:t> bang Nga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147 200 000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8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Hoa Kỳ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273 300 000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75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Ấn</a:t>
                      </a:r>
                      <a:r>
                        <a:rPr lang="en-US" baseline="0"/>
                        <a:t> Độ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989 200 000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798634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2998" y="108726"/>
            <a:ext cx="1539844" cy="102369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82575A4-88F7-D34D-B0B5-81085FEC9A08}"/>
              </a:ext>
            </a:extLst>
          </p:cNvPr>
          <p:cNvSpPr/>
          <p:nvPr/>
        </p:nvSpPr>
        <p:spPr>
          <a:xfrm>
            <a:off x="2554332" y="270972"/>
            <a:ext cx="605826" cy="6058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1656B-C2D2-3745-9C3D-BA776BAA5F4D}"/>
              </a:ext>
            </a:extLst>
          </p:cNvPr>
          <p:cNvSpPr txBox="1"/>
          <p:nvPr/>
        </p:nvSpPr>
        <p:spPr>
          <a:xfrm>
            <a:off x="2608701" y="128469"/>
            <a:ext cx="301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VN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600" y="3372166"/>
            <a:ext cx="1371600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8632" y="1898174"/>
            <a:ext cx="1371600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43369" y="4237474"/>
            <a:ext cx="876555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3186" y="4237474"/>
            <a:ext cx="1541546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Cam-pu-chia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9425" y="4239981"/>
            <a:ext cx="1135455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72636" y="4239981"/>
            <a:ext cx="1818564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bang Nga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56848" y="4239981"/>
            <a:ext cx="1018289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Kỳ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11202" y="4239981"/>
            <a:ext cx="1018289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Độ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3304" y="3409950"/>
            <a:ext cx="882977" cy="143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9" grpId="0"/>
      <p:bldP spid="20" grpId="0"/>
      <p:bldP spid="2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 88"/>
          <p:cNvGrpSpPr/>
          <p:nvPr/>
        </p:nvGrpSpPr>
        <p:grpSpPr>
          <a:xfrm>
            <a:off x="2554332" y="128469"/>
            <a:ext cx="4913268" cy="830997"/>
            <a:chOff x="2554332" y="128469"/>
            <a:chExt cx="4913268" cy="8309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D819D5-7711-9E42-981E-B0A9BED2D81B}"/>
                </a:ext>
              </a:extLst>
            </p:cNvPr>
            <p:cNvGrpSpPr/>
            <p:nvPr/>
          </p:nvGrpSpPr>
          <p:grpSpPr>
            <a:xfrm>
              <a:off x="2554332" y="128469"/>
              <a:ext cx="605826" cy="830997"/>
              <a:chOff x="3174278" y="237323"/>
              <a:chExt cx="605826" cy="8309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82575A4-88F7-D34D-B0B5-81085FEC9A08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51656B-C2D2-3745-9C3D-BA776BAA5F4D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77527C-1354-B34E-9A27-5261A9BC6210}"/>
                </a:ext>
              </a:extLst>
            </p:cNvPr>
            <p:cNvSpPr txBox="1"/>
            <p:nvPr/>
          </p:nvSpPr>
          <p:spPr>
            <a:xfrm>
              <a:off x="3214528" y="353578"/>
              <a:ext cx="4253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biết: </a:t>
              </a:r>
              <a:r>
                <a:rPr lang="en-US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nghìn triệu gọi là một tỉ</a:t>
              </a:r>
              <a:endParaRPr lang="en-VN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2833000" y="741377"/>
            <a:ext cx="3886201" cy="665020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vào chỗ chấm (theo mẫu)</a:t>
            </a:r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74065"/>
              </p:ext>
            </p:extLst>
          </p:nvPr>
        </p:nvGraphicFramePr>
        <p:xfrm>
          <a:off x="457200" y="165735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89351352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518307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0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“một nghìn triệu” hay “một tỉ”</a:t>
                      </a:r>
                      <a:endParaRPr lang="en-VN" sz="18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94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5 000 000 000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“năm nghìn triệu” hay “……………”</a:t>
                      </a:r>
                      <a:endParaRPr lang="en-VN" sz="18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010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315 000 000 000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“ba trăm</a:t>
                      </a:r>
                      <a:r>
                        <a:rPr lang="en-US" sz="1800" b="0" i="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mười lăm</a:t>
                      </a:r>
                      <a:r>
                        <a:rPr lang="en-US" sz="1800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nghìn triệu” hay “…………………….”</a:t>
                      </a:r>
                      <a:endParaRPr lang="en-VN" sz="18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080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“…………………” hay “ba tỉ”</a:t>
                      </a:r>
                      <a:endParaRPr lang="en-VN" sz="18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10519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05400" y="2422774"/>
            <a:ext cx="838200" cy="323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tỉ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96000" y="2772103"/>
            <a:ext cx="2057400" cy="323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lăm tỉ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57245" y="3188198"/>
            <a:ext cx="1562355" cy="323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nghìn triệu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2795" y="3117231"/>
            <a:ext cx="1562355" cy="323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</a:rPr>
              <a:t>3 000 000 000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05" y="3868396"/>
            <a:ext cx="1041096" cy="93368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2998" y="3910690"/>
            <a:ext cx="1235659" cy="82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8" grpId="0" animBg="1"/>
      <p:bldP spid="49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54332" y="128469"/>
            <a:ext cx="5903868" cy="932995"/>
            <a:chOff x="2554332" y="128469"/>
            <a:chExt cx="4913268" cy="9329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D819D5-7711-9E42-981E-B0A9BED2D81B}"/>
                </a:ext>
              </a:extLst>
            </p:cNvPr>
            <p:cNvGrpSpPr/>
            <p:nvPr/>
          </p:nvGrpSpPr>
          <p:grpSpPr>
            <a:xfrm>
              <a:off x="2554332" y="128469"/>
              <a:ext cx="605826" cy="830997"/>
              <a:chOff x="3174278" y="237323"/>
              <a:chExt cx="605826" cy="83099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82575A4-88F7-D34D-B0B5-81085FEC9A08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51656B-C2D2-3745-9C3D-BA776BAA5F4D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77527C-1354-B34E-9A27-5261A9BC6210}"/>
                </a:ext>
              </a:extLst>
            </p:cNvPr>
            <p:cNvSpPr txBox="1"/>
            <p:nvPr/>
          </p:nvSpPr>
          <p:spPr>
            <a:xfrm>
              <a:off x="3214528" y="353578"/>
              <a:ext cx="4253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đọc số dân của một số tỉnh trong lược đồ</a:t>
              </a:r>
              <a:endParaRPr lang="en-VN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https://img.loigiaihay.com/picture/2018/0702/b5-trang-18-toan-4-sg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73" y="964969"/>
            <a:ext cx="3671455" cy="37799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8600" y="1050034"/>
            <a:ext cx="3733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Giang: 648 100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1601986"/>
            <a:ext cx="3733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Nội: 3 007 000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2153938"/>
            <a:ext cx="3733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 Bình: 818 300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2705890"/>
            <a:ext cx="3733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Lai: 1 075 200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3257842"/>
            <a:ext cx="3733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 Thuận: 546 100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809794"/>
            <a:ext cx="3733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Hồ Chí Minh: 5 554 800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4361746"/>
            <a:ext cx="3733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 Mau: 1 181 200</a:t>
            </a:r>
          </a:p>
        </p:txBody>
      </p:sp>
    </p:spTree>
    <p:extLst>
      <p:ext uri="{BB962C8B-B14F-4D97-AF65-F5344CB8AC3E}">
        <p14:creationId xmlns:p14="http://schemas.microsoft.com/office/powerpoint/2010/main" val="22295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1E00D1-B42B-49E1-A470-683379E9AEBF}"/>
              </a:ext>
            </a:extLst>
          </p:cNvPr>
          <p:cNvSpPr txBox="1"/>
          <p:nvPr/>
        </p:nvSpPr>
        <p:spPr>
          <a:xfrm>
            <a:off x="1333500" y="1352550"/>
            <a:ext cx="6477000" cy="1828386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F88904"/>
                  </a:solidFill>
                  <a:prstDash val="solid"/>
                </a:ln>
                <a:solidFill>
                  <a:srgbClr val="FFD9BA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Chúc các con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ln w="22225">
                  <a:solidFill>
                    <a:srgbClr val="F88904"/>
                  </a:solidFill>
                  <a:prstDash val="solid"/>
                </a:ln>
                <a:solidFill>
                  <a:srgbClr val="FFD9BA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chăm ngoan, học tốt !</a:t>
            </a:r>
            <a:endParaRPr kumimoji="0" lang="en-US" sz="6000" b="1" i="0" u="none" strike="noStrike" kern="1200" cap="none" spc="0" normalizeH="0" baseline="0" noProof="0">
              <a:ln w="22225">
                <a:solidFill>
                  <a:srgbClr val="F88904"/>
                </a:solidFill>
                <a:prstDash val="solid"/>
              </a:ln>
              <a:solidFill>
                <a:srgbClr val="FFD9BA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8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" y="3702844"/>
            <a:ext cx="9641681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72573" y="1123950"/>
            <a:ext cx="9010809" cy="2623437"/>
            <a:chOff x="-1375205" y="82259"/>
            <a:chExt cx="9010809" cy="2623437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 bwMode="auto">
            <a:xfrm>
              <a:off x="-1375205" y="590550"/>
              <a:ext cx="7920697" cy="1286213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54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zh-CN" altLang="en-US" sz="5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5CC49D9-5722-E24E-8FA5-CF9DE6E35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065" b="91129" l="8209" r="89552">
                          <a14:foregroundMark x1="35821" y1="28226" x2="64179" y2="37097"/>
                          <a14:foregroundMark x1="35821" y1="9677" x2="48507" y2="8065"/>
                          <a14:foregroundMark x1="76866" y1="91935" x2="80597" y2="89516"/>
                          <a14:foregroundMark x1="85821" y1="40323" x2="89552" y2="41129"/>
                          <a14:foregroundMark x1="13433" y1="29032" x2="13433" y2="29032"/>
                          <a14:foregroundMark x1="14179" y1="26613" x2="17164" y2="25000"/>
                        </a14:backgroundRemoval>
                      </a14:imgEffect>
                      <a14:imgEffect>
                        <a14:sharpenSoften amount="35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82259"/>
              <a:ext cx="2835004" cy="2623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2350"/>
            <a:ext cx="2057400" cy="19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7638" y="3943350"/>
            <a:ext cx="1837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2800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0"/>
            <a:ext cx="9405258" cy="5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6" y="911389"/>
            <a:ext cx="806324" cy="8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56814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56699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0019"/>
            <a:ext cx="895577" cy="10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2" y="-323850"/>
            <a:ext cx="1580158" cy="18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456987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2035703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146754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550"/>
            <a:ext cx="3071954" cy="24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4" y="1997885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911" y="2019694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688" y="2354552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3218800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952750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1" action="ppaction://hlinksldjump"/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4" action="ppaction://hlinksldjump"/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18821" y="819150"/>
            <a:ext cx="464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đơn vị gồm những hàng nào?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14600" y="2379017"/>
            <a:ext cx="609600" cy="609600"/>
          </a:xfrm>
          <a:prstGeom prst="rect">
            <a:avLst/>
          </a:prstGeom>
        </p:spPr>
      </p:pic>
      <p:pic>
        <p:nvPicPr>
          <p:cNvPr id="3" name="sai è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57800" y="2379017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3707" y="1327439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đơn vị gồm những hàng: đơn vị; chục, trăm. 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0928" y="895350"/>
            <a:ext cx="4961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triệu gồm những hàng nào?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7184" y="1357015"/>
            <a:ext cx="6283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triệu gồm những hàng: trăm triệu,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 triệu, triệu.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52600" y="2557165"/>
            <a:ext cx="609600" cy="609600"/>
          </a:xfrm>
          <a:prstGeom prst="rect">
            <a:avLst/>
          </a:prstGeom>
        </p:spPr>
      </p:pic>
      <p:pic>
        <p:nvPicPr>
          <p:cNvPr id="3" name="sai è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76800" y="2661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4800" y="-1314450"/>
            <a:ext cx="8534399" cy="3657600"/>
            <a:chOff x="304800" y="-1314450"/>
            <a:chExt cx="8534399" cy="3657600"/>
          </a:xfrm>
        </p:grpSpPr>
        <p:pic>
          <p:nvPicPr>
            <p:cNvPr id="1027" name="Picture 3" descr="C:\Users\ADMIN\Desktop\Tai nguyen thiet ke tro choi\Bảng gỗ\wooden-blank-sign-clipart-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1314450"/>
              <a:ext cx="8534399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798924" y="1200150"/>
              <a:ext cx="36856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so sánh hai số sau.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3620" y="1653156"/>
              <a:ext cx="3801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387 499 120 …. 387 949 120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 descr="C:\Users\ADMIN\Desktop\Tai nguyen thiet ke tro choi\Bảng gỗ\1a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57400" y="3082198"/>
            <a:ext cx="609600" cy="609600"/>
          </a:xfrm>
          <a:prstGeom prst="rect">
            <a:avLst/>
          </a:prstGeom>
        </p:spPr>
      </p:pic>
      <p:pic>
        <p:nvPicPr>
          <p:cNvPr id="4" name="sai è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65572" y="3040797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44290" y="1714421"/>
            <a:ext cx="526972" cy="316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55061" y="1585590"/>
            <a:ext cx="3913251" cy="17332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… ngày …. tháng … năm 2021</a:t>
            </a:r>
            <a:endParaRPr lang="vi-VN" sz="2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lnSpc>
                <a:spcPct val="120000"/>
              </a:lnSpc>
            </a:pPr>
            <a:r>
              <a:rPr lang="en-US" sz="36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4">
            <a:extLst>
              <a:ext uri="{FF2B5EF4-FFF2-40B4-BE49-F238E27FC236}">
                <a16:creationId xmlns:a16="http://schemas.microsoft.com/office/drawing/2014/main" id="{716F42F5-18A8-485F-AB6A-86A8844AC3A2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14350"/>
            <a:ext cx="1189976" cy="1185841"/>
            <a:chOff x="2076450" y="1988019"/>
            <a:chExt cx="1615088" cy="1440981"/>
          </a:xfrm>
        </p:grpSpPr>
        <p:pic>
          <p:nvPicPr>
            <p:cNvPr id="10" name="图片 3">
              <a:extLst>
                <a:ext uri="{FF2B5EF4-FFF2-40B4-BE49-F238E27FC236}">
                  <a16:creationId xmlns:a16="http://schemas.microsoft.com/office/drawing/2014/main" id="{A53BF77C-F481-45B0-B7AE-51C30B2F0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35621" y="2850441"/>
              <a:ext cx="1555917" cy="57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934DC9B1-1D71-4DBE-9628-0F29FC723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7" t="11388" r="23227" b="7085"/>
            <a:stretch>
              <a:fillRect/>
            </a:stretch>
          </p:blipFill>
          <p:spPr bwMode="auto">
            <a:xfrm>
              <a:off x="2076450" y="1988019"/>
              <a:ext cx="1392314" cy="144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图片 6">
            <a:extLst>
              <a:ext uri="{FF2B5EF4-FFF2-40B4-BE49-F238E27FC236}">
                <a16:creationId xmlns:a16="http://schemas.microsoft.com/office/drawing/2014/main" id="{5675648C-B170-4ACA-BBA6-9571FBD01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19722" r="16849" b="14722"/>
          <a:stretch>
            <a:fillRect/>
          </a:stretch>
        </p:blipFill>
        <p:spPr bwMode="auto">
          <a:xfrm>
            <a:off x="6248400" y="343638"/>
            <a:ext cx="1331400" cy="10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0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E918171-46A5-4B2D-A66A-17A359D0B8F3}"/>
              </a:ext>
            </a:extLst>
          </p:cNvPr>
          <p:cNvSpPr txBox="1"/>
          <p:nvPr/>
        </p:nvSpPr>
        <p:spPr>
          <a:xfrm>
            <a:off x="1219200" y="1885950"/>
            <a:ext cx="6781800" cy="1555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317" indent="-457200" algn="just" defTabSz="685800">
              <a:lnSpc>
                <a:spcPct val="150000"/>
              </a:lnSpc>
              <a:buFontTx/>
              <a:buChar char="-"/>
            </a:pPr>
            <a:r>
              <a:rPr lang="pt-BR" sz="2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 cố cách đọc và viết các số đến lớp triệu.</a:t>
            </a:r>
          </a:p>
          <a:p>
            <a:pPr marL="254317" indent="-457200" algn="just" defTabSz="685800">
              <a:lnSpc>
                <a:spcPct val="150000"/>
              </a:lnSpc>
              <a:buFontTx/>
              <a:buChar char="-"/>
            </a:pPr>
            <a:r>
              <a:rPr lang="pt-BR" sz="2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biết được từng giá trị của chữ số trong một số.</a:t>
            </a:r>
          </a:p>
          <a:p>
            <a:pPr marL="254317" indent="-457200" algn="just" defTabSz="685800">
              <a:lnSpc>
                <a:spcPct val="150000"/>
              </a:lnSpc>
              <a:buFontTx/>
              <a:buChar char="-"/>
            </a:pPr>
            <a:r>
              <a:rPr lang="en-US" sz="2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đ</a:t>
            </a:r>
            <a:r>
              <a:rPr lang="pt-BR" sz="2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ọc, viết các số có nhiều chữ số vào chữ số.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C0FC3-C734-4F2B-A086-076BD4AFCE6E}"/>
              </a:ext>
            </a:extLst>
          </p:cNvPr>
          <p:cNvSpPr txBox="1"/>
          <p:nvPr/>
        </p:nvSpPr>
        <p:spPr>
          <a:xfrm>
            <a:off x="3344227" y="1200150"/>
            <a:ext cx="245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2918886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581</Words>
  <Application>Microsoft Office PowerPoint</Application>
  <PresentationFormat>On-screen Show (16:9)</PresentationFormat>
  <Paragraphs>105</Paragraphs>
  <Slides>15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Unicode MS</vt:lpstr>
      <vt:lpstr>Calibri</vt:lpstr>
      <vt:lpstr>Times New Roman</vt:lpstr>
      <vt:lpstr>UTM Azuki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98</cp:revision>
  <dcterms:created xsi:type="dcterms:W3CDTF">2018-03-09T07:14:39Z</dcterms:created>
  <dcterms:modified xsi:type="dcterms:W3CDTF">2021-09-19T15:21:42Z</dcterms:modified>
</cp:coreProperties>
</file>