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notesMasterIdLst>
    <p:notesMasterId r:id="rId27"/>
  </p:notesMasterIdLst>
  <p:sldIdLst>
    <p:sldId id="258" r:id="rId3"/>
    <p:sldId id="399" r:id="rId4"/>
    <p:sldId id="406" r:id="rId5"/>
    <p:sldId id="380" r:id="rId6"/>
    <p:sldId id="398" r:id="rId7"/>
    <p:sldId id="305" r:id="rId8"/>
    <p:sldId id="382" r:id="rId9"/>
    <p:sldId id="397" r:id="rId10"/>
    <p:sldId id="355" r:id="rId11"/>
    <p:sldId id="320" r:id="rId12"/>
    <p:sldId id="403" r:id="rId13"/>
    <p:sldId id="327" r:id="rId14"/>
    <p:sldId id="328" r:id="rId15"/>
    <p:sldId id="394" r:id="rId16"/>
    <p:sldId id="401" r:id="rId17"/>
    <p:sldId id="400" r:id="rId18"/>
    <p:sldId id="396" r:id="rId19"/>
    <p:sldId id="358" r:id="rId20"/>
    <p:sldId id="405" r:id="rId21"/>
    <p:sldId id="385" r:id="rId22"/>
    <p:sldId id="359" r:id="rId23"/>
    <p:sldId id="386" r:id="rId24"/>
    <p:sldId id="372" r:id="rId25"/>
    <p:sldId id="280" r:id="rId26"/>
  </p:sldIdLst>
  <p:sldSz cx="12192000" cy="6858000"/>
  <p:notesSz cx="7104063" cy="10234613"/>
  <p:embeddedFontLs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imSun" panose="02010600030101010101" pitchFamily="2" charset="-122"/>
      <p:regular r:id="rId38"/>
    </p:embeddedFont>
    <p:embeddedFont>
      <p:font typeface="UVN Bai Sau" panose="04030605020802020C03" pitchFamily="82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705E"/>
    <a:srgbClr val="73C995"/>
    <a:srgbClr val="FF999B"/>
    <a:srgbClr val="4E7999"/>
    <a:srgbClr val="EDF8F1"/>
    <a:srgbClr val="FFFFFF"/>
    <a:srgbClr val="476682"/>
    <a:srgbClr val="F9FCFE"/>
    <a:srgbClr val="D8F0E1"/>
    <a:srgbClr val="98E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8" autoAdjust="0"/>
    <p:restoredTop sz="96318" autoAdjust="0"/>
  </p:normalViewPr>
  <p:slideViewPr>
    <p:cSldViewPr snapToGrid="0">
      <p:cViewPr varScale="1">
        <p:scale>
          <a:sx n="61" d="100"/>
          <a:sy n="61" d="100"/>
        </p:scale>
        <p:origin x="1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3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80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71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405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59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1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65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377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38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02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9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80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195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662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624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65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73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13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34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D127DCB1-0208-41E5-AB24-836646FF8A54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4D73501D-EC38-490D-9D43-C024D6776D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C877B-8506-4F6A-84A1-5539C9320E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2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D72AA-DF6D-449B-84A5-D741AF8D4C5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2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7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7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7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4601C5-1AD2-451E-B2C0-A4E632E5720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918" y="-350096"/>
            <a:ext cx="2750058" cy="23757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ransition spd="slow" advClick="0" advTm="2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64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C:\TEMP\Zalo%20Temp\50ce65115a6c83431411997e49021cad~\Toan_Tuan3_KTUTS\Toan_Tuan3_KTUTS\Toan4_LuyenTapTr16_KTUTS\Broccoli_On_My_Plate.mp3" TargetMode="External"/><Relationship Id="rId1" Type="http://schemas.microsoft.com/office/2007/relationships/media" Target="file:///C:\TEMP\Zalo%20Temp\50ce65115a6c83431411997e49021cad~\Toan_Tuan3_KTUTS\Toan_Tuan3_KTUTS\Toan4_LuyenTapTr16_KTUTS\Broccoli_On_My_Plate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20.GIF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5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7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5c407e3387dca278e382816eec1a0d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" y="2546594"/>
            <a:ext cx="12197715" cy="430339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987" y="4824883"/>
            <a:ext cx="4171005" cy="2069811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750" y="759751"/>
            <a:ext cx="8569960" cy="503023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132387" y="3173901"/>
            <a:ext cx="3927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476682"/>
                </a:solidFill>
                <a:latin typeface="UTM Cafeta" panose="02040603050506020204" pitchFamily="18" charset="0"/>
                <a:ea typeface="方正稚艺简体" panose="03000509000000000000" pitchFamily="65" charset="-122"/>
                <a:sym typeface="+mn-ea"/>
              </a:rPr>
              <a:t>Lớp</a:t>
            </a:r>
            <a:r>
              <a:rPr lang="en-US" altLang="zh-CN" sz="8000" dirty="0">
                <a:solidFill>
                  <a:srgbClr val="476682"/>
                </a:solidFill>
                <a:latin typeface="UTM Cafeta" panose="02040603050506020204" pitchFamily="18" charset="0"/>
                <a:ea typeface="方正稚艺简体" panose="03000509000000000000" pitchFamily="65" charset="-122"/>
                <a:sym typeface="+mn-ea"/>
              </a:rPr>
              <a:t> 4</a:t>
            </a:r>
            <a:endParaRPr lang="zh-CN" altLang="en-US" sz="8000" b="1" dirty="0">
              <a:solidFill>
                <a:srgbClr val="476682"/>
              </a:solidFill>
              <a:latin typeface="UTM Cafeta" panose="02040603050506020204" pitchFamily="18" charset="0"/>
              <a:ea typeface="方正稚艺简体" panose="03000509000000000000" pitchFamily="65" charset="-122"/>
              <a:cs typeface="★儿童字体——迷你简卡通" panose="03000509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48768" y="1969569"/>
            <a:ext cx="52944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19050" cmpd="thickThin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476682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  <a:ea typeface="方正稚艺简体" panose="03000509000000000000" pitchFamily="65" charset="-122"/>
              </a:rPr>
              <a:t>Môn</a:t>
            </a:r>
            <a:r>
              <a:rPr lang="en-US" altLang="zh-CN" sz="9600" b="1" dirty="0">
                <a:ln w="19050" cmpd="thickThin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476682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  <a:ea typeface="方正稚艺简体" panose="03000509000000000000" pitchFamily="65" charset="-122"/>
              </a:rPr>
              <a:t> </a:t>
            </a:r>
            <a:r>
              <a:rPr lang="en-US" altLang="zh-CN" sz="9600" b="1" dirty="0" err="1">
                <a:ln w="19050" cmpd="thickThin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476682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  <a:ea typeface="方正稚艺简体" panose="03000509000000000000" pitchFamily="65" charset="-122"/>
              </a:rPr>
              <a:t>Toán</a:t>
            </a:r>
            <a:endParaRPr lang="en-US" altLang="zh-CN" sz="9600" b="1" dirty="0">
              <a:ln w="19050" cmpd="thickThin">
                <a:solidFill>
                  <a:schemeClr val="bg1">
                    <a:lumMod val="95000"/>
                  </a:schemeClr>
                </a:solidFill>
              </a:ln>
              <a:solidFill>
                <a:srgbClr val="476682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  <a:ea typeface="方正稚艺简体" panose="03000509000000000000" pitchFamily="65" charset="-122"/>
            </a:endParaRPr>
          </a:p>
        </p:txBody>
      </p:sp>
      <p:sp>
        <p:nvSpPr>
          <p:cNvPr id="7" name="文本框 16"/>
          <p:cNvSpPr txBox="1"/>
          <p:nvPr/>
        </p:nvSpPr>
        <p:spPr>
          <a:xfrm>
            <a:off x="1453106" y="113420"/>
            <a:ext cx="913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Trường Tiểu học Phúc Lợi</a:t>
            </a:r>
            <a:endParaRPr lang="zh-CN" altLang="en-US" sz="3600" b="1" dirty="0">
              <a:solidFill>
                <a:srgbClr val="476682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vui đến trườ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8793" y="257115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57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73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573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73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3"/>
          <p:cNvGrpSpPr/>
          <p:nvPr/>
        </p:nvGrpSpPr>
        <p:grpSpPr>
          <a:xfrm>
            <a:off x="-162470" y="1631409"/>
            <a:ext cx="12794943" cy="5309812"/>
            <a:chOff x="155126" y="1552462"/>
            <a:chExt cx="6822219" cy="4409555"/>
          </a:xfrm>
        </p:grpSpPr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" y="1552462"/>
              <a:ext cx="6822219" cy="4409555"/>
            </a:xfrm>
            <a:prstGeom prst="rect">
              <a:avLst/>
            </a:prstGeom>
          </p:spPr>
        </p:pic>
        <p:sp>
          <p:nvSpPr>
            <p:cNvPr id="17" name="矩形: 圆角 4"/>
            <p:cNvSpPr/>
            <p:nvPr/>
          </p:nvSpPr>
          <p:spPr>
            <a:xfrm>
              <a:off x="1037068" y="2243159"/>
              <a:ext cx="4983480" cy="31699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409127" y="1650288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577402" y="65968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5265833" y="1137108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TextBox 5"/>
          <p:cNvSpPr txBox="1">
            <a:spLocks noChangeArrowheads="1"/>
          </p:cNvSpPr>
          <p:nvPr/>
        </p:nvSpPr>
        <p:spPr bwMode="auto">
          <a:xfrm>
            <a:off x="2070574" y="2960989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32 642 507      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943269" y="2857251"/>
            <a:ext cx="27093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6530696" y="2869501"/>
            <a:ext cx="434285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938677" y="3263633"/>
            <a:ext cx="29090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943269" y="3943995"/>
            <a:ext cx="612082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triệu năm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nghìn sáu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mươi tám.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95336" y="340416"/>
            <a:ext cx="5002213" cy="154997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629021" y="210141"/>
            <a:ext cx="5002213" cy="154997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2" y="4125959"/>
            <a:ext cx="1653521" cy="24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43" y="1312519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0" y="1728076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2" y="5354156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64" y="1407083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1962237" y="4125959"/>
            <a:ext cx="1905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8 500 658      </a:t>
            </a:r>
            <a:endParaRPr lang="en-US" sz="2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1847937" y="5035767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830 402 960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487681" y="2957053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65797" y="2950397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981537" y="4935917"/>
            <a:ext cx="612082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mươi.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3"/>
          <p:cNvGrpSpPr/>
          <p:nvPr/>
        </p:nvGrpSpPr>
        <p:grpSpPr>
          <a:xfrm>
            <a:off x="-453872" y="1561561"/>
            <a:ext cx="12794943" cy="5309812"/>
            <a:chOff x="155126" y="1552462"/>
            <a:chExt cx="6822219" cy="4409555"/>
          </a:xfrm>
        </p:grpSpPr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" y="1552462"/>
              <a:ext cx="6822219" cy="4409555"/>
            </a:xfrm>
            <a:prstGeom prst="rect">
              <a:avLst/>
            </a:prstGeom>
          </p:spPr>
        </p:pic>
        <p:sp>
          <p:nvSpPr>
            <p:cNvPr id="17" name="矩形: 圆角 4"/>
            <p:cNvSpPr/>
            <p:nvPr/>
          </p:nvSpPr>
          <p:spPr>
            <a:xfrm>
              <a:off x="1037068" y="2243159"/>
              <a:ext cx="4983480" cy="31699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117725" y="1328738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0" y="3381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4773614" y="827089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8" name="TextBox 12"/>
          <p:cNvSpPr txBox="1">
            <a:spLocks noChangeArrowheads="1"/>
          </p:cNvSpPr>
          <p:nvPr/>
        </p:nvSpPr>
        <p:spPr bwMode="auto">
          <a:xfrm>
            <a:off x="1953467" y="4642737"/>
            <a:ext cx="15183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1 000 001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891804" y="2585875"/>
            <a:ext cx="59347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891804" y="3508179"/>
            <a:ext cx="56251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957429" y="4639639"/>
            <a:ext cx="67088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403934" y="18866"/>
            <a:ext cx="5002213" cy="154997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337619" y="-111409"/>
            <a:ext cx="5002213" cy="154997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" y="3549530"/>
            <a:ext cx="1822270" cy="275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41" y="990969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8" y="1406526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606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1085533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1953467" y="3549530"/>
            <a:ext cx="16850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85 000 120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1793128" y="2695182"/>
            <a:ext cx="18517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178 320 005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2286891" y="3551162"/>
            <a:ext cx="8515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2104895" y="4639639"/>
            <a:ext cx="8515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</a:p>
        </p:txBody>
      </p:sp>
    </p:spTree>
    <p:extLst>
      <p:ext uri="{BB962C8B-B14F-4D97-AF65-F5344CB8AC3E}">
        <p14:creationId xmlns:p14="http://schemas.microsoft.com/office/powerpoint/2010/main" val="197445602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  <p:bldP spid="28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Káº¿t quáº£ hÃ¬nh áº£nh cho cartoon zoo gu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9" y="1"/>
            <a:ext cx="12751037" cy="735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4268789"/>
            <a:ext cx="56388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15032" y="6180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67552 0.0150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67" y="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Káº¿t quáº£ hÃ¬nh áº£nh cho cartoon zoo gu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3424137" y="2196730"/>
            <a:ext cx="5155627" cy="1444625"/>
          </a:xfrm>
          <a:prstGeom prst="wedgeEllipseCallout">
            <a:avLst>
              <a:gd name="adj1" fmla="val -3879"/>
              <a:gd name="adj2" fmla="val 972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4806"/>
            <a:ext cx="11093450" cy="505777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98550" y="1498774"/>
            <a:ext cx="4106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587186" y="2743660"/>
            <a:ext cx="932896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Tx/>
              <a:buAutoNum type="alphaLcParenR"/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eaLnBrk="1" hangingPunct="1">
              <a:defRPr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nghìn;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ba;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LcPeriod"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LcPeriod"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062632" y="950991"/>
            <a:ext cx="2378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16163" y="4016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739696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207207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1145809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85" y="4908890"/>
            <a:ext cx="2796850" cy="21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3323590"/>
            <a:ext cx="12165965" cy="3552190"/>
          </a:xfrm>
          <a:prstGeom prst="rect">
            <a:avLst/>
          </a:prstGeom>
        </p:spPr>
      </p:pic>
      <p:pic>
        <p:nvPicPr>
          <p:cNvPr id="4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194576" y="-2359742"/>
            <a:ext cx="15545315" cy="10589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030" y="4592156"/>
            <a:ext cx="2607383" cy="242297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797" y="82431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14034" y="1558700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22697" y="51666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743634" y="1001876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0901" y="3185200"/>
            <a:ext cx="4213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79572" y="3225834"/>
            <a:ext cx="27494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613 000 000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78082" y="2183363"/>
            <a:ext cx="0" cy="36202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2633080" y="2268769"/>
            <a:ext cx="3025881" cy="591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929" y="2272235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7147453" y="2269621"/>
            <a:ext cx="3025881" cy="5917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58073" y="2249594"/>
            <a:ext cx="133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3323590"/>
            <a:ext cx="12165965" cy="3552190"/>
          </a:xfrm>
          <a:prstGeom prst="rect">
            <a:avLst/>
          </a:prstGeom>
        </p:spPr>
      </p:pic>
      <p:pic>
        <p:nvPicPr>
          <p:cNvPr id="4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194576" y="-2359742"/>
            <a:ext cx="15545315" cy="10589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030" y="4592156"/>
            <a:ext cx="2607383" cy="242297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797" y="82431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14034" y="1558700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22697" y="51666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743634" y="1001876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39409" y="3127488"/>
            <a:ext cx="4213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86147" y="3492977"/>
            <a:ext cx="27494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131 405 000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78082" y="2183363"/>
            <a:ext cx="0" cy="36202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2633080" y="2268769"/>
            <a:ext cx="3025881" cy="591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929" y="2272235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7147453" y="2269621"/>
            <a:ext cx="3025881" cy="5917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58073" y="2249594"/>
            <a:ext cx="133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104485" y="3681336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069820" y="4210488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3323590"/>
            <a:ext cx="12165965" cy="3552190"/>
          </a:xfrm>
          <a:prstGeom prst="rect">
            <a:avLst/>
          </a:prstGeom>
        </p:spPr>
      </p:pic>
      <p:pic>
        <p:nvPicPr>
          <p:cNvPr id="4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194576" y="-2359742"/>
            <a:ext cx="15545315" cy="10589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030" y="4592156"/>
            <a:ext cx="2607383" cy="242297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797" y="82431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14034" y="1558700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22697" y="51666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743634" y="1001876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39409" y="3127488"/>
            <a:ext cx="42132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86105" y="3492977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512 326 103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005536" y="3594134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107920" y="4201002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356374" y="4727688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578082" y="2183363"/>
            <a:ext cx="0" cy="36202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2633080" y="2268769"/>
            <a:ext cx="3025881" cy="591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929" y="2272235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7147453" y="2269621"/>
            <a:ext cx="3025881" cy="5917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58073" y="2249594"/>
            <a:ext cx="133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Káº¿t quáº£ hÃ¬nh áº£nh cho cartoon zoo gu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4" y="0"/>
            <a:ext cx="12299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roccoli_On_My_Plat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62341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39D28B-1C35-4B18-B5B3-5248153DC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66552"/>
      </p:ext>
    </p:extLst>
  </p:cSld>
  <p:clrMapOvr>
    <a:masterClrMapping/>
  </p:clrMapOvr>
  <p:transition spd="slow" advClick="0" advTm="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3"/>
          <a:srcRect t="29675"/>
          <a:stretch>
            <a:fillRect/>
          </a:stretch>
        </p:blipFill>
        <p:spPr>
          <a:xfrm>
            <a:off x="5251" y="4359910"/>
            <a:ext cx="12261215" cy="2498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/>
          <a:stretch/>
        </p:blipFill>
        <p:spPr>
          <a:xfrm>
            <a:off x="1604592" y="1232449"/>
            <a:ext cx="9199418" cy="5031163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-62230" y="13970"/>
            <a:ext cx="5002213" cy="154997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252019" y="-65453"/>
            <a:ext cx="5002213" cy="154997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E8B78A3F-2707-4023-A7E2-1CAE3C523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69">
            <a:off x="5480831" y="-317"/>
            <a:ext cx="1321435" cy="1354455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78258" y="1992075"/>
            <a:ext cx="7315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34705E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4000" b="1" dirty="0">
              <a:solidFill>
                <a:srgbClr val="3470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7223" y="2049601"/>
            <a:ext cx="5459731" cy="21963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70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470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70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34705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7853" b="35395"/>
          <a:stretch/>
        </p:blipFill>
        <p:spPr>
          <a:xfrm>
            <a:off x="-699967" y="3115769"/>
            <a:ext cx="6511749" cy="391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7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8017C-1019-46E1-AE3D-334E14B5A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4" y="-4262"/>
            <a:ext cx="3159563" cy="4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29992" y="3270898"/>
            <a:ext cx="18267533" cy="6562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066801"/>
            <a:ext cx="27781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50304" y="4341913"/>
            <a:ext cx="12049432" cy="26264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3478" y="4957648"/>
            <a:ext cx="9615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a. 715 638   	b. 571 638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7648A6-17AA-43A4-9FC0-829D07174709}"/>
              </a:ext>
            </a:extLst>
          </p:cNvPr>
          <p:cNvGrpSpPr/>
          <p:nvPr/>
        </p:nvGrpSpPr>
        <p:grpSpPr>
          <a:xfrm>
            <a:off x="4157536" y="1830538"/>
            <a:ext cx="5533042" cy="2774371"/>
            <a:chOff x="7232866" y="1934765"/>
            <a:chExt cx="5533042" cy="2774371"/>
          </a:xfrm>
        </p:grpSpPr>
        <p:pic>
          <p:nvPicPr>
            <p:cNvPr id="11" name="图片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866" y="1934765"/>
              <a:ext cx="5533042" cy="277437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58749" y="2311278"/>
              <a:ext cx="39535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vượt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chướng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ngại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6ccb8bc6dbe83c6ae811819d70909b6f"/>
          <p:cNvPicPr>
            <a:picLocks noChangeAspect="1"/>
          </p:cNvPicPr>
          <p:nvPr/>
        </p:nvPicPr>
        <p:blipFill>
          <a:blip r:embed="rId2"/>
          <a:srcRect t="29675"/>
          <a:stretch>
            <a:fillRect/>
          </a:stretch>
        </p:blipFill>
        <p:spPr>
          <a:xfrm>
            <a:off x="-62230" y="5102942"/>
            <a:ext cx="12261215" cy="1772838"/>
          </a:xfrm>
          <a:prstGeom prst="rect">
            <a:avLst/>
          </a:prstGeom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981200" y="2003425"/>
            <a:ext cx="8305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88348"/>
              </p:ext>
            </p:extLst>
          </p:nvPr>
        </p:nvGraphicFramePr>
        <p:xfrm>
          <a:off x="1652984" y="3132124"/>
          <a:ext cx="83820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23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715 638</a:t>
                      </a: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571 638</a:t>
                      </a:r>
                    </a:p>
                  </a:txBody>
                  <a:tcPr marT="45672" marB="456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41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72" marB="456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8763" y="4164014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755708" y="4097557"/>
            <a:ext cx="16930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500 000</a:t>
            </a:r>
          </a:p>
        </p:txBody>
      </p:sp>
      <p:sp>
        <p:nvSpPr>
          <p:cNvPr id="24595" name="Rectangle 2"/>
          <p:cNvSpPr txBox="1">
            <a:spLocks noChangeArrowheads="1"/>
          </p:cNvSpPr>
          <p:nvPr/>
        </p:nvSpPr>
        <p:spPr bwMode="auto">
          <a:xfrm>
            <a:off x="1099477" y="1673063"/>
            <a:ext cx="1044279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24596" name="Text Box 4"/>
          <p:cNvSpPr txBox="1">
            <a:spLocks noChangeArrowheads="1"/>
          </p:cNvSpPr>
          <p:nvPr/>
        </p:nvSpPr>
        <p:spPr bwMode="auto">
          <a:xfrm>
            <a:off x="2286000" y="3381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24597" name="Text Box 19"/>
          <p:cNvSpPr txBox="1">
            <a:spLocks noChangeArrowheads="1"/>
          </p:cNvSpPr>
          <p:nvPr/>
        </p:nvSpPr>
        <p:spPr bwMode="auto">
          <a:xfrm>
            <a:off x="5047934" y="827089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9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92" y="4164012"/>
            <a:ext cx="3121438" cy="2900336"/>
          </a:xfrm>
          <a:prstGeom prst="rect">
            <a:avLst/>
          </a:prstGeom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975" y="4541853"/>
            <a:ext cx="2968904" cy="227418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760" y="2222234"/>
            <a:ext cx="829278" cy="7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2" y="133359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990" y="442009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438971" y="3721829"/>
            <a:ext cx="423210" cy="10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55708" y="3700925"/>
            <a:ext cx="423210" cy="10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1509"/>
            <a:ext cx="12266579" cy="681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571500"/>
            <a:ext cx="279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monkey holding a banana&#10;&#10;Description automatically generated with low confidence">
            <a:extLst>
              <a:ext uri="{FF2B5EF4-FFF2-40B4-BE49-F238E27FC236}">
                <a16:creationId xmlns:a16="http://schemas.microsoft.com/office/drawing/2014/main" id="{8FBF2940-DAED-49B4-A5DE-E6B4EE955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flipH="1">
            <a:off x="7121064" y="-78148"/>
            <a:ext cx="3785794" cy="3988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7DB44-E3E3-4E31-A8BD-B2A99B2B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05" y="478222"/>
            <a:ext cx="27781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4" y="-176841"/>
            <a:ext cx="10702925" cy="6167120"/>
          </a:xfrm>
          <a:prstGeom prst="rect">
            <a:avLst/>
          </a:prstGeom>
        </p:spPr>
      </p:pic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4"/>
          <a:srcRect t="29675"/>
          <a:stretch>
            <a:fillRect/>
          </a:stretch>
        </p:blipFill>
        <p:spPr>
          <a:xfrm>
            <a:off x="-62230" y="4377690"/>
            <a:ext cx="12261215" cy="2498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69133" y="1703049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99B"/>
                </a:solidFill>
                <a:latin typeface="UVN Bai Sau" panose="04030605020802020C03" pitchFamily="82" charset="0"/>
                <a:ea typeface="Microsoft YaHei" panose="020B0503020204020204" charset="-122"/>
                <a:cs typeface="Microsoft YaHei" panose="020B0503020204020204" charset="-122"/>
              </a:rPr>
              <a:t>Dặn</a:t>
            </a:r>
            <a:r>
              <a:rPr lang="en-US" altLang="zh-CN" sz="4800" b="1" dirty="0">
                <a:solidFill>
                  <a:srgbClr val="FF999B"/>
                </a:solidFill>
                <a:latin typeface="UVN Bai Sau" panose="04030605020802020C03" pitchFamily="82" charset="0"/>
                <a:ea typeface="Microsoft YaHei" panose="020B0503020204020204" charset="-122"/>
                <a:cs typeface="Microsoft YaHei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999B"/>
                </a:solidFill>
                <a:latin typeface="UVN Bai Sau" panose="04030605020802020C03" pitchFamily="82" charset="0"/>
                <a:ea typeface="Microsoft YaHei" panose="020B0503020204020204" charset="-122"/>
                <a:cs typeface="Microsoft YaHei" panose="020B0503020204020204" charset="-122"/>
              </a:rPr>
              <a:t>dò</a:t>
            </a:r>
            <a:endParaRPr lang="zh-CN" altLang="en-US" sz="4800" b="1" dirty="0">
              <a:solidFill>
                <a:srgbClr val="FF999B"/>
              </a:solidFill>
              <a:latin typeface="UVN Bai Sau" panose="04030605020802020C03" pitchFamily="82" charset="0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68102" y="2588550"/>
            <a:ext cx="8715142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8F0E1">
                    <a:alpha val="65000"/>
                  </a:srgb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Hoàn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1, 2, 3 </a:t>
            </a:r>
            <a:r>
              <a:rPr lang="en-US" altLang="zh-CN" sz="3600" b="1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16</a:t>
            </a:r>
          </a:p>
          <a:p>
            <a:pPr algn="ctr"/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Chuẩn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17) </a:t>
            </a:r>
            <a:endParaRPr lang="zh-CN" altLang="en-US" sz="3600" b="1" dirty="0">
              <a:solidFill>
                <a:srgbClr val="476682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925" y="3585398"/>
            <a:ext cx="3863490" cy="2959433"/>
          </a:xfrm>
          <a:prstGeom prst="rect">
            <a:avLst/>
          </a:prstGeom>
        </p:spPr>
      </p:pic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9C010CD3-6CF8-4FC6-A142-DF75A56AF6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60" y="3363611"/>
            <a:ext cx="3744656" cy="374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5640" y="-3126105"/>
            <a:ext cx="18622645" cy="13568045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050" y="2184960"/>
            <a:ext cx="18267533" cy="65629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" y="-408925"/>
            <a:ext cx="10870565" cy="7675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01290" y="2255985"/>
            <a:ext cx="52758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Chúc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các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em</a:t>
            </a:r>
            <a:endParaRPr lang="en-US" altLang="zh-CN" sz="72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康POP2体W9(P)" panose="040B0900000000000000" charset="-122"/>
              <a:cs typeface="MV Boli" panose="02000500030200090000" pitchFamily="2" charset="0"/>
            </a:endParaRPr>
          </a:p>
          <a:p>
            <a:pPr algn="ctr"/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học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tốt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!</a:t>
            </a:r>
            <a:endParaRPr lang="zh-CN" altLang="zh-CN" sz="72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康POP2体W9(P)" panose="040B0900000000000000" charset="-122"/>
              <a:cs typeface="MV Boli" panose="02000500030200090000" pitchFamily="2" charset="0"/>
            </a:endParaRPr>
          </a:p>
        </p:txBody>
      </p:sp>
      <p:pic>
        <p:nvPicPr>
          <p:cNvPr id="2" name="vui đến trườ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4890" y="4979093"/>
            <a:ext cx="487363" cy="48736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7853" b="35395"/>
          <a:stretch/>
        </p:blipFill>
        <p:spPr>
          <a:xfrm>
            <a:off x="430054" y="3751691"/>
            <a:ext cx="5705856" cy="342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E918171-46A5-4B2D-A66A-17A359D0B8F3}"/>
              </a:ext>
            </a:extLst>
          </p:cNvPr>
          <p:cNvSpPr txBox="1"/>
          <p:nvPr/>
        </p:nvSpPr>
        <p:spPr>
          <a:xfrm>
            <a:off x="1625600" y="2514601"/>
            <a:ext cx="9042400" cy="2042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081" indent="-609585" algn="just" defTabSz="914377">
              <a:lnSpc>
                <a:spcPct val="150000"/>
              </a:lnSpc>
              <a:buFontTx/>
              <a:buChar char="-"/>
            </a:pPr>
            <a:r>
              <a:rPr lang="pt-BR" sz="2933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 cố cách đọc và viết các số đến lớp triệu.</a:t>
            </a:r>
          </a:p>
          <a:p>
            <a:pPr marL="339081" indent="-609585" algn="just" defTabSz="914377">
              <a:lnSpc>
                <a:spcPct val="150000"/>
              </a:lnSpc>
              <a:buFontTx/>
              <a:buChar char="-"/>
            </a:pPr>
            <a:r>
              <a:rPr lang="pt-BR" sz="2933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từng giá trị của chữ số trong một số.</a:t>
            </a:r>
          </a:p>
          <a:p>
            <a:pPr marL="339081" indent="-609585" algn="just" defTabSz="914377">
              <a:lnSpc>
                <a:spcPct val="150000"/>
              </a:lnSpc>
              <a:buFontTx/>
              <a:buChar char="-"/>
            </a:pPr>
            <a:r>
              <a:rPr lang="en-US" sz="2933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đ</a:t>
            </a:r>
            <a:r>
              <a:rPr lang="pt-BR" sz="2933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ọc, viết các số có nhiều chữ số vào chữ số.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C0FC3-C734-4F2B-A086-076BD4AFCE6E}"/>
              </a:ext>
            </a:extLst>
          </p:cNvPr>
          <p:cNvSpPr txBox="1"/>
          <p:nvPr/>
        </p:nvSpPr>
        <p:spPr>
          <a:xfrm>
            <a:off x="4458970" y="1600201"/>
            <a:ext cx="32740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3733" b="1">
                <a:solidFill>
                  <a:srgbClr val="FFFF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91888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"/>
            <a:ext cx="8786813" cy="878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 rot="1140000">
            <a:off x="4842887" y="1667205"/>
            <a:ext cx="734695" cy="473710"/>
          </a:xfrm>
          <a:prstGeom prst="rect">
            <a:avLst/>
          </a:prstGeom>
        </p:spPr>
      </p:pic>
      <p:pic>
        <p:nvPicPr>
          <p:cNvPr id="10243" name="train-whistle-0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4087813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1814031" y="-87524"/>
            <a:ext cx="3820649" cy="21396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9756" y="297818"/>
            <a:ext cx="3069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419" flipH="1">
            <a:off x="9771031" y="86305"/>
            <a:ext cx="2309965" cy="2683902"/>
          </a:xfrm>
          <a:prstGeom prst="rect">
            <a:avLst/>
          </a:prstGeom>
        </p:spPr>
      </p:pic>
      <p:pic>
        <p:nvPicPr>
          <p:cNvPr id="8" name="图片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096" y="3360441"/>
            <a:ext cx="3641118" cy="4805856"/>
          </a:xfrm>
          <a:prstGeom prst="rect">
            <a:avLst/>
          </a:prstGeom>
        </p:spPr>
      </p:pic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0805" y="6068402"/>
            <a:ext cx="487363" cy="487363"/>
          </a:xfrm>
          <a:prstGeom prst="rect">
            <a:avLst/>
          </a:prstGeom>
        </p:spPr>
      </p:pic>
      <p:pic>
        <p:nvPicPr>
          <p:cNvPr id="10" name="图片 14" descr="45c407e3387dca278e382816eec1a0d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689570" y="1057169"/>
            <a:ext cx="18267533" cy="656299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4"/>
          <a:srcRect t="29675"/>
          <a:stretch>
            <a:fillRect/>
          </a:stretch>
        </p:blipFill>
        <p:spPr>
          <a:xfrm>
            <a:off x="-69215" y="4437958"/>
            <a:ext cx="12261215" cy="2498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/>
          <a:stretch/>
        </p:blipFill>
        <p:spPr>
          <a:xfrm>
            <a:off x="1948535" y="1026261"/>
            <a:ext cx="9199418" cy="503116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03597" y="2058236"/>
            <a:ext cx="6096000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8F0E1">
                    <a:alpha val="65000"/>
                  </a:srgbClr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-62230" y="13970"/>
            <a:ext cx="5002213" cy="154997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252019" y="-65453"/>
            <a:ext cx="5002213" cy="154997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E8B78A3F-2707-4023-A7E2-1CAE3C523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69">
            <a:off x="5480831" y="-317"/>
            <a:ext cx="1321435" cy="1354455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419" flipH="1">
            <a:off x="9771031" y="86305"/>
            <a:ext cx="2309965" cy="268390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1" r="8186" b="8485"/>
          <a:stretch/>
        </p:blipFill>
        <p:spPr bwMode="auto">
          <a:xfrm>
            <a:off x="-1645208" y="3156155"/>
            <a:ext cx="5863247" cy="335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B0B1A-B904-4547-8CED-57C88F4AE7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5404" y="5324417"/>
            <a:ext cx="1917721" cy="191772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7F678C7-D325-461B-8355-8CD8E337E1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91" y="4728141"/>
            <a:ext cx="1917723" cy="191772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3950003-06C3-4F05-AC5E-F39BE09FC3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551" y="5299111"/>
            <a:ext cx="2119828" cy="15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DieuHoangDa-HoQuynhHuong_44w 00_00_06-00_00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4" descr="6ccb8bc6dbe83c6ae811819d70909b6f"/>
          <p:cNvPicPr>
            <a:picLocks noChangeAspect="1"/>
          </p:cNvPicPr>
          <p:nvPr/>
        </p:nvPicPr>
        <p:blipFill>
          <a:blip r:embed="rId5"/>
          <a:srcRect t="29675"/>
          <a:stretch>
            <a:fillRect/>
          </a:stretch>
        </p:blipFill>
        <p:spPr>
          <a:xfrm>
            <a:off x="0" y="4596083"/>
            <a:ext cx="12192000" cy="2261917"/>
          </a:xfrm>
          <a:prstGeom prst="rect">
            <a:avLst/>
          </a:prstGeom>
        </p:spPr>
      </p:pic>
      <p:grpSp>
        <p:nvGrpSpPr>
          <p:cNvPr id="12290" name="Group 21"/>
          <p:cNvGrpSpPr/>
          <p:nvPr/>
        </p:nvGrpSpPr>
        <p:grpSpPr bwMode="auto">
          <a:xfrm>
            <a:off x="1600201" y="273050"/>
            <a:ext cx="4887913" cy="1784350"/>
            <a:chOff x="144" y="520"/>
            <a:chExt cx="1957" cy="1124"/>
          </a:xfrm>
        </p:grpSpPr>
        <p:sp>
          <p:nvSpPr>
            <p:cNvPr id="12377" name="Text Box 22"/>
            <p:cNvSpPr txBox="1">
              <a:spLocks noChangeArrowheads="1"/>
            </p:cNvSpPr>
            <p:nvPr/>
          </p:nvSpPr>
          <p:spPr bwMode="auto">
            <a:xfrm>
              <a:off x="319" y="520"/>
              <a:ext cx="178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Viết (theo mẫu):</a:t>
              </a:r>
            </a:p>
          </p:txBody>
        </p:sp>
        <p:sp>
          <p:nvSpPr>
            <p:cNvPr id="12378" name="Oval 23"/>
            <p:cNvSpPr>
              <a:spLocks noChangeArrowheads="1"/>
            </p:cNvSpPr>
            <p:nvPr/>
          </p:nvSpPr>
          <p:spPr bwMode="auto">
            <a:xfrm>
              <a:off x="144" y="1305"/>
              <a:ext cx="358" cy="339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aphicFrame>
        <p:nvGraphicFramePr>
          <p:cNvPr id="38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688902"/>
              </p:ext>
            </p:extLst>
          </p:nvPr>
        </p:nvGraphicFramePr>
        <p:xfrm>
          <a:off x="522524" y="1219201"/>
          <a:ext cx="10201041" cy="5396203"/>
        </p:xfrm>
        <a:graphic>
          <a:graphicData uri="http://schemas.openxmlformats.org/drawingml/2006/table">
            <a:tbl>
              <a:tblPr/>
              <a:tblGrid>
                <a:gridCol w="2565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0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0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11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Đọc 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6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1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57" name="Text Box 102"/>
          <p:cNvSpPr txBox="1">
            <a:spLocks noChangeArrowheads="1"/>
          </p:cNvSpPr>
          <p:nvPr/>
        </p:nvSpPr>
        <p:spPr bwMode="auto">
          <a:xfrm>
            <a:off x="6195220" y="1898044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58" name="Text Box 103"/>
          <p:cNvSpPr txBox="1">
            <a:spLocks noChangeArrowheads="1"/>
          </p:cNvSpPr>
          <p:nvPr/>
        </p:nvSpPr>
        <p:spPr bwMode="auto">
          <a:xfrm>
            <a:off x="5557837" y="1783833"/>
            <a:ext cx="76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2359" name="Text Box 104"/>
          <p:cNvSpPr txBox="1">
            <a:spLocks noChangeArrowheads="1"/>
          </p:cNvSpPr>
          <p:nvPr/>
        </p:nvSpPr>
        <p:spPr bwMode="auto">
          <a:xfrm>
            <a:off x="4948238" y="1752601"/>
            <a:ext cx="91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0" name="Text Box 105"/>
          <p:cNvSpPr txBox="1">
            <a:spLocks noChangeArrowheads="1"/>
          </p:cNvSpPr>
          <p:nvPr/>
        </p:nvSpPr>
        <p:spPr bwMode="auto">
          <a:xfrm>
            <a:off x="5288704" y="1263650"/>
            <a:ext cx="11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1" name="Text Box 106"/>
          <p:cNvSpPr txBox="1">
            <a:spLocks noChangeArrowheads="1"/>
          </p:cNvSpPr>
          <p:nvPr/>
        </p:nvSpPr>
        <p:spPr bwMode="auto">
          <a:xfrm>
            <a:off x="6897462" y="1781309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2" name="Text Box 107"/>
          <p:cNvSpPr txBox="1">
            <a:spLocks noChangeArrowheads="1"/>
          </p:cNvSpPr>
          <p:nvPr/>
        </p:nvSpPr>
        <p:spPr bwMode="auto">
          <a:xfrm>
            <a:off x="7534049" y="1804666"/>
            <a:ext cx="91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3" name="Text Box 108"/>
          <p:cNvSpPr txBox="1">
            <a:spLocks noChangeArrowheads="1"/>
          </p:cNvSpPr>
          <p:nvPr/>
        </p:nvSpPr>
        <p:spPr bwMode="auto">
          <a:xfrm>
            <a:off x="8214325" y="1815441"/>
            <a:ext cx="838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4" name="Text Box 109"/>
          <p:cNvSpPr txBox="1">
            <a:spLocks noChangeArrowheads="1"/>
          </p:cNvSpPr>
          <p:nvPr/>
        </p:nvSpPr>
        <p:spPr bwMode="auto">
          <a:xfrm>
            <a:off x="8877144" y="1859916"/>
            <a:ext cx="76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65" name="Text Box 110"/>
          <p:cNvSpPr txBox="1">
            <a:spLocks noChangeArrowheads="1"/>
          </p:cNvSpPr>
          <p:nvPr/>
        </p:nvSpPr>
        <p:spPr bwMode="auto">
          <a:xfrm>
            <a:off x="9445988" y="1875632"/>
            <a:ext cx="76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66" name="Text Box 111"/>
          <p:cNvSpPr txBox="1">
            <a:spLocks noChangeArrowheads="1"/>
          </p:cNvSpPr>
          <p:nvPr/>
        </p:nvSpPr>
        <p:spPr bwMode="auto">
          <a:xfrm>
            <a:off x="10015327" y="1875632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7" name="Text Box 112"/>
          <p:cNvSpPr txBox="1">
            <a:spLocks noChangeArrowheads="1"/>
          </p:cNvSpPr>
          <p:nvPr/>
        </p:nvSpPr>
        <p:spPr bwMode="auto">
          <a:xfrm>
            <a:off x="9128259" y="1243013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2368" name="Text Box 113"/>
          <p:cNvSpPr txBox="1">
            <a:spLocks noChangeArrowheads="1"/>
          </p:cNvSpPr>
          <p:nvPr/>
        </p:nvSpPr>
        <p:spPr bwMode="auto">
          <a:xfrm>
            <a:off x="7283450" y="126365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51" name="Text Box 105"/>
          <p:cNvSpPr txBox="1">
            <a:spLocks noChangeArrowheads="1"/>
          </p:cNvSpPr>
          <p:nvPr/>
        </p:nvSpPr>
        <p:spPr bwMode="auto">
          <a:xfrm>
            <a:off x="3113035" y="3049511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315</a:t>
            </a:r>
          </a:p>
        </p:txBody>
      </p:sp>
      <p:sp>
        <p:nvSpPr>
          <p:cNvPr id="52" name="Text Box 105"/>
          <p:cNvSpPr txBox="1">
            <a:spLocks noChangeArrowheads="1"/>
          </p:cNvSpPr>
          <p:nvPr/>
        </p:nvSpPr>
        <p:spPr bwMode="auto">
          <a:xfrm>
            <a:off x="3079098" y="5548584"/>
            <a:ext cx="1722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403 210 715</a:t>
            </a:r>
          </a:p>
        </p:txBody>
      </p:sp>
      <p:sp>
        <p:nvSpPr>
          <p:cNvPr id="53" name="Text Box 105"/>
          <p:cNvSpPr txBox="1">
            <a:spLocks noChangeArrowheads="1"/>
          </p:cNvSpPr>
          <p:nvPr/>
        </p:nvSpPr>
        <p:spPr bwMode="auto">
          <a:xfrm>
            <a:off x="594610" y="2619461"/>
            <a:ext cx="23348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94610" y="3924694"/>
            <a:ext cx="23053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05"/>
          <p:cNvSpPr txBox="1">
            <a:spLocks noChangeArrowheads="1"/>
          </p:cNvSpPr>
          <p:nvPr/>
        </p:nvSpPr>
        <p:spPr bwMode="auto">
          <a:xfrm>
            <a:off x="3624209" y="3056655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56" name="Text Box 105"/>
          <p:cNvSpPr txBox="1">
            <a:spLocks noChangeArrowheads="1"/>
          </p:cNvSpPr>
          <p:nvPr/>
        </p:nvSpPr>
        <p:spPr bwMode="auto">
          <a:xfrm>
            <a:off x="4179610" y="3047719"/>
            <a:ext cx="64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806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39339" y="1187331"/>
            <a:ext cx="0" cy="5474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862527" y="1187330"/>
            <a:ext cx="14617" cy="5343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05"/>
          <p:cNvSpPr txBox="1">
            <a:spLocks noChangeArrowheads="1"/>
          </p:cNvSpPr>
          <p:nvPr/>
        </p:nvSpPr>
        <p:spPr bwMode="auto">
          <a:xfrm>
            <a:off x="3112769" y="4275990"/>
            <a:ext cx="172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850 304 900</a:t>
            </a:r>
          </a:p>
        </p:txBody>
      </p:sp>
      <p:sp>
        <p:nvSpPr>
          <p:cNvPr id="28" name="Text Box 105"/>
          <p:cNvSpPr txBox="1">
            <a:spLocks noChangeArrowheads="1"/>
          </p:cNvSpPr>
          <p:nvPr/>
        </p:nvSpPr>
        <p:spPr bwMode="auto">
          <a:xfrm>
            <a:off x="565113" y="5206957"/>
            <a:ext cx="24979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05"/>
          <p:cNvSpPr txBox="1">
            <a:spLocks noChangeArrowheads="1"/>
          </p:cNvSpPr>
          <p:nvPr/>
        </p:nvSpPr>
        <p:spPr bwMode="auto">
          <a:xfrm>
            <a:off x="5014396" y="4283437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 Box 105"/>
          <p:cNvSpPr txBox="1">
            <a:spLocks noChangeArrowheads="1"/>
          </p:cNvSpPr>
          <p:nvPr/>
        </p:nvSpPr>
        <p:spPr bwMode="auto">
          <a:xfrm>
            <a:off x="5678635" y="4283437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 Box 105"/>
          <p:cNvSpPr txBox="1">
            <a:spLocks noChangeArrowheads="1"/>
          </p:cNvSpPr>
          <p:nvPr/>
        </p:nvSpPr>
        <p:spPr bwMode="auto">
          <a:xfrm>
            <a:off x="6293746" y="4283437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" name="Text Box 105"/>
          <p:cNvSpPr txBox="1">
            <a:spLocks noChangeArrowheads="1"/>
          </p:cNvSpPr>
          <p:nvPr/>
        </p:nvSpPr>
        <p:spPr bwMode="auto">
          <a:xfrm>
            <a:off x="6969446" y="4275990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Text Box 105"/>
          <p:cNvSpPr txBox="1">
            <a:spLocks noChangeArrowheads="1"/>
          </p:cNvSpPr>
          <p:nvPr/>
        </p:nvSpPr>
        <p:spPr bwMode="auto">
          <a:xfrm>
            <a:off x="7645597" y="4265333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" name="Text Box 105"/>
          <p:cNvSpPr txBox="1">
            <a:spLocks noChangeArrowheads="1"/>
          </p:cNvSpPr>
          <p:nvPr/>
        </p:nvSpPr>
        <p:spPr bwMode="auto">
          <a:xfrm>
            <a:off x="8362913" y="4265332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 Box 105"/>
          <p:cNvSpPr txBox="1">
            <a:spLocks noChangeArrowheads="1"/>
          </p:cNvSpPr>
          <p:nvPr/>
        </p:nvSpPr>
        <p:spPr bwMode="auto">
          <a:xfrm>
            <a:off x="9003198" y="4305060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Text Box 105"/>
          <p:cNvSpPr txBox="1">
            <a:spLocks noChangeArrowheads="1"/>
          </p:cNvSpPr>
          <p:nvPr/>
        </p:nvSpPr>
        <p:spPr bwMode="auto">
          <a:xfrm>
            <a:off x="9579843" y="430505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10227049" y="430505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Text Box 105"/>
          <p:cNvSpPr txBox="1">
            <a:spLocks noChangeArrowheads="1"/>
          </p:cNvSpPr>
          <p:nvPr/>
        </p:nvSpPr>
        <p:spPr bwMode="auto">
          <a:xfrm>
            <a:off x="4935183" y="557976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 Box 105"/>
          <p:cNvSpPr txBox="1">
            <a:spLocks noChangeArrowheads="1"/>
          </p:cNvSpPr>
          <p:nvPr/>
        </p:nvSpPr>
        <p:spPr bwMode="auto">
          <a:xfrm>
            <a:off x="5599422" y="557976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105"/>
          <p:cNvSpPr txBox="1">
            <a:spLocks noChangeArrowheads="1"/>
          </p:cNvSpPr>
          <p:nvPr/>
        </p:nvSpPr>
        <p:spPr bwMode="auto">
          <a:xfrm>
            <a:off x="6214533" y="557976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 Box 105"/>
          <p:cNvSpPr txBox="1">
            <a:spLocks noChangeArrowheads="1"/>
          </p:cNvSpPr>
          <p:nvPr/>
        </p:nvSpPr>
        <p:spPr bwMode="auto">
          <a:xfrm>
            <a:off x="6890233" y="5572322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05"/>
          <p:cNvSpPr txBox="1">
            <a:spLocks noChangeArrowheads="1"/>
          </p:cNvSpPr>
          <p:nvPr/>
        </p:nvSpPr>
        <p:spPr bwMode="auto">
          <a:xfrm>
            <a:off x="7566384" y="5561665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 Box 105"/>
          <p:cNvSpPr txBox="1">
            <a:spLocks noChangeArrowheads="1"/>
          </p:cNvSpPr>
          <p:nvPr/>
        </p:nvSpPr>
        <p:spPr bwMode="auto">
          <a:xfrm>
            <a:off x="8283700" y="5561664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105"/>
          <p:cNvSpPr txBox="1">
            <a:spLocks noChangeArrowheads="1"/>
          </p:cNvSpPr>
          <p:nvPr/>
        </p:nvSpPr>
        <p:spPr bwMode="auto">
          <a:xfrm>
            <a:off x="8899074" y="5561664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7" name="Text Box 105"/>
          <p:cNvSpPr txBox="1">
            <a:spLocks noChangeArrowheads="1"/>
          </p:cNvSpPr>
          <p:nvPr/>
        </p:nvSpPr>
        <p:spPr bwMode="auto">
          <a:xfrm>
            <a:off x="9500630" y="5601391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 Box 105"/>
          <p:cNvSpPr txBox="1">
            <a:spLocks noChangeArrowheads="1"/>
          </p:cNvSpPr>
          <p:nvPr/>
        </p:nvSpPr>
        <p:spPr bwMode="auto">
          <a:xfrm>
            <a:off x="10147836" y="5601391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D711143E-49C7-4DE4-B24C-F67AFE7BAE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812" y="2750571"/>
            <a:ext cx="1540014" cy="1101799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AA600782-286F-4FE0-BFD0-9228D4CC3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90" y="3874805"/>
            <a:ext cx="1397731" cy="13977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C163F55-EF01-48AD-8C3D-A29C20ACA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0" y="5216183"/>
            <a:ext cx="1541702" cy="154170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  <p:bldP spid="5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8" y="715963"/>
            <a:ext cx="10566400" cy="834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524000" y="304801"/>
            <a:ext cx="7696200" cy="2024063"/>
          </a:xfrm>
          <a:prstGeom prst="wedgeEllipseCallout">
            <a:avLst>
              <a:gd name="adj1" fmla="val 22260"/>
              <a:gd name="adj2" fmla="val 72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2209800" y="715963"/>
            <a:ext cx="670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096" y="3360441"/>
            <a:ext cx="3641118" cy="4805856"/>
          </a:xfrm>
          <a:prstGeom prst="rect">
            <a:avLst/>
          </a:prstGeom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370637"/>
            <a:ext cx="487363" cy="487363"/>
          </a:xfrm>
          <a:prstGeom prst="rect">
            <a:avLst/>
          </a:prstGeom>
        </p:spPr>
      </p:pic>
      <p:pic>
        <p:nvPicPr>
          <p:cNvPr id="8" name="图片 18" descr="45c407e3387dca278e382816eec1a0d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73541" y="2929184"/>
            <a:ext cx="17072281" cy="612909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5c407e3387dca278e382816eec1a0d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8041"/>
            <a:ext cx="12192000" cy="430339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59" y="2778458"/>
            <a:ext cx="5134591" cy="3621503"/>
          </a:xfrm>
          <a:prstGeom prst="rect">
            <a:avLst/>
          </a:prstGeom>
        </p:spPr>
      </p:pic>
      <p:pic>
        <p:nvPicPr>
          <p:cNvPr id="7" name="Picture 2" descr="Káº¿t quáº£ hÃ¬nh áº£nh cho cute cartoon pand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2" y="511244"/>
            <a:ext cx="7839085" cy="62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257" y="-829369"/>
            <a:ext cx="7600733" cy="5105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5929" y="824289"/>
            <a:ext cx="63457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14" y="192005"/>
            <a:ext cx="829278" cy="7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7" y="1723398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990" y="442009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4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0" descr="6ccb8bc6dbe83c6ae811819d70909b6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14" name="组合 3"/>
          <p:cNvGrpSpPr/>
          <p:nvPr/>
        </p:nvGrpSpPr>
        <p:grpSpPr>
          <a:xfrm>
            <a:off x="-410154" y="661542"/>
            <a:ext cx="12054903" cy="6241084"/>
            <a:chOff x="155126" y="1552461"/>
            <a:chExt cx="8202991" cy="5302019"/>
          </a:xfrm>
        </p:grpSpPr>
        <p:pic>
          <p:nvPicPr>
            <p:cNvPr id="15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" y="1552461"/>
              <a:ext cx="8202991" cy="5302019"/>
            </a:xfrm>
            <a:prstGeom prst="rect">
              <a:avLst/>
            </a:prstGeom>
          </p:spPr>
        </p:pic>
        <p:sp>
          <p:nvSpPr>
            <p:cNvPr id="16" name="矩形: 圆角 4"/>
            <p:cNvSpPr/>
            <p:nvPr/>
          </p:nvSpPr>
          <p:spPr>
            <a:xfrm>
              <a:off x="1203946" y="2251055"/>
              <a:ext cx="6005745" cy="40446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133600" y="1485901"/>
            <a:ext cx="80772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286000" y="3381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1952539" y="2811450"/>
            <a:ext cx="2547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32 642 507      </a:t>
            </a: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1958933" y="3698783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8 500 658</a:t>
            </a: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1939691" y="4461764"/>
            <a:ext cx="27669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830 402 960</a:t>
            </a: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5758501" y="3687079"/>
            <a:ext cx="2262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85 000 120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5746480" y="2816764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178 320 005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5746480" y="4428588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1 000 001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403934" y="18866"/>
            <a:ext cx="5002213" cy="154997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337619" y="-111409"/>
            <a:ext cx="5002213" cy="1549970"/>
          </a:xfrm>
          <a:prstGeom prst="rect">
            <a:avLst/>
          </a:prstGeom>
        </p:spPr>
      </p:pic>
      <p:pic>
        <p:nvPicPr>
          <p:cNvPr id="13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25" y="4240577"/>
            <a:ext cx="3146165" cy="2923311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18D4409C-43B4-42D9-962C-08D6B29ED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406" y="861158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2" grpId="0"/>
      <p:bldP spid="35" grpId="0"/>
      <p:bldP spid="37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642</Words>
  <Application>Microsoft Office PowerPoint</Application>
  <PresentationFormat>Widescreen</PresentationFormat>
  <Paragraphs>159</Paragraphs>
  <Slides>24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.VnTime</vt:lpstr>
      <vt:lpstr>UVN Bai Sau</vt:lpstr>
      <vt:lpstr>SimSun</vt:lpstr>
      <vt:lpstr>UTM Colossalis</vt:lpstr>
      <vt:lpstr>UTM Cafeta</vt:lpstr>
      <vt:lpstr>Arial Unicode MS</vt:lpstr>
      <vt:lpstr>Calibri</vt:lpstr>
      <vt:lpstr>UTM Loko</vt:lpstr>
      <vt:lpstr>Times New Roman</vt:lpstr>
      <vt:lpstr>Calibri Light</vt:lpstr>
      <vt:lpstr>Arial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</cp:keywords>
  <dc:description>http://www.ypppt.com/</dc:description>
  <cp:lastModifiedBy>Hà My Ngô</cp:lastModifiedBy>
  <cp:revision>161</cp:revision>
  <dcterms:created xsi:type="dcterms:W3CDTF">2018-01-28T08:07:00Z</dcterms:created>
  <dcterms:modified xsi:type="dcterms:W3CDTF">2021-09-16T17:56:07Z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1033-11.2.0.10265</vt:lpwstr>
  </property>
  <property fmtid="{D5CDD505-2E9C-101B-9397-08002B2CF9AE}" pid="3" name="ICV">
    <vt:lpwstr>98334788D20D40A58192C9229B6F9438</vt:lpwstr>
  </property>
</Properties>
</file>