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8" r:id="rId4"/>
    <p:sldId id="259" r:id="rId5"/>
    <p:sldId id="260" r:id="rId6"/>
    <p:sldId id="261" r:id="rId7"/>
    <p:sldId id="262" r:id="rId8"/>
    <p:sldId id="257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975341-3E4C-407C-BDD4-631C2FCFAA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FBA926-3CC5-4CD6-AF50-7F4C1706A9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B74A54-AD5F-4583-A499-78B3701384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B489D5-3A63-42E5-BC2B-03D147B082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FA1EF-C571-4C5D-A9CE-A49BEEA038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12BE56-3781-48E0-ACC7-13ED04A22B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A9BC74-7274-46C2-9AD7-55FCD677E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19D980-F0EB-4518-91FA-CDA4C1F430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33351C-C28E-4F59-8562-179540C2B2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E34D27-38EA-4831-8F47-A1C3B16A8A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D81C4E-6132-408D-B375-B59D230E8F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76F484E-AA2C-4247-A3F4-5F3C7453F61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76200" y="0"/>
            <a:ext cx="9144000" cy="6858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u="sng" smtClean="0">
                <a:latin typeface="Times New Roman" pitchFamily="18" charset="0"/>
                <a:cs typeface="Times New Roman" pitchFamily="18" charset="0"/>
              </a:rPr>
              <a:t>Tập làm văn</a:t>
            </a:r>
          </a:p>
          <a:p>
            <a:pPr algn="ctr" eaLnBrk="1" hangingPunct="1">
              <a:buFontTx/>
              <a:buNone/>
            </a:pPr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533400" y="2057400"/>
            <a:ext cx="8382000" cy="3276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99FF"/>
                    </a:gs>
                    <a:gs pos="50000">
                      <a:srgbClr val="66FFFF"/>
                    </a:gs>
                    <a:gs pos="100000">
                      <a:srgbClr val="FF99FF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Nghe kể: Vươn tới các vì sao</a:t>
            </a:r>
          </a:p>
          <a:p>
            <a:r>
              <a:rPr lang="vi-VN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99FF"/>
                    </a:gs>
                    <a:gs pos="50000">
                      <a:srgbClr val="66FFFF"/>
                    </a:gs>
                    <a:gs pos="100000">
                      <a:srgbClr val="FF99FF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Ghi chép sổ tay</a:t>
            </a:r>
            <a:endParaRPr lang="en-US" sz="3200" kern="10">
              <a:ln w="9525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99FF"/>
                  </a:gs>
                  <a:gs pos="50000">
                    <a:srgbClr val="66FFFF"/>
                  </a:gs>
                  <a:gs pos="100000">
                    <a:srgbClr val="FF99FF"/>
                  </a:gs>
                </a:gsLst>
                <a:lin ang="5400000" scaled="1"/>
              </a:gra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-7620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66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0" name="Freeform 19"/>
          <p:cNvSpPr/>
          <p:nvPr/>
        </p:nvSpPr>
        <p:spPr bwMode="auto">
          <a:xfrm>
            <a:off x="-3175" y="271462"/>
            <a:ext cx="7162800" cy="6477000"/>
          </a:xfrm>
          <a:custGeom>
            <a:avLst/>
            <a:gdLst>
              <a:gd name="connsiteX0" fmla="*/ 313944 w 7071360"/>
              <a:gd name="connsiteY0" fmla="*/ 6096 h 6196584"/>
              <a:gd name="connsiteX1" fmla="*/ 451104 w 7071360"/>
              <a:gd name="connsiteY1" fmla="*/ 728472 h 6196584"/>
              <a:gd name="connsiteX2" fmla="*/ 131064 w 7071360"/>
              <a:gd name="connsiteY2" fmla="*/ 1432560 h 6196584"/>
              <a:gd name="connsiteX3" fmla="*/ 478536 w 7071360"/>
              <a:gd name="connsiteY3" fmla="*/ 2218944 h 6196584"/>
              <a:gd name="connsiteX4" fmla="*/ 94488 w 7071360"/>
              <a:gd name="connsiteY4" fmla="*/ 3133344 h 6196584"/>
              <a:gd name="connsiteX5" fmla="*/ 423672 w 7071360"/>
              <a:gd name="connsiteY5" fmla="*/ 3874008 h 6196584"/>
              <a:gd name="connsiteX6" fmla="*/ 67056 w 7071360"/>
              <a:gd name="connsiteY6" fmla="*/ 4733544 h 6196584"/>
              <a:gd name="connsiteX7" fmla="*/ 377952 w 7071360"/>
              <a:gd name="connsiteY7" fmla="*/ 5474208 h 6196584"/>
              <a:gd name="connsiteX8" fmla="*/ 131064 w 7071360"/>
              <a:gd name="connsiteY8" fmla="*/ 6077712 h 6196584"/>
              <a:gd name="connsiteX9" fmla="*/ 780288 w 7071360"/>
              <a:gd name="connsiteY9" fmla="*/ 6013704 h 6196584"/>
              <a:gd name="connsiteX10" fmla="*/ 1338072 w 7071360"/>
              <a:gd name="connsiteY10" fmla="*/ 6141720 h 6196584"/>
              <a:gd name="connsiteX11" fmla="*/ 2179320 w 7071360"/>
              <a:gd name="connsiteY11" fmla="*/ 5931408 h 6196584"/>
              <a:gd name="connsiteX12" fmla="*/ 3029712 w 7071360"/>
              <a:gd name="connsiteY12" fmla="*/ 6160008 h 6196584"/>
              <a:gd name="connsiteX13" fmla="*/ 3825240 w 7071360"/>
              <a:gd name="connsiteY13" fmla="*/ 5922264 h 6196584"/>
              <a:gd name="connsiteX14" fmla="*/ 4693920 w 7071360"/>
              <a:gd name="connsiteY14" fmla="*/ 6105144 h 6196584"/>
              <a:gd name="connsiteX15" fmla="*/ 5416296 w 7071360"/>
              <a:gd name="connsiteY15" fmla="*/ 5885688 h 6196584"/>
              <a:gd name="connsiteX16" fmla="*/ 6038088 w 7071360"/>
              <a:gd name="connsiteY16" fmla="*/ 6150864 h 6196584"/>
              <a:gd name="connsiteX17" fmla="*/ 7071360 w 7071360"/>
              <a:gd name="connsiteY17" fmla="*/ 6013704 h 6196584"/>
              <a:gd name="connsiteX18" fmla="*/ 6038088 w 7071360"/>
              <a:gd name="connsiteY18" fmla="*/ 6114288 h 6196584"/>
              <a:gd name="connsiteX19" fmla="*/ 5471160 w 7071360"/>
              <a:gd name="connsiteY19" fmla="*/ 5766816 h 6196584"/>
              <a:gd name="connsiteX20" fmla="*/ 4648200 w 7071360"/>
              <a:gd name="connsiteY20" fmla="*/ 6178296 h 6196584"/>
              <a:gd name="connsiteX21" fmla="*/ 3852672 w 7071360"/>
              <a:gd name="connsiteY21" fmla="*/ 5821680 h 6196584"/>
              <a:gd name="connsiteX22" fmla="*/ 3048000 w 7071360"/>
              <a:gd name="connsiteY22" fmla="*/ 6196584 h 6196584"/>
              <a:gd name="connsiteX23" fmla="*/ 2170176 w 7071360"/>
              <a:gd name="connsiteY23" fmla="*/ 5821680 h 6196584"/>
              <a:gd name="connsiteX24" fmla="*/ 1484376 w 7071360"/>
              <a:gd name="connsiteY24" fmla="*/ 6150864 h 6196584"/>
              <a:gd name="connsiteX25" fmla="*/ 826008 w 7071360"/>
              <a:gd name="connsiteY25" fmla="*/ 5876544 h 6196584"/>
              <a:gd name="connsiteX26" fmla="*/ 94488 w 7071360"/>
              <a:gd name="connsiteY26" fmla="*/ 6114288 h 6196584"/>
              <a:gd name="connsiteX27" fmla="*/ 496824 w 7071360"/>
              <a:gd name="connsiteY27" fmla="*/ 5401056 h 6196584"/>
              <a:gd name="connsiteX28" fmla="*/ 3048 w 7071360"/>
              <a:gd name="connsiteY28" fmla="*/ 4797552 h 6196584"/>
              <a:gd name="connsiteX29" fmla="*/ 515112 w 7071360"/>
              <a:gd name="connsiteY29" fmla="*/ 3928872 h 6196584"/>
              <a:gd name="connsiteX30" fmla="*/ 12192 w 7071360"/>
              <a:gd name="connsiteY30" fmla="*/ 3115056 h 6196584"/>
              <a:gd name="connsiteX31" fmla="*/ 569976 w 7071360"/>
              <a:gd name="connsiteY31" fmla="*/ 2237232 h 6196584"/>
              <a:gd name="connsiteX32" fmla="*/ 85344 w 7071360"/>
              <a:gd name="connsiteY32" fmla="*/ 1551432 h 6196584"/>
              <a:gd name="connsiteX33" fmla="*/ 588264 w 7071360"/>
              <a:gd name="connsiteY33" fmla="*/ 691896 h 6196584"/>
              <a:gd name="connsiteX34" fmla="*/ 313944 w 7071360"/>
              <a:gd name="connsiteY34" fmla="*/ 6096 h 6196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071360" h="6196584">
                <a:moveTo>
                  <a:pt x="313944" y="6096"/>
                </a:moveTo>
                <a:cubicBezTo>
                  <a:pt x="291084" y="12192"/>
                  <a:pt x="481584" y="490728"/>
                  <a:pt x="451104" y="728472"/>
                </a:cubicBezTo>
                <a:cubicBezTo>
                  <a:pt x="420624" y="966216"/>
                  <a:pt x="126492" y="1184148"/>
                  <a:pt x="131064" y="1432560"/>
                </a:cubicBezTo>
                <a:cubicBezTo>
                  <a:pt x="135636" y="1680972"/>
                  <a:pt x="484632" y="1935480"/>
                  <a:pt x="478536" y="2218944"/>
                </a:cubicBezTo>
                <a:cubicBezTo>
                  <a:pt x="472440" y="2502408"/>
                  <a:pt x="103632" y="2857500"/>
                  <a:pt x="94488" y="3133344"/>
                </a:cubicBezTo>
                <a:cubicBezTo>
                  <a:pt x="85344" y="3409188"/>
                  <a:pt x="428244" y="3607308"/>
                  <a:pt x="423672" y="3874008"/>
                </a:cubicBezTo>
                <a:cubicBezTo>
                  <a:pt x="419100" y="4140708"/>
                  <a:pt x="74676" y="4466844"/>
                  <a:pt x="67056" y="4733544"/>
                </a:cubicBezTo>
                <a:cubicBezTo>
                  <a:pt x="59436" y="5000244"/>
                  <a:pt x="367284" y="5250180"/>
                  <a:pt x="377952" y="5474208"/>
                </a:cubicBezTo>
                <a:cubicBezTo>
                  <a:pt x="388620" y="5698236"/>
                  <a:pt x="64008" y="5987796"/>
                  <a:pt x="131064" y="6077712"/>
                </a:cubicBezTo>
                <a:cubicBezTo>
                  <a:pt x="198120" y="6167628"/>
                  <a:pt x="579120" y="6003036"/>
                  <a:pt x="780288" y="6013704"/>
                </a:cubicBezTo>
                <a:cubicBezTo>
                  <a:pt x="981456" y="6024372"/>
                  <a:pt x="1104900" y="6155436"/>
                  <a:pt x="1338072" y="6141720"/>
                </a:cubicBezTo>
                <a:cubicBezTo>
                  <a:pt x="1571244" y="6128004"/>
                  <a:pt x="1897380" y="5928360"/>
                  <a:pt x="2179320" y="5931408"/>
                </a:cubicBezTo>
                <a:cubicBezTo>
                  <a:pt x="2461260" y="5934456"/>
                  <a:pt x="2755392" y="6161532"/>
                  <a:pt x="3029712" y="6160008"/>
                </a:cubicBezTo>
                <a:cubicBezTo>
                  <a:pt x="3304032" y="6158484"/>
                  <a:pt x="3547872" y="5931408"/>
                  <a:pt x="3825240" y="5922264"/>
                </a:cubicBezTo>
                <a:cubicBezTo>
                  <a:pt x="4102608" y="5913120"/>
                  <a:pt x="4428744" y="6111240"/>
                  <a:pt x="4693920" y="6105144"/>
                </a:cubicBezTo>
                <a:cubicBezTo>
                  <a:pt x="4959096" y="6099048"/>
                  <a:pt x="5192268" y="5878068"/>
                  <a:pt x="5416296" y="5885688"/>
                </a:cubicBezTo>
                <a:cubicBezTo>
                  <a:pt x="5640324" y="5893308"/>
                  <a:pt x="5762244" y="6129528"/>
                  <a:pt x="6038088" y="6150864"/>
                </a:cubicBezTo>
                <a:cubicBezTo>
                  <a:pt x="6313932" y="6172200"/>
                  <a:pt x="7071360" y="6019800"/>
                  <a:pt x="7071360" y="6013704"/>
                </a:cubicBezTo>
                <a:cubicBezTo>
                  <a:pt x="7071360" y="6007608"/>
                  <a:pt x="6304788" y="6155436"/>
                  <a:pt x="6038088" y="6114288"/>
                </a:cubicBezTo>
                <a:cubicBezTo>
                  <a:pt x="5771388" y="6073140"/>
                  <a:pt x="5702808" y="5756148"/>
                  <a:pt x="5471160" y="5766816"/>
                </a:cubicBezTo>
                <a:cubicBezTo>
                  <a:pt x="5239512" y="5777484"/>
                  <a:pt x="4917948" y="6169152"/>
                  <a:pt x="4648200" y="6178296"/>
                </a:cubicBezTo>
                <a:cubicBezTo>
                  <a:pt x="4378452" y="6187440"/>
                  <a:pt x="4119372" y="5818632"/>
                  <a:pt x="3852672" y="5821680"/>
                </a:cubicBezTo>
                <a:cubicBezTo>
                  <a:pt x="3585972" y="5824728"/>
                  <a:pt x="3328416" y="6196584"/>
                  <a:pt x="3048000" y="6196584"/>
                </a:cubicBezTo>
                <a:cubicBezTo>
                  <a:pt x="2767584" y="6196584"/>
                  <a:pt x="2430780" y="5829300"/>
                  <a:pt x="2170176" y="5821680"/>
                </a:cubicBezTo>
                <a:cubicBezTo>
                  <a:pt x="1909572" y="5814060"/>
                  <a:pt x="1708404" y="6141720"/>
                  <a:pt x="1484376" y="6150864"/>
                </a:cubicBezTo>
                <a:cubicBezTo>
                  <a:pt x="1260348" y="6160008"/>
                  <a:pt x="1057656" y="5882640"/>
                  <a:pt x="826008" y="5876544"/>
                </a:cubicBezTo>
                <a:cubicBezTo>
                  <a:pt x="594360" y="5870448"/>
                  <a:pt x="149352" y="6193536"/>
                  <a:pt x="94488" y="6114288"/>
                </a:cubicBezTo>
                <a:cubicBezTo>
                  <a:pt x="39624" y="6035040"/>
                  <a:pt x="512064" y="5620512"/>
                  <a:pt x="496824" y="5401056"/>
                </a:cubicBezTo>
                <a:cubicBezTo>
                  <a:pt x="481584" y="5181600"/>
                  <a:pt x="0" y="5042916"/>
                  <a:pt x="3048" y="4797552"/>
                </a:cubicBezTo>
                <a:cubicBezTo>
                  <a:pt x="6096" y="4552188"/>
                  <a:pt x="513588" y="4209288"/>
                  <a:pt x="515112" y="3928872"/>
                </a:cubicBezTo>
                <a:cubicBezTo>
                  <a:pt x="516636" y="3648456"/>
                  <a:pt x="3048" y="3396996"/>
                  <a:pt x="12192" y="3115056"/>
                </a:cubicBezTo>
                <a:cubicBezTo>
                  <a:pt x="21336" y="2833116"/>
                  <a:pt x="557784" y="2497836"/>
                  <a:pt x="569976" y="2237232"/>
                </a:cubicBezTo>
                <a:cubicBezTo>
                  <a:pt x="582168" y="1976628"/>
                  <a:pt x="82296" y="1808988"/>
                  <a:pt x="85344" y="1551432"/>
                </a:cubicBezTo>
                <a:cubicBezTo>
                  <a:pt x="88392" y="1293876"/>
                  <a:pt x="550164" y="943356"/>
                  <a:pt x="588264" y="691896"/>
                </a:cubicBezTo>
                <a:cubicBezTo>
                  <a:pt x="626364" y="440436"/>
                  <a:pt x="336804" y="0"/>
                  <a:pt x="313944" y="6096"/>
                </a:cubicBezTo>
                <a:close/>
              </a:path>
            </a:pathLst>
          </a:cu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600">
              <a:solidFill>
                <a:srgbClr val="FF0000"/>
              </a:solidFill>
            </a:endParaRPr>
          </a:p>
        </p:txBody>
      </p:sp>
      <p:grpSp>
        <p:nvGrpSpPr>
          <p:cNvPr id="2056" name="Group 15"/>
          <p:cNvGrpSpPr>
            <a:grpSpLocks/>
          </p:cNvGrpSpPr>
          <p:nvPr/>
        </p:nvGrpSpPr>
        <p:grpSpPr bwMode="auto">
          <a:xfrm>
            <a:off x="-76200" y="6226175"/>
            <a:ext cx="9144000" cy="631825"/>
            <a:chOff x="0" y="-152400"/>
            <a:chExt cx="9144000" cy="631710"/>
          </a:xfrm>
        </p:grpSpPr>
        <p:pic>
          <p:nvPicPr>
            <p:cNvPr id="2057" name="Picture 16" descr="photo-1.jp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52400"/>
              <a:ext cx="4572000" cy="631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8" name="Picture 17" descr="photo-1.jp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572000" y="-152400"/>
              <a:ext cx="4572000" cy="631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381000" y="1981200"/>
            <a:ext cx="861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latin typeface="Times New Roman" pitchFamily="18" charset="0"/>
                <a:cs typeface="Times New Roman" pitchFamily="18" charset="0"/>
              </a:rPr>
              <a:t>c. Người Việt Nam đầu tiên bay vào vũ trụ.</a:t>
            </a: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3810000" y="2438400"/>
            <a:ext cx="50292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600" b="1">
                <a:solidFill>
                  <a:srgbClr val="000099"/>
                </a:solidFill>
                <a:latin typeface="Times New Roman" pitchFamily="18" charset="0"/>
              </a:rPr>
              <a:t>Năm 1980, Phạm Tuân là người Việt nam đầu tiên bay vào vũ trụ trên tàu Liên hợp của Liên Xô</a:t>
            </a:r>
          </a:p>
        </p:txBody>
      </p:sp>
      <p:pic>
        <p:nvPicPr>
          <p:cNvPr id="11270" name="Picture 8" descr="Phạm Tuâ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743200"/>
            <a:ext cx="3352800" cy="3733800"/>
          </a:xfrm>
          <a:prstGeom prst="rect">
            <a:avLst/>
          </a:prstGeom>
          <a:noFill/>
          <a:ln w="9525">
            <a:solidFill>
              <a:srgbClr val="99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AutoShape 7">
            <a:hlinkClick r:id="rId2" action="ppaction://hlinksldjump"/>
          </p:cNvPr>
          <p:cNvSpPr>
            <a:spLocks noChangeArrowheads="1"/>
          </p:cNvSpPr>
          <p:nvPr/>
        </p:nvSpPr>
        <p:spPr bwMode="gray">
          <a:xfrm>
            <a:off x="457200" y="2133600"/>
            <a:ext cx="3505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1A0597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Tìm hiểu nội dung:</a:t>
            </a: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152400" y="2819400"/>
            <a:ext cx="8610600" cy="762000"/>
          </a:xfrm>
          <a:prstGeom prst="flowChartAlternateProcess">
            <a:avLst/>
          </a:prstGeom>
          <a:solidFill>
            <a:schemeClr val="bg1"/>
          </a:solidFill>
          <a:ln w="28575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1)Bài </a:t>
            </a:r>
            <a:r>
              <a:rPr lang="en-US" sz="28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Vươn tới các vì sao</a:t>
            </a:r>
            <a:r>
              <a:rPr lang="en-US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gồm mấy nội dung ?</a:t>
            </a: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190500" y="3721100"/>
            <a:ext cx="8610600" cy="685800"/>
          </a:xfrm>
          <a:prstGeom prst="flowChartAlternateProcess">
            <a:avLst/>
          </a:prstGeom>
          <a:solidFill>
            <a:schemeClr val="bg1"/>
          </a:solidFill>
          <a:ln w="2857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a. Chuyến bay đầu tiên của con người vào vũ trụ.</a:t>
            </a: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228600" y="4572000"/>
            <a:ext cx="8610600" cy="685800"/>
          </a:xfrm>
          <a:prstGeom prst="flowChartAlternateProcess">
            <a:avLst/>
          </a:prstGeom>
          <a:solidFill>
            <a:schemeClr val="bg1"/>
          </a:solidFill>
          <a:ln w="2857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b. Người đầu tiên đặt chân lên mặt trăng.</a:t>
            </a: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228600" y="5359400"/>
            <a:ext cx="8610600" cy="685800"/>
          </a:xfrm>
          <a:prstGeom prst="flowChartAlternateProcess">
            <a:avLst/>
          </a:prstGeom>
          <a:solidFill>
            <a:schemeClr val="bg1"/>
          </a:solidFill>
          <a:ln w="2857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c. Người Việt Nam đầu tiên bay vào vũ trụ.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animBg="1"/>
      <p:bldP spid="2056" grpId="0" animBg="1"/>
      <p:bldP spid="2057" grpId="0" animBg="1"/>
      <p:bldP spid="2058" grpId="0" animBg="1"/>
      <p:bldP spid="20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AutoShape 5">
            <a:hlinkClick r:id="rId2" action="ppaction://hlinksldjump"/>
          </p:cNvPr>
          <p:cNvSpPr>
            <a:spLocks noChangeArrowheads="1"/>
          </p:cNvSpPr>
          <p:nvPr/>
        </p:nvSpPr>
        <p:spPr bwMode="gray">
          <a:xfrm>
            <a:off x="381000" y="1981200"/>
            <a:ext cx="32766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1A0597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Tìm hiểu nội dung:</a:t>
            </a:r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152400" y="2895600"/>
            <a:ext cx="8610600" cy="1143000"/>
          </a:xfrm>
          <a:prstGeom prst="flowChartAlternateProcess">
            <a:avLst/>
          </a:prstGeom>
          <a:solidFill>
            <a:schemeClr val="bg1"/>
          </a:solidFill>
          <a:ln w="28575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Con tàu đầu tiên được phóng vào vũ trụ thành </a:t>
            </a:r>
          </a:p>
          <a:p>
            <a:r>
              <a:rPr lang="en-US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công có tên là gì ? </a:t>
            </a:r>
          </a:p>
        </p:txBody>
      </p:sp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190500" y="4254500"/>
            <a:ext cx="8610600" cy="1155700"/>
          </a:xfrm>
          <a:prstGeom prst="flowChartAlternateProcess">
            <a:avLst/>
          </a:prstGeom>
          <a:solidFill>
            <a:schemeClr val="bg1"/>
          </a:solidFill>
          <a:ln w="2857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+ Con tàu phóng thành công vào vũ trụ đầu tiên </a:t>
            </a:r>
          </a:p>
          <a:p>
            <a:r>
              <a:rPr lang="en-US" sz="28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 tàu Phương Đông 1 của Liên Xô.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  <p:bldP spid="4102" grpId="0" animBg="1"/>
      <p:bldP spid="410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AutoShape 5">
            <a:hlinkClick r:id="rId2" action="ppaction://hlinksldjump"/>
          </p:cNvPr>
          <p:cNvSpPr>
            <a:spLocks noChangeArrowheads="1"/>
          </p:cNvSpPr>
          <p:nvPr/>
        </p:nvSpPr>
        <p:spPr bwMode="gray">
          <a:xfrm>
            <a:off x="381000" y="1981200"/>
            <a:ext cx="32766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1A0597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Tìm hiểu nội dung:</a:t>
            </a:r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152400" y="2895600"/>
            <a:ext cx="8610600" cy="1143000"/>
          </a:xfrm>
          <a:prstGeom prst="flowChartAlternateProcess">
            <a:avLst/>
          </a:prstGeom>
          <a:solidFill>
            <a:schemeClr val="bg1"/>
          </a:solidFill>
          <a:ln w="28575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Quốc gia nào đã phóng thành công con tàu </a:t>
            </a:r>
          </a:p>
          <a:p>
            <a:r>
              <a:rPr lang="en-US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này ? Họ đã phóng nó vào ngày, tháng, năm nào ?</a:t>
            </a: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190500" y="4254500"/>
            <a:ext cx="8610600" cy="1155700"/>
          </a:xfrm>
          <a:prstGeom prst="flowChartAlternateProcess">
            <a:avLst/>
          </a:prstGeom>
          <a:solidFill>
            <a:schemeClr val="bg1"/>
          </a:solidFill>
          <a:ln w="2857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-Liên Xô đã phóng thành công con tàu này vào </a:t>
            </a:r>
          </a:p>
          <a:p>
            <a:r>
              <a:rPr lang="en-US" sz="28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ngày 12 – 4 – 1961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  <p:bldP spid="5126" grpId="0" animBg="1"/>
      <p:bldP spid="51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AutoShape 5">
            <a:hlinkClick r:id="rId2" action="ppaction://hlinksldjump"/>
          </p:cNvPr>
          <p:cNvSpPr>
            <a:spLocks noChangeArrowheads="1"/>
          </p:cNvSpPr>
          <p:nvPr/>
        </p:nvSpPr>
        <p:spPr bwMode="gray">
          <a:xfrm>
            <a:off x="381000" y="1981200"/>
            <a:ext cx="32766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1A0597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Tìm hiểu nội dung:</a:t>
            </a: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152400" y="2895600"/>
            <a:ext cx="8610600" cy="1143000"/>
          </a:xfrm>
          <a:prstGeom prst="flowChartAlternateProcess">
            <a:avLst/>
          </a:prstGeom>
          <a:solidFill>
            <a:schemeClr val="bg1"/>
          </a:solidFill>
          <a:ln w="28575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i="1">
                <a:latin typeface="Times New Roman" pitchFamily="18" charset="0"/>
              </a:rPr>
              <a:t>+ Người đầu tiên đặt chân lên mặt trăng là ai ?</a:t>
            </a:r>
          </a:p>
          <a:p>
            <a:r>
              <a:rPr lang="en-US" sz="2800" b="1" i="1">
                <a:latin typeface="Times New Roman" pitchFamily="18" charset="0"/>
              </a:rPr>
              <a:t> Ông là người nước nào?</a:t>
            </a:r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190500" y="4254500"/>
            <a:ext cx="8610600" cy="1155700"/>
          </a:xfrm>
          <a:prstGeom prst="flowChartAlternateProcess">
            <a:avLst/>
          </a:prstGeom>
          <a:solidFill>
            <a:schemeClr val="bg1"/>
          </a:solidFill>
          <a:ln w="2857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+ Nhà du hành vũ trụ người Mĩ, Am – xtơ – rông </a:t>
            </a:r>
          </a:p>
          <a:p>
            <a:r>
              <a:rPr lang="en-US" sz="28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là người đầu tiên đặt chân lên mặt trăng.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animBg="1"/>
      <p:bldP spid="6150" grpId="0" animBg="1"/>
      <p:bldP spid="615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AutoShape 5">
            <a:hlinkClick r:id="rId2" action="ppaction://hlinksldjump"/>
          </p:cNvPr>
          <p:cNvSpPr>
            <a:spLocks noChangeArrowheads="1"/>
          </p:cNvSpPr>
          <p:nvPr/>
        </p:nvSpPr>
        <p:spPr bwMode="gray">
          <a:xfrm>
            <a:off x="381000" y="1981200"/>
            <a:ext cx="32766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1A0597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Tìm hiểu nội dung:</a:t>
            </a: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152400" y="2590800"/>
            <a:ext cx="8610600" cy="1600200"/>
          </a:xfrm>
          <a:prstGeom prst="flowChartAlternateProcess">
            <a:avLst/>
          </a:prstGeom>
          <a:solidFill>
            <a:schemeClr val="bg1"/>
          </a:solidFill>
          <a:ln w="28575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Am – xtơ – rông đặt chân lên mặt trăng vào </a:t>
            </a:r>
          </a:p>
          <a:p>
            <a:r>
              <a:rPr lang="en-US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ngày nào? Con tàu nào đã đưa Am – xtơ – rông</a:t>
            </a:r>
          </a:p>
          <a:p>
            <a:r>
              <a:rPr lang="en-US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lên mặt trăng?</a:t>
            </a: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190500" y="4406900"/>
            <a:ext cx="8610600" cy="1460500"/>
          </a:xfrm>
          <a:prstGeom prst="flowChartAlternateProcess">
            <a:avLst/>
          </a:prstGeom>
          <a:solidFill>
            <a:schemeClr val="bg1"/>
          </a:solidFill>
          <a:ln w="2857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+ Ngày 21 – 7 – 1969</a:t>
            </a:r>
          </a:p>
          <a:p>
            <a:r>
              <a:rPr lang="en-US" sz="28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+ Tàu A – pô – lô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  <p:bldP spid="7174" grpId="0" animBg="1"/>
      <p:bldP spid="717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AutoShape 5">
            <a:hlinkClick r:id="rId2" action="ppaction://hlinksldjump"/>
          </p:cNvPr>
          <p:cNvSpPr>
            <a:spLocks noChangeArrowheads="1"/>
          </p:cNvSpPr>
          <p:nvPr/>
        </p:nvSpPr>
        <p:spPr bwMode="gray">
          <a:xfrm>
            <a:off x="381000" y="1981200"/>
            <a:ext cx="32766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1A0597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rgbClr val="990000"/>
                </a:solidFill>
                <a:latin typeface="Times New Roman" pitchFamily="18" charset="0"/>
              </a:rPr>
              <a:t>Tìm hiểu nội dung:</a:t>
            </a: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152400" y="2819400"/>
            <a:ext cx="8610600" cy="1600200"/>
          </a:xfrm>
          <a:prstGeom prst="flowChartAlternateProcess">
            <a:avLst/>
          </a:prstGeom>
          <a:solidFill>
            <a:schemeClr val="bg1"/>
          </a:solidFill>
          <a:ln w="28575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+Người Việt Nam đầu tiên bay vào vũ trụ? </a:t>
            </a:r>
          </a:p>
          <a:p>
            <a:r>
              <a:rPr lang="en-US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Chuyến bay nào đã đưa anh hùng Phạm Tuân </a:t>
            </a:r>
          </a:p>
          <a:p>
            <a:r>
              <a:rPr lang="en-US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bay vào vũ trụ?</a:t>
            </a:r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>
            <a:off x="190500" y="4635500"/>
            <a:ext cx="8610600" cy="1460500"/>
          </a:xfrm>
          <a:prstGeom prst="flowChartAlternateProcess">
            <a:avLst/>
          </a:prstGeom>
          <a:solidFill>
            <a:schemeClr val="bg1"/>
          </a:solidFill>
          <a:ln w="2857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+ Đó là anh hùng Phạm Tuân</a:t>
            </a:r>
          </a:p>
          <a:p>
            <a:r>
              <a:rPr lang="en-US" sz="28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+ Đó là chuyến bay trên tàu Liên hợp của Liên </a:t>
            </a:r>
          </a:p>
          <a:p>
            <a:r>
              <a:rPr lang="en-US" sz="2800" b="1" i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Xô vào năm 1980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/>
      <p:bldP spid="8198" grpId="0" animBg="1"/>
      <p:bldP spid="819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13" descr="TLV T 34 Tau vu tru Phương Đông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743200"/>
            <a:ext cx="3048000" cy="3505200"/>
          </a:xfrm>
          <a:prstGeom prst="rect">
            <a:avLst/>
          </a:prstGeom>
          <a:noFill/>
          <a:ln w="9525">
            <a:solidFill>
              <a:srgbClr val="990000"/>
            </a:solidFill>
            <a:miter lim="800000"/>
            <a:headEnd/>
            <a:tailEnd/>
          </a:ln>
        </p:spPr>
      </p:pic>
      <p:sp>
        <p:nvSpPr>
          <p:cNvPr id="9221" name="Text Box 15"/>
          <p:cNvSpPr txBox="1">
            <a:spLocks noChangeArrowheads="1"/>
          </p:cNvSpPr>
          <p:nvPr/>
        </p:nvSpPr>
        <p:spPr bwMode="auto">
          <a:xfrm>
            <a:off x="381000" y="1981200"/>
            <a:ext cx="861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a. Chuyến bay đầu tiên của con người vào vũ trụ</a:t>
            </a:r>
          </a:p>
        </p:txBody>
      </p:sp>
      <p:sp>
        <p:nvSpPr>
          <p:cNvPr id="9222" name="Text Box 16"/>
          <p:cNvSpPr txBox="1">
            <a:spLocks noChangeArrowheads="1"/>
          </p:cNvSpPr>
          <p:nvPr/>
        </p:nvSpPr>
        <p:spPr bwMode="auto">
          <a:xfrm>
            <a:off x="3581400" y="3048000"/>
            <a:ext cx="5334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000099"/>
                </a:solidFill>
                <a:latin typeface="Times New Roman" pitchFamily="18" charset="0"/>
              </a:rPr>
              <a:t>-12-4-1961, Liên Xô phóng tàu vũ trụ Phương Đông 1, đưa Ga-ga-rin bay một vòng quanh trái đất.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381000" y="1981200"/>
            <a:ext cx="861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b. Người đầu tiên đặt chân lên mặt trăng.</a:t>
            </a:r>
          </a:p>
        </p:txBody>
      </p:sp>
      <p:sp>
        <p:nvSpPr>
          <p:cNvPr id="10245" name="Text Box 7"/>
          <p:cNvSpPr txBox="1">
            <a:spLocks noChangeArrowheads="1"/>
          </p:cNvSpPr>
          <p:nvPr/>
        </p:nvSpPr>
        <p:spPr bwMode="auto">
          <a:xfrm>
            <a:off x="3810000" y="2590800"/>
            <a:ext cx="50292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600" b="1">
                <a:solidFill>
                  <a:srgbClr val="000099"/>
                </a:solidFill>
                <a:latin typeface="Times New Roman" pitchFamily="18" charset="0"/>
              </a:rPr>
              <a:t>Ngày 21-7-1969, Am-xtơ-xông, người Mĩ, là người đầu tiên lêm mặt trăng bằng tàu vũ trụ A-pô-lô.</a:t>
            </a:r>
          </a:p>
        </p:txBody>
      </p:sp>
      <p:pic>
        <p:nvPicPr>
          <p:cNvPr id="10246" name="Picture 11" descr="TV3"/>
          <p:cNvPicPr>
            <a:picLocks noChangeAspect="1" noChangeArrowheads="1"/>
          </p:cNvPicPr>
          <p:nvPr/>
        </p:nvPicPr>
        <p:blipFill>
          <a:blip r:embed="rId2"/>
          <a:srcRect t="41667" r="39955" b="33333"/>
          <a:stretch>
            <a:fillRect/>
          </a:stretch>
        </p:blipFill>
        <p:spPr bwMode="auto">
          <a:xfrm>
            <a:off x="152400" y="2590800"/>
            <a:ext cx="3429000" cy="3657600"/>
          </a:xfrm>
          <a:prstGeom prst="rect">
            <a:avLst/>
          </a:prstGeom>
          <a:noFill/>
          <a:ln w="9525">
            <a:solidFill>
              <a:srgbClr val="99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405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lEt'sgO</dc:creator>
  <cp:lastModifiedBy>asus</cp:lastModifiedBy>
  <cp:revision>16</cp:revision>
  <dcterms:created xsi:type="dcterms:W3CDTF">2005-12-31T17:07:07Z</dcterms:created>
  <dcterms:modified xsi:type="dcterms:W3CDTF">2020-07-06T14:50:25Z</dcterms:modified>
</cp:coreProperties>
</file>