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74" r:id="rId4"/>
    <p:sldId id="276" r:id="rId5"/>
    <p:sldId id="277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95" r:id="rId14"/>
    <p:sldId id="296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BEDA-D50A-4BD9-AF6B-CD090C4BDB57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BC8D-C60B-4C9B-8440-BCFE3A57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9B2C7-99A5-45BB-A4F1-AE020AF2FF7E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0F82-FB2B-4BDF-BD81-B916F136FBF3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DB61-F6DE-40EE-8929-02D7AF0B0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PHÒNG GIÁO DỤC VÀ ĐÀO TẠO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QUẬN LONG BIÊN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PHÚC LỢI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9468" name="WordArt 12" descr="Blue hills"/>
          <p:cNvSpPr>
            <a:spLocks noChangeArrowheads="1" noChangeShapeType="1" noTextEdit="1"/>
          </p:cNvSpPr>
          <p:nvPr/>
        </p:nvSpPr>
        <p:spPr bwMode="auto">
          <a:xfrm>
            <a:off x="3276600" y="44958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ln w="19050">
                  <a:solidFill>
                    <a:srgbClr val="CC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  <a:endParaRPr lang="en-US" sz="4000" b="1" kern="10">
              <a:ln w="19050">
                <a:solidFill>
                  <a:srgbClr val="CC0000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1676400" y="30480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508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3600" b="1" kern="10">
              <a:ln w="50800">
                <a:solidFill>
                  <a:srgbClr val="FFFF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334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latin typeface="Times New Roman" pitchFamily="18" charset="0"/>
                <a:cs typeface="Times New Roman" pitchFamily="18" charset="0"/>
              </a:rPr>
              <a:t>Bài: Câu chuyện bó đũa</a:t>
            </a:r>
            <a:endParaRPr lang="en-US" sz="4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438400" y="1981200"/>
            <a:ext cx="4297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444500" y="2836862"/>
            <a:ext cx="88392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Ai bẻ gãy được bó đũa này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thì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 thưởng cho túi tiền.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6650038" y="2879725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4133850" y="3432175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H="1">
            <a:off x="4210050" y="3405187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7" name="Rectangle 2"/>
          <p:cNvSpPr>
            <a:spLocks noChangeArrowheads="1"/>
          </p:cNvSpPr>
          <p:nvPr/>
        </p:nvSpPr>
        <p:spPr bwMode="auto">
          <a:xfrm>
            <a:off x="304800" y="960437"/>
            <a:ext cx="80660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Một hôm, ông đặt một bó đũa và một túi tiền trên bàn, rồi gọi các con, cả trai, gái, dâu,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rể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 và bảo: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3124200" y="1004887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657600" y="1574800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6781800" y="1657350"/>
            <a:ext cx="76200" cy="5270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>
            <a:off x="8285163" y="1620837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1054100" y="2170112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flipH="1">
            <a:off x="2009775" y="2111375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4552343" y="2125882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flipH="1">
            <a:off x="4636480" y="2125882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8" y="2849563"/>
            <a:ext cx="8686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Người cha bèn cởi bó đũa ra, rồi thong thả bẻ gãy từng chiếc một cách dễ dàng.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>
            <a:off x="6084010" y="2854325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6996654" y="3472521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H="1">
            <a:off x="6915691" y="3439184"/>
            <a:ext cx="76200" cy="5270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flipH="1">
            <a:off x="8650288" y="2850002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 bwMode="auto">
          <a:xfrm flipH="1">
            <a:off x="2895600" y="3028950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Rectangle 1"/>
          <p:cNvSpPr>
            <a:spLocks noChangeArrowheads="1"/>
          </p:cNvSpPr>
          <p:nvPr/>
        </p:nvSpPr>
        <p:spPr bwMode="auto">
          <a:xfrm>
            <a:off x="304800" y="306705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Như vậy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con đều thấy rằng chia lẻ ra thì yếu, hợp lại thì mạnh. 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7552008" y="3063875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2232025" y="3673475"/>
            <a:ext cx="76200" cy="52546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5522744" y="3655084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>
            <a:off x="5598944" y="3655084"/>
            <a:ext cx="76200" cy="5254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590800" y="1752600"/>
            <a:ext cx="5029200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Luyện đọc nhóm </a:t>
            </a:r>
            <a:endParaRPr lang="en-US" sz="3200" b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590800" y="2592388"/>
            <a:ext cx="4495800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Thi đọc nhóm</a:t>
            </a:r>
            <a:endParaRPr lang="en-US" sz="3200" b="1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7" descr="DSC016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09600"/>
            <a:ext cx="4724400" cy="38100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752600" y="1676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609600" y="1524000"/>
            <a:ext cx="3276600" cy="1981200"/>
          </a:xfrm>
          <a:prstGeom prst="cloudCallout">
            <a:avLst>
              <a:gd name="adj1" fmla="val -32509"/>
              <a:gd name="adj2" fmla="val 67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chuyện này có những nhân vật nào? 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38600" y="3886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cha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105400" y="1676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Con trai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172200" y="3124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dâu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81000" y="4343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086600" y="1066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Con gái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772400" y="327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 rể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2476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914400" y="4419600"/>
            <a:ext cx="82296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Câu chuyện gồm có người cha và các con trai, gái, dâu và rể.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/>
      <p:bldP spid="9241" grpId="0"/>
      <p:bldP spid="9242" grpId="0"/>
      <p:bldP spid="9244" grpId="0"/>
      <p:bldP spid="9245" grpId="0"/>
      <p:bldP spid="9246" grpId="0" animBg="1"/>
      <p:bldP spid="92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09600" y="1143000"/>
            <a:ext cx="2819400" cy="1676400"/>
          </a:xfrm>
          <a:prstGeom prst="wedgeRectCallout">
            <a:avLst>
              <a:gd name="adj1" fmla="val -63231"/>
              <a:gd name="adj2" fmla="val 65718"/>
            </a:avLst>
          </a:prstGeom>
          <a:solidFill>
            <a:srgbClr val="CBE3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Các con của ông cụ khi lớn lên có yêu thương nhau không?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09600" y="3276600"/>
            <a:ext cx="3048000" cy="1371600"/>
          </a:xfrm>
          <a:prstGeom prst="wedgeEllipseCallout">
            <a:avLst>
              <a:gd name="adj1" fmla="val -40208"/>
              <a:gd name="adj2" fmla="val 71065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Từ ngữ nào cho biết điều đó?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029200" y="1447800"/>
            <a:ext cx="3429000" cy="990600"/>
          </a:xfrm>
          <a:prstGeom prst="wedgeRectCallout">
            <a:avLst>
              <a:gd name="adj1" fmla="val -36898"/>
              <a:gd name="adj2" fmla="val 8972"/>
            </a:avLst>
          </a:prstGeom>
          <a:solidFill>
            <a:srgbClr val="CBE3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</a:rPr>
              <a:t>Các con của ông cụ không yêu thương nhau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486400" y="3581400"/>
            <a:ext cx="2133600" cy="685800"/>
          </a:xfrm>
          <a:prstGeom prst="wedgeEllipseCallout">
            <a:avLst>
              <a:gd name="adj1" fmla="val -32069"/>
              <a:gd name="adj2" fmla="val 36574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Va chạm</a:t>
            </a:r>
          </a:p>
        </p:txBody>
      </p:sp>
      <p:pic>
        <p:nvPicPr>
          <p:cNvPr id="8208" name="Picture 16" descr="DSC01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4724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4" grpId="0" animBg="1"/>
      <p:bldP spid="8206" grpId="0" animBg="1"/>
      <p:bldP spid="82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33400" y="2514600"/>
            <a:ext cx="1905000" cy="1905000"/>
          </a:xfrm>
          <a:prstGeom prst="wedgeRoundRectCallout">
            <a:avLst>
              <a:gd name="adj1" fmla="val -71667"/>
              <a:gd name="adj2" fmla="val 75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Người cha bảo các con mình làm gì?</a:t>
            </a:r>
          </a:p>
        </p:txBody>
      </p:sp>
      <p:pic>
        <p:nvPicPr>
          <p:cNvPr id="7181" name="Picture 13" descr="DSC01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14600"/>
            <a:ext cx="4918075" cy="3200400"/>
          </a:xfrm>
          <a:prstGeom prst="rect">
            <a:avLst/>
          </a:prstGeom>
          <a:noFill/>
        </p:spPr>
      </p:pic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267200" y="304800"/>
            <a:ext cx="4876800" cy="1981200"/>
          </a:xfrm>
          <a:prstGeom prst="cloudCallout">
            <a:avLst>
              <a:gd name="adj1" fmla="val -54199"/>
              <a:gd name="adj2" fmla="val 82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Người cha bảo các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con,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nếu ai bẻ gãy được bó đũa ông sẽ thưởng cho túi tiền.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57200" y="1524000"/>
            <a:ext cx="3429000" cy="1828800"/>
          </a:xfrm>
          <a:prstGeom prst="wedgeEllipseCallout">
            <a:avLst>
              <a:gd name="adj1" fmla="val -54398"/>
              <a:gd name="adj2" fmla="val 617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Tại sao cả bốn người con không ai bẻ gãy được bó đũa?</a:t>
            </a:r>
          </a:p>
        </p:txBody>
      </p:sp>
      <p:pic>
        <p:nvPicPr>
          <p:cNvPr id="6156" name="Picture 12" descr="DSC01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648200" cy="4659313"/>
          </a:xfrm>
          <a:prstGeom prst="rect">
            <a:avLst/>
          </a:prstGeom>
          <a:noFill/>
        </p:spPr>
      </p:pic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57200" y="3913909"/>
            <a:ext cx="3657600" cy="1981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Vì họ cầm cả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bó đũa mà bẻ.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81000" y="685800"/>
            <a:ext cx="2895600" cy="2209800"/>
          </a:xfrm>
          <a:prstGeom prst="cloudCallout">
            <a:avLst>
              <a:gd name="adj1" fmla="val -57236"/>
              <a:gd name="adj2" fmla="val 599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Người cha đã bẻ gãy bó đũa đó bằng cách nào?</a:t>
            </a:r>
          </a:p>
        </p:txBody>
      </p:sp>
      <p:pic>
        <p:nvPicPr>
          <p:cNvPr id="5130" name="Picture 10" descr="DSC016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800600" cy="4572000"/>
          </a:xfrm>
          <a:prstGeom prst="rect">
            <a:avLst/>
          </a:prstGeom>
          <a:noFill/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25582" y="3619500"/>
            <a:ext cx="3200400" cy="2514600"/>
          </a:xfrm>
          <a:prstGeom prst="cloudCallout">
            <a:avLst>
              <a:gd name="adj1" fmla="val 43750"/>
              <a:gd name="adj2" fmla="val -104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>
                <a:latin typeface="Times New Roman" pitchFamily="18" charset="0"/>
              </a:rPr>
              <a:t>Ông cụ tháo bó đũa ra và bẻ gãy từng chiếc một cách dễ dàng.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96200" y="6858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876300" y="8763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787" y="4481513"/>
            <a:ext cx="2257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0" y="4430713"/>
            <a:ext cx="15240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24000" y="1106488"/>
            <a:ext cx="4152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3050" y="215265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Quà của bố đi câu về có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28600" y="457200"/>
            <a:ext cx="3352800" cy="1600200"/>
          </a:xfrm>
          <a:prstGeom prst="wedgeRectCallout">
            <a:avLst>
              <a:gd name="adj1" fmla="val -54167"/>
              <a:gd name="adj2" fmla="val 44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Một chiếc đũa được ngầm so sánh với gì? Cả bó đũa được ngầm so sánh với gì?</a:t>
            </a:r>
          </a:p>
        </p:txBody>
      </p:sp>
      <p:pic>
        <p:nvPicPr>
          <p:cNvPr id="4120" name="Picture 24" descr="DSC01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267200" cy="4419600"/>
          </a:xfrm>
          <a:prstGeom prst="rect">
            <a:avLst/>
          </a:prstGeom>
          <a:noFill/>
        </p:spPr>
      </p:pic>
      <p:pic>
        <p:nvPicPr>
          <p:cNvPr id="4133" name="Picture 37" descr="DSC016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4038600" cy="2667000"/>
          </a:xfrm>
          <a:prstGeom prst="rect">
            <a:avLst/>
          </a:prstGeom>
          <a:noFill/>
        </p:spPr>
      </p:pic>
      <p:graphicFrame>
        <p:nvGraphicFramePr>
          <p:cNvPr id="4134" name="Object 38"/>
          <p:cNvGraphicFramePr>
            <a:graphicFrameLocks noChangeAspect="1"/>
          </p:cNvGraphicFramePr>
          <p:nvPr/>
        </p:nvGraphicFramePr>
        <p:xfrm>
          <a:off x="1219200" y="3124200"/>
          <a:ext cx="266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orelDRAW" r:id="rId5" imgW="1479960" imgH="6696360" progId="">
                  <p:embed/>
                </p:oleObj>
              </mc:Choice>
              <mc:Fallback>
                <p:oleObj name="CorelDRAW" r:id="rId5" imgW="1479960" imgH="669636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66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685800" y="2895600"/>
          <a:ext cx="266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7" imgW="1479960" imgH="6696360" progId="">
                  <p:embed/>
                </p:oleObj>
              </mc:Choice>
              <mc:Fallback>
                <p:oleObj name="CorelDRAW" r:id="rId7" imgW="1479960" imgH="669636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266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6" name="Object 40"/>
          <p:cNvGraphicFramePr>
            <a:graphicFrameLocks noChangeAspect="1"/>
          </p:cNvGraphicFramePr>
          <p:nvPr/>
        </p:nvGraphicFramePr>
        <p:xfrm>
          <a:off x="3505200" y="2971800"/>
          <a:ext cx="266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8" imgW="1479960" imgH="6696360" progId="">
                  <p:embed/>
                </p:oleObj>
              </mc:Choice>
              <mc:Fallback>
                <p:oleObj name="CorelDRAW" r:id="rId8" imgW="1479960" imgH="669636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66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" name="Object 41"/>
          <p:cNvGraphicFramePr>
            <a:graphicFrameLocks noChangeAspect="1"/>
          </p:cNvGraphicFramePr>
          <p:nvPr/>
        </p:nvGraphicFramePr>
        <p:xfrm>
          <a:off x="2743200" y="3048000"/>
          <a:ext cx="2667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orelDRAW" r:id="rId9" imgW="1479960" imgH="6696360" progId="">
                  <p:embed/>
                </p:oleObj>
              </mc:Choice>
              <mc:Fallback>
                <p:oleObj name="CorelDRAW" r:id="rId9" imgW="1479960" imgH="669636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2667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304800" y="4114800"/>
            <a:ext cx="4038600" cy="762000"/>
          </a:xfrm>
          <a:prstGeom prst="rect">
            <a:avLst/>
          </a:prstGeom>
          <a:solidFill>
            <a:srgbClr val="F1DF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Một chiếc đũa được so sánh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với từng người con.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4419600" y="457200"/>
            <a:ext cx="1676400" cy="4419600"/>
          </a:xfrm>
          <a:prstGeom prst="rect">
            <a:avLst/>
          </a:prstGeom>
          <a:solidFill>
            <a:srgbClr val="F1DFA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Times New Roman" pitchFamily="18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029200" y="2895600"/>
            <a:ext cx="609600" cy="1447800"/>
            <a:chOff x="1176" y="989"/>
            <a:chExt cx="456" cy="1200"/>
          </a:xfrm>
        </p:grpSpPr>
        <p:graphicFrame>
          <p:nvGraphicFramePr>
            <p:cNvPr id="4141" name="Object 45"/>
            <p:cNvGraphicFramePr>
              <a:graphicFrameLocks noChangeAspect="1"/>
            </p:cNvGraphicFramePr>
            <p:nvPr/>
          </p:nvGraphicFramePr>
          <p:xfrm>
            <a:off x="1224" y="989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CorelDRAW" r:id="rId10" imgW="1479960" imgH="6696360" progId="">
                    <p:embed/>
                  </p:oleObj>
                </mc:Choice>
                <mc:Fallback>
                  <p:oleObj name="CorelDRAW" r:id="rId10" imgW="1479960" imgH="6696360" progId="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" y="989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2" name="Object 46"/>
            <p:cNvGraphicFramePr>
              <a:graphicFrameLocks noChangeAspect="1"/>
            </p:cNvGraphicFramePr>
            <p:nvPr/>
          </p:nvGraphicFramePr>
          <p:xfrm>
            <a:off x="1284" y="989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CorelDRAW" r:id="rId11" imgW="1479960" imgH="6696360" progId="">
                    <p:embed/>
                  </p:oleObj>
                </mc:Choice>
                <mc:Fallback>
                  <p:oleObj name="CorelDRAW" r:id="rId11" imgW="1479960" imgH="6696360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" y="989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3" name="Object 47"/>
            <p:cNvGraphicFramePr>
              <a:graphicFrameLocks noChangeAspect="1"/>
            </p:cNvGraphicFramePr>
            <p:nvPr/>
          </p:nvGraphicFramePr>
          <p:xfrm>
            <a:off x="1380" y="989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CorelDRAW" r:id="rId12" imgW="1479960" imgH="6696360" progId="">
                    <p:embed/>
                  </p:oleObj>
                </mc:Choice>
                <mc:Fallback>
                  <p:oleObj name="CorelDRAW" r:id="rId12" imgW="1479960" imgH="6696360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989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4" name="Object 48"/>
            <p:cNvGraphicFramePr>
              <a:graphicFrameLocks noChangeAspect="1"/>
            </p:cNvGraphicFramePr>
            <p:nvPr/>
          </p:nvGraphicFramePr>
          <p:xfrm>
            <a:off x="1284" y="1037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CorelDRAW" r:id="rId13" imgW="1479960" imgH="6696360" progId="">
                    <p:embed/>
                  </p:oleObj>
                </mc:Choice>
                <mc:Fallback>
                  <p:oleObj name="CorelDRAW" r:id="rId13" imgW="1479960" imgH="6696360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" y="1037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5" name="Object 49"/>
            <p:cNvGraphicFramePr>
              <a:graphicFrameLocks noChangeAspect="1"/>
            </p:cNvGraphicFramePr>
            <p:nvPr/>
          </p:nvGraphicFramePr>
          <p:xfrm>
            <a:off x="1332" y="992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CorelDRAW" r:id="rId14" imgW="1479960" imgH="6696360" progId="">
                    <p:embed/>
                  </p:oleObj>
                </mc:Choice>
                <mc:Fallback>
                  <p:oleObj name="CorelDRAW" r:id="rId14" imgW="1479960" imgH="6696360" progId="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992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6" name="Object 50"/>
            <p:cNvGraphicFramePr>
              <a:graphicFrameLocks noChangeAspect="1"/>
            </p:cNvGraphicFramePr>
            <p:nvPr/>
          </p:nvGraphicFramePr>
          <p:xfrm>
            <a:off x="1380" y="1037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CorelDRAW" r:id="rId15" imgW="1479960" imgH="6696360" progId="">
                    <p:embed/>
                  </p:oleObj>
                </mc:Choice>
                <mc:Fallback>
                  <p:oleObj name="CorelDRAW" r:id="rId15" imgW="1479960" imgH="6696360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0" y="1037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7" name="Object 51"/>
            <p:cNvGraphicFramePr>
              <a:graphicFrameLocks noChangeAspect="1"/>
            </p:cNvGraphicFramePr>
            <p:nvPr/>
          </p:nvGraphicFramePr>
          <p:xfrm>
            <a:off x="1176" y="989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CorelDRAW" r:id="rId16" imgW="1479960" imgH="6696360" progId="">
                    <p:embed/>
                  </p:oleObj>
                </mc:Choice>
                <mc:Fallback>
                  <p:oleObj name="CorelDRAW" r:id="rId16" imgW="1479960" imgH="6696360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989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8" name="Object 52"/>
            <p:cNvGraphicFramePr>
              <a:graphicFrameLocks noChangeAspect="1"/>
            </p:cNvGraphicFramePr>
            <p:nvPr/>
          </p:nvGraphicFramePr>
          <p:xfrm>
            <a:off x="1236" y="1037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CorelDRAW" r:id="rId17" imgW="1479960" imgH="6696360" progId="">
                    <p:embed/>
                  </p:oleObj>
                </mc:Choice>
                <mc:Fallback>
                  <p:oleObj name="CorelDRAW" r:id="rId17" imgW="1479960" imgH="6696360" progId="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6" y="1037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49" name="Object 53"/>
            <p:cNvGraphicFramePr>
              <a:graphicFrameLocks noChangeAspect="1"/>
            </p:cNvGraphicFramePr>
            <p:nvPr/>
          </p:nvGraphicFramePr>
          <p:xfrm>
            <a:off x="1320" y="1037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CorelDRAW" r:id="rId18" imgW="1479960" imgH="6696360" progId="">
                    <p:embed/>
                  </p:oleObj>
                </mc:Choice>
                <mc:Fallback>
                  <p:oleObj name="CorelDRAW" r:id="rId18" imgW="1479960" imgH="6696360" progId="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" y="1037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0" name="Object 54"/>
            <p:cNvGraphicFramePr>
              <a:graphicFrameLocks noChangeAspect="1"/>
            </p:cNvGraphicFramePr>
            <p:nvPr/>
          </p:nvGraphicFramePr>
          <p:xfrm>
            <a:off x="1332" y="1037"/>
            <a:ext cx="25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CorelDRAW" r:id="rId19" imgW="1479960" imgH="6696360" progId="">
                    <p:embed/>
                  </p:oleObj>
                </mc:Choice>
                <mc:Fallback>
                  <p:oleObj name="CorelDRAW" r:id="rId19" imgW="1479960" imgH="6696360" progId="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037"/>
                          <a:ext cx="252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1" name="Freeform 55"/>
            <p:cNvSpPr>
              <a:spLocks/>
            </p:cNvSpPr>
            <p:nvPr/>
          </p:nvSpPr>
          <p:spPr bwMode="auto">
            <a:xfrm rot="682289">
              <a:off x="1260" y="1584"/>
              <a:ext cx="285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48"/>
                </a:cxn>
                <a:cxn ang="0">
                  <a:pos x="219" y="96"/>
                </a:cxn>
                <a:cxn ang="0">
                  <a:pos x="249" y="90"/>
                </a:cxn>
              </a:cxnLst>
              <a:rect l="0" t="0" r="r" b="b"/>
              <a:pathLst>
                <a:path w="249" h="97">
                  <a:moveTo>
                    <a:pt x="0" y="0"/>
                  </a:moveTo>
                  <a:cubicBezTo>
                    <a:pt x="8" y="23"/>
                    <a:pt x="32" y="36"/>
                    <a:pt x="51" y="48"/>
                  </a:cubicBezTo>
                  <a:cubicBezTo>
                    <a:pt x="100" y="79"/>
                    <a:pt x="162" y="91"/>
                    <a:pt x="219" y="96"/>
                  </a:cubicBezTo>
                  <a:cubicBezTo>
                    <a:pt x="245" y="93"/>
                    <a:pt x="236" y="97"/>
                    <a:pt x="249" y="9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4381500" y="755717"/>
            <a:ext cx="1752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Cả bó đũa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được so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sánh với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cả bốn 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người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38" grpId="0" animBg="1"/>
      <p:bldP spid="4139" grpId="0" animBg="1"/>
      <p:bldP spid="41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757180" y="3048000"/>
            <a:ext cx="5029200" cy="3124200"/>
          </a:xfrm>
          <a:prstGeom prst="cloudCallout">
            <a:avLst>
              <a:gd name="adj1" fmla="val 3282"/>
              <a:gd name="adj2" fmla="val 36231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 Anh em trong nhà phải biết thương yêu , đùm bọc , đoàn kết với nhau. Đoàn kết mới tạo nên sức mạnh. Chia rẽ thì sẽ yếu đi.</a:t>
            </a:r>
          </a:p>
        </p:txBody>
      </p:sp>
      <p:pic>
        <p:nvPicPr>
          <p:cNvPr id="3080" name="Picture 8" descr="DSC01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25525"/>
            <a:ext cx="3514725" cy="4232275"/>
          </a:xfrm>
          <a:prstGeom prst="rect">
            <a:avLst/>
          </a:prstGeom>
          <a:noFill/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352800" y="228600"/>
            <a:ext cx="3581400" cy="2057400"/>
          </a:xfrm>
          <a:prstGeom prst="cloudCallout">
            <a:avLst>
              <a:gd name="adj1" fmla="val -49866"/>
              <a:gd name="adj2" fmla="val 119829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smtClean="0">
                <a:latin typeface="Times New Roman" pitchFamily="18" charset="0"/>
              </a:rPr>
              <a:t>Người </a:t>
            </a:r>
            <a:r>
              <a:rPr lang="en-US" sz="2400" b="1">
                <a:latin typeface="Times New Roman" pitchFamily="18" charset="0"/>
              </a:rPr>
              <a:t>cha muốn khuyên các con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914400" y="533400"/>
            <a:ext cx="7620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6705600" cy="1314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Luyện đọc lại bài:</a:t>
            </a:r>
            <a:endParaRPr lang="en-US" sz="44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09800" y="3200400"/>
            <a:ext cx="4343400" cy="588963"/>
          </a:xfrm>
          <a:prstGeom prst="rect">
            <a:avLst/>
          </a:prstGeom>
          <a:solidFill>
            <a:srgbClr val="CCFF99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Thi đọc nối tiếp truyện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4" grpId="0" animBg="1"/>
      <p:bldP spid="123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3352800" cy="1308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  <a:endParaRPr lang="en-US" sz="40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905000" y="1295400"/>
            <a:ext cx="6477000" cy="3124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Tìm những câu ca dao, tục ngữ nói về tình cảm của anh em trong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AutoShape 12" descr="Border-88087"/>
          <p:cNvSpPr>
            <a:spLocks noChangeArrowheads="1"/>
          </p:cNvSpPr>
          <p:nvPr/>
        </p:nvSpPr>
        <p:spPr bwMode="auto">
          <a:xfrm>
            <a:off x="2057400" y="2057400"/>
            <a:ext cx="6477000" cy="2514600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em như thể ………..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Rách lành , đùm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bọc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dở hay đỡ đần.</a:t>
            </a:r>
          </a:p>
        </p:txBody>
      </p:sp>
      <p:sp>
        <p:nvSpPr>
          <p:cNvPr id="14350" name="AutoShape 14" descr="Border-88158"/>
          <p:cNvSpPr>
            <a:spLocks noChangeArrowheads="1"/>
          </p:cNvSpPr>
          <p:nvPr/>
        </p:nvSpPr>
        <p:spPr bwMode="auto">
          <a:xfrm>
            <a:off x="742950" y="59810"/>
            <a:ext cx="3429000" cy="1676400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Chị ngã …………</a:t>
            </a:r>
          </a:p>
        </p:txBody>
      </p:sp>
      <p:sp>
        <p:nvSpPr>
          <p:cNvPr id="14352" name="AutoShape 16" descr="Border-88153"/>
          <p:cNvSpPr>
            <a:spLocks noChangeArrowheads="1"/>
          </p:cNvSpPr>
          <p:nvPr/>
        </p:nvSpPr>
        <p:spPr bwMode="auto">
          <a:xfrm>
            <a:off x="3048000" y="4724400"/>
            <a:ext cx="6096000" cy="1447800"/>
          </a:xfrm>
          <a:prstGeom prst="flowChartTerminator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Khôn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ngoan đối đáp người ngoài.</a:t>
            </a:r>
          </a:p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Gà cùng một mẹ chớ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hoài đá nhau.</a:t>
            </a:r>
          </a:p>
        </p:txBody>
      </p:sp>
      <p:pic>
        <p:nvPicPr>
          <p:cNvPr id="14354" name="Picture 18" descr="snowcon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</p:spPr>
      </p:pic>
      <p:pic>
        <p:nvPicPr>
          <p:cNvPr id="14366" name="Picture 30" descr="POINSE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30388">
            <a:off x="2971558" y="-66382"/>
            <a:ext cx="1066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0" y="62588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nâng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8077200" y="546830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5811128" y="284753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 chân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2" grpId="0" animBg="1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96200" y="6858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876300" y="8763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787" y="4481513"/>
            <a:ext cx="2257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0" y="4430713"/>
            <a:ext cx="15240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700" y="2282825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Quà của bố đi cắt tóc về có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4" y="838200"/>
            <a:ext cx="6268973" cy="617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276600" y="228600"/>
            <a:ext cx="227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96200" y="6858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876300" y="8763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16002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lang="en-US" sz="36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 BÓ ĐŨA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95800" y="142869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8199" name="Picture 4" descr="img3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170113"/>
            <a:ext cx="835818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2514600"/>
            <a:ext cx="4724400" cy="137160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2514600"/>
            <a:ext cx="4724400" cy="137160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</a:rPr>
              <a:t>Luyện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đoạn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2971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Chia đoạn: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1844675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1: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 xưa,…  va chạm.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759075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2: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 các con …  một cách dễ dàng.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521075"/>
            <a:ext cx="739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3: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172200" cy="166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nối tiếp đoạn</a:t>
            </a:r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454&quot;&gt;&lt;/object&gt;&lt;object type=&quot;2&quot; unique_id=&quot;10455&quot;&gt;&lt;object type=&quot;3&quot; unique_id=&quot;10457&quot;&gt;&lt;property id=&quot;20148&quot; value=&quot;5&quot;/&gt;&lt;property id=&quot;20300&quot; value=&quot;Slide 2&quot;/&gt;&lt;property id=&quot;20307&quot; value=&quot;258&quot;/&gt;&lt;/object&gt;&lt;object type=&quot;3&quot; unique_id=&quot;10458&quot;&gt;&lt;property id=&quot;20148&quot; value=&quot;5&quot;/&gt;&lt;property id=&quot;20300&quot; value=&quot;Slide 3&quot;/&gt;&lt;property id=&quot;20307&quot; value=&quot;259&quot;/&gt;&lt;/object&gt;&lt;object type=&quot;3&quot; unique_id=&quot;10459&quot;&gt;&lt;property id=&quot;20148&quot; value=&quot;5&quot;/&gt;&lt;property id=&quot;20300&quot; value=&quot;Slide 4&quot;/&gt;&lt;property id=&quot;20307&quot; value=&quot;260&quot;/&gt;&lt;/object&gt;&lt;object type=&quot;3&quot; unique_id=&quot;10460&quot;&gt;&lt;property id=&quot;20148&quot; value=&quot;5&quot;/&gt;&lt;property id=&quot;20300&quot; value=&quot;Slide 5&quot;/&gt;&lt;property id=&quot;20307&quot; value=&quot;261&quot;/&gt;&lt;/object&gt;&lt;object type=&quot;3&quot; unique_id=&quot;10461&quot;&gt;&lt;property id=&quot;20148&quot; value=&quot;5&quot;/&gt;&lt;property id=&quot;20300&quot; value=&quot;Slide 6&quot;/&gt;&lt;property id=&quot;20307&quot; value=&quot;262&quot;/&gt;&lt;/object&gt;&lt;object type=&quot;3&quot; unique_id=&quot;10462&quot;&gt;&lt;property id=&quot;20148&quot; value=&quot;5&quot;/&gt;&lt;property id=&quot;20300&quot; value=&quot;Slide 7&quot;/&gt;&lt;property id=&quot;20307&quot; value=&quot;263&quot;/&gt;&lt;/object&gt;&lt;object type=&quot;3&quot; unique_id=&quot;10463&quot;&gt;&lt;property id=&quot;20148&quot; value=&quot;5&quot;/&gt;&lt;property id=&quot;20300&quot; value=&quot;Slide 8&quot;/&gt;&lt;property id=&quot;20307&quot; value=&quot;264&quot;/&gt;&lt;/object&gt;&lt;object type=&quot;3&quot; unique_id=&quot;10464&quot;&gt;&lt;property id=&quot;20148&quot; value=&quot;5&quot;/&gt;&lt;property id=&quot;20300&quot; value=&quot;Slide 9&quot;/&gt;&lt;property id=&quot;20307&quot; value=&quot;265&quot;/&gt;&lt;/object&gt;&lt;object type=&quot;3&quot; unique_id=&quot;10465&quot;&gt;&lt;property id=&quot;20148&quot; value=&quot;5&quot;/&gt;&lt;property id=&quot;20300&quot; value=&quot;Slide 10&quot;/&gt;&lt;property id=&quot;20307&quot; value=&quot;266&quot;/&gt;&lt;/object&gt;&lt;object type=&quot;3&quot; unique_id=&quot;10466&quot;&gt;&lt;property id=&quot;20148&quot; value=&quot;5&quot;/&gt;&lt;property id=&quot;20300&quot; value=&quot;Slide 11&quot;/&gt;&lt;property id=&quot;20307&quot; value=&quot;267&quot;/&gt;&lt;/object&gt;&lt;object type=&quot;3&quot; unique_id=&quot;10467&quot;&gt;&lt;property id=&quot;20148&quot; value=&quot;5&quot;/&gt;&lt;property id=&quot;20300&quot; value=&quot;Slide 12&quot;/&gt;&lt;property id=&quot;20307&quot; value=&quot;268&quot;/&gt;&lt;/object&gt;&lt;object type=&quot;3&quot; unique_id=&quot;10468&quot;&gt;&lt;property id=&quot;20148&quot; value=&quot;5&quot;/&gt;&lt;property id=&quot;20300&quot; value=&quot;Slide 13&quot;/&gt;&lt;property id=&quot;20307&quot; value=&quot;269&quot;/&gt;&lt;/object&gt;&lt;object type=&quot;3&quot; unique_id=&quot;10469&quot;&gt;&lt;property id=&quot;20148&quot; value=&quot;5&quot;/&gt;&lt;property id=&quot;20300&quot; value=&quot;Slide 14&quot;/&gt;&lt;property id=&quot;20307&quot; value=&quot;270&quot;/&gt;&lt;/object&gt;&lt;object type=&quot;3&quot; unique_id=&quot;10470&quot;&gt;&lt;property id=&quot;20148&quot; value=&quot;5&quot;/&gt;&lt;property id=&quot;20300&quot; value=&quot;Slide 15&quot;/&gt;&lt;property id=&quot;20307&quot; value=&quot;271&quot;/&gt;&lt;/object&gt;&lt;object type=&quot;3&quot; unique_id=&quot;10715&quot;&gt;&lt;property id=&quot;20148&quot; value=&quot;5&quot;/&gt;&lt;property id=&quot;20300&quot; value=&quot;Slide 1&quot;/&gt;&lt;property id=&quot;20307&quot; value=&quot;272&quot;/&gt;&lt;/object&gt;&lt;/object&gt;&lt;/object&gt;&lt;/database&gt;"/>
  <p:tag name="SECTOMILLISECCONVERTED" val="1"/>
  <p:tag name="ISPRING_RESOURCE_PATHS_HASH_PRESENTER" val="ea4a5ab87588d29e622a15df455c6b7c4ec6d5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455</Words>
  <Application>Microsoft Office PowerPoint</Application>
  <PresentationFormat>On-screen Show (4:3)</PresentationFormat>
  <Paragraphs>67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Admin</cp:lastModifiedBy>
  <cp:revision>15</cp:revision>
  <dcterms:created xsi:type="dcterms:W3CDTF">2015-11-30T22:55:19Z</dcterms:created>
  <dcterms:modified xsi:type="dcterms:W3CDTF">2020-12-13T01:18:55Z</dcterms:modified>
</cp:coreProperties>
</file>