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84" r:id="rId5"/>
    <p:sldId id="270" r:id="rId6"/>
    <p:sldId id="268" r:id="rId7"/>
    <p:sldId id="281" r:id="rId8"/>
    <p:sldId id="283" r:id="rId9"/>
    <p:sldId id="279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BFB81"/>
    <a:srgbClr val="3333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A55B4-8013-45EF-A7EC-A7C588A4A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B0374-692E-47A9-9672-99A660160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944F0-3F8B-49F6-B412-4A543CA2F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96669-20C0-4876-8DF8-2EA943B56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F27B7-3276-4504-B2FB-D50BDF7D6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11AD6-12BD-44F3-9B76-C3BD2B3EC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691F5-39CB-4114-8975-1479BF286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25CBE-EBD0-478F-BDA7-01E088506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0E9AF-2FA7-40C7-A8F8-0CD4AEFB7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4EE13-FC10-49D6-A4C5-C914B7CF9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65E9F-8D2F-4B39-90F8-4A4068897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AAFCFF1-2804-44C3-A821-533614DEE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34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FF3300"/>
              </a:solidFill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743200" y="2895600"/>
            <a:ext cx="2514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Lớp 3</a:t>
            </a:r>
          </a:p>
        </p:txBody>
      </p:sp>
      <p:sp>
        <p:nvSpPr>
          <p:cNvPr id="2052" name="WordArt 20"/>
          <p:cNvSpPr>
            <a:spLocks noChangeArrowheads="1" noChangeShapeType="1" noTextEdit="1"/>
          </p:cNvSpPr>
          <p:nvPr/>
        </p:nvSpPr>
        <p:spPr bwMode="auto">
          <a:xfrm>
            <a:off x="1905000" y="1447800"/>
            <a:ext cx="50673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2053" name="Text Box 22"/>
          <p:cNvSpPr txBox="1">
            <a:spLocks noChangeArrowheads="1"/>
          </p:cNvSpPr>
          <p:nvPr/>
        </p:nvSpPr>
        <p:spPr bwMode="auto">
          <a:xfrm>
            <a:off x="9144000" y="198120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3333FF"/>
                </a:solidFill>
              </a:rPr>
              <a:t>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5" name="Picture 4" descr="01 (211)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143000" y="114300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 smtClean="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it-IT" sz="3600" b="1" kern="10" dirty="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 CŨ</a:t>
            </a:r>
            <a:endParaRPr lang="en-US" sz="3600" b="1" kern="10" dirty="0">
              <a:ln w="12700">
                <a:solidFill>
                  <a:schemeClr val="accent2"/>
                </a:solidFill>
                <a:round/>
                <a:headEnd/>
                <a:tailEnd/>
              </a:ln>
              <a:solidFill>
                <a:srgbClr val="CC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62000" y="2286000"/>
            <a:ext cx="7543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</a:t>
            </a:r>
            <a:r>
              <a:rPr lang="en-US" sz="3600" b="1">
                <a:solidFill>
                  <a:schemeClr val="bg1"/>
                </a:solidFill>
              </a:rPr>
              <a:t>Nêu vai trò của mặt trời đối với con người, động vật, thực vật ? Lấy ví dụ </a:t>
            </a:r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2514600" y="355600"/>
            <a:ext cx="3176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3200" u="sng">
                <a:solidFill>
                  <a:srgbClr val="0000FF"/>
                </a:solidFill>
              </a:rPr>
              <a:t>Tự nhiên xã hội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/>
          <p:cNvSpPr>
            <a:spLocks noGrp="1" noChangeArrowheads="1"/>
          </p:cNvSpPr>
          <p:nvPr>
            <p:ph type="title"/>
          </p:nvPr>
        </p:nvSpPr>
        <p:spPr>
          <a:xfrm>
            <a:off x="1981200" y="1066800"/>
            <a:ext cx="6438900" cy="719138"/>
          </a:xfrm>
          <a:noFill/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0000"/>
                </a:solidFill>
              </a:rPr>
              <a:t>Bài 59: Trái Đất - Quả </a:t>
            </a:r>
            <a:r>
              <a:rPr lang="vi-VN" sz="3600" smtClean="0">
                <a:solidFill>
                  <a:srgbClr val="FF0000"/>
                </a:solidFill>
              </a:rPr>
              <a:t>đ</a:t>
            </a:r>
            <a:r>
              <a:rPr lang="en-US" sz="3600" smtClean="0">
                <a:solidFill>
                  <a:srgbClr val="FF0000"/>
                </a:solidFill>
              </a:rPr>
              <a:t>ịa cầu</a:t>
            </a:r>
          </a:p>
        </p:txBody>
      </p:sp>
      <p:pic>
        <p:nvPicPr>
          <p:cNvPr id="9226" name="Picture 10" descr="img1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5650" y="2060575"/>
            <a:ext cx="42545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04800" y="2743200"/>
            <a:ext cx="381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</a:rPr>
              <a:t>Trái đất có hình gì ? 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572000" y="6248400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Ảnh chụp Trái Đất từ tàu vũ trụ</a:t>
            </a:r>
          </a:p>
        </p:txBody>
      </p:sp>
      <p:sp>
        <p:nvSpPr>
          <p:cNvPr id="4107" name="Text Box 19"/>
          <p:cNvSpPr txBox="1">
            <a:spLocks noChangeArrowheads="1"/>
          </p:cNvSpPr>
          <p:nvPr/>
        </p:nvSpPr>
        <p:spPr bwMode="auto">
          <a:xfrm>
            <a:off x="457200" y="3810000"/>
            <a:ext cx="312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381000" y="3886200"/>
            <a:ext cx="365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*  Trái Đất có hình cầu, h</a:t>
            </a:r>
            <a:r>
              <a:rPr lang="vi-VN" sz="2400" b="1">
                <a:solidFill>
                  <a:srgbClr val="FF0000"/>
                </a:solidFill>
              </a:rPr>
              <a:t>ơ</a:t>
            </a:r>
            <a:r>
              <a:rPr lang="en-US" sz="2400" b="1">
                <a:solidFill>
                  <a:srgbClr val="FF0000"/>
                </a:solidFill>
              </a:rPr>
              <a:t>i dẹt ở hai </a:t>
            </a:r>
            <a:r>
              <a:rPr lang="vi-VN" sz="2400" b="1">
                <a:solidFill>
                  <a:srgbClr val="FF0000"/>
                </a:solidFill>
              </a:rPr>
              <a:t>đ</a:t>
            </a:r>
            <a:r>
              <a:rPr lang="en-US" sz="2400" b="1">
                <a:solidFill>
                  <a:srgbClr val="FF0000"/>
                </a:solidFill>
              </a:rPr>
              <a:t>ầu.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762000" y="2209800"/>
            <a:ext cx="28956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HOẠT ĐỘNG 1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1" grpId="0"/>
      <p:bldP spid="9233" grpId="0"/>
      <p:bldP spid="9236" grpId="0"/>
      <p:bldP spid="92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7086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352800" y="2286000"/>
            <a:ext cx="1447800" cy="3968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Cực bắc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410200" y="2117725"/>
            <a:ext cx="1143000" cy="3968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Trục 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752600" y="2498725"/>
            <a:ext cx="1905000" cy="4000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Bắc bán cầu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676400" y="3336925"/>
            <a:ext cx="1600200" cy="3968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Xích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ạo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914400" y="4098925"/>
            <a:ext cx="2286000" cy="3968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Nam  bán cầu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1905000" y="5394325"/>
            <a:ext cx="1447800" cy="3968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Cực nam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09600" y="0"/>
            <a:ext cx="7696200" cy="1800225"/>
          </a:xfrm>
          <a:prstGeom prst="rect">
            <a:avLst/>
          </a:prstGeom>
          <a:solidFill>
            <a:srgbClr val="9BFB8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0000FF"/>
                </a:solidFill>
              </a:rPr>
              <a:t>2, CỰC BẮC, CỰC NAM, BẮC BÁN CẦU, NAM BÁN CẦU, XÍCH ĐẠO. </a:t>
            </a:r>
          </a:p>
          <a:p>
            <a:pPr eaLnBrk="0" hangingPunct="0"/>
            <a:endParaRPr lang="en-US" sz="2800" b="1">
              <a:solidFill>
                <a:srgbClr val="0000FF"/>
              </a:solidFill>
            </a:endParaRPr>
          </a:p>
          <a:p>
            <a:pPr eaLnBrk="0" hangingPunct="0"/>
            <a:endParaRPr lang="en-US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  <p:bldP spid="35849" grpId="0"/>
      <p:bldP spid="35850" grpId="0"/>
      <p:bldP spid="35851" grpId="0"/>
      <p:bldP spid="35852" grpId="0"/>
      <p:bldP spid="3585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7" name="Picture 3" descr="Nen (9)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6388" name="Picture 4" descr="img1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652463" cy="6858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914400" y="685800"/>
            <a:ext cx="7848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200" b="1">
                <a:solidFill>
                  <a:srgbClr val="CC0000"/>
                </a:solidFill>
              </a:rPr>
              <a:t>Đặt quả địa cầu trên bàn, cho biết trục của nó đứng thẳng hay nghiêng so với mặt bàn ? 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200" b="1">
                <a:solidFill>
                  <a:srgbClr val="CC0000"/>
                </a:solidFill>
              </a:rPr>
              <a:t> Nhận xét  về màu sắc trên bề mặt quả địa cầu .</a:t>
            </a:r>
          </a:p>
        </p:txBody>
      </p:sp>
      <p:pic>
        <p:nvPicPr>
          <p:cNvPr id="16390" name="Picture 6" descr="DSC_0426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276600"/>
            <a:ext cx="2133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Flower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057306" flipH="1">
            <a:off x="-819943" y="5606256"/>
            <a:ext cx="2036762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Flower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057306" flipH="1">
            <a:off x="7241382" y="5352256"/>
            <a:ext cx="2036762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1" name="Picture 4" descr="Nen (9)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4341" name="Picture 5" descr="img1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33400"/>
            <a:ext cx="792163" cy="9159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2133600" y="17526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09600" y="1752600"/>
            <a:ext cx="78486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>
                <a:solidFill>
                  <a:srgbClr val="CC0000"/>
                </a:solidFill>
              </a:rPr>
              <a:t>Kết luận:Trái Đất rất lớn  và có hình cầu 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600" b="1">
                <a:solidFill>
                  <a:srgbClr val="CC0000"/>
                </a:solidFill>
              </a:rPr>
              <a:t>Quả địa cầu là mô hình thu nhỏ của  Trái Đất. Nó giúp ta hình dung được hình dạng, độ nghiêng và bề mặt  Trái Đất . </a:t>
            </a:r>
          </a:p>
        </p:txBody>
      </p:sp>
      <p:pic>
        <p:nvPicPr>
          <p:cNvPr id="7175" name="Picture 8" descr="Flower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057306" flipH="1">
            <a:off x="-819943" y="5606256"/>
            <a:ext cx="2036762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 descr="Flower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057306" flipH="1">
            <a:off x="7393782" y="5352256"/>
            <a:ext cx="2036762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28600" y="35052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- Trục của quả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ịa cầu nghiêng hay thẳng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ứng so với mặt bàn.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28600" y="4343400"/>
            <a:ext cx="891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- Em có nhận xét gì về màu sắc trên bề mặt quả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ịa cầu.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28600" y="51816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- Em hình dung bề mặt Trái Đất nh</a:t>
            </a:r>
            <a:r>
              <a:rPr lang="vi-VN" sz="2400" b="1">
                <a:solidFill>
                  <a:srgbClr val="0000FF"/>
                </a:solidFill>
              </a:rPr>
              <a:t>ư</a:t>
            </a:r>
            <a:r>
              <a:rPr lang="en-US" sz="2400" b="1">
                <a:solidFill>
                  <a:srgbClr val="0000FF"/>
                </a:solidFill>
              </a:rPr>
              <a:t> thế nào ?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057400" y="2062163"/>
            <a:ext cx="2895600" cy="461962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HOẠT ĐỘNG 2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600200" y="28194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THỰC HÀNH THEO NHÓM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28600" y="3505200"/>
            <a:ext cx="868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</a:rPr>
              <a:t>- So với mặt bàn,</a:t>
            </a:r>
            <a:r>
              <a:rPr lang="en-US" sz="1600">
                <a:solidFill>
                  <a:srgbClr val="800000"/>
                </a:solidFill>
              </a:rPr>
              <a:t> </a:t>
            </a:r>
            <a:r>
              <a:rPr lang="en-US" sz="2400" b="1">
                <a:solidFill>
                  <a:srgbClr val="800000"/>
                </a:solidFill>
              </a:rPr>
              <a:t>Trục của quả </a:t>
            </a:r>
            <a:r>
              <a:rPr lang="vi-VN" sz="2400" b="1">
                <a:solidFill>
                  <a:srgbClr val="800000"/>
                </a:solidFill>
              </a:rPr>
              <a:t>đ</a:t>
            </a:r>
            <a:r>
              <a:rPr lang="en-US" sz="2400" b="1">
                <a:solidFill>
                  <a:srgbClr val="800000"/>
                </a:solidFill>
              </a:rPr>
              <a:t>ịa cầu nghiêng.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228600" y="3886200"/>
            <a:ext cx="8686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</a:rPr>
              <a:t>- Màu sắc trên bề mặt quả </a:t>
            </a:r>
            <a:r>
              <a:rPr lang="vi-VN" sz="2400" b="1">
                <a:solidFill>
                  <a:srgbClr val="800000"/>
                </a:solidFill>
              </a:rPr>
              <a:t>đ</a:t>
            </a:r>
            <a:r>
              <a:rPr lang="en-US" sz="2400" b="1">
                <a:solidFill>
                  <a:srgbClr val="800000"/>
                </a:solidFill>
              </a:rPr>
              <a:t>ịa cầu: Màu xanh l</a:t>
            </a:r>
            <a:r>
              <a:rPr lang="vi-VN" sz="2400" b="1">
                <a:solidFill>
                  <a:srgbClr val="800000"/>
                </a:solidFill>
              </a:rPr>
              <a:t>ơ</a:t>
            </a:r>
            <a:r>
              <a:rPr lang="en-US" sz="2400" b="1">
                <a:solidFill>
                  <a:srgbClr val="800000"/>
                </a:solidFill>
              </a:rPr>
              <a:t>, màu xanh lá cây, màu vàng, da cam.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rgbClr val="800000"/>
              </a:solidFill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152400" y="4724400"/>
            <a:ext cx="876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</a:rPr>
              <a:t>-Em hình dung bề mặt Trái Đất không bằng phẳng.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228600" y="5105400"/>
            <a:ext cx="876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</a:rPr>
              <a:t>Kết luận</a:t>
            </a:r>
            <a:r>
              <a:rPr lang="en-US" sz="2400" b="1">
                <a:solidFill>
                  <a:srgbClr val="FF0000"/>
                </a:solidFill>
              </a:rPr>
              <a:t> : Quả </a:t>
            </a:r>
            <a:r>
              <a:rPr lang="vi-VN" sz="2400" b="1">
                <a:solidFill>
                  <a:srgbClr val="FF0000"/>
                </a:solidFill>
              </a:rPr>
              <a:t>đ</a:t>
            </a:r>
            <a:r>
              <a:rPr lang="en-US" sz="2400" b="1">
                <a:solidFill>
                  <a:srgbClr val="FF0000"/>
                </a:solidFill>
              </a:rPr>
              <a:t>ịa cầu là mô hình thu nhỏ của Trái Đất. Nó giúp ta hình dung </a:t>
            </a:r>
            <a:r>
              <a:rPr lang="vi-VN" sz="2400" b="1">
                <a:solidFill>
                  <a:srgbClr val="FF0000"/>
                </a:solidFill>
              </a:rPr>
              <a:t>đư</a:t>
            </a:r>
            <a:r>
              <a:rPr lang="en-US" sz="2400" b="1">
                <a:solidFill>
                  <a:srgbClr val="FF0000"/>
                </a:solidFill>
              </a:rPr>
              <a:t>ợc hình dạng, </a:t>
            </a:r>
            <a:r>
              <a:rPr lang="vi-VN" sz="2400" b="1">
                <a:solidFill>
                  <a:srgbClr val="FF0000"/>
                </a:solidFill>
              </a:rPr>
              <a:t>đ</a:t>
            </a:r>
            <a:r>
              <a:rPr lang="en-US" sz="2400" b="1">
                <a:solidFill>
                  <a:srgbClr val="FF0000"/>
                </a:solidFill>
              </a:rPr>
              <a:t>ộ nghiêng và bề mặt Trái Đất.</a:t>
            </a:r>
          </a:p>
        </p:txBody>
      </p:sp>
      <p:pic>
        <p:nvPicPr>
          <p:cNvPr id="8205" name="Picture 14" descr="BOO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524000"/>
            <a:ext cx="259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7" grpId="1"/>
      <p:bldP spid="33798" grpId="0"/>
      <p:bldP spid="33798" grpId="1"/>
      <p:bldP spid="33799" grpId="0"/>
      <p:bldP spid="33799" grpId="1"/>
      <p:bldP spid="33800" grpId="0" animBg="1"/>
      <p:bldP spid="33801" grpId="0"/>
      <p:bldP spid="33802" grpId="0"/>
      <p:bldP spid="33803" grpId="0"/>
      <p:bldP spid="33804" grpId="0"/>
      <p:bldP spid="338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0" y="1524000"/>
            <a:ext cx="23622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HOẠT ĐỘNG 3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362200" y="1524000"/>
            <a:ext cx="701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TRÒ CH</a:t>
            </a:r>
            <a:r>
              <a:rPr lang="vi-VN" sz="2400" b="1">
                <a:solidFill>
                  <a:srgbClr val="FF0000"/>
                </a:solidFill>
              </a:rPr>
              <a:t>Ơ</a:t>
            </a:r>
            <a:r>
              <a:rPr lang="en-US" sz="2400" b="1">
                <a:solidFill>
                  <a:srgbClr val="FF0000"/>
                </a:solidFill>
              </a:rPr>
              <a:t>I CH</a:t>
            </a:r>
            <a:r>
              <a:rPr lang="vi-VN" sz="2400" b="1">
                <a:solidFill>
                  <a:srgbClr val="FF0000"/>
                </a:solidFill>
              </a:rPr>
              <a:t>Ơ</a:t>
            </a:r>
            <a:r>
              <a:rPr lang="en-US" sz="2400" b="1">
                <a:solidFill>
                  <a:srgbClr val="FF0000"/>
                </a:solidFill>
              </a:rPr>
              <a:t>I GẮN CHỮ VÀO S</a:t>
            </a:r>
            <a:r>
              <a:rPr lang="vi-VN" sz="2400" b="1">
                <a:solidFill>
                  <a:srgbClr val="FF0000"/>
                </a:solidFill>
              </a:rPr>
              <a:t>Ơ</a:t>
            </a:r>
            <a:r>
              <a:rPr lang="en-US" sz="2400" b="1">
                <a:solidFill>
                  <a:srgbClr val="FF0000"/>
                </a:solidFill>
              </a:rPr>
              <a:t> ĐỒ CÂM</a:t>
            </a:r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7086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352800" y="2286000"/>
            <a:ext cx="1447800" cy="3968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Cực bắc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410200" y="2117725"/>
            <a:ext cx="1143000" cy="3968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Trục 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752600" y="2498725"/>
            <a:ext cx="1905000" cy="4000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Bắc bán cầu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676400" y="3336925"/>
            <a:ext cx="1600200" cy="3968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Xích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ạo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914400" y="4098925"/>
            <a:ext cx="2286000" cy="3968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Nam  bán cầu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1905000" y="5394325"/>
            <a:ext cx="1447800" cy="3968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Cực nam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6" grpId="0"/>
      <p:bldP spid="35848" grpId="0"/>
      <p:bldP spid="35849" grpId="0"/>
      <p:bldP spid="35850" grpId="0"/>
      <p:bldP spid="35851" grpId="0"/>
      <p:bldP spid="35852" grpId="0"/>
      <p:bldP spid="358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7200" y="-3048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04800" y="1752600"/>
            <a:ext cx="2209800" cy="6461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Củng cố 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04800" y="3810000"/>
            <a:ext cx="2209800" cy="6461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Dặn dò 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57200" y="3124200"/>
            <a:ext cx="815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Quả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ịa cầu giúp ta hiểu biết những gì ?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57200" y="2544763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Trái Đất có hình dạng nh</a:t>
            </a:r>
            <a:r>
              <a:rPr lang="vi-VN" sz="2800" b="1">
                <a:solidFill>
                  <a:srgbClr val="FF0000"/>
                </a:solidFill>
              </a:rPr>
              <a:t>ư</a:t>
            </a:r>
            <a:r>
              <a:rPr lang="en-US" sz="2800" b="1">
                <a:solidFill>
                  <a:srgbClr val="FF0000"/>
                </a:solidFill>
              </a:rPr>
              <a:t> thế nào ?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52400" y="4648200"/>
            <a:ext cx="8839200" cy="116998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rgbClr val="FF0000"/>
                </a:solidFill>
              </a:rPr>
              <a:t>Về học bài, quan sát và tìm hiểu kĩ về Trái Đất.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rgbClr val="FF0000"/>
                </a:solidFill>
              </a:rPr>
              <a:t>Chuẩn bị bài :Sự chuyển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ộng của Trái Đất. </a:t>
            </a:r>
          </a:p>
        </p:txBody>
      </p:sp>
      <p:pic>
        <p:nvPicPr>
          <p:cNvPr id="10250" name="Picture 10" descr="pencil_rolling_sm_nwm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0"/>
            <a:ext cx="1905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Smiley-19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1688" y="6019800"/>
            <a:ext cx="7223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1" grpId="0"/>
      <p:bldP spid="31752" grpId="0"/>
      <p:bldP spid="3175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409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Bài 59: Trái Đất - Quả địa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AutoBVT</cp:lastModifiedBy>
  <cp:revision>30</cp:revision>
  <dcterms:created xsi:type="dcterms:W3CDTF">2010-03-11T02:09:49Z</dcterms:created>
  <dcterms:modified xsi:type="dcterms:W3CDTF">2020-07-09T15:42:48Z</dcterms:modified>
</cp:coreProperties>
</file>