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5" r:id="rId10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1F8A6"/>
    <a:srgbClr val="0000FF"/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image" Target="../media/image1.wmf"/><Relationship Id="rId4" Type="http://schemas.openxmlformats.org/officeDocument/2006/relationships/image" Target="../media/image4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image" Target="../media/image1.wmf"/><Relationship Id="rId4" Type="http://schemas.openxmlformats.org/officeDocument/2006/relationships/image" Target="../media/image4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4EA116D-6577-4A4F-A4A7-354967428AD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1B5C9DC-4CC9-4CAB-B87B-3E0FB4212F9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C9F4CC2-26F3-4472-A3A5-A11032F9D64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A06E9A9-0E7E-4933-BD4B-AA8D6D0BBFD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EAAF687-D739-47B1-9772-64AA214D278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97A8039-4EC1-4453-846E-AEA71B198AA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E894158-10DC-4C95-BEDF-AD87631F84D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06DC044-AF63-4E32-B4BB-B30A3BB670B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C037B88-2ECD-400C-BB39-817D740BCA8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BDF0B2C-54AC-4112-909B-D6122FC6753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1A68FF2-E8D4-4869-8365-2BC94F0DC99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0B529CE-4FE3-409E-9C10-92274462B72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3C23CE2-DAAF-4ECA-A585-7268D2844AF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rgbClr val="E1F8A6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6022700A-DE8D-4A73-8575-8C400D2A3976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wmf"/><Relationship Id="rId5" Type="http://schemas.openxmlformats.org/officeDocument/2006/relationships/oleObject" Target="../embeddings/oleObject2.bin"/><Relationship Id="rId10" Type="http://schemas.openxmlformats.org/officeDocument/2006/relationships/image" Target="../media/image4.wmf"/><Relationship Id="rId4" Type="http://schemas.openxmlformats.org/officeDocument/2006/relationships/image" Target="../media/image1.wmf"/><Relationship Id="rId9" Type="http://schemas.openxmlformats.org/officeDocument/2006/relationships/oleObject" Target="../embeddings/oleObject4.bin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wmf"/><Relationship Id="rId3" Type="http://schemas.openxmlformats.org/officeDocument/2006/relationships/oleObject" Target="../embeddings/oleObject5.bin"/><Relationship Id="rId7" Type="http://schemas.openxmlformats.org/officeDocument/2006/relationships/oleObject" Target="../embeddings/oleObject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2.wmf"/><Relationship Id="rId5" Type="http://schemas.openxmlformats.org/officeDocument/2006/relationships/oleObject" Target="../embeddings/oleObject6.bin"/><Relationship Id="rId10" Type="http://schemas.openxmlformats.org/officeDocument/2006/relationships/image" Target="../media/image4.wmf"/><Relationship Id="rId4" Type="http://schemas.openxmlformats.org/officeDocument/2006/relationships/image" Target="../media/image1.wmf"/><Relationship Id="rId9" Type="http://schemas.openxmlformats.org/officeDocument/2006/relationships/oleObject" Target="../embeddings/oleObject8.bin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838200" y="990600"/>
            <a:ext cx="7620000" cy="5562600"/>
          </a:xfrm>
        </p:spPr>
        <p:txBody>
          <a:bodyPr/>
          <a:lstStyle/>
          <a:p>
            <a:pPr eaLnBrk="1" hangingPunct="1"/>
            <a:r>
              <a:rPr lang="en-US" sz="10600" dirty="0" err="1" smtClean="0">
                <a:solidFill>
                  <a:srgbClr val="FF0066"/>
                </a:solidFill>
              </a:rPr>
              <a:t>Toán</a:t>
            </a:r>
            <a:r>
              <a:rPr lang="en-US" sz="10600" dirty="0" smtClean="0">
                <a:solidFill>
                  <a:srgbClr val="FF0066"/>
                </a:solidFill>
              </a:rPr>
              <a:t> </a:t>
            </a:r>
          </a:p>
          <a:p>
            <a:pPr eaLnBrk="1" hangingPunct="1"/>
            <a:r>
              <a:rPr lang="en-US" dirty="0" err="1" smtClean="0">
                <a:solidFill>
                  <a:srgbClr val="FF0066"/>
                </a:solidFill>
              </a:rPr>
              <a:t>Nhân</a:t>
            </a:r>
            <a:r>
              <a:rPr lang="en-US" dirty="0" smtClean="0">
                <a:solidFill>
                  <a:srgbClr val="FF0066"/>
                </a:solidFill>
              </a:rPr>
              <a:t> </a:t>
            </a:r>
            <a:r>
              <a:rPr lang="en-US" dirty="0" err="1" smtClean="0">
                <a:solidFill>
                  <a:srgbClr val="FF0066"/>
                </a:solidFill>
              </a:rPr>
              <a:t>số</a:t>
            </a:r>
            <a:r>
              <a:rPr lang="en-US" dirty="0" smtClean="0">
                <a:solidFill>
                  <a:srgbClr val="FF0066"/>
                </a:solidFill>
              </a:rPr>
              <a:t> </a:t>
            </a:r>
            <a:r>
              <a:rPr lang="en-US" dirty="0" err="1" smtClean="0">
                <a:solidFill>
                  <a:srgbClr val="FF0066"/>
                </a:solidFill>
              </a:rPr>
              <a:t>có</a:t>
            </a:r>
            <a:r>
              <a:rPr lang="en-US" dirty="0" smtClean="0">
                <a:solidFill>
                  <a:srgbClr val="FF0066"/>
                </a:solidFill>
              </a:rPr>
              <a:t> </a:t>
            </a:r>
            <a:r>
              <a:rPr lang="en-US" dirty="0" err="1" smtClean="0">
                <a:solidFill>
                  <a:srgbClr val="FF0066"/>
                </a:solidFill>
              </a:rPr>
              <a:t>năm</a:t>
            </a:r>
            <a:r>
              <a:rPr lang="en-US" dirty="0" smtClean="0">
                <a:solidFill>
                  <a:srgbClr val="FF0066"/>
                </a:solidFill>
              </a:rPr>
              <a:t> </a:t>
            </a:r>
            <a:r>
              <a:rPr lang="en-US" dirty="0" err="1" smtClean="0">
                <a:solidFill>
                  <a:srgbClr val="FF0066"/>
                </a:solidFill>
              </a:rPr>
              <a:t>chữ</a:t>
            </a:r>
            <a:r>
              <a:rPr lang="en-US" dirty="0" smtClean="0">
                <a:solidFill>
                  <a:srgbClr val="FF0066"/>
                </a:solidFill>
              </a:rPr>
              <a:t> </a:t>
            </a:r>
            <a:r>
              <a:rPr lang="en-US" dirty="0" err="1" smtClean="0">
                <a:solidFill>
                  <a:srgbClr val="FF0066"/>
                </a:solidFill>
              </a:rPr>
              <a:t>số</a:t>
            </a:r>
            <a:r>
              <a:rPr lang="en-US" dirty="0" smtClean="0">
                <a:solidFill>
                  <a:srgbClr val="FF0066"/>
                </a:solidFill>
              </a:rPr>
              <a:t> </a:t>
            </a:r>
            <a:r>
              <a:rPr lang="en-US" dirty="0" err="1" smtClean="0">
                <a:solidFill>
                  <a:srgbClr val="FF0066"/>
                </a:solidFill>
              </a:rPr>
              <a:t>với</a:t>
            </a:r>
            <a:r>
              <a:rPr lang="en-US" dirty="0" smtClean="0">
                <a:solidFill>
                  <a:srgbClr val="FF0066"/>
                </a:solidFill>
              </a:rPr>
              <a:t> </a:t>
            </a:r>
            <a:r>
              <a:rPr lang="en-US" dirty="0" err="1" smtClean="0">
                <a:solidFill>
                  <a:srgbClr val="FF0066"/>
                </a:solidFill>
              </a:rPr>
              <a:t>số</a:t>
            </a:r>
            <a:r>
              <a:rPr lang="en-US" dirty="0" smtClean="0">
                <a:solidFill>
                  <a:srgbClr val="FF0066"/>
                </a:solidFill>
              </a:rPr>
              <a:t> </a:t>
            </a:r>
            <a:r>
              <a:rPr lang="en-US" dirty="0" err="1" smtClean="0">
                <a:solidFill>
                  <a:srgbClr val="FF0066"/>
                </a:solidFill>
              </a:rPr>
              <a:t>có</a:t>
            </a:r>
            <a:r>
              <a:rPr lang="en-US" dirty="0" smtClean="0">
                <a:solidFill>
                  <a:srgbClr val="FF0066"/>
                </a:solidFill>
              </a:rPr>
              <a:t> </a:t>
            </a:r>
            <a:r>
              <a:rPr lang="en-US" dirty="0" err="1" smtClean="0">
                <a:solidFill>
                  <a:srgbClr val="FF0066"/>
                </a:solidFill>
              </a:rPr>
              <a:t>một</a:t>
            </a:r>
            <a:r>
              <a:rPr lang="en-US" dirty="0" smtClean="0">
                <a:solidFill>
                  <a:srgbClr val="FF0066"/>
                </a:solidFill>
              </a:rPr>
              <a:t> </a:t>
            </a:r>
            <a:r>
              <a:rPr lang="en-US" dirty="0" err="1" smtClean="0">
                <a:solidFill>
                  <a:srgbClr val="FF0066"/>
                </a:solidFill>
              </a:rPr>
              <a:t>chữ</a:t>
            </a:r>
            <a:r>
              <a:rPr lang="en-US" dirty="0" smtClean="0">
                <a:solidFill>
                  <a:srgbClr val="FF0066"/>
                </a:solidFill>
              </a:rPr>
              <a:t> </a:t>
            </a:r>
            <a:r>
              <a:rPr lang="en-US" dirty="0" err="1" smtClean="0">
                <a:solidFill>
                  <a:srgbClr val="FF0066"/>
                </a:solidFill>
              </a:rPr>
              <a:t>số</a:t>
            </a:r>
            <a:endParaRPr lang="en-US" dirty="0" smtClean="0">
              <a:solidFill>
                <a:srgbClr val="FF0066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8077200" cy="4525963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en-US" sz="2400" dirty="0" smtClean="0">
                <a:solidFill>
                  <a:srgbClr val="0000FF"/>
                </a:solidFill>
              </a:rPr>
              <a:t> </a:t>
            </a:r>
            <a:r>
              <a:rPr lang="en-US" sz="2400" dirty="0" err="1" smtClean="0">
                <a:solidFill>
                  <a:srgbClr val="0000FF"/>
                </a:solidFill>
              </a:rPr>
              <a:t>bài</a:t>
            </a:r>
            <a:r>
              <a:rPr lang="en-US" sz="2400" dirty="0" smtClean="0">
                <a:solidFill>
                  <a:srgbClr val="0000FF"/>
                </a:solidFill>
              </a:rPr>
              <a:t> </a:t>
            </a:r>
            <a:r>
              <a:rPr lang="en-US" sz="2400" dirty="0" err="1" smtClean="0">
                <a:solidFill>
                  <a:srgbClr val="0000FF"/>
                </a:solidFill>
              </a:rPr>
              <a:t>cũ</a:t>
            </a:r>
            <a:r>
              <a:rPr lang="en-US" sz="2400" dirty="0" smtClean="0"/>
              <a:t> </a:t>
            </a:r>
            <a:r>
              <a:rPr lang="en-US" sz="2400" dirty="0" smtClean="0">
                <a:solidFill>
                  <a:srgbClr val="0000FF"/>
                </a:solidFill>
              </a:rPr>
              <a:t>:</a:t>
            </a:r>
            <a:r>
              <a:rPr lang="en-US" sz="2400" dirty="0" smtClean="0"/>
              <a:t> </a:t>
            </a:r>
          </a:p>
          <a:p>
            <a:pPr eaLnBrk="1" hangingPunct="1"/>
            <a:r>
              <a:rPr lang="en-US" sz="2400" dirty="0" err="1" smtClean="0"/>
              <a:t>Tính</a:t>
            </a:r>
            <a:r>
              <a:rPr lang="en-US" sz="2400" dirty="0" smtClean="0"/>
              <a:t> : 35820 + 25079 = </a:t>
            </a:r>
          </a:p>
          <a:p>
            <a:pPr eaLnBrk="1" hangingPunct="1"/>
            <a:r>
              <a:rPr lang="en-US" sz="2400" dirty="0" smtClean="0"/>
              <a:t>          92684 – 45326 = </a:t>
            </a:r>
          </a:p>
          <a:p>
            <a:pPr eaLnBrk="1" hangingPunct="1"/>
            <a:endParaRPr lang="en-US" sz="2400" dirty="0" smtClean="0">
              <a:solidFill>
                <a:srgbClr val="0000FF"/>
              </a:solidFill>
            </a:endParaRPr>
          </a:p>
          <a:p>
            <a:pPr eaLnBrk="1" hangingPunct="1"/>
            <a:r>
              <a:rPr lang="en-US" sz="2400" dirty="0" smtClean="0">
                <a:solidFill>
                  <a:srgbClr val="0000FF"/>
                </a:solidFill>
              </a:rPr>
              <a:t>35820 </a:t>
            </a:r>
            <a:r>
              <a:rPr lang="en-US" sz="2400" dirty="0" smtClean="0">
                <a:solidFill>
                  <a:srgbClr val="0000FF"/>
                </a:solidFill>
              </a:rPr>
              <a:t>+ 25079 = 60899</a:t>
            </a:r>
          </a:p>
          <a:p>
            <a:pPr eaLnBrk="1" hangingPunct="1"/>
            <a:r>
              <a:rPr lang="en-US" sz="2400" dirty="0" smtClean="0">
                <a:solidFill>
                  <a:srgbClr val="0000FF"/>
                </a:solidFill>
              </a:rPr>
              <a:t>92684 – 45326 = 47358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1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2" dur="2000"/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7" dur="2000"/>
                                        <p:tgtEl>
                                          <p:spTgt spid="3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381000"/>
            <a:ext cx="8229600" cy="6477000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en-US" sz="2800" dirty="0" smtClean="0">
                <a:solidFill>
                  <a:srgbClr val="FF0066"/>
                </a:solidFill>
              </a:rPr>
              <a:t>14273 </a:t>
            </a:r>
            <a:r>
              <a:rPr lang="en-US" sz="2800" dirty="0" smtClean="0">
                <a:solidFill>
                  <a:srgbClr val="FF0066"/>
                </a:solidFill>
              </a:rPr>
              <a:t>x 3 = ? </a:t>
            </a:r>
          </a:p>
          <a:p>
            <a:pPr eaLnBrk="1" hangingPunct="1">
              <a:buFontTx/>
              <a:buNone/>
            </a:pPr>
            <a:endParaRPr lang="en-US" sz="2800" dirty="0" smtClean="0">
              <a:solidFill>
                <a:srgbClr val="FF0066"/>
              </a:solidFill>
            </a:endParaRPr>
          </a:p>
        </p:txBody>
      </p:sp>
      <p:sp>
        <p:nvSpPr>
          <p:cNvPr id="5124" name="Text Box 4"/>
          <p:cNvSpPr txBox="1">
            <a:spLocks noChangeArrowheads="1"/>
          </p:cNvSpPr>
          <p:nvPr/>
        </p:nvSpPr>
        <p:spPr bwMode="auto">
          <a:xfrm>
            <a:off x="304800" y="2438400"/>
            <a:ext cx="2971800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>
                <a:solidFill>
                  <a:srgbClr val="0000FF"/>
                </a:solidFill>
              </a:rPr>
              <a:t>     </a:t>
            </a:r>
            <a:r>
              <a:rPr lang="en-US" sz="3200">
                <a:solidFill>
                  <a:srgbClr val="FF0066"/>
                </a:solidFill>
              </a:rPr>
              <a:t>14273</a:t>
            </a:r>
          </a:p>
          <a:p>
            <a:pPr>
              <a:spcBef>
                <a:spcPct val="50000"/>
              </a:spcBef>
            </a:pPr>
            <a:r>
              <a:rPr lang="en-US" sz="3200">
                <a:solidFill>
                  <a:srgbClr val="0000FF"/>
                </a:solidFill>
              </a:rPr>
              <a:t>        </a:t>
            </a:r>
          </a:p>
        </p:txBody>
      </p:sp>
      <p:sp>
        <p:nvSpPr>
          <p:cNvPr id="5125" name="Line 5"/>
          <p:cNvSpPr>
            <a:spLocks noChangeShapeType="1"/>
          </p:cNvSpPr>
          <p:nvPr/>
        </p:nvSpPr>
        <p:spPr bwMode="auto">
          <a:xfrm>
            <a:off x="776288" y="3833813"/>
            <a:ext cx="1647825" cy="0"/>
          </a:xfrm>
          <a:prstGeom prst="line">
            <a:avLst/>
          </a:prstGeom>
          <a:noFill/>
          <a:ln w="28575">
            <a:solidFill>
              <a:srgbClr val="FF0066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26" name="Text Box 6"/>
          <p:cNvSpPr txBox="1">
            <a:spLocks noChangeArrowheads="1"/>
          </p:cNvSpPr>
          <p:nvPr/>
        </p:nvSpPr>
        <p:spPr bwMode="auto">
          <a:xfrm>
            <a:off x="1828800" y="3762375"/>
            <a:ext cx="45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>
                <a:solidFill>
                  <a:srgbClr val="FF0066"/>
                </a:solidFill>
              </a:rPr>
              <a:t>9</a:t>
            </a:r>
          </a:p>
        </p:txBody>
      </p:sp>
      <p:sp>
        <p:nvSpPr>
          <p:cNvPr id="5127" name="Text Box 7"/>
          <p:cNvSpPr txBox="1">
            <a:spLocks noChangeArrowheads="1"/>
          </p:cNvSpPr>
          <p:nvPr/>
        </p:nvSpPr>
        <p:spPr bwMode="auto">
          <a:xfrm>
            <a:off x="1600200" y="3763963"/>
            <a:ext cx="4572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>
                <a:solidFill>
                  <a:srgbClr val="FF0066"/>
                </a:solidFill>
              </a:rPr>
              <a:t>1</a:t>
            </a:r>
          </a:p>
        </p:txBody>
      </p:sp>
      <p:sp>
        <p:nvSpPr>
          <p:cNvPr id="5128" name="Text Box 8"/>
          <p:cNvSpPr txBox="1">
            <a:spLocks noChangeArrowheads="1"/>
          </p:cNvSpPr>
          <p:nvPr/>
        </p:nvSpPr>
        <p:spPr bwMode="auto">
          <a:xfrm>
            <a:off x="1381125" y="3786188"/>
            <a:ext cx="485775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>
                <a:solidFill>
                  <a:srgbClr val="FF0066"/>
                </a:solidFill>
              </a:rPr>
              <a:t>8</a:t>
            </a:r>
          </a:p>
        </p:txBody>
      </p:sp>
      <p:sp>
        <p:nvSpPr>
          <p:cNvPr id="5129" name="Text Box 9"/>
          <p:cNvSpPr txBox="1">
            <a:spLocks noChangeArrowheads="1"/>
          </p:cNvSpPr>
          <p:nvPr/>
        </p:nvSpPr>
        <p:spPr bwMode="auto">
          <a:xfrm rot="10685281" flipV="1">
            <a:off x="1109663" y="3783013"/>
            <a:ext cx="4572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>
                <a:solidFill>
                  <a:srgbClr val="FF0066"/>
                </a:solidFill>
              </a:rPr>
              <a:t>2</a:t>
            </a:r>
          </a:p>
        </p:txBody>
      </p:sp>
      <p:sp>
        <p:nvSpPr>
          <p:cNvPr id="5130" name="Text Box 10"/>
          <p:cNvSpPr txBox="1">
            <a:spLocks noChangeArrowheads="1"/>
          </p:cNvSpPr>
          <p:nvPr/>
        </p:nvSpPr>
        <p:spPr bwMode="auto">
          <a:xfrm>
            <a:off x="838200" y="3811588"/>
            <a:ext cx="4572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>
                <a:solidFill>
                  <a:srgbClr val="FF0066"/>
                </a:solidFill>
              </a:rPr>
              <a:t>4</a:t>
            </a:r>
          </a:p>
        </p:txBody>
      </p:sp>
      <p:sp>
        <p:nvSpPr>
          <p:cNvPr id="5133" name="Text Box 13"/>
          <p:cNvSpPr txBox="1">
            <a:spLocks noChangeArrowheads="1"/>
          </p:cNvSpPr>
          <p:nvPr/>
        </p:nvSpPr>
        <p:spPr bwMode="auto">
          <a:xfrm>
            <a:off x="2924175" y="2438400"/>
            <a:ext cx="5838825" cy="45720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0000FF"/>
                </a:solidFill>
              </a:rPr>
              <a:t> * </a:t>
            </a:r>
            <a:r>
              <a:rPr lang="en-US" sz="2400">
                <a:solidFill>
                  <a:srgbClr val="FF0066"/>
                </a:solidFill>
              </a:rPr>
              <a:t>3 nhân 3 bằng 9, viết 9</a:t>
            </a:r>
          </a:p>
        </p:txBody>
      </p:sp>
      <p:sp>
        <p:nvSpPr>
          <p:cNvPr id="5134" name="Text Box 14"/>
          <p:cNvSpPr txBox="1">
            <a:spLocks noChangeArrowheads="1"/>
          </p:cNvSpPr>
          <p:nvPr/>
        </p:nvSpPr>
        <p:spPr bwMode="auto">
          <a:xfrm>
            <a:off x="2881313" y="3057525"/>
            <a:ext cx="5881687" cy="519113"/>
          </a:xfrm>
          <a:prstGeom prst="rect">
            <a:avLst/>
          </a:prstGeom>
          <a:solidFill>
            <a:schemeClr val="hlink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0000FF"/>
                </a:solidFill>
              </a:rPr>
              <a:t> </a:t>
            </a:r>
            <a:r>
              <a:rPr lang="en-US" sz="2400">
                <a:solidFill>
                  <a:srgbClr val="0000FF"/>
                </a:solidFill>
              </a:rPr>
              <a:t>*</a:t>
            </a:r>
            <a:r>
              <a:rPr lang="en-US" sz="2400"/>
              <a:t> </a:t>
            </a:r>
            <a:r>
              <a:rPr lang="en-US" sz="2400">
                <a:solidFill>
                  <a:srgbClr val="FF0066"/>
                </a:solidFill>
              </a:rPr>
              <a:t>3 nhân 7 bằng 21,viết 1 nhớ 2 </a:t>
            </a:r>
          </a:p>
        </p:txBody>
      </p:sp>
      <p:sp>
        <p:nvSpPr>
          <p:cNvPr id="5135" name="Text Box 15"/>
          <p:cNvSpPr txBox="1">
            <a:spLocks noChangeArrowheads="1"/>
          </p:cNvSpPr>
          <p:nvPr/>
        </p:nvSpPr>
        <p:spPr bwMode="auto">
          <a:xfrm>
            <a:off x="2895600" y="3690938"/>
            <a:ext cx="5943600" cy="519112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/>
              <a:t> * </a:t>
            </a:r>
            <a:r>
              <a:rPr lang="en-US" sz="2400">
                <a:solidFill>
                  <a:srgbClr val="FF0066"/>
                </a:solidFill>
              </a:rPr>
              <a:t>3 nhân 2 bằng 6, thêm 2 bằng 8, viết 8 </a:t>
            </a:r>
          </a:p>
        </p:txBody>
      </p:sp>
      <p:sp>
        <p:nvSpPr>
          <p:cNvPr id="5136" name="Text Box 16"/>
          <p:cNvSpPr txBox="1">
            <a:spLocks noChangeArrowheads="1"/>
          </p:cNvSpPr>
          <p:nvPr/>
        </p:nvSpPr>
        <p:spPr bwMode="auto">
          <a:xfrm>
            <a:off x="2928938" y="4357688"/>
            <a:ext cx="5867400" cy="519112"/>
          </a:xfrm>
          <a:prstGeom prst="rect">
            <a:avLst/>
          </a:prstGeom>
          <a:solidFill>
            <a:schemeClr val="folHlink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0000FF"/>
                </a:solidFill>
              </a:rPr>
              <a:t> * </a:t>
            </a:r>
            <a:r>
              <a:rPr lang="en-US" sz="2400">
                <a:solidFill>
                  <a:srgbClr val="FF0066"/>
                </a:solidFill>
              </a:rPr>
              <a:t>3 nhân 4 bằng 12, viết 2 nhớ 1</a:t>
            </a:r>
          </a:p>
        </p:txBody>
      </p:sp>
      <p:sp>
        <p:nvSpPr>
          <p:cNvPr id="5137" name="Text Box 17"/>
          <p:cNvSpPr txBox="1">
            <a:spLocks noChangeArrowheads="1"/>
          </p:cNvSpPr>
          <p:nvPr/>
        </p:nvSpPr>
        <p:spPr bwMode="auto">
          <a:xfrm>
            <a:off x="2909888" y="4995863"/>
            <a:ext cx="5853112" cy="519112"/>
          </a:xfrm>
          <a:prstGeom prst="rect">
            <a:avLst/>
          </a:prstGeom>
          <a:solidFill>
            <a:srgbClr val="E1F8A6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0000FF"/>
                </a:solidFill>
              </a:rPr>
              <a:t> * </a:t>
            </a:r>
            <a:r>
              <a:rPr lang="en-US" sz="2400">
                <a:solidFill>
                  <a:srgbClr val="FF0066"/>
                </a:solidFill>
              </a:rPr>
              <a:t>3 nhân 1 bằng 3, thêm 1 bằng 4,viết 4</a:t>
            </a:r>
          </a:p>
        </p:txBody>
      </p:sp>
      <p:sp>
        <p:nvSpPr>
          <p:cNvPr id="5138" name="Text Box 18"/>
          <p:cNvSpPr txBox="1">
            <a:spLocks noChangeArrowheads="1"/>
          </p:cNvSpPr>
          <p:nvPr/>
        </p:nvSpPr>
        <p:spPr bwMode="auto">
          <a:xfrm>
            <a:off x="1600200" y="3309938"/>
            <a:ext cx="6096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/>
              <a:t>  </a:t>
            </a:r>
            <a:r>
              <a:rPr lang="en-US" sz="2800">
                <a:solidFill>
                  <a:srgbClr val="FF0066"/>
                </a:solidFill>
              </a:rPr>
              <a:t>3</a:t>
            </a:r>
          </a:p>
        </p:txBody>
      </p:sp>
      <p:sp>
        <p:nvSpPr>
          <p:cNvPr id="5139" name="Text Box 19"/>
          <p:cNvSpPr txBox="1">
            <a:spLocks noChangeArrowheads="1"/>
          </p:cNvSpPr>
          <p:nvPr/>
        </p:nvSpPr>
        <p:spPr bwMode="auto">
          <a:xfrm>
            <a:off x="990600" y="3267075"/>
            <a:ext cx="609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FF0066"/>
                </a:solidFill>
              </a:rPr>
              <a:t>x</a:t>
            </a:r>
          </a:p>
        </p:txBody>
      </p:sp>
      <p:sp>
        <p:nvSpPr>
          <p:cNvPr id="5144" name="AutoShape 24"/>
          <p:cNvSpPr>
            <a:spLocks noChangeArrowheads="1"/>
          </p:cNvSpPr>
          <p:nvPr/>
        </p:nvSpPr>
        <p:spPr bwMode="auto">
          <a:xfrm>
            <a:off x="304800" y="5867400"/>
            <a:ext cx="7924800" cy="762000"/>
          </a:xfrm>
          <a:prstGeom prst="horizontalScroll">
            <a:avLst>
              <a:gd name="adj" fmla="val 12500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200">
                <a:solidFill>
                  <a:srgbClr val="FF0066"/>
                </a:solidFill>
              </a:rPr>
              <a:t>14273  X 3 =  42819</a:t>
            </a:r>
            <a:r>
              <a:rPr lang="en-US" sz="320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2" dur="2000"/>
                                        <p:tgtEl>
                                          <p:spTgt spid="51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51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1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3" dur="2000"/>
                                        <p:tgtEl>
                                          <p:spTgt spid="5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8" dur="2000"/>
                                        <p:tgtEl>
                                          <p:spTgt spid="5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51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51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51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51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51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51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51" dur="2000"/>
                                        <p:tgtEl>
                                          <p:spTgt spid="5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51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51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62" dur="2000"/>
                                        <p:tgtEl>
                                          <p:spTgt spid="5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51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51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2000"/>
                                        <p:tgtEl>
                                          <p:spTgt spid="5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 nodeType="clickPar">
                      <p:stCondLst>
                        <p:cond delay="indefinite"/>
                      </p:stCondLst>
                      <p:childTnLst>
                        <p:par>
                          <p:cTn id="7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51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51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 nodeType="clickPar">
                      <p:stCondLst>
                        <p:cond delay="indefinite"/>
                      </p:stCondLst>
                      <p:childTnLst>
                        <p:par>
                          <p:cTn id="8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2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84" dur="2000"/>
                                        <p:tgtEl>
                                          <p:spTgt spid="5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 nodeType="clickPar">
                      <p:stCondLst>
                        <p:cond delay="indefinite"/>
                      </p:stCondLst>
                      <p:childTnLst>
                        <p:par>
                          <p:cTn id="8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51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51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 nodeType="clickPar">
                      <p:stCondLst>
                        <p:cond delay="indefinite"/>
                      </p:stCondLst>
                      <p:childTnLst>
                        <p:par>
                          <p:cTn id="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3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95" dur="2000"/>
                                        <p:tgtEl>
                                          <p:spTgt spid="51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5" grpId="0" animBg="1"/>
      <p:bldP spid="5126" grpId="0"/>
      <p:bldP spid="5127" grpId="0"/>
      <p:bldP spid="5128" grpId="0"/>
      <p:bldP spid="5129" grpId="0"/>
      <p:bldP spid="5130" grpId="0"/>
      <p:bldP spid="5133" grpId="0" animBg="1"/>
      <p:bldP spid="5134" grpId="0" animBg="1"/>
      <p:bldP spid="5135" grpId="0" animBg="1"/>
      <p:bldP spid="5136" grpId="0" animBg="1"/>
      <p:bldP spid="5137" grpId="0" animBg="1"/>
      <p:bldP spid="5138" grpId="0"/>
      <p:bldP spid="5139" grpId="0"/>
      <p:bldP spid="514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533400" y="762000"/>
            <a:ext cx="8458200" cy="4525963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2800" dirty="0" smtClean="0"/>
              <a:t> </a:t>
            </a:r>
            <a:endParaRPr lang="en-US" sz="2800" dirty="0" smtClean="0"/>
          </a:p>
        </p:txBody>
      </p:sp>
      <p:grpSp>
        <p:nvGrpSpPr>
          <p:cNvPr id="2" name="Group 15"/>
          <p:cNvGrpSpPr>
            <a:grpSpLocks/>
          </p:cNvGrpSpPr>
          <p:nvPr/>
        </p:nvGrpSpPr>
        <p:grpSpPr bwMode="auto">
          <a:xfrm>
            <a:off x="738188" y="2757488"/>
            <a:ext cx="7681912" cy="2209800"/>
            <a:chOff x="465" y="2448"/>
            <a:chExt cx="4839" cy="1392"/>
          </a:xfrm>
        </p:grpSpPr>
        <p:graphicFrame>
          <p:nvGraphicFramePr>
            <p:cNvPr id="1026" name="Object 8"/>
            <p:cNvGraphicFramePr>
              <a:graphicFrameLocks noChangeAspect="1"/>
            </p:cNvGraphicFramePr>
            <p:nvPr/>
          </p:nvGraphicFramePr>
          <p:xfrm>
            <a:off x="465" y="2535"/>
            <a:ext cx="1071" cy="12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30" name="Equation" r:id="rId3" imgW="317225" imgH="355292" progId="Equation.3">
                    <p:embed/>
                  </p:oleObj>
                </mc:Choice>
                <mc:Fallback>
                  <p:oleObj name="Equation" r:id="rId3" imgW="317225" imgH="355292" progId="Equation.3">
                    <p:embed/>
                    <p:pic>
                      <p:nvPicPr>
                        <p:cNvPr id="0" name="Object 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65" y="2535"/>
                          <a:ext cx="1071" cy="120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027" name="Object 10"/>
            <p:cNvGraphicFramePr>
              <a:graphicFrameLocks noChangeAspect="1"/>
            </p:cNvGraphicFramePr>
            <p:nvPr/>
          </p:nvGraphicFramePr>
          <p:xfrm>
            <a:off x="1632" y="2496"/>
            <a:ext cx="1075" cy="134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31" name="Equation" r:id="rId5" imgW="304668" imgH="380835" progId="Equation.3">
                    <p:embed/>
                  </p:oleObj>
                </mc:Choice>
                <mc:Fallback>
                  <p:oleObj name="Equation" r:id="rId5" imgW="304668" imgH="380835" progId="Equation.3">
                    <p:embed/>
                    <p:pic>
                      <p:nvPicPr>
                        <p:cNvPr id="0" name="Object 10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632" y="2496"/>
                          <a:ext cx="1075" cy="1344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028" name="Object 13"/>
            <p:cNvGraphicFramePr>
              <a:graphicFrameLocks noChangeAspect="1"/>
            </p:cNvGraphicFramePr>
            <p:nvPr/>
          </p:nvGraphicFramePr>
          <p:xfrm>
            <a:off x="2980" y="2459"/>
            <a:ext cx="1106" cy="137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32" name="Equation" r:id="rId7" imgW="266584" imgH="380835" progId="Equation.3">
                    <p:embed/>
                  </p:oleObj>
                </mc:Choice>
                <mc:Fallback>
                  <p:oleObj name="Equation" r:id="rId7" imgW="266584" imgH="380835" progId="Equation.3">
                    <p:embed/>
                    <p:pic>
                      <p:nvPicPr>
                        <p:cNvPr id="0" name="Object 1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980" y="2459"/>
                          <a:ext cx="1106" cy="1378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029" name="Object 14"/>
            <p:cNvGraphicFramePr>
              <a:graphicFrameLocks noChangeAspect="1"/>
            </p:cNvGraphicFramePr>
            <p:nvPr/>
          </p:nvGraphicFramePr>
          <p:xfrm>
            <a:off x="4330" y="2448"/>
            <a:ext cx="974" cy="139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33" name="Equation" r:id="rId9" imgW="266584" imgH="380835" progId="Equation.3">
                    <p:embed/>
                  </p:oleObj>
                </mc:Choice>
                <mc:Fallback>
                  <p:oleObj name="Equation" r:id="rId9" imgW="266584" imgH="380835" progId="Equation.3">
                    <p:embed/>
                    <p:pic>
                      <p:nvPicPr>
                        <p:cNvPr id="0" name="Object 1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330" y="2448"/>
                          <a:ext cx="974" cy="1392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609600"/>
            <a:ext cx="8229600" cy="4525963"/>
          </a:xfrm>
        </p:spPr>
        <p:txBody>
          <a:bodyPr/>
          <a:lstStyle/>
          <a:p>
            <a:pPr eaLnBrk="1" hangingPunct="1">
              <a:buFontTx/>
              <a:buNone/>
            </a:pPr>
            <a:endParaRPr lang="en-US" dirty="0" smtClean="0">
              <a:solidFill>
                <a:srgbClr val="FF0066"/>
              </a:solidFill>
            </a:endParaRPr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685800" y="1066800"/>
            <a:ext cx="7681913" cy="2209800"/>
            <a:chOff x="465" y="2448"/>
            <a:chExt cx="4839" cy="1392"/>
          </a:xfrm>
        </p:grpSpPr>
        <p:graphicFrame>
          <p:nvGraphicFramePr>
            <p:cNvPr id="2050" name="Object 5"/>
            <p:cNvGraphicFramePr>
              <a:graphicFrameLocks noChangeAspect="1"/>
            </p:cNvGraphicFramePr>
            <p:nvPr/>
          </p:nvGraphicFramePr>
          <p:xfrm>
            <a:off x="465" y="2535"/>
            <a:ext cx="1071" cy="12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054" name="Equation" r:id="rId3" imgW="317225" imgH="355292" progId="Equation.3">
                    <p:embed/>
                  </p:oleObj>
                </mc:Choice>
                <mc:Fallback>
                  <p:oleObj name="Equation" r:id="rId3" imgW="317225" imgH="355292" progId="Equation.3">
                    <p:embed/>
                    <p:pic>
                      <p:nvPicPr>
                        <p:cNvPr id="0" name="Object 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65" y="2535"/>
                          <a:ext cx="1071" cy="120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051" name="Object 6"/>
            <p:cNvGraphicFramePr>
              <a:graphicFrameLocks noChangeAspect="1"/>
            </p:cNvGraphicFramePr>
            <p:nvPr/>
          </p:nvGraphicFramePr>
          <p:xfrm>
            <a:off x="1632" y="2496"/>
            <a:ext cx="1075" cy="134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055" name="Equation" r:id="rId5" imgW="304668" imgH="380835" progId="Equation.3">
                    <p:embed/>
                  </p:oleObj>
                </mc:Choice>
                <mc:Fallback>
                  <p:oleObj name="Equation" r:id="rId5" imgW="304668" imgH="380835" progId="Equation.3">
                    <p:embed/>
                    <p:pic>
                      <p:nvPicPr>
                        <p:cNvPr id="0" name="Object 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632" y="2496"/>
                          <a:ext cx="1075" cy="1344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052" name="Object 7"/>
            <p:cNvGraphicFramePr>
              <a:graphicFrameLocks noChangeAspect="1"/>
            </p:cNvGraphicFramePr>
            <p:nvPr/>
          </p:nvGraphicFramePr>
          <p:xfrm>
            <a:off x="2980" y="2459"/>
            <a:ext cx="1106" cy="137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056" name="Equation" r:id="rId7" imgW="266584" imgH="380835" progId="Equation.3">
                    <p:embed/>
                  </p:oleObj>
                </mc:Choice>
                <mc:Fallback>
                  <p:oleObj name="Equation" r:id="rId7" imgW="266584" imgH="380835" progId="Equation.3">
                    <p:embed/>
                    <p:pic>
                      <p:nvPicPr>
                        <p:cNvPr id="0" name="Object 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980" y="2459"/>
                          <a:ext cx="1106" cy="1378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053" name="Object 8"/>
            <p:cNvGraphicFramePr>
              <a:graphicFrameLocks noChangeAspect="1"/>
            </p:cNvGraphicFramePr>
            <p:nvPr/>
          </p:nvGraphicFramePr>
          <p:xfrm>
            <a:off x="4330" y="2448"/>
            <a:ext cx="974" cy="139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057" name="Equation" r:id="rId9" imgW="266584" imgH="380835" progId="Equation.3">
                    <p:embed/>
                  </p:oleObj>
                </mc:Choice>
                <mc:Fallback>
                  <p:oleObj name="Equation" r:id="rId9" imgW="266584" imgH="380835" progId="Equation.3">
                    <p:embed/>
                    <p:pic>
                      <p:nvPicPr>
                        <p:cNvPr id="0" name="Object 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330" y="2448"/>
                          <a:ext cx="974" cy="1392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9225" name="Text Box 9"/>
          <p:cNvSpPr txBox="1">
            <a:spLocks noChangeArrowheads="1"/>
          </p:cNvSpPr>
          <p:nvPr/>
        </p:nvSpPr>
        <p:spPr bwMode="auto">
          <a:xfrm>
            <a:off x="990600" y="2438400"/>
            <a:ext cx="15240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>
                <a:solidFill>
                  <a:srgbClr val="FF0066"/>
                </a:solidFill>
              </a:rPr>
              <a:t>64578</a:t>
            </a:r>
          </a:p>
        </p:txBody>
      </p:sp>
      <p:sp>
        <p:nvSpPr>
          <p:cNvPr id="9226" name="Text Box 10"/>
          <p:cNvSpPr txBox="1">
            <a:spLocks noChangeArrowheads="1"/>
          </p:cNvSpPr>
          <p:nvPr/>
        </p:nvSpPr>
        <p:spPr bwMode="auto">
          <a:xfrm>
            <a:off x="2819400" y="2362200"/>
            <a:ext cx="15240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>
                <a:solidFill>
                  <a:srgbClr val="FF0066"/>
                </a:solidFill>
              </a:rPr>
              <a:t>81458</a:t>
            </a:r>
          </a:p>
        </p:txBody>
      </p:sp>
      <p:sp>
        <p:nvSpPr>
          <p:cNvPr id="9227" name="Text Box 11"/>
          <p:cNvSpPr txBox="1">
            <a:spLocks noChangeArrowheads="1"/>
          </p:cNvSpPr>
          <p:nvPr/>
        </p:nvSpPr>
        <p:spPr bwMode="auto">
          <a:xfrm>
            <a:off x="4833938" y="2362200"/>
            <a:ext cx="1676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>
                <a:solidFill>
                  <a:srgbClr val="FF0066"/>
                </a:solidFill>
              </a:rPr>
              <a:t>68368</a:t>
            </a:r>
          </a:p>
        </p:txBody>
      </p:sp>
      <p:sp>
        <p:nvSpPr>
          <p:cNvPr id="9228" name="Text Box 12"/>
          <p:cNvSpPr txBox="1">
            <a:spLocks noChangeArrowheads="1"/>
          </p:cNvSpPr>
          <p:nvPr/>
        </p:nvSpPr>
        <p:spPr bwMode="auto">
          <a:xfrm>
            <a:off x="7010400" y="2362200"/>
            <a:ext cx="16002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>
                <a:solidFill>
                  <a:srgbClr val="FF0066"/>
                </a:solidFill>
              </a:rPr>
              <a:t>75400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2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2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2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2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92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92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92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92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5" grpId="0"/>
      <p:bldP spid="9226" grpId="0"/>
      <p:bldP spid="9227" grpId="0"/>
      <p:bldP spid="922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85800" y="762000"/>
            <a:ext cx="7924800" cy="4525963"/>
          </a:xfrm>
        </p:spPr>
        <p:txBody>
          <a:bodyPr/>
          <a:lstStyle/>
          <a:p>
            <a:pPr eaLnBrk="1" hangingPunct="1"/>
            <a:r>
              <a:rPr lang="en-US" sz="2800" dirty="0" err="1" smtClean="0">
                <a:solidFill>
                  <a:srgbClr val="FF0066"/>
                </a:solidFill>
              </a:rPr>
              <a:t>Bài</a:t>
            </a:r>
            <a:r>
              <a:rPr lang="en-US" sz="2800" dirty="0" smtClean="0">
                <a:solidFill>
                  <a:srgbClr val="FF0066"/>
                </a:solidFill>
              </a:rPr>
              <a:t> </a:t>
            </a:r>
            <a:r>
              <a:rPr lang="en-US" sz="2800" dirty="0" smtClean="0">
                <a:solidFill>
                  <a:srgbClr val="FF0066"/>
                </a:solidFill>
              </a:rPr>
              <a:t> </a:t>
            </a:r>
            <a:r>
              <a:rPr lang="en-US" sz="2800" dirty="0" smtClean="0">
                <a:solidFill>
                  <a:srgbClr val="FF0066"/>
                </a:solidFill>
              </a:rPr>
              <a:t>2 </a:t>
            </a:r>
            <a:r>
              <a:rPr lang="en-US" sz="2800" dirty="0" err="1" smtClean="0">
                <a:solidFill>
                  <a:srgbClr val="FF0066"/>
                </a:solidFill>
              </a:rPr>
              <a:t>điền</a:t>
            </a:r>
            <a:r>
              <a:rPr lang="en-US" sz="2800" dirty="0" smtClean="0">
                <a:solidFill>
                  <a:srgbClr val="FF0066"/>
                </a:solidFill>
              </a:rPr>
              <a:t> </a:t>
            </a:r>
            <a:r>
              <a:rPr lang="en-US" sz="2800" dirty="0" err="1" smtClean="0">
                <a:solidFill>
                  <a:srgbClr val="FF0066"/>
                </a:solidFill>
              </a:rPr>
              <a:t>số</a:t>
            </a:r>
            <a:r>
              <a:rPr lang="en-US" sz="2800" dirty="0" smtClean="0">
                <a:solidFill>
                  <a:srgbClr val="FF0066"/>
                </a:solidFill>
              </a:rPr>
              <a:t> :</a:t>
            </a:r>
          </a:p>
          <a:p>
            <a:pPr eaLnBrk="1" hangingPunct="1"/>
            <a:endParaRPr lang="en-US" sz="2800" dirty="0" smtClean="0">
              <a:solidFill>
                <a:srgbClr val="FF0066"/>
              </a:solidFill>
            </a:endParaRPr>
          </a:p>
        </p:txBody>
      </p:sp>
      <p:graphicFrame>
        <p:nvGraphicFramePr>
          <p:cNvPr id="10335" name="Group 95"/>
          <p:cNvGraphicFramePr>
            <a:graphicFrameLocks noGrp="1"/>
          </p:cNvGraphicFramePr>
          <p:nvPr>
            <p:ph sz="half" idx="2"/>
          </p:nvPr>
        </p:nvGraphicFramePr>
        <p:xfrm>
          <a:off x="1219200" y="1676400"/>
          <a:ext cx="6705600" cy="3154363"/>
        </p:xfrm>
        <a:graphic>
          <a:graphicData uri="http://schemas.openxmlformats.org/drawingml/2006/table">
            <a:tbl>
              <a:tblPr/>
              <a:tblGrid>
                <a:gridCol w="1347788"/>
                <a:gridCol w="1901825"/>
                <a:gridCol w="1855787"/>
                <a:gridCol w="1600200"/>
              </a:tblGrid>
              <a:tr h="1050925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Thừa số</a:t>
                      </a: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19091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13070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10709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1052513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Thừa số 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1F8A6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</a:tr>
              <a:tr h="1050925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Tích 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0330" name="Text Box 90"/>
          <p:cNvSpPr txBox="1">
            <a:spLocks noChangeArrowheads="1"/>
          </p:cNvSpPr>
          <p:nvPr/>
        </p:nvSpPr>
        <p:spPr bwMode="auto">
          <a:xfrm>
            <a:off x="2743200" y="4038600"/>
            <a:ext cx="1447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FF0066"/>
                </a:solidFill>
              </a:rPr>
              <a:t>95455</a:t>
            </a:r>
          </a:p>
        </p:txBody>
      </p:sp>
      <p:sp>
        <p:nvSpPr>
          <p:cNvPr id="10331" name="Text Box 91"/>
          <p:cNvSpPr txBox="1">
            <a:spLocks noChangeArrowheads="1"/>
          </p:cNvSpPr>
          <p:nvPr/>
        </p:nvSpPr>
        <p:spPr bwMode="auto">
          <a:xfrm>
            <a:off x="4648200" y="4038600"/>
            <a:ext cx="1447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FF0066"/>
                </a:solidFill>
              </a:rPr>
              <a:t>78420</a:t>
            </a:r>
          </a:p>
        </p:txBody>
      </p:sp>
      <p:sp>
        <p:nvSpPr>
          <p:cNvPr id="10332" name="Text Box 92"/>
          <p:cNvSpPr txBox="1">
            <a:spLocks noChangeArrowheads="1"/>
          </p:cNvSpPr>
          <p:nvPr/>
        </p:nvSpPr>
        <p:spPr bwMode="auto">
          <a:xfrm>
            <a:off x="6400800" y="4038600"/>
            <a:ext cx="1447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FF0066"/>
                </a:solidFill>
              </a:rPr>
              <a:t>74963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03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3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8" dur="2000"/>
                                        <p:tgtEl>
                                          <p:spTgt spid="103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103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103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30" grpId="0"/>
      <p:bldP spid="10331" grpId="0"/>
      <p:bldP spid="1033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838200"/>
            <a:ext cx="8229600" cy="4525963"/>
          </a:xfrm>
        </p:spPr>
        <p:txBody>
          <a:bodyPr/>
          <a:lstStyle/>
          <a:p>
            <a:pPr marL="0" indent="0" eaLnBrk="1" hangingPunct="1">
              <a:lnSpc>
                <a:spcPct val="90000"/>
              </a:lnSpc>
              <a:buNone/>
            </a:pPr>
            <a:r>
              <a:rPr lang="en-US" sz="2800" dirty="0" err="1" smtClean="0">
                <a:solidFill>
                  <a:srgbClr val="FF0066"/>
                </a:solidFill>
              </a:rPr>
              <a:t>Bài</a:t>
            </a:r>
            <a:r>
              <a:rPr lang="en-US" sz="2800" dirty="0" smtClean="0">
                <a:solidFill>
                  <a:srgbClr val="FF0066"/>
                </a:solidFill>
              </a:rPr>
              <a:t> </a:t>
            </a:r>
            <a:r>
              <a:rPr lang="en-US" sz="2800" dirty="0" smtClean="0">
                <a:solidFill>
                  <a:srgbClr val="FF0066"/>
                </a:solidFill>
              </a:rPr>
              <a:t> 3</a:t>
            </a:r>
            <a:r>
              <a:rPr lang="en-US" sz="2800" dirty="0" smtClean="0">
                <a:solidFill>
                  <a:srgbClr val="0000FF"/>
                </a:solidFill>
              </a:rPr>
              <a:t>Lần </a:t>
            </a:r>
            <a:r>
              <a:rPr lang="en-US" sz="2800" dirty="0" err="1" smtClean="0">
                <a:solidFill>
                  <a:srgbClr val="0000FF"/>
                </a:solidFill>
              </a:rPr>
              <a:t>đầu</a:t>
            </a:r>
            <a:r>
              <a:rPr lang="en-US" sz="2800" dirty="0" smtClean="0">
                <a:solidFill>
                  <a:srgbClr val="0000FF"/>
                </a:solidFill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</a:rPr>
              <a:t>người</a:t>
            </a:r>
            <a:r>
              <a:rPr lang="en-US" sz="2800" dirty="0" smtClean="0">
                <a:solidFill>
                  <a:srgbClr val="0000FF"/>
                </a:solidFill>
              </a:rPr>
              <a:t> ta </a:t>
            </a:r>
            <a:r>
              <a:rPr lang="en-US" sz="2800" dirty="0" err="1" smtClean="0">
                <a:solidFill>
                  <a:srgbClr val="0000FF"/>
                </a:solidFill>
              </a:rPr>
              <a:t>chuyển</a:t>
            </a:r>
            <a:r>
              <a:rPr lang="en-US" sz="2800" dirty="0" smtClean="0">
                <a:solidFill>
                  <a:srgbClr val="0000FF"/>
                </a:solidFill>
              </a:rPr>
              <a:t> 27150kg </a:t>
            </a:r>
            <a:r>
              <a:rPr lang="en-US" sz="2800" dirty="0" err="1" smtClean="0">
                <a:solidFill>
                  <a:srgbClr val="0000FF"/>
                </a:solidFill>
              </a:rPr>
              <a:t>thóc</a:t>
            </a:r>
            <a:r>
              <a:rPr lang="en-US" sz="2800" dirty="0" smtClean="0">
                <a:solidFill>
                  <a:srgbClr val="0000FF"/>
                </a:solidFill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</a:rPr>
              <a:t>vào</a:t>
            </a:r>
            <a:r>
              <a:rPr lang="en-US" sz="2800" dirty="0" smtClean="0">
                <a:solidFill>
                  <a:srgbClr val="0000FF"/>
                </a:solidFill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</a:rPr>
              <a:t>kho</a:t>
            </a:r>
            <a:r>
              <a:rPr lang="en-US" sz="2800" dirty="0" smtClean="0">
                <a:solidFill>
                  <a:srgbClr val="0000FF"/>
                </a:solidFill>
              </a:rPr>
              <a:t>, </a:t>
            </a:r>
            <a:r>
              <a:rPr lang="en-US" sz="2800" dirty="0" err="1" smtClean="0">
                <a:solidFill>
                  <a:srgbClr val="0000FF"/>
                </a:solidFill>
              </a:rPr>
              <a:t>lần</a:t>
            </a:r>
            <a:r>
              <a:rPr lang="en-US" sz="2800" dirty="0" smtClean="0">
                <a:solidFill>
                  <a:srgbClr val="0000FF"/>
                </a:solidFill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</a:rPr>
              <a:t>sau</a:t>
            </a:r>
            <a:r>
              <a:rPr lang="en-US" sz="2800" dirty="0" smtClean="0">
                <a:solidFill>
                  <a:srgbClr val="0000FF"/>
                </a:solidFill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</a:rPr>
              <a:t>chuyển</a:t>
            </a:r>
            <a:r>
              <a:rPr lang="en-US" sz="2800" dirty="0" smtClean="0">
                <a:solidFill>
                  <a:srgbClr val="0000FF"/>
                </a:solidFill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</a:rPr>
              <a:t>được</a:t>
            </a:r>
            <a:r>
              <a:rPr lang="en-US" sz="2800" dirty="0" smtClean="0">
                <a:solidFill>
                  <a:srgbClr val="0000FF"/>
                </a:solidFill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</a:rPr>
              <a:t>số</a:t>
            </a:r>
            <a:r>
              <a:rPr lang="en-US" sz="2800" dirty="0" smtClean="0">
                <a:solidFill>
                  <a:srgbClr val="0000FF"/>
                </a:solidFill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</a:rPr>
              <a:t>thóc</a:t>
            </a:r>
            <a:r>
              <a:rPr lang="en-US" sz="2800" dirty="0" smtClean="0">
                <a:solidFill>
                  <a:srgbClr val="0000FF"/>
                </a:solidFill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</a:rPr>
              <a:t>gấp</a:t>
            </a:r>
            <a:r>
              <a:rPr lang="en-US" sz="2800" dirty="0" smtClean="0">
                <a:solidFill>
                  <a:srgbClr val="0000FF"/>
                </a:solidFill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</a:rPr>
              <a:t>đôi</a:t>
            </a:r>
            <a:r>
              <a:rPr lang="en-US" sz="2800" dirty="0" smtClean="0">
                <a:solidFill>
                  <a:srgbClr val="0000FF"/>
                </a:solidFill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</a:rPr>
              <a:t>lần</a:t>
            </a:r>
            <a:r>
              <a:rPr lang="en-US" sz="2800" dirty="0" smtClean="0">
                <a:solidFill>
                  <a:srgbClr val="0000FF"/>
                </a:solidFill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</a:rPr>
              <a:t>đầu</a:t>
            </a:r>
            <a:r>
              <a:rPr lang="en-US" sz="2800" dirty="0" smtClean="0">
                <a:solidFill>
                  <a:srgbClr val="0000FF"/>
                </a:solidFill>
              </a:rPr>
              <a:t>. </a:t>
            </a:r>
            <a:r>
              <a:rPr lang="en-US" sz="2800" dirty="0" err="1" smtClean="0">
                <a:solidFill>
                  <a:srgbClr val="0000FF"/>
                </a:solidFill>
              </a:rPr>
              <a:t>Hỏi</a:t>
            </a:r>
            <a:r>
              <a:rPr lang="en-US" sz="2800" dirty="0" smtClean="0">
                <a:solidFill>
                  <a:srgbClr val="0000FF"/>
                </a:solidFill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</a:rPr>
              <a:t>cả</a:t>
            </a:r>
            <a:r>
              <a:rPr lang="en-US" sz="2800" dirty="0" smtClean="0">
                <a:solidFill>
                  <a:srgbClr val="0000FF"/>
                </a:solidFill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</a:rPr>
              <a:t>hai</a:t>
            </a:r>
            <a:r>
              <a:rPr lang="en-US" sz="2800" dirty="0" smtClean="0">
                <a:solidFill>
                  <a:srgbClr val="0000FF"/>
                </a:solidFill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</a:rPr>
              <a:t>lần</a:t>
            </a:r>
            <a:r>
              <a:rPr lang="en-US" sz="2800" dirty="0" smtClean="0">
                <a:solidFill>
                  <a:srgbClr val="0000FF"/>
                </a:solidFill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</a:rPr>
              <a:t>chuyển</a:t>
            </a:r>
            <a:r>
              <a:rPr lang="en-US" sz="2800" dirty="0" smtClean="0">
                <a:solidFill>
                  <a:srgbClr val="0000FF"/>
                </a:solidFill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</a:rPr>
              <a:t>vào</a:t>
            </a:r>
            <a:r>
              <a:rPr lang="en-US" sz="2800" dirty="0" smtClean="0">
                <a:solidFill>
                  <a:srgbClr val="0000FF"/>
                </a:solidFill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</a:rPr>
              <a:t>kho</a:t>
            </a:r>
            <a:r>
              <a:rPr lang="en-US" sz="2800" dirty="0" smtClean="0">
                <a:solidFill>
                  <a:srgbClr val="0000FF"/>
                </a:solidFill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</a:rPr>
              <a:t>được</a:t>
            </a:r>
            <a:r>
              <a:rPr lang="en-US" sz="2800" dirty="0" smtClean="0">
                <a:solidFill>
                  <a:srgbClr val="0000FF"/>
                </a:solidFill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</a:rPr>
              <a:t>bao</a:t>
            </a:r>
            <a:r>
              <a:rPr lang="en-US" sz="2800" dirty="0" smtClean="0">
                <a:solidFill>
                  <a:srgbClr val="0000FF"/>
                </a:solidFill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</a:rPr>
              <a:t>nhiêu</a:t>
            </a:r>
            <a:r>
              <a:rPr lang="en-US" sz="2800" dirty="0" smtClean="0">
                <a:solidFill>
                  <a:srgbClr val="0000FF"/>
                </a:solidFill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</a:rPr>
              <a:t>ki</a:t>
            </a:r>
            <a:r>
              <a:rPr lang="en-US" sz="2800" dirty="0" smtClean="0">
                <a:solidFill>
                  <a:srgbClr val="0000FF"/>
                </a:solidFill>
              </a:rPr>
              <a:t> – </a:t>
            </a:r>
            <a:r>
              <a:rPr lang="en-US" sz="2800" dirty="0" err="1" smtClean="0">
                <a:solidFill>
                  <a:srgbClr val="0000FF"/>
                </a:solidFill>
              </a:rPr>
              <a:t>lô</a:t>
            </a:r>
            <a:r>
              <a:rPr lang="en-US" sz="2800" dirty="0" smtClean="0">
                <a:solidFill>
                  <a:srgbClr val="0000FF"/>
                </a:solidFill>
              </a:rPr>
              <a:t> – gam </a:t>
            </a:r>
            <a:r>
              <a:rPr lang="en-US" sz="2800" dirty="0" err="1" smtClean="0">
                <a:solidFill>
                  <a:srgbClr val="0000FF"/>
                </a:solidFill>
              </a:rPr>
              <a:t>thóc</a:t>
            </a:r>
            <a:r>
              <a:rPr lang="en-US" sz="2800" dirty="0" smtClean="0">
                <a:solidFill>
                  <a:srgbClr val="0000FF"/>
                </a:solidFill>
              </a:rPr>
              <a:t> ?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sz="2800" dirty="0" smtClean="0">
              <a:solidFill>
                <a:srgbClr val="0000FF"/>
              </a:solidFill>
            </a:endParaRPr>
          </a:p>
          <a:p>
            <a:pPr eaLnBrk="1" hangingPunct="1">
              <a:lnSpc>
                <a:spcPct val="90000"/>
              </a:lnSpc>
            </a:pPr>
            <a:endParaRPr lang="en-US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E1F8A6"/>
            </a:gs>
            <a:gs pos="100000">
              <a:schemeClr val="accent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838200"/>
            <a:ext cx="8229600" cy="5287963"/>
          </a:xfrm>
        </p:spPr>
        <p:txBody>
          <a:bodyPr/>
          <a:lstStyle/>
          <a:p>
            <a:pPr marL="0" indent="0" algn="ctr" eaLnBrk="1" hangingPunct="1">
              <a:buNone/>
            </a:pPr>
            <a:r>
              <a:rPr lang="en-US" dirty="0" err="1" smtClean="0">
                <a:solidFill>
                  <a:srgbClr val="FF0066"/>
                </a:solidFill>
              </a:rPr>
              <a:t>Giải</a:t>
            </a:r>
            <a:r>
              <a:rPr lang="en-US" dirty="0" smtClean="0"/>
              <a:t> </a:t>
            </a:r>
            <a:endParaRPr lang="en-US" dirty="0" smtClean="0"/>
          </a:p>
          <a:p>
            <a:pPr marL="0" indent="0" algn="ctr" eaLnBrk="1" hangingPunct="1">
              <a:buNone/>
            </a:pPr>
            <a:r>
              <a:rPr lang="en-US" dirty="0" smtClean="0">
                <a:solidFill>
                  <a:srgbClr val="0000FF"/>
                </a:solidFill>
              </a:rPr>
              <a:t>      </a:t>
            </a:r>
            <a:r>
              <a:rPr lang="en-US" dirty="0" err="1" smtClean="0">
                <a:solidFill>
                  <a:srgbClr val="0000FF"/>
                </a:solidFill>
              </a:rPr>
              <a:t>Số</a:t>
            </a:r>
            <a:r>
              <a:rPr lang="en-US" dirty="0" smtClean="0">
                <a:solidFill>
                  <a:srgbClr val="0000FF"/>
                </a:solidFill>
              </a:rPr>
              <a:t> </a:t>
            </a:r>
            <a:r>
              <a:rPr lang="en-US" dirty="0" err="1" smtClean="0">
                <a:solidFill>
                  <a:srgbClr val="0000FF"/>
                </a:solidFill>
              </a:rPr>
              <a:t>ki</a:t>
            </a:r>
            <a:r>
              <a:rPr lang="en-US" dirty="0" smtClean="0">
                <a:solidFill>
                  <a:srgbClr val="0000FF"/>
                </a:solidFill>
              </a:rPr>
              <a:t> – </a:t>
            </a:r>
            <a:r>
              <a:rPr lang="en-US" dirty="0" err="1" smtClean="0">
                <a:solidFill>
                  <a:srgbClr val="0000FF"/>
                </a:solidFill>
              </a:rPr>
              <a:t>lô</a:t>
            </a:r>
            <a:r>
              <a:rPr lang="en-US" dirty="0" smtClean="0">
                <a:solidFill>
                  <a:srgbClr val="0000FF"/>
                </a:solidFill>
              </a:rPr>
              <a:t> – gam </a:t>
            </a:r>
            <a:r>
              <a:rPr lang="en-US" dirty="0" err="1" smtClean="0">
                <a:solidFill>
                  <a:srgbClr val="0000FF"/>
                </a:solidFill>
              </a:rPr>
              <a:t>thóc</a:t>
            </a:r>
            <a:r>
              <a:rPr lang="en-US" dirty="0" smtClean="0">
                <a:solidFill>
                  <a:srgbClr val="0000FF"/>
                </a:solidFill>
              </a:rPr>
              <a:t> </a:t>
            </a:r>
            <a:r>
              <a:rPr lang="en-US" dirty="0" err="1" smtClean="0">
                <a:solidFill>
                  <a:srgbClr val="0000FF"/>
                </a:solidFill>
              </a:rPr>
              <a:t>chuyển</a:t>
            </a:r>
            <a:r>
              <a:rPr lang="en-US" dirty="0" smtClean="0">
                <a:solidFill>
                  <a:srgbClr val="0000FF"/>
                </a:solidFill>
              </a:rPr>
              <a:t> </a:t>
            </a:r>
            <a:r>
              <a:rPr lang="en-US" dirty="0" err="1" smtClean="0">
                <a:solidFill>
                  <a:srgbClr val="0000FF"/>
                </a:solidFill>
              </a:rPr>
              <a:t>lần</a:t>
            </a:r>
            <a:r>
              <a:rPr lang="en-US" dirty="0" smtClean="0">
                <a:solidFill>
                  <a:srgbClr val="0000FF"/>
                </a:solidFill>
              </a:rPr>
              <a:t> </a:t>
            </a:r>
            <a:r>
              <a:rPr lang="en-US" dirty="0" err="1" smtClean="0">
                <a:solidFill>
                  <a:srgbClr val="0000FF"/>
                </a:solidFill>
              </a:rPr>
              <a:t>sau</a:t>
            </a:r>
            <a:r>
              <a:rPr lang="en-US" dirty="0" smtClean="0">
                <a:solidFill>
                  <a:srgbClr val="0000FF"/>
                </a:solidFill>
              </a:rPr>
              <a:t> :</a:t>
            </a:r>
          </a:p>
          <a:p>
            <a:pPr marL="0" indent="0" algn="ctr" eaLnBrk="1" hangingPunct="1">
              <a:buNone/>
            </a:pPr>
            <a:r>
              <a:rPr lang="en-US" dirty="0" smtClean="0">
                <a:solidFill>
                  <a:srgbClr val="FF0066"/>
                </a:solidFill>
              </a:rPr>
              <a:t>27150  x </a:t>
            </a:r>
            <a:r>
              <a:rPr lang="en-US" dirty="0" smtClean="0">
                <a:solidFill>
                  <a:srgbClr val="FF0066"/>
                </a:solidFill>
              </a:rPr>
              <a:t>2 = 54300 (</a:t>
            </a:r>
            <a:r>
              <a:rPr lang="en-US" dirty="0" smtClean="0">
                <a:solidFill>
                  <a:srgbClr val="FF0066"/>
                </a:solidFill>
              </a:rPr>
              <a:t>kg)</a:t>
            </a:r>
          </a:p>
          <a:p>
            <a:pPr marL="0" indent="0" algn="ctr" eaLnBrk="1" hangingPunct="1">
              <a:buNone/>
            </a:pPr>
            <a:r>
              <a:rPr lang="en-US" dirty="0" err="1" smtClean="0">
                <a:solidFill>
                  <a:srgbClr val="0000FF"/>
                </a:solidFill>
              </a:rPr>
              <a:t>Cả</a:t>
            </a:r>
            <a:r>
              <a:rPr lang="en-US" dirty="0" smtClean="0">
                <a:solidFill>
                  <a:srgbClr val="0000FF"/>
                </a:solidFill>
              </a:rPr>
              <a:t> </a:t>
            </a:r>
            <a:r>
              <a:rPr lang="en-US" dirty="0" err="1" smtClean="0">
                <a:solidFill>
                  <a:srgbClr val="0000FF"/>
                </a:solidFill>
              </a:rPr>
              <a:t>hai</a:t>
            </a:r>
            <a:r>
              <a:rPr lang="en-US" dirty="0" smtClean="0">
                <a:solidFill>
                  <a:srgbClr val="0000FF"/>
                </a:solidFill>
              </a:rPr>
              <a:t> </a:t>
            </a:r>
            <a:r>
              <a:rPr lang="en-US" dirty="0" err="1" smtClean="0">
                <a:solidFill>
                  <a:srgbClr val="0000FF"/>
                </a:solidFill>
              </a:rPr>
              <a:t>lần</a:t>
            </a:r>
            <a:r>
              <a:rPr lang="en-US" dirty="0" smtClean="0">
                <a:solidFill>
                  <a:srgbClr val="0000FF"/>
                </a:solidFill>
              </a:rPr>
              <a:t> </a:t>
            </a:r>
            <a:r>
              <a:rPr lang="en-US" dirty="0" err="1" smtClean="0">
                <a:solidFill>
                  <a:srgbClr val="0000FF"/>
                </a:solidFill>
              </a:rPr>
              <a:t>chuyển</a:t>
            </a:r>
            <a:r>
              <a:rPr lang="en-US" dirty="0" smtClean="0">
                <a:solidFill>
                  <a:srgbClr val="0000FF"/>
                </a:solidFill>
              </a:rPr>
              <a:t> </a:t>
            </a:r>
            <a:r>
              <a:rPr lang="en-US" dirty="0" err="1" smtClean="0">
                <a:solidFill>
                  <a:srgbClr val="0000FF"/>
                </a:solidFill>
              </a:rPr>
              <a:t>vào</a:t>
            </a:r>
            <a:r>
              <a:rPr lang="en-US" dirty="0" smtClean="0">
                <a:solidFill>
                  <a:srgbClr val="0000FF"/>
                </a:solidFill>
              </a:rPr>
              <a:t> </a:t>
            </a:r>
            <a:r>
              <a:rPr lang="en-US" dirty="0" err="1" smtClean="0">
                <a:solidFill>
                  <a:srgbClr val="0000FF"/>
                </a:solidFill>
              </a:rPr>
              <a:t>kho</a:t>
            </a:r>
            <a:r>
              <a:rPr lang="en-US" dirty="0" smtClean="0">
                <a:solidFill>
                  <a:srgbClr val="0000FF"/>
                </a:solidFill>
              </a:rPr>
              <a:t> </a:t>
            </a:r>
            <a:r>
              <a:rPr lang="en-US" dirty="0" err="1" smtClean="0">
                <a:solidFill>
                  <a:srgbClr val="0000FF"/>
                </a:solidFill>
              </a:rPr>
              <a:t>được</a:t>
            </a:r>
            <a:r>
              <a:rPr lang="en-US" dirty="0" smtClean="0">
                <a:solidFill>
                  <a:srgbClr val="FF0066"/>
                </a:solidFill>
              </a:rPr>
              <a:t> : </a:t>
            </a:r>
          </a:p>
          <a:p>
            <a:pPr marL="0" indent="0" algn="ctr" eaLnBrk="1" hangingPunct="1">
              <a:buNone/>
            </a:pPr>
            <a:r>
              <a:rPr lang="en-US" dirty="0" smtClean="0">
                <a:solidFill>
                  <a:srgbClr val="FF0066"/>
                </a:solidFill>
              </a:rPr>
              <a:t>         27150  </a:t>
            </a:r>
            <a:r>
              <a:rPr lang="en-US" dirty="0" smtClean="0">
                <a:solidFill>
                  <a:srgbClr val="FF0066"/>
                </a:solidFill>
              </a:rPr>
              <a:t>+ 54300 = 81450 (kg) </a:t>
            </a:r>
          </a:p>
          <a:p>
            <a:pPr marL="0" indent="0" algn="ctr" eaLnBrk="1" hangingPunct="1">
              <a:buNone/>
            </a:pPr>
            <a:r>
              <a:rPr lang="en-US" dirty="0" err="1" smtClean="0">
                <a:solidFill>
                  <a:srgbClr val="0000FF"/>
                </a:solidFill>
              </a:rPr>
              <a:t>Đáp</a:t>
            </a:r>
            <a:r>
              <a:rPr lang="en-US" dirty="0" smtClean="0">
                <a:solidFill>
                  <a:srgbClr val="0000FF"/>
                </a:solidFill>
              </a:rPr>
              <a:t> </a:t>
            </a:r>
            <a:r>
              <a:rPr lang="en-US" dirty="0" err="1" smtClean="0">
                <a:solidFill>
                  <a:srgbClr val="0000FF"/>
                </a:solidFill>
              </a:rPr>
              <a:t>số</a:t>
            </a:r>
            <a:r>
              <a:rPr lang="en-US" dirty="0" smtClean="0">
                <a:solidFill>
                  <a:srgbClr val="FF0066"/>
                </a:solidFill>
              </a:rPr>
              <a:t> : 81450 kg </a:t>
            </a:r>
          </a:p>
          <a:p>
            <a:pPr eaLnBrk="1" hangingPunct="1">
              <a:buFontTx/>
              <a:buNone/>
            </a:pPr>
            <a:endParaRPr lang="en-US" dirty="0" smtClean="0">
              <a:solidFill>
                <a:srgbClr val="FF0066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13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133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4" name="Picture 4" descr="Balloon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438400" y="2600325"/>
            <a:ext cx="3990975" cy="4257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>
                <a:solidFill>
                  <a:srgbClr val="FF0066"/>
                </a:solidFill>
              </a:rPr>
              <a:t>Củng cố - </a:t>
            </a:r>
          </a:p>
          <a:p>
            <a:pPr eaLnBrk="1" hangingPunct="1"/>
            <a:r>
              <a:rPr lang="en-US" smtClean="0">
                <a:solidFill>
                  <a:srgbClr val="FF0066"/>
                </a:solidFill>
              </a:rPr>
              <a:t>Dặn dò - Nhận xét tiết học</a:t>
            </a:r>
            <a:r>
              <a:rPr lang="en-US" smtClean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47" presetClass="entr" presetSubtype="0" repeatCount="1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0"/>
                                        <p:tgtEl>
                                          <p:spTgt spid="1536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5000" fill="hold"/>
                                        <p:tgtEl>
                                          <p:spTgt spid="153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0" fill="hold"/>
                                        <p:tgtEl>
                                          <p:spTgt spid="153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190</TotalTime>
  <Words>235</Words>
  <Application>Microsoft Office PowerPoint</Application>
  <PresentationFormat>On-screen Show (4:3)</PresentationFormat>
  <Paragraphs>51</Paragraphs>
  <Slides>9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1" baseType="lpstr">
      <vt:lpstr>Default Design</vt:lpstr>
      <vt:lpstr>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Quang Nam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Van Thong</dc:creator>
  <cp:lastModifiedBy>AutoBVT</cp:lastModifiedBy>
  <cp:revision>35</cp:revision>
  <dcterms:created xsi:type="dcterms:W3CDTF">2009-02-08T01:38:44Z</dcterms:created>
  <dcterms:modified xsi:type="dcterms:W3CDTF">2020-07-09T15:49:45Z</dcterms:modified>
</cp:coreProperties>
</file>