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70" r:id="rId4"/>
    <p:sldId id="271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62" autoAdjust="0"/>
    <p:restoredTop sz="94660"/>
  </p:normalViewPr>
  <p:slideViewPr>
    <p:cSldViewPr>
      <p:cViewPr varScale="1">
        <p:scale>
          <a:sx n="69" d="100"/>
          <a:sy n="69" d="100"/>
        </p:scale>
        <p:origin x="-130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77EEE3-AB55-4B3D-9D3E-2598DA73765A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D30BE1-27C0-4092-8F3E-8A1F383A6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994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30BE1-27C0-4092-8F3E-8A1F383A6A4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5427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30BE1-27C0-4092-8F3E-8A1F383A6A4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5427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30BE1-27C0-4092-8F3E-8A1F383A6A4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5427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30BE1-27C0-4092-8F3E-8A1F383A6A4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5427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30BE1-27C0-4092-8F3E-8A1F383A6A4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5427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30BE1-27C0-4092-8F3E-8A1F383A6A4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542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0B2A1-58DD-4E1F-971C-78CEB1D2CFFE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CEBE6-867D-44C2-8ECB-8B37E57B6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926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0B2A1-58DD-4E1F-971C-78CEB1D2CFFE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CEBE6-867D-44C2-8ECB-8B37E57B6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529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0B2A1-58DD-4E1F-971C-78CEB1D2CFFE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CEBE6-867D-44C2-8ECB-8B37E57B6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001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0B2A1-58DD-4E1F-971C-78CEB1D2CFFE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CEBE6-867D-44C2-8ECB-8B37E57B6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213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0B2A1-58DD-4E1F-971C-78CEB1D2CFFE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CEBE6-867D-44C2-8ECB-8B37E57B6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189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0B2A1-58DD-4E1F-971C-78CEB1D2CFFE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CEBE6-867D-44C2-8ECB-8B37E57B6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69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0B2A1-58DD-4E1F-971C-78CEB1D2CFFE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CEBE6-867D-44C2-8ECB-8B37E57B6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323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0B2A1-58DD-4E1F-971C-78CEB1D2CFFE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CEBE6-867D-44C2-8ECB-8B37E57B6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820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0B2A1-58DD-4E1F-971C-78CEB1D2CFFE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CEBE6-867D-44C2-8ECB-8B37E57B6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811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0B2A1-58DD-4E1F-971C-78CEB1D2CFFE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CEBE6-867D-44C2-8ECB-8B37E57B6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62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0B2A1-58DD-4E1F-971C-78CEB1D2CFFE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CEBE6-867D-44C2-8ECB-8B37E57B6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53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0B2A1-58DD-4E1F-971C-78CEB1D2CFFE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CEBE6-867D-44C2-8ECB-8B37E57B6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921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6.png"/><Relationship Id="rId5" Type="http://schemas.openxmlformats.org/officeDocument/2006/relationships/image" Target="../media/image1.jpg"/><Relationship Id="rId4" Type="http://schemas.openxmlformats.org/officeDocument/2006/relationships/notesSlide" Target="../notesSlides/notesSlide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9532" y="2852936"/>
            <a:ext cx="8424936" cy="1752600"/>
          </a:xfrm>
        </p:spPr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 65: LÀM QUEN VỚI CHỮ SỐ LA MÃ</a:t>
            </a: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(TRANG 37)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9552" y="692696"/>
            <a:ext cx="7918648" cy="129614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693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76411" y="2886807"/>
            <a:ext cx="208823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endParaRPr lang="en-US" sz="11500" b="1" dirty="0">
              <a:solidFill>
                <a:srgbClr val="FF0000"/>
              </a:solidFill>
              <a:latin typeface="Times New Roman (Headings)"/>
            </a:endParaRPr>
          </a:p>
        </p:txBody>
      </p:sp>
      <p:sp>
        <p:nvSpPr>
          <p:cNvPr id="9" name="Curved Right Arrow 8"/>
          <p:cNvSpPr/>
          <p:nvPr/>
        </p:nvSpPr>
        <p:spPr>
          <a:xfrm rot="5400000">
            <a:off x="4172201" y="1262553"/>
            <a:ext cx="782420" cy="232068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30587" y="987443"/>
            <a:ext cx="13340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600" b="1" dirty="0">
                <a:solidFill>
                  <a:srgbClr val="FF0000"/>
                </a:solidFill>
                <a:latin typeface="+mj-lt"/>
              </a:rPr>
              <a:t>-</a:t>
            </a:r>
            <a:r>
              <a:rPr lang="vi-VN" sz="66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6600" b="1" dirty="0" smtClean="0">
                <a:solidFill>
                  <a:srgbClr val="FF0000"/>
                </a:solidFill>
                <a:latin typeface="+mj-lt"/>
              </a:rPr>
              <a:t>1</a:t>
            </a:r>
            <a:endParaRPr lang="en-US" sz="66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76499" y="2223886"/>
            <a:ext cx="2530669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99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V</a:t>
            </a:r>
            <a:endParaRPr lang="en-US" sz="19900" b="1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59454" y="2228078"/>
            <a:ext cx="2203958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9900" b="1" dirty="0" smtClean="0">
                <a:solidFill>
                  <a:srgbClr val="FF0000"/>
                </a:solidFill>
                <a:latin typeface="+mj-lt"/>
              </a:rPr>
              <a:t>I</a:t>
            </a:r>
            <a:endParaRPr lang="en-US" sz="199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72764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76411" y="2886807"/>
            <a:ext cx="208823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endParaRPr lang="en-US" sz="11500" b="1" dirty="0">
              <a:solidFill>
                <a:srgbClr val="FF0000"/>
              </a:solidFill>
              <a:latin typeface="Times New Roman (Headings)"/>
            </a:endParaRPr>
          </a:p>
        </p:txBody>
      </p:sp>
      <p:sp>
        <p:nvSpPr>
          <p:cNvPr id="9" name="Curved Right Arrow 8"/>
          <p:cNvSpPr/>
          <p:nvPr/>
        </p:nvSpPr>
        <p:spPr>
          <a:xfrm rot="5400000" flipV="1">
            <a:off x="4243174" y="1265641"/>
            <a:ext cx="782420" cy="230463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30587" y="987443"/>
            <a:ext cx="13340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600" b="1" dirty="0" smtClean="0">
                <a:solidFill>
                  <a:srgbClr val="FF0000"/>
                </a:solidFill>
                <a:latin typeface="+mj-lt"/>
              </a:rPr>
              <a:t>+ </a:t>
            </a:r>
            <a:r>
              <a:rPr lang="vi-VN" sz="6600" b="1" dirty="0" smtClean="0">
                <a:solidFill>
                  <a:srgbClr val="FF0000"/>
                </a:solidFill>
                <a:latin typeface="+mj-lt"/>
              </a:rPr>
              <a:t>1</a:t>
            </a:r>
            <a:endParaRPr lang="en-US" sz="66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16732" y="2240476"/>
            <a:ext cx="2530669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99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V</a:t>
            </a:r>
            <a:endParaRPr lang="en-US" sz="19900" b="1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27984" y="2243781"/>
            <a:ext cx="2203958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9900" b="1" dirty="0" smtClean="0">
                <a:solidFill>
                  <a:srgbClr val="FF0000"/>
                </a:solidFill>
                <a:latin typeface="+mj-lt"/>
              </a:rPr>
              <a:t>I</a:t>
            </a:r>
            <a:endParaRPr lang="en-US" sz="199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6511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76411" y="2886807"/>
            <a:ext cx="208823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endParaRPr lang="en-US" sz="11500" b="1" dirty="0">
              <a:solidFill>
                <a:srgbClr val="FF0000"/>
              </a:solidFill>
              <a:latin typeface="Times New Roman (Headings)"/>
            </a:endParaRPr>
          </a:p>
        </p:txBody>
      </p:sp>
      <p:sp>
        <p:nvSpPr>
          <p:cNvPr id="9" name="Curved Right Arrow 8"/>
          <p:cNvSpPr/>
          <p:nvPr/>
        </p:nvSpPr>
        <p:spPr>
          <a:xfrm rot="5400000" flipV="1">
            <a:off x="4243174" y="1265641"/>
            <a:ext cx="782420" cy="230463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53007" y="1167743"/>
            <a:ext cx="19887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 smtClean="0">
                <a:solidFill>
                  <a:srgbClr val="FF0000"/>
                </a:solidFill>
                <a:latin typeface="Times New Roman (Headings)"/>
              </a:rPr>
              <a:t>+ 1</a:t>
            </a:r>
            <a:r>
              <a:rPr lang="en-US" sz="5400" b="1" dirty="0" smtClean="0">
                <a:solidFill>
                  <a:srgbClr val="FF0000"/>
                </a:solidFill>
                <a:latin typeface="Times New Roman (Headings)"/>
              </a:rPr>
              <a:t>0</a:t>
            </a:r>
            <a:endParaRPr lang="en-US" sz="5400" b="1" dirty="0">
              <a:solidFill>
                <a:srgbClr val="FF0000"/>
              </a:solidFill>
              <a:latin typeface="Times New Roman (Headings)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16732" y="2240476"/>
            <a:ext cx="2530669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99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X</a:t>
            </a:r>
            <a:endParaRPr lang="en-US" sz="19900" b="1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27984" y="2243781"/>
            <a:ext cx="2203958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9900" b="1" dirty="0">
                <a:solidFill>
                  <a:srgbClr val="FF0000"/>
                </a:solidFill>
                <a:latin typeface="+mj-lt"/>
              </a:rPr>
              <a:t>X</a:t>
            </a:r>
            <a:endParaRPr lang="en-US" sz="199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78031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76411" y="2886807"/>
            <a:ext cx="208823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endParaRPr lang="en-US" sz="11500" b="1" dirty="0">
              <a:solidFill>
                <a:srgbClr val="FF0000"/>
              </a:solidFill>
              <a:latin typeface="Times New Roman (Headings)"/>
            </a:endParaRPr>
          </a:p>
        </p:txBody>
      </p:sp>
      <p:sp>
        <p:nvSpPr>
          <p:cNvPr id="9" name="Curved Right Arrow 8"/>
          <p:cNvSpPr/>
          <p:nvPr/>
        </p:nvSpPr>
        <p:spPr>
          <a:xfrm rot="5400000" flipV="1">
            <a:off x="4672367" y="836449"/>
            <a:ext cx="782420" cy="316301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27984" y="1103418"/>
            <a:ext cx="13087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 smtClean="0">
                <a:solidFill>
                  <a:srgbClr val="FF0000"/>
                </a:solidFill>
                <a:latin typeface="Times New Roman (Headings)"/>
              </a:rPr>
              <a:t>+ 1</a:t>
            </a:r>
            <a:endParaRPr lang="en-US" sz="5400" b="1" dirty="0">
              <a:solidFill>
                <a:srgbClr val="FF0000"/>
              </a:solidFill>
              <a:latin typeface="Times New Roman (Headings)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6749" y="2193651"/>
            <a:ext cx="4999936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XX</a:t>
            </a:r>
            <a:endParaRPr lang="en-US" sz="199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43105" y="2205189"/>
            <a:ext cx="2203958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en-US" sz="199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7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TOÁN LỚP 3- LÀM QUEN VỚI CHỮ SỐ LA MÃ_cut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39552" y="620688"/>
            <a:ext cx="7992888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015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67" y="2112383"/>
            <a:ext cx="4032448" cy="302433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396" y="2112383"/>
            <a:ext cx="3432035" cy="3024336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2164931" y="5039637"/>
            <a:ext cx="936104" cy="5064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6423010" y="5138871"/>
            <a:ext cx="936104" cy="5064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5" name="Cloud Callout 14"/>
          <p:cNvSpPr/>
          <p:nvPr/>
        </p:nvSpPr>
        <p:spPr>
          <a:xfrm>
            <a:off x="3012172" y="384191"/>
            <a:ext cx="5016730" cy="1512168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29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971600" y="764704"/>
            <a:ext cx="7200800" cy="720079"/>
          </a:xfrm>
        </p:spPr>
        <p:txBody>
          <a:bodyPr>
            <a:normAutofit fontScale="90000"/>
          </a:bodyPr>
          <a:lstStyle/>
          <a:p>
            <a:r>
              <a:rPr lang="en-US" b="1" u="sng" dirty="0" smtClean="0">
                <a:solidFill>
                  <a:schemeClr val="tx2"/>
                </a:solidFill>
              </a:rPr>
              <a:t>NGUỒN GỐC CỦA SỐ LA MÃ</a:t>
            </a:r>
            <a:endParaRPr lang="en-US" b="1" u="sng" dirty="0">
              <a:solidFill>
                <a:schemeClr val="tx2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11560" y="1880828"/>
            <a:ext cx="7920880" cy="3096344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ã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hay Roma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Do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Mã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Mã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058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163" y="836712"/>
            <a:ext cx="2422827" cy="19762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539" y="836712"/>
            <a:ext cx="2269142" cy="197620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733892" y="3175756"/>
            <a:ext cx="5424950" cy="506487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537975" y="2996952"/>
            <a:ext cx="8102566" cy="24507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6959323"/>
              </p:ext>
            </p:extLst>
          </p:nvPr>
        </p:nvGraphicFramePr>
        <p:xfrm>
          <a:off x="565533" y="3927953"/>
          <a:ext cx="7991232" cy="14713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346"/>
                <a:gridCol w="561346"/>
                <a:gridCol w="688946"/>
                <a:gridCol w="537356"/>
                <a:gridCol w="457734"/>
                <a:gridCol w="616979"/>
                <a:gridCol w="806034"/>
                <a:gridCol w="738864"/>
                <a:gridCol w="738864"/>
                <a:gridCol w="671695"/>
                <a:gridCol w="806034"/>
                <a:gridCol w="806034"/>
              </a:tblGrid>
              <a:tr h="75486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1646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Title 1"/>
          <p:cNvSpPr txBox="1">
            <a:spLocks/>
          </p:cNvSpPr>
          <p:nvPr/>
        </p:nvSpPr>
        <p:spPr>
          <a:xfrm>
            <a:off x="3059832" y="4095238"/>
            <a:ext cx="28803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585580" y="4085964"/>
            <a:ext cx="432048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1682164" y="4086823"/>
            <a:ext cx="604130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III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2411760" y="4086823"/>
            <a:ext cx="542528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4040682" y="4095238"/>
            <a:ext cx="70771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VII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3385206" y="4095238"/>
            <a:ext cx="503164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VI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1250116" y="4069010"/>
            <a:ext cx="432048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6516216" y="4109093"/>
            <a:ext cx="28803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7086211" y="4109093"/>
            <a:ext cx="580110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XI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5597655" y="4095238"/>
            <a:ext cx="582604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IX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4828696" y="4095238"/>
            <a:ext cx="720081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VIII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1809705" y="4858130"/>
            <a:ext cx="28803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1186786" y="4850725"/>
            <a:ext cx="28803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2500091" y="4845910"/>
            <a:ext cx="28803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7880447" y="4119614"/>
            <a:ext cx="676316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endParaRPr lang="en-US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683568" y="4822781"/>
            <a:ext cx="28803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3024567" y="4854795"/>
            <a:ext cx="28803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4247074" y="4843531"/>
            <a:ext cx="28803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3600338" y="4864281"/>
            <a:ext cx="28803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5050726" y="4847246"/>
            <a:ext cx="28803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7096681" y="4822781"/>
            <a:ext cx="572019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11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6336196" y="4822781"/>
            <a:ext cx="64807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5728529" y="4843531"/>
            <a:ext cx="28803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9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7983078" y="4798164"/>
            <a:ext cx="580109" cy="4054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12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523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844" y="692696"/>
            <a:ext cx="2808312" cy="2350483"/>
          </a:xfrm>
          <a:prstGeom prst="rect">
            <a:avLst/>
          </a:prstGeom>
        </p:spPr>
      </p:pic>
      <p:sp>
        <p:nvSpPr>
          <p:cNvPr id="5" name="Title 3"/>
          <p:cNvSpPr>
            <a:spLocks noGrp="1"/>
          </p:cNvSpPr>
          <p:nvPr>
            <p:ph type="ctrTitle"/>
          </p:nvPr>
        </p:nvSpPr>
        <p:spPr>
          <a:xfrm>
            <a:off x="592707" y="3140968"/>
            <a:ext cx="7931527" cy="576064"/>
          </a:xfrm>
        </p:spPr>
        <p:txBody>
          <a:bodyPr>
            <a:normAutofit fontScale="90000"/>
          </a:bodyPr>
          <a:lstStyle/>
          <a:p>
            <a:pPr algn="l"/>
            <a:r>
              <a:rPr lang="en-US" sz="5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I: </a:t>
            </a:r>
            <a:r>
              <a:rPr lang="en-US" sz="54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5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5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5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5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5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5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4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5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5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endParaRPr lang="en-US" sz="54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600733" y="3917567"/>
            <a:ext cx="7931527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V: </a:t>
            </a:r>
            <a:r>
              <a:rPr lang="en-US" sz="4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4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4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4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endParaRPr lang="en-US" sz="4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606236" y="4590256"/>
            <a:ext cx="7931527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X: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mười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71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050" y="620688"/>
            <a:ext cx="7949900" cy="850106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vi-VN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QUY TẮC HÌNH THÀNH SỐ LA MÃ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82541" y="1642790"/>
            <a:ext cx="5326873" cy="85010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vi-VN" sz="2000" b="1" dirty="0" smtClean="0">
                <a:latin typeface="Times New Roman" pitchFamily="18" charset="0"/>
                <a:cs typeface="Times New Roman" pitchFamily="18" charset="0"/>
              </a:rPr>
              <a:t>Các chữ </a:t>
            </a:r>
            <a:r>
              <a:rPr lang="vi-V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vi-VN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b="1" dirty="0" smtClean="0">
                <a:latin typeface="Times New Roman" pitchFamily="18" charset="0"/>
                <a:cs typeface="Times New Roman" pitchFamily="18" charset="0"/>
              </a:rPr>
              <a:t>không được lặp quá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11560" y="2578894"/>
            <a:ext cx="5326873" cy="85010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lặp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82541" y="3514998"/>
            <a:ext cx="5326872" cy="85010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endParaRPr lang="en-US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11560" y="4445231"/>
            <a:ext cx="5268834" cy="85010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vị</a:t>
            </a:r>
            <a:endParaRPr lang="en-US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6171355" y="3796035"/>
            <a:ext cx="658363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66964" y="3595663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vi-VN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urved Right Arrow 8"/>
          <p:cNvSpPr/>
          <p:nvPr/>
        </p:nvSpPr>
        <p:spPr>
          <a:xfrm rot="5400000">
            <a:off x="7501723" y="3273251"/>
            <a:ext cx="138591" cy="802701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15277" y="3266752"/>
            <a:ext cx="545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- 1</a:t>
            </a:r>
            <a:endParaRPr lang="en-US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6147450" y="4965849"/>
            <a:ext cx="658363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66964" y="4725144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vi-VN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Curved Right Arrow 12"/>
          <p:cNvSpPr/>
          <p:nvPr/>
        </p:nvSpPr>
        <p:spPr>
          <a:xfrm rot="5400000" flipV="1">
            <a:off x="7537496" y="4445648"/>
            <a:ext cx="138592" cy="61692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98416" y="4373858"/>
            <a:ext cx="545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vi-VN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endParaRPr lang="en-US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913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3" grpId="0" animBg="1"/>
      <p:bldP spid="8" grpId="0"/>
      <p:bldP spid="9" grpId="0" animBg="1"/>
      <p:bldP spid="10" grpId="0"/>
      <p:bldP spid="11" grpId="0" animBg="1"/>
      <p:bldP spid="12" grpId="0"/>
      <p:bldP spid="13" grpId="0" animBg="1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98914" y="2197371"/>
            <a:ext cx="2315939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99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I</a:t>
            </a:r>
            <a:endParaRPr lang="en-US" sz="199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9" name="Curved Right Arrow 8"/>
          <p:cNvSpPr/>
          <p:nvPr/>
        </p:nvSpPr>
        <p:spPr>
          <a:xfrm rot="5400000" flipV="1">
            <a:off x="4449126" y="1244492"/>
            <a:ext cx="644833" cy="242931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52356" y="1070228"/>
            <a:ext cx="13340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+mj-lt"/>
              </a:rPr>
              <a:t>+</a:t>
            </a:r>
            <a:r>
              <a:rPr lang="vi-VN" sz="5400" b="1" dirty="0" smtClean="0">
                <a:solidFill>
                  <a:srgbClr val="FF0000"/>
                </a:solidFill>
                <a:latin typeface="+mj-lt"/>
              </a:rPr>
              <a:t> 1</a:t>
            </a:r>
            <a:endParaRPr lang="en-US" sz="5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71542" y="2220888"/>
            <a:ext cx="2203958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9900" b="1" dirty="0" smtClean="0">
                <a:solidFill>
                  <a:srgbClr val="FF0000"/>
                </a:solidFill>
                <a:latin typeface="+mj-lt"/>
              </a:rPr>
              <a:t>I</a:t>
            </a:r>
            <a:endParaRPr lang="en-US" sz="199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68861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66720" y="2886807"/>
            <a:ext cx="208823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endParaRPr lang="en-US" sz="11500" b="1" dirty="0">
              <a:solidFill>
                <a:srgbClr val="FF0000"/>
              </a:solidFill>
              <a:latin typeface="Times New Roman (Headings)"/>
            </a:endParaRPr>
          </a:p>
        </p:txBody>
      </p:sp>
      <p:sp>
        <p:nvSpPr>
          <p:cNvPr id="9" name="Curved Right Arrow 8"/>
          <p:cNvSpPr/>
          <p:nvPr/>
        </p:nvSpPr>
        <p:spPr>
          <a:xfrm rot="5400000" flipV="1">
            <a:off x="2998105" y="1214372"/>
            <a:ext cx="782420" cy="218734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15280" y="803158"/>
            <a:ext cx="13340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+mj-lt"/>
              </a:rPr>
              <a:t>+</a:t>
            </a:r>
            <a:r>
              <a:rPr lang="vi-VN" sz="6600" b="1" dirty="0" smtClean="0">
                <a:solidFill>
                  <a:srgbClr val="FF0000"/>
                </a:solidFill>
                <a:latin typeface="+mj-lt"/>
              </a:rPr>
              <a:t> 1</a:t>
            </a:r>
            <a:endParaRPr lang="en-US" sz="66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1640" y="2240476"/>
            <a:ext cx="1989673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99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I </a:t>
            </a:r>
            <a:r>
              <a:rPr lang="en-US" sz="199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vi-VN" sz="19900" b="1" dirty="0" smtClean="0">
                <a:latin typeface="+mj-lt"/>
              </a:rPr>
              <a:t> </a:t>
            </a:r>
            <a:endParaRPr lang="en-US" sz="199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81008" y="2211488"/>
            <a:ext cx="2203958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9900" b="1" dirty="0" smtClean="0">
                <a:solidFill>
                  <a:srgbClr val="FF0000"/>
                </a:solidFill>
                <a:latin typeface="+mj-lt"/>
              </a:rPr>
              <a:t>I</a:t>
            </a:r>
            <a:endParaRPr lang="en-US" sz="199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67552" y="2211488"/>
            <a:ext cx="2203958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9900" b="1" dirty="0" smtClean="0">
                <a:solidFill>
                  <a:srgbClr val="FF0000"/>
                </a:solidFill>
                <a:latin typeface="+mj-lt"/>
              </a:rPr>
              <a:t>I</a:t>
            </a:r>
            <a:endParaRPr lang="en-US" sz="199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1" name="Curved Right Arrow 10"/>
          <p:cNvSpPr/>
          <p:nvPr/>
        </p:nvSpPr>
        <p:spPr>
          <a:xfrm rot="5400000" flipV="1">
            <a:off x="5242516" y="1209530"/>
            <a:ext cx="782420" cy="219702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45320" y="808838"/>
            <a:ext cx="13340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+mj-lt"/>
              </a:rPr>
              <a:t>+</a:t>
            </a:r>
            <a:r>
              <a:rPr lang="vi-VN" sz="6600" b="1" dirty="0" smtClean="0">
                <a:solidFill>
                  <a:srgbClr val="FF0000"/>
                </a:solidFill>
                <a:latin typeface="+mj-lt"/>
              </a:rPr>
              <a:t> 1</a:t>
            </a:r>
            <a:endParaRPr lang="en-US" sz="66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64769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  <p:bldP spid="6" grpId="0"/>
      <p:bldP spid="7" grpId="0"/>
      <p:bldP spid="11" grpId="0" animBg="1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76411" y="2886807"/>
            <a:ext cx="208823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endParaRPr lang="en-US" sz="11500" b="1" dirty="0">
              <a:solidFill>
                <a:srgbClr val="FF0000"/>
              </a:solidFill>
              <a:latin typeface="Times New Roman (Headings)"/>
            </a:endParaRPr>
          </a:p>
        </p:txBody>
      </p:sp>
      <p:sp>
        <p:nvSpPr>
          <p:cNvPr id="9" name="Curved Right Arrow 8"/>
          <p:cNvSpPr/>
          <p:nvPr/>
        </p:nvSpPr>
        <p:spPr>
          <a:xfrm rot="5400000" flipV="1">
            <a:off x="4182581" y="1392977"/>
            <a:ext cx="782420" cy="218734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30587" y="987443"/>
            <a:ext cx="13340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+mj-lt"/>
              </a:rPr>
              <a:t>+</a:t>
            </a:r>
            <a:r>
              <a:rPr lang="vi-VN" sz="6600" b="1" dirty="0" smtClean="0">
                <a:solidFill>
                  <a:srgbClr val="FF0000"/>
                </a:solidFill>
                <a:latin typeface="+mj-lt"/>
              </a:rPr>
              <a:t> 1</a:t>
            </a:r>
            <a:endParaRPr lang="en-US" sz="66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05227" y="2240476"/>
            <a:ext cx="4749784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99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II</a:t>
            </a:r>
            <a:endParaRPr lang="en-US" sz="19900" b="1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52718" y="2240476"/>
            <a:ext cx="2203958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9900" b="1" dirty="0" smtClean="0">
                <a:solidFill>
                  <a:srgbClr val="FF0000"/>
                </a:solidFill>
                <a:latin typeface="+mj-lt"/>
              </a:rPr>
              <a:t>I</a:t>
            </a:r>
            <a:endParaRPr lang="en-US" sz="199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06150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306</Words>
  <Application>Microsoft Office PowerPoint</Application>
  <PresentationFormat>On-screen Show (4:3)</PresentationFormat>
  <Paragraphs>80</Paragraphs>
  <Slides>14</Slides>
  <Notes>6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Toán</vt:lpstr>
      <vt:lpstr>PowerPoint Presentation</vt:lpstr>
      <vt:lpstr>NGUỒN GỐC CỦA SỐ LA MÃ</vt:lpstr>
      <vt:lpstr>Hoàn thành bảng sau:</vt:lpstr>
      <vt:lpstr>I: có giá trị là 1, đọc là một</vt:lpstr>
      <vt:lpstr>QUY TẮC HÌNH THÀNH SỐ LA MÃ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20</cp:revision>
  <dcterms:created xsi:type="dcterms:W3CDTF">2020-04-18T11:32:05Z</dcterms:created>
  <dcterms:modified xsi:type="dcterms:W3CDTF">2020-04-19T17:20:01Z</dcterms:modified>
</cp:coreProperties>
</file>