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265" r:id="rId10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6600FF"/>
    <a:srgbClr val="00CC00"/>
    <a:srgbClr val="FF33CC"/>
    <a:srgbClr val="F274E9"/>
    <a:srgbClr val="33CC33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864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2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36725"/>
            <a:ext cx="84201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95300" y="624840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51575"/>
            <a:ext cx="31369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54750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E056E62B-4A0A-4B85-AC3B-DE40EB7814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8F618-11D6-4647-8A67-073471882B3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66E0DD-955B-4730-A3B3-63318E461F3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CF08B-F393-4D03-B945-36DE840273A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5523B-D3A6-4D55-A30C-361144C7C2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F6C7D-29F6-4BEF-AFE9-15A5868BA72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495F8-E7DC-4802-BC97-B84FAFD547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6F9658-B5C5-483C-9C4B-8F6DA8C834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B32C6-7956-40CC-8B80-9B44A5FD9A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A7B688-34CF-4863-B50C-805EF6E363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6AC3A-9DDB-44FF-A0F6-54D0DC26C70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6314E-137A-435B-A3AF-C7DD75D0FA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5157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A1DA3CA-F9BA-4F39-BCCE-75393D415A7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902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3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1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2667000"/>
            <a:ext cx="8915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FF00"/>
                </a:solidFill>
                <a:effectLst/>
                <a:latin typeface="Arial" charset="0"/>
                <a:cs typeface="Arial" charset="0"/>
              </a:rPr>
              <a:t>DIỆN TÍCH HÌNH CHỮ NHẬT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0600" y="533400"/>
            <a:ext cx="84201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buFontTx/>
              <a:buBlip>
                <a:blip r:embed="rId2"/>
              </a:buBlip>
              <a:defRPr/>
            </a:pPr>
            <a:r>
              <a:rPr lang="en-US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000" b="1">
                <a:solidFill>
                  <a:srgbClr val="00CC00"/>
                </a:solidFill>
                <a:latin typeface="Arial"/>
              </a:rPr>
              <a:t>SO SÁNH DIỆN TÍCH HÌNH A VỚI DIỆN TÍCH HÌNH B VÀ C?</a:t>
            </a:r>
          </a:p>
        </p:txBody>
      </p:sp>
      <p:graphicFrame>
        <p:nvGraphicFramePr>
          <p:cNvPr id="3142" name="Group 70"/>
          <p:cNvGraphicFramePr>
            <a:graphicFrameLocks noGrp="1"/>
          </p:cNvGraphicFramePr>
          <p:nvPr/>
        </p:nvGraphicFramePr>
        <p:xfrm>
          <a:off x="1403350" y="2495550"/>
          <a:ext cx="2338388" cy="16192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  <a:gridCol w="584200"/>
                <a:gridCol w="584200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43" name="Group 71"/>
          <p:cNvGraphicFramePr>
            <a:graphicFrameLocks noGrp="1"/>
          </p:cNvGraphicFramePr>
          <p:nvPr/>
        </p:nvGraphicFramePr>
        <p:xfrm>
          <a:off x="5283200" y="2508250"/>
          <a:ext cx="1169988" cy="16192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44" name="Group 72"/>
          <p:cNvGraphicFramePr>
            <a:graphicFrameLocks noGrp="1"/>
          </p:cNvGraphicFramePr>
          <p:nvPr/>
        </p:nvGraphicFramePr>
        <p:xfrm>
          <a:off x="6934200" y="2495550"/>
          <a:ext cx="1169988" cy="16065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2063750" y="44196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</a:t>
            </a:r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5613400" y="44196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</a:t>
            </a: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7264400" y="44196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8050" y="457200"/>
            <a:ext cx="8420100" cy="1470025"/>
          </a:xfrm>
        </p:spPr>
        <p:txBody>
          <a:bodyPr/>
          <a:lstStyle/>
          <a:p>
            <a:pPr algn="l" eaLnBrk="1" hangingPunct="1">
              <a:buFontTx/>
              <a:buBlip>
                <a:blip r:embed="rId2"/>
              </a:buBlip>
              <a:defRPr/>
            </a:pPr>
            <a:r>
              <a:rPr lang="en-US" sz="4000" smtClean="0">
                <a:solidFill>
                  <a:schemeClr val="accent2"/>
                </a:solidFill>
                <a:latin typeface="Arial"/>
              </a:rPr>
              <a:t> </a:t>
            </a:r>
            <a:r>
              <a:rPr lang="en-US" sz="4000" smtClean="0">
                <a:solidFill>
                  <a:srgbClr val="F274E9"/>
                </a:solidFill>
                <a:effectLst/>
                <a:latin typeface="Arial"/>
              </a:rPr>
              <a:t>SO SÁNH DIỆN TÍCH HÌNH A VỚI DIỆN TÍCH HÌNH B VÀ C?</a:t>
            </a:r>
          </a:p>
        </p:txBody>
      </p:sp>
      <p:graphicFrame>
        <p:nvGraphicFramePr>
          <p:cNvPr id="2374" name="Group 326"/>
          <p:cNvGraphicFramePr>
            <a:graphicFrameLocks noGrp="1"/>
          </p:cNvGraphicFramePr>
          <p:nvPr/>
        </p:nvGraphicFramePr>
        <p:xfrm>
          <a:off x="1320800" y="2438400"/>
          <a:ext cx="2338388" cy="16192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  <a:gridCol w="584200"/>
                <a:gridCol w="584200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5" name="Group 327"/>
          <p:cNvGraphicFramePr>
            <a:graphicFrameLocks noGrp="1"/>
          </p:cNvGraphicFramePr>
          <p:nvPr/>
        </p:nvGraphicFramePr>
        <p:xfrm>
          <a:off x="1320800" y="2452688"/>
          <a:ext cx="1169988" cy="1597624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" name="Group 328"/>
          <p:cNvGraphicFramePr>
            <a:graphicFrameLocks noGrp="1"/>
          </p:cNvGraphicFramePr>
          <p:nvPr/>
        </p:nvGraphicFramePr>
        <p:xfrm>
          <a:off x="2498725" y="2439988"/>
          <a:ext cx="1169988" cy="16065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365" name="Rectangle 317"/>
          <p:cNvSpPr>
            <a:spLocks noChangeArrowheads="1"/>
          </p:cNvSpPr>
          <p:nvPr/>
        </p:nvSpPr>
        <p:spPr bwMode="auto">
          <a:xfrm>
            <a:off x="1981200" y="41910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</a:t>
            </a:r>
          </a:p>
        </p:txBody>
      </p:sp>
      <p:sp>
        <p:nvSpPr>
          <p:cNvPr id="2366" name="Rectangle 318"/>
          <p:cNvSpPr>
            <a:spLocks noChangeArrowheads="1"/>
          </p:cNvSpPr>
          <p:nvPr/>
        </p:nvSpPr>
        <p:spPr bwMode="auto">
          <a:xfrm>
            <a:off x="5530850" y="41910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</a:t>
            </a:r>
          </a:p>
        </p:txBody>
      </p:sp>
      <p:sp>
        <p:nvSpPr>
          <p:cNvPr id="2367" name="Rectangle 319"/>
          <p:cNvSpPr>
            <a:spLocks noChangeArrowheads="1"/>
          </p:cNvSpPr>
          <p:nvPr/>
        </p:nvSpPr>
        <p:spPr bwMode="auto">
          <a:xfrm>
            <a:off x="7181850" y="41910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</a:t>
            </a:r>
          </a:p>
        </p:txBody>
      </p:sp>
      <p:sp>
        <p:nvSpPr>
          <p:cNvPr id="2368" name="Rectangle 320"/>
          <p:cNvSpPr>
            <a:spLocks noChangeArrowheads="1"/>
          </p:cNvSpPr>
          <p:nvPr/>
        </p:nvSpPr>
        <p:spPr bwMode="auto">
          <a:xfrm>
            <a:off x="304800" y="5181600"/>
            <a:ext cx="937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DIỆN TÍCH HÌNH A BẰNG DIỆN TÍCH HÌNH B VÀ C</a:t>
            </a:r>
          </a:p>
        </p:txBody>
      </p:sp>
      <p:sp>
        <p:nvSpPr>
          <p:cNvPr id="2369" name="Rectangle 321"/>
          <p:cNvSpPr>
            <a:spLocks noChangeArrowheads="1"/>
          </p:cNvSpPr>
          <p:nvPr/>
        </p:nvSpPr>
        <p:spPr bwMode="auto">
          <a:xfrm>
            <a:off x="7181850" y="4191000"/>
            <a:ext cx="495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8641E-6 C 3.33333E-6 -0.04669 0.04375 -0.08252 0.09705 -0.08252 C 0.15191 -0.08252 0.19583 -0.04669 0.19583 -3.78641E-6 C 0.19583 0.0467 0.23958 0.08253 0.29444 0.08253 C 0.34774 0.08253 0.39166 0.0467 0.39166 -3.78641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11466E-7 C -4.72222E-6 -0.04669 0.04896 -0.08252 0.10869 -0.08252 C 0.17014 -0.08252 0.21928 -0.04669 0.21928 4.11466E-7 C 0.21928 0.04669 0.26841 0.08252 0.32987 0.08252 C 0.38959 0.08252 0.43872 0.04669 0.43872 4.11466E-7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2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3048000"/>
            <a:ext cx="6686550" cy="1600200"/>
          </a:xfrm>
        </p:spPr>
        <p:txBody>
          <a:bodyPr/>
          <a:lstStyle/>
          <a:p>
            <a:pPr algn="l" eaLnBrk="1" hangingPunct="1"/>
            <a:r>
              <a:rPr lang="en-US" sz="2800" b="0" smtClean="0">
                <a:solidFill>
                  <a:srgbClr val="FFFF00"/>
                </a:solidFill>
                <a:latin typeface="Arial" charset="0"/>
              </a:rPr>
              <a:t>Hình D có gồm            ô vuông 1cm</a:t>
            </a:r>
            <a:r>
              <a:rPr lang="en-US" sz="2800" b="0" baseline="30000" smtClean="0">
                <a:solidFill>
                  <a:srgbClr val="FFFF00"/>
                </a:solidFill>
                <a:latin typeface="Arial" charset="0"/>
              </a:rPr>
              <a:t>2</a:t>
            </a:r>
            <a:endParaRPr lang="en-US" sz="2800" b="0" smtClean="0">
              <a:solidFill>
                <a:srgbClr val="FFFF00"/>
              </a:solidFill>
              <a:latin typeface="Arial" charset="0"/>
            </a:endParaRPr>
          </a:p>
        </p:txBody>
      </p:sp>
      <p:graphicFrame>
        <p:nvGraphicFramePr>
          <p:cNvPr id="4234" name="Group 138"/>
          <p:cNvGraphicFramePr>
            <a:graphicFrameLocks noGrp="1"/>
          </p:cNvGraphicFramePr>
          <p:nvPr/>
        </p:nvGraphicFramePr>
        <p:xfrm>
          <a:off x="3467100" y="685800"/>
          <a:ext cx="1169988" cy="1597624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0258" name="Line 126"/>
          <p:cNvSpPr>
            <a:spLocks noChangeShapeType="1"/>
          </p:cNvSpPr>
          <p:nvPr/>
        </p:nvSpPr>
        <p:spPr bwMode="auto">
          <a:xfrm>
            <a:off x="4375150" y="1981200"/>
            <a:ext cx="74295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Rectangle 128"/>
          <p:cNvSpPr>
            <a:spLocks noChangeArrowheads="1"/>
          </p:cNvSpPr>
          <p:nvPr/>
        </p:nvSpPr>
        <p:spPr bwMode="auto">
          <a:xfrm>
            <a:off x="5118100" y="2476500"/>
            <a:ext cx="901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b="1">
                <a:latin typeface="Arial" charset="0"/>
              </a:rPr>
              <a:t>1 cm</a:t>
            </a:r>
            <a:r>
              <a:rPr lang="en-US" b="1" baseline="30000">
                <a:latin typeface="Arial" charset="0"/>
              </a:rPr>
              <a:t>2</a:t>
            </a:r>
          </a:p>
        </p:txBody>
      </p:sp>
      <p:sp>
        <p:nvSpPr>
          <p:cNvPr id="10260" name="Line 130"/>
          <p:cNvSpPr>
            <a:spLocks noChangeShapeType="1"/>
          </p:cNvSpPr>
          <p:nvPr/>
        </p:nvSpPr>
        <p:spPr bwMode="auto">
          <a:xfrm>
            <a:off x="4464050" y="4038600"/>
            <a:ext cx="1155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8" name="Rectangle 132"/>
          <p:cNvSpPr>
            <a:spLocks noChangeArrowheads="1"/>
          </p:cNvSpPr>
          <p:nvPr/>
        </p:nvSpPr>
        <p:spPr bwMode="auto">
          <a:xfrm>
            <a:off x="1981200" y="4267200"/>
            <a:ext cx="6686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Diện tích hình D bằng              cm</a:t>
            </a:r>
            <a:r>
              <a:rPr lang="en-US" sz="2800" baseline="30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10262" name="Line 133"/>
          <p:cNvSpPr>
            <a:spLocks noChangeShapeType="1"/>
          </p:cNvSpPr>
          <p:nvPr/>
        </p:nvSpPr>
        <p:spPr bwMode="auto">
          <a:xfrm>
            <a:off x="5435600" y="5257800"/>
            <a:ext cx="140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30" name="Text Box 134"/>
          <p:cNvSpPr txBox="1">
            <a:spLocks noChangeArrowheads="1"/>
          </p:cNvSpPr>
          <p:nvPr/>
        </p:nvSpPr>
        <p:spPr bwMode="auto">
          <a:xfrm>
            <a:off x="3714750" y="2362200"/>
            <a:ext cx="82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</a:t>
            </a:r>
          </a:p>
        </p:txBody>
      </p:sp>
      <p:sp>
        <p:nvSpPr>
          <p:cNvPr id="4231" name="Text Box 135"/>
          <p:cNvSpPr txBox="1">
            <a:spLocks noChangeArrowheads="1"/>
          </p:cNvSpPr>
          <p:nvPr/>
        </p:nvSpPr>
        <p:spPr bwMode="auto">
          <a:xfrm>
            <a:off x="4800600" y="3505200"/>
            <a:ext cx="577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4232" name="Text Box 136"/>
          <p:cNvSpPr txBox="1">
            <a:spLocks noChangeArrowheads="1"/>
          </p:cNvSpPr>
          <p:nvPr/>
        </p:nvSpPr>
        <p:spPr bwMode="auto">
          <a:xfrm>
            <a:off x="5715000" y="4724400"/>
            <a:ext cx="577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1" grpId="0"/>
      <p:bldP spid="42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210050" y="1905000"/>
            <a:ext cx="5448300" cy="1143000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FFFF00"/>
                </a:solidFill>
                <a:latin typeface="Arial" charset="0"/>
              </a:rPr>
              <a:t>Diện tích mỗi ô vuông là </a:t>
            </a:r>
            <a:r>
              <a:rPr lang="en-US" sz="2800" smtClean="0">
                <a:solidFill>
                  <a:srgbClr val="FFFF00"/>
                </a:solidFill>
                <a:latin typeface="Arial" charset="0"/>
              </a:rPr>
              <a:t>1 cm</a:t>
            </a:r>
            <a:r>
              <a:rPr lang="en-US" sz="2800" baseline="30000" smtClean="0">
                <a:solidFill>
                  <a:srgbClr val="FFFF00"/>
                </a:solidFill>
                <a:latin typeface="Arial" charset="0"/>
              </a:rPr>
              <a:t>2</a:t>
            </a:r>
            <a:endParaRPr lang="en-US" sz="2800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7290" name="Group 122"/>
          <p:cNvGraphicFramePr>
            <a:graphicFrameLocks noGrp="1"/>
          </p:cNvGraphicFramePr>
          <p:nvPr/>
        </p:nvGraphicFramePr>
        <p:xfrm>
          <a:off x="600075" y="1905000"/>
          <a:ext cx="2338388" cy="1619250"/>
        </p:xfrm>
        <a:graphic>
          <a:graphicData uri="http://schemas.openxmlformats.org/drawingml/2006/table">
            <a:tbl>
              <a:tblPr/>
              <a:tblGrid>
                <a:gridCol w="584200"/>
                <a:gridCol w="585788"/>
                <a:gridCol w="584200"/>
                <a:gridCol w="584200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</a:tr>
            </a:tbl>
          </a:graphicData>
        </a:graphic>
      </p:graphicFrame>
      <p:sp>
        <p:nvSpPr>
          <p:cNvPr id="11290" name="Text Box 81"/>
          <p:cNvSpPr txBox="1">
            <a:spLocks noChangeArrowheads="1"/>
          </p:cNvSpPr>
          <p:nvPr/>
        </p:nvSpPr>
        <p:spPr bwMode="auto">
          <a:xfrm>
            <a:off x="247650" y="1524000"/>
            <a:ext cx="825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A</a:t>
            </a:r>
          </a:p>
        </p:txBody>
      </p:sp>
      <p:sp>
        <p:nvSpPr>
          <p:cNvPr id="11291" name="Text Box 82"/>
          <p:cNvSpPr txBox="1">
            <a:spLocks noChangeArrowheads="1"/>
          </p:cNvSpPr>
          <p:nvPr/>
        </p:nvSpPr>
        <p:spPr bwMode="auto">
          <a:xfrm>
            <a:off x="2641600" y="1600200"/>
            <a:ext cx="825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B</a:t>
            </a:r>
          </a:p>
        </p:txBody>
      </p:sp>
      <p:sp>
        <p:nvSpPr>
          <p:cNvPr id="11292" name="Text Box 83"/>
          <p:cNvSpPr txBox="1">
            <a:spLocks noChangeArrowheads="1"/>
          </p:cNvSpPr>
          <p:nvPr/>
        </p:nvSpPr>
        <p:spPr bwMode="auto">
          <a:xfrm>
            <a:off x="165100" y="3429000"/>
            <a:ext cx="825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D</a:t>
            </a:r>
          </a:p>
        </p:txBody>
      </p:sp>
      <p:sp>
        <p:nvSpPr>
          <p:cNvPr id="11293" name="Text Box 84"/>
          <p:cNvSpPr txBox="1">
            <a:spLocks noChangeArrowheads="1"/>
          </p:cNvSpPr>
          <p:nvPr/>
        </p:nvSpPr>
        <p:spPr bwMode="auto">
          <a:xfrm>
            <a:off x="2559050" y="3505200"/>
            <a:ext cx="825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C</a:t>
            </a:r>
          </a:p>
        </p:txBody>
      </p:sp>
      <p:sp>
        <p:nvSpPr>
          <p:cNvPr id="11294" name="Line 86"/>
          <p:cNvSpPr>
            <a:spLocks noChangeShapeType="1"/>
          </p:cNvSpPr>
          <p:nvPr/>
        </p:nvSpPr>
        <p:spPr bwMode="auto">
          <a:xfrm>
            <a:off x="2476500" y="3124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Rectangle 87"/>
          <p:cNvSpPr>
            <a:spLocks noChangeArrowheads="1"/>
          </p:cNvSpPr>
          <p:nvPr/>
        </p:nvSpPr>
        <p:spPr bwMode="auto">
          <a:xfrm>
            <a:off x="1733550" y="4419600"/>
            <a:ext cx="901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b="1">
                <a:latin typeface="Arial" charset="0"/>
              </a:rPr>
              <a:t>1 cm</a:t>
            </a:r>
            <a:r>
              <a:rPr lang="en-US" b="1" baseline="30000">
                <a:latin typeface="Arial" charset="0"/>
              </a:rPr>
              <a:t>2</a:t>
            </a:r>
          </a:p>
        </p:txBody>
      </p:sp>
      <p:sp>
        <p:nvSpPr>
          <p:cNvPr id="7259" name="Rectangle 91"/>
          <p:cNvSpPr>
            <a:spLocks noChangeArrowheads="1"/>
          </p:cNvSpPr>
          <p:nvPr/>
        </p:nvSpPr>
        <p:spPr bwMode="auto">
          <a:xfrm>
            <a:off x="4870450" y="1025525"/>
            <a:ext cx="4292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Hình chữ nhật ABCD có: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60" name="Rectangle 92"/>
          <p:cNvSpPr>
            <a:spLocks noChangeArrowheads="1"/>
          </p:cNvSpPr>
          <p:nvPr/>
        </p:nvSpPr>
        <p:spPr bwMode="auto">
          <a:xfrm>
            <a:off x="6521450" y="1482725"/>
            <a:ext cx="2806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   ô vuông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62" name="Rectangle 94"/>
          <p:cNvSpPr>
            <a:spLocks noChangeArrowheads="1"/>
          </p:cNvSpPr>
          <p:nvPr/>
        </p:nvSpPr>
        <p:spPr bwMode="auto">
          <a:xfrm>
            <a:off x="5400675" y="1489075"/>
            <a:ext cx="3879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x 3 =        (             )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299" name="Rectangle 89"/>
          <p:cNvSpPr>
            <a:spLocks noChangeArrowheads="1"/>
          </p:cNvSpPr>
          <p:nvPr/>
        </p:nvSpPr>
        <p:spPr bwMode="auto">
          <a:xfrm>
            <a:off x="1320800" y="1447800"/>
            <a:ext cx="901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b="1">
                <a:latin typeface="Arial" charset="0"/>
              </a:rPr>
              <a:t>4 cm</a:t>
            </a:r>
            <a:endParaRPr lang="en-US" b="1" baseline="30000">
              <a:latin typeface="Arial" charset="0"/>
            </a:endParaRPr>
          </a:p>
        </p:txBody>
      </p:sp>
      <p:sp>
        <p:nvSpPr>
          <p:cNvPr id="11300" name="Rectangle 90"/>
          <p:cNvSpPr>
            <a:spLocks noChangeArrowheads="1"/>
          </p:cNvSpPr>
          <p:nvPr/>
        </p:nvSpPr>
        <p:spPr bwMode="auto">
          <a:xfrm>
            <a:off x="3054350" y="2514600"/>
            <a:ext cx="901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b="1">
                <a:latin typeface="Arial" charset="0"/>
              </a:rPr>
              <a:t>3 cm</a:t>
            </a:r>
            <a:endParaRPr lang="en-US" b="1" baseline="30000">
              <a:latin typeface="Arial" charset="0"/>
            </a:endParaRPr>
          </a:p>
        </p:txBody>
      </p:sp>
      <p:sp>
        <p:nvSpPr>
          <p:cNvPr id="7268" name="Rectangle 100"/>
          <p:cNvSpPr>
            <a:spLocks noChangeArrowheads="1"/>
          </p:cNvSpPr>
          <p:nvPr/>
        </p:nvSpPr>
        <p:spPr bwMode="auto">
          <a:xfrm>
            <a:off x="4044950" y="2625725"/>
            <a:ext cx="5778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3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 diện tích hình chữ nhật ABCD:</a:t>
            </a:r>
          </a:p>
        </p:txBody>
      </p:sp>
      <p:sp>
        <p:nvSpPr>
          <p:cNvPr id="7269" name="Rectangle 101"/>
          <p:cNvSpPr>
            <a:spLocks noChangeArrowheads="1"/>
          </p:cNvSpPr>
          <p:nvPr/>
        </p:nvSpPr>
        <p:spPr bwMode="auto">
          <a:xfrm>
            <a:off x="6732588" y="3235325"/>
            <a:ext cx="1770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   cm</a:t>
            </a:r>
            <a:r>
              <a:rPr lang="en-US" sz="2400" baseline="30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70" name="Rectangle 102"/>
          <p:cNvSpPr>
            <a:spLocks noChangeArrowheads="1"/>
          </p:cNvSpPr>
          <p:nvPr/>
        </p:nvSpPr>
        <p:spPr bwMode="auto">
          <a:xfrm>
            <a:off x="5102225" y="34766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71" name="Rectangle 103"/>
          <p:cNvSpPr>
            <a:spLocks noChangeArrowheads="1"/>
          </p:cNvSpPr>
          <p:nvPr/>
        </p:nvSpPr>
        <p:spPr bwMode="auto">
          <a:xfrm>
            <a:off x="3968750" y="3770313"/>
            <a:ext cx="5778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3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Hay diện tích hình chữ nhật ABCD:</a:t>
            </a:r>
          </a:p>
        </p:txBody>
      </p:sp>
      <p:sp>
        <p:nvSpPr>
          <p:cNvPr id="7274" name="Rectangle 106"/>
          <p:cNvSpPr>
            <a:spLocks noChangeArrowheads="1"/>
          </p:cNvSpPr>
          <p:nvPr/>
        </p:nvSpPr>
        <p:spPr bwMode="auto">
          <a:xfrm>
            <a:off x="5530850" y="3463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75" name="Rectangle 107"/>
          <p:cNvSpPr>
            <a:spLocks noChangeArrowheads="1"/>
          </p:cNvSpPr>
          <p:nvPr/>
        </p:nvSpPr>
        <p:spPr bwMode="auto">
          <a:xfrm>
            <a:off x="6026150" y="3463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76" name="Rectangle 108"/>
          <p:cNvSpPr>
            <a:spLocks noChangeArrowheads="1"/>
          </p:cNvSpPr>
          <p:nvPr/>
        </p:nvSpPr>
        <p:spPr bwMode="auto">
          <a:xfrm>
            <a:off x="6376988" y="3505200"/>
            <a:ext cx="22288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=       (       )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82" name="Rectangle 114"/>
          <p:cNvSpPr>
            <a:spLocks noChangeArrowheads="1"/>
          </p:cNvSpPr>
          <p:nvPr/>
        </p:nvSpPr>
        <p:spPr bwMode="auto">
          <a:xfrm>
            <a:off x="5089525" y="3484563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83" name="Rectangle 115"/>
          <p:cNvSpPr>
            <a:spLocks noChangeArrowheads="1"/>
          </p:cNvSpPr>
          <p:nvPr/>
        </p:nvSpPr>
        <p:spPr bwMode="auto">
          <a:xfrm>
            <a:off x="6026150" y="34766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3810000" y="4800600"/>
            <a:ext cx="2228850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Số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o chiều dài</a:t>
            </a:r>
          </a:p>
        </p:txBody>
      </p:sp>
      <p:sp>
        <p:nvSpPr>
          <p:cNvPr id="7286" name="Text Box 118"/>
          <p:cNvSpPr txBox="1">
            <a:spLocks noChangeArrowheads="1"/>
          </p:cNvSpPr>
          <p:nvPr/>
        </p:nvSpPr>
        <p:spPr bwMode="auto">
          <a:xfrm>
            <a:off x="6026150" y="4800600"/>
            <a:ext cx="2476500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Số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o chiều rộng</a:t>
            </a:r>
          </a:p>
        </p:txBody>
      </p:sp>
      <p:sp>
        <p:nvSpPr>
          <p:cNvPr id="7272" name="Rectangle 104"/>
          <p:cNvSpPr>
            <a:spLocks noChangeArrowheads="1"/>
          </p:cNvSpPr>
          <p:nvPr/>
        </p:nvSpPr>
        <p:spPr bwMode="auto">
          <a:xfrm>
            <a:off x="8488363" y="4552950"/>
            <a:ext cx="15890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12 (cm</a:t>
            </a:r>
            <a:r>
              <a:rPr lang="en-US" sz="2000" baseline="30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</a:t>
            </a:r>
            <a:r>
              <a:rPr lang="en-US" sz="2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</a:t>
            </a:r>
          </a:p>
        </p:txBody>
      </p:sp>
      <p:sp>
        <p:nvSpPr>
          <p:cNvPr id="7278" name="Rectangle 110"/>
          <p:cNvSpPr>
            <a:spLocks noChangeArrowheads="1"/>
          </p:cNvSpPr>
          <p:nvPr/>
        </p:nvSpPr>
        <p:spPr bwMode="auto">
          <a:xfrm>
            <a:off x="5964238" y="4629150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x</a:t>
            </a:r>
            <a:endParaRPr 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85185E-6 L -0.03872 0.1752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" y="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8334 0.1652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7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259" grpId="0"/>
      <p:bldP spid="7260" grpId="0"/>
      <p:bldP spid="7262" grpId="0"/>
      <p:bldP spid="7268" grpId="0"/>
      <p:bldP spid="7269" grpId="0"/>
      <p:bldP spid="7270" grpId="0"/>
      <p:bldP spid="7271" grpId="0"/>
      <p:bldP spid="7274" grpId="0"/>
      <p:bldP spid="7275" grpId="0"/>
      <p:bldP spid="7276" grpId="0"/>
      <p:bldP spid="7282" grpId="0"/>
      <p:bldP spid="7282" grpId="1"/>
      <p:bldP spid="7283" grpId="0"/>
      <p:bldP spid="7283" grpId="1"/>
      <p:bldP spid="7285" grpId="0" animBg="1"/>
      <p:bldP spid="7286" grpId="0" animBg="1"/>
      <p:bldP spid="7272" grpId="0"/>
      <p:bldP spid="7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362200"/>
            <a:ext cx="9080500" cy="2895600"/>
          </a:xfrm>
          <a:ln w="38100" cmpd="dbl"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b="0" smtClean="0">
                <a:solidFill>
                  <a:srgbClr val="FFFF00"/>
                </a:solidFill>
                <a:latin typeface="Arial"/>
              </a:rPr>
              <a:t>Muốn tìm diện tích hình chữ nhật ta lấy chiều dài nhân với chiều rộng (cùng </a:t>
            </a:r>
            <a:r>
              <a:rPr lang="vi-VN" b="0" smtClean="0">
                <a:solidFill>
                  <a:srgbClr val="FFFF00"/>
                </a:solidFill>
                <a:latin typeface="Arial"/>
              </a:rPr>
              <a:t>đơ</a:t>
            </a:r>
            <a:r>
              <a:rPr lang="en-US" b="0" smtClean="0">
                <a:solidFill>
                  <a:srgbClr val="FFFF00"/>
                </a:solidFill>
                <a:latin typeface="Arial"/>
              </a:rPr>
              <a:t>n vị </a:t>
            </a:r>
            <a:r>
              <a:rPr lang="vi-VN" b="0" smtClean="0">
                <a:solidFill>
                  <a:srgbClr val="FFFF00"/>
                </a:solidFill>
                <a:latin typeface="Arial"/>
              </a:rPr>
              <a:t>đ</a:t>
            </a:r>
            <a:r>
              <a:rPr lang="en-US" b="0" smtClean="0">
                <a:solidFill>
                  <a:srgbClr val="FFFF00"/>
                </a:solidFill>
                <a:latin typeface="Arial"/>
              </a:rPr>
              <a:t>o)</a:t>
            </a:r>
            <a:r>
              <a:rPr lang="en-US" smtClean="0">
                <a:latin typeface="Arial"/>
              </a:rPr>
              <a:t> </a:t>
            </a:r>
          </a:p>
        </p:txBody>
      </p:sp>
      <p:sp>
        <p:nvSpPr>
          <p:cNvPr id="8197" name="Rectangle 5"/>
          <p:cNvSpPr>
            <a:spLocks noRot="1" noChangeArrowheads="1"/>
          </p:cNvSpPr>
          <p:nvPr/>
        </p:nvSpPr>
        <p:spPr bwMode="auto">
          <a:xfrm>
            <a:off x="457200" y="914400"/>
            <a:ext cx="1447800" cy="12192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VẬY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3" name="Rectangle 107"/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915400" cy="8683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smtClean="0">
                <a:solidFill>
                  <a:srgbClr val="6600FF"/>
                </a:solidFill>
                <a:latin typeface="Arial"/>
              </a:rPr>
              <a:t>Điền vào chỗ trống (theo mẫu)</a:t>
            </a:r>
          </a:p>
        </p:txBody>
      </p:sp>
      <p:graphicFrame>
        <p:nvGraphicFramePr>
          <p:cNvPr id="9344" name="Group 128"/>
          <p:cNvGraphicFramePr>
            <a:graphicFrameLocks noGrp="1"/>
          </p:cNvGraphicFramePr>
          <p:nvPr>
            <p:ph idx="1"/>
          </p:nvPr>
        </p:nvGraphicFramePr>
        <p:xfrm>
          <a:off x="495300" y="1600200"/>
          <a:ext cx="9029700" cy="4525963"/>
        </p:xfrm>
        <a:graphic>
          <a:graphicData uri="http://schemas.openxmlformats.org/drawingml/2006/table">
            <a:tbl>
              <a:tblPr/>
              <a:tblGrid>
                <a:gridCol w="1747838"/>
                <a:gridCol w="2328862"/>
                <a:gridCol w="2438400"/>
                <a:gridCol w="2514600"/>
              </a:tblGrid>
              <a:tr h="784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Chieàu daøi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5 cm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10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32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Chieàu roäng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3 cm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4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Centur" pitchFamily="2" charset="0"/>
                          <a:cs typeface="Times New Roman" pitchFamily="18" charset="0"/>
                        </a:rPr>
                        <a:t>8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9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Dieän tích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 hình chöõ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 nhaät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Helve-Condense" pitchFamily="2" charset="0"/>
                          <a:cs typeface="Times New Roman" pitchFamily="18" charset="0"/>
                        </a:rPr>
                        <a:t>5 x 3 = 15 (cm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Helve-Condense" pitchFamily="2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Helve-Condense" pitchFamily="2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NI-Helve-Condense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7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Chu vi hình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Aptima" pitchFamily="2" charset="0"/>
                          <a:cs typeface="Times New Roman" pitchFamily="18" charset="0"/>
                        </a:rPr>
                        <a:t> chöõ nhaät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NI-Helve-Condense" pitchFamily="2" charset="0"/>
                          <a:cs typeface="Times New Roman" pitchFamily="18" charset="0"/>
                        </a:rPr>
                        <a:t>(5 +  3) x 2 = 16 (cm)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NI-Helve-Condense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34" name="Text Box 118"/>
          <p:cNvSpPr txBox="1">
            <a:spLocks noChangeArrowheads="1"/>
          </p:cNvSpPr>
          <p:nvPr/>
        </p:nvSpPr>
        <p:spPr bwMode="auto">
          <a:xfrm>
            <a:off x="4762500" y="3733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1" hangingPunct="1"/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10 x 4 = 40 (cm</a:t>
            </a:r>
            <a:r>
              <a:rPr lang="en-US" baseline="3000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)</a:t>
            </a:r>
          </a:p>
        </p:txBody>
      </p:sp>
      <p:sp>
        <p:nvSpPr>
          <p:cNvPr id="9338" name="Text Box 122"/>
          <p:cNvSpPr txBox="1">
            <a:spLocks noChangeArrowheads="1"/>
          </p:cNvSpPr>
          <p:nvPr/>
        </p:nvSpPr>
        <p:spPr bwMode="auto">
          <a:xfrm>
            <a:off x="4610100" y="52197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1" hangingPunct="1"/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(10 + 4) x 2 = 28 (cm</a:t>
            </a:r>
            <a:r>
              <a:rPr lang="en-US" baseline="3000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)</a:t>
            </a:r>
          </a:p>
        </p:txBody>
      </p:sp>
      <p:sp>
        <p:nvSpPr>
          <p:cNvPr id="9341" name="Text Box 125"/>
          <p:cNvSpPr txBox="1">
            <a:spLocks noChangeArrowheads="1"/>
          </p:cNvSpPr>
          <p:nvPr/>
        </p:nvSpPr>
        <p:spPr bwMode="auto">
          <a:xfrm>
            <a:off x="7162800" y="371475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1" hangingPunct="1"/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32 x 8 = 256 (cm</a:t>
            </a:r>
            <a:r>
              <a:rPr lang="en-US" baseline="3000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)</a:t>
            </a:r>
          </a:p>
        </p:txBody>
      </p:sp>
      <p:sp>
        <p:nvSpPr>
          <p:cNvPr id="9343" name="Text Box 127"/>
          <p:cNvSpPr txBox="1">
            <a:spLocks noChangeArrowheads="1"/>
          </p:cNvSpPr>
          <p:nvPr/>
        </p:nvSpPr>
        <p:spPr bwMode="auto">
          <a:xfrm>
            <a:off x="7086600" y="52578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1" hangingPunct="1"/>
            <a:r>
              <a:rPr lang="en-US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(</a:t>
            </a:r>
            <a:r>
              <a:rPr lang="en-US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32 + 8) x 2 = 80 (cm</a:t>
            </a:r>
            <a:r>
              <a:rPr lang="en-US" baseline="3000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4" grpId="0"/>
      <p:bldP spid="9338" grpId="0"/>
      <p:bldP spid="9341" grpId="0"/>
      <p:bldP spid="9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95300" y="685800"/>
            <a:ext cx="8915400" cy="1600200"/>
          </a:xfrm>
        </p:spPr>
        <p:txBody>
          <a:bodyPr/>
          <a:lstStyle/>
          <a:p>
            <a:pPr algn="l" eaLnBrk="1" hangingPunct="1"/>
            <a:r>
              <a:rPr lang="en-US" sz="3000" smtClean="0">
                <a:latin typeface="Arial" charset="0"/>
              </a:rPr>
              <a:t>Một miếng bìa hình chữ nhật có chiều rộng là 5 cm, chiều dài 14 cm. Tính diện tích miếng bìa </a:t>
            </a:r>
            <a:r>
              <a:rPr lang="vi-VN" sz="3000" smtClean="0">
                <a:latin typeface="Arial" charset="0"/>
              </a:rPr>
              <a:t>đ</a:t>
            </a:r>
            <a:r>
              <a:rPr lang="en-US" sz="3000" smtClean="0">
                <a:latin typeface="Arial" charset="0"/>
              </a:rPr>
              <a:t>ó?</a:t>
            </a:r>
          </a:p>
        </p:txBody>
      </p:sp>
      <p:sp>
        <p:nvSpPr>
          <p:cNvPr id="24580" name="Rectangle 4"/>
          <p:cNvSpPr>
            <a:spLocks noRot="1" noChangeArrowheads="1"/>
          </p:cNvSpPr>
          <p:nvPr/>
        </p:nvSpPr>
        <p:spPr bwMode="auto">
          <a:xfrm>
            <a:off x="228600" y="236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giải</a:t>
            </a:r>
          </a:p>
        </p:txBody>
      </p:sp>
      <p:sp>
        <p:nvSpPr>
          <p:cNvPr id="24581" name="Rectangle 5"/>
          <p:cNvSpPr>
            <a:spLocks noRot="1" noChangeArrowheads="1"/>
          </p:cNvSpPr>
          <p:nvPr/>
        </p:nvSpPr>
        <p:spPr bwMode="auto">
          <a:xfrm>
            <a:off x="382588" y="3124200"/>
            <a:ext cx="8915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Diện tích miếng bìa là: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14 x 5 = 70 (cm</a:t>
            </a:r>
            <a:r>
              <a:rPr lang="en-US" sz="3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)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 Đáp số: 70 (cm</a:t>
            </a:r>
            <a:r>
              <a:rPr lang="en-US" sz="3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)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3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/>
      <p:bldP spid="245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2588" y="762000"/>
            <a:ext cx="9142412" cy="1143000"/>
          </a:xfrm>
        </p:spPr>
        <p:txBody>
          <a:bodyPr/>
          <a:lstStyle/>
          <a:p>
            <a:pPr algn="l" eaLnBrk="1" hangingPunct="1"/>
            <a:r>
              <a:rPr lang="en-US" sz="3000" smtClean="0">
                <a:effectLst/>
                <a:latin typeface="Arial" charset="0"/>
              </a:rPr>
              <a:t>Tính diện tích hình chữ nhật biết Chiều dài là 2 dm</a:t>
            </a:r>
            <a:r>
              <a:rPr lang="en-US" sz="3200" smtClean="0">
                <a:effectLst/>
                <a:latin typeface="Arial" charset="0"/>
              </a:rPr>
              <a:t> và chiều rộng là 9 cm?</a:t>
            </a:r>
          </a:p>
        </p:txBody>
      </p:sp>
      <p:sp>
        <p:nvSpPr>
          <p:cNvPr id="25605" name="Rectangle 5"/>
          <p:cNvSpPr>
            <a:spLocks noRot="1" noChangeArrowheads="1"/>
          </p:cNvSpPr>
          <p:nvPr/>
        </p:nvSpPr>
        <p:spPr bwMode="auto">
          <a:xfrm>
            <a:off x="228600" y="236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giải</a:t>
            </a:r>
          </a:p>
        </p:txBody>
      </p:sp>
      <p:sp>
        <p:nvSpPr>
          <p:cNvPr id="25606" name="Rectangle 6"/>
          <p:cNvSpPr>
            <a:spLocks noRot="1" noChangeArrowheads="1"/>
          </p:cNvSpPr>
          <p:nvPr/>
        </p:nvSpPr>
        <p:spPr bwMode="auto">
          <a:xfrm>
            <a:off x="762000" y="3810000"/>
            <a:ext cx="8915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Diện tích hình chữ nhật là: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 x  = 180 (cm</a:t>
            </a:r>
            <a:r>
              <a:rPr lang="en-US" sz="3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)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 Đáp số: 180 (cm</a:t>
            </a:r>
            <a:r>
              <a:rPr lang="en-US" sz="3000" b="1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)</a:t>
            </a:r>
            <a:b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3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7" name="Rectangle 7"/>
          <p:cNvSpPr>
            <a:spLocks noRot="1" noChangeArrowheads="1"/>
          </p:cNvSpPr>
          <p:nvPr/>
        </p:nvSpPr>
        <p:spPr bwMode="auto">
          <a:xfrm>
            <a:off x="304800" y="31242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 dm = 20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5" grpId="0"/>
      <p:bldP spid="25606" grpId="0"/>
      <p:bldP spid="25607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255</TotalTime>
  <Words>336</Words>
  <Application>Microsoft Office PowerPoint</Application>
  <PresentationFormat>A4 Paper (210x297 mm)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Stream</vt:lpstr>
      <vt:lpstr>DIỆN TÍCH HÌNH CHỮ NHẬT</vt:lpstr>
      <vt:lpstr>PowerPoint Presentation</vt:lpstr>
      <vt:lpstr> SO SÁNH DIỆN TÍCH HÌNH A VỚI DIỆN TÍCH HÌNH B VÀ C?</vt:lpstr>
      <vt:lpstr>Hình D có gồm            ô vuông 1cm2</vt:lpstr>
      <vt:lpstr>Diện tích mỗi ô vuông là 1 cm2</vt:lpstr>
      <vt:lpstr>Muốn tìm diện tích hình chữ nhật ta lấy chiều dài nhân với chiều rộng (cùng đơn vị đo) </vt:lpstr>
      <vt:lpstr>Điền vào chỗ trống (theo mẫu)</vt:lpstr>
      <vt:lpstr>Một miếng bìa hình chữ nhật có chiều rộng là 5 cm, chiều dài 14 cm. Tính diện tích miếng bìa đó?</vt:lpstr>
      <vt:lpstr>Tính diện tích hình chữ nhật biết Chiều dài là 2 dm và chiều rộng là 9 cm?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asus</cp:lastModifiedBy>
  <cp:revision>16</cp:revision>
  <dcterms:created xsi:type="dcterms:W3CDTF">2006-02-27T13:25:25Z</dcterms:created>
  <dcterms:modified xsi:type="dcterms:W3CDTF">2020-07-06T14:44:26Z</dcterms:modified>
</cp:coreProperties>
</file>