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H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H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H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H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.VnArialH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ArialH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ArialH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ArialH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ArialH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CC"/>
    <a:srgbClr val="FFFF66"/>
    <a:srgbClr val="FF3300"/>
    <a:srgbClr val="CCFF66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9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C1DE3F-1F99-4DEC-B7F2-C7CB8C013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0C276B-0B1D-4570-82D9-A32B5E7CBD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56E2E-5971-4564-94BE-68D12CE942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31537E-8624-4B93-B67C-F8D4647C85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7F7935-12EA-47C4-B709-9743213D20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8FF3A9-058B-4328-B26B-0E240DF132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077415-6B5C-4204-B7ED-7C43CACEFB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518583-719A-4C95-82E8-80995B61A9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69906B-3BB5-4320-906D-F369817A94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9E3C83-20A8-4D32-B6D2-B65F88E5CB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90DEC-7FE5-4169-A189-CBC075FD5E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09A1CAAD-3C65-488E-BB06-FD5D119C139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9" descr="BGRAGG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44450"/>
            <a:ext cx="8820150" cy="626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21"/>
          <p:cNvSpPr>
            <a:spLocks noChangeArrowheads="1" noChangeShapeType="1" noTextEdit="1"/>
          </p:cNvSpPr>
          <p:nvPr/>
        </p:nvSpPr>
        <p:spPr bwMode="auto">
          <a:xfrm>
            <a:off x="2771775" y="1916113"/>
            <a:ext cx="2879725" cy="5032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rgbClr val="005E76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MÔN TOÁN - LỚP 3</a:t>
            </a:r>
          </a:p>
        </p:txBody>
      </p:sp>
      <p:sp>
        <p:nvSpPr>
          <p:cNvPr id="56342" name="WordArt 22"/>
          <p:cNvSpPr>
            <a:spLocks noChangeArrowheads="1" noChangeShapeType="1" noTextEdit="1"/>
          </p:cNvSpPr>
          <p:nvPr/>
        </p:nvSpPr>
        <p:spPr bwMode="auto">
          <a:xfrm>
            <a:off x="539750" y="2781300"/>
            <a:ext cx="806450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chemeClr val="tx1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TIẾT 30: BẢNG NHÂN 7</a:t>
            </a:r>
          </a:p>
        </p:txBody>
      </p:sp>
      <p:sp>
        <p:nvSpPr>
          <p:cNvPr id="2053" name="WordArt 23"/>
          <p:cNvSpPr>
            <a:spLocks noChangeArrowheads="1" noChangeShapeType="1" noTextEdit="1"/>
          </p:cNvSpPr>
          <p:nvPr/>
        </p:nvSpPr>
        <p:spPr bwMode="auto">
          <a:xfrm>
            <a:off x="3489325" y="3789363"/>
            <a:ext cx="1803400" cy="219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- TRANG 31 -</a:t>
            </a:r>
          </a:p>
        </p:txBody>
      </p:sp>
      <p:pic>
        <p:nvPicPr>
          <p:cNvPr id="2054" name="Picture 25" descr="BTREE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89888" y="6381750"/>
            <a:ext cx="1154112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6" descr="BTREE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3875" y="6381750"/>
            <a:ext cx="1154113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7" descr="BTREE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88013" y="6369050"/>
            <a:ext cx="1154112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8" descr="BTREE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6369050"/>
            <a:ext cx="1154113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9" descr="BTREE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84550" y="6369050"/>
            <a:ext cx="1154113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30" descr="BTREE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68538" y="6369050"/>
            <a:ext cx="1154112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31" descr="BTREE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6348413"/>
            <a:ext cx="1154112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32" descr="BTREE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335713"/>
            <a:ext cx="1154113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autoRev="1" fill="hold"/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autoRev="1" fill="hold"/>
                                        <p:tgtEl>
                                          <p:spTgt spid="563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563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autoRev="1" fill="hold"/>
                                        <p:tgtEl>
                                          <p:spTgt spid="563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250825" y="2060575"/>
            <a:ext cx="2592388" cy="503238"/>
            <a:chOff x="158" y="1389"/>
            <a:chExt cx="1633" cy="317"/>
          </a:xfrm>
        </p:grpSpPr>
        <p:sp>
          <p:nvSpPr>
            <p:cNvPr id="60498" name="Rectangle 82"/>
            <p:cNvSpPr>
              <a:spLocks noChangeArrowheads="1"/>
            </p:cNvSpPr>
            <p:nvPr/>
          </p:nvSpPr>
          <p:spPr bwMode="auto">
            <a:xfrm>
              <a:off x="158" y="1389"/>
              <a:ext cx="1633" cy="317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</a:schemeClr>
                </a:gs>
                <a:gs pos="50000">
                  <a:schemeClr val="tx1"/>
                </a:gs>
                <a:gs pos="100000">
                  <a:schemeClr val="tx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21" name="Oval 83"/>
            <p:cNvSpPr>
              <a:spLocks noChangeArrowheads="1"/>
            </p:cNvSpPr>
            <p:nvPr/>
          </p:nvSpPr>
          <p:spPr bwMode="auto">
            <a:xfrm>
              <a:off x="21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22" name="Oval 84"/>
            <p:cNvSpPr>
              <a:spLocks noChangeArrowheads="1"/>
            </p:cNvSpPr>
            <p:nvPr/>
          </p:nvSpPr>
          <p:spPr bwMode="auto">
            <a:xfrm>
              <a:off x="431" y="1464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23" name="Oval 85"/>
            <p:cNvSpPr>
              <a:spLocks noChangeArrowheads="1"/>
            </p:cNvSpPr>
            <p:nvPr/>
          </p:nvSpPr>
          <p:spPr bwMode="auto">
            <a:xfrm>
              <a:off x="65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24" name="Oval 86"/>
            <p:cNvSpPr>
              <a:spLocks noChangeArrowheads="1"/>
            </p:cNvSpPr>
            <p:nvPr/>
          </p:nvSpPr>
          <p:spPr bwMode="auto">
            <a:xfrm>
              <a:off x="88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25" name="Oval 87"/>
            <p:cNvSpPr>
              <a:spLocks noChangeArrowheads="1"/>
            </p:cNvSpPr>
            <p:nvPr/>
          </p:nvSpPr>
          <p:spPr bwMode="auto">
            <a:xfrm>
              <a:off x="1098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26" name="Oval 88"/>
            <p:cNvSpPr>
              <a:spLocks noChangeArrowheads="1"/>
            </p:cNvSpPr>
            <p:nvPr/>
          </p:nvSpPr>
          <p:spPr bwMode="auto">
            <a:xfrm>
              <a:off x="13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27" name="Oval 89"/>
            <p:cNvSpPr>
              <a:spLocks noChangeArrowheads="1"/>
            </p:cNvSpPr>
            <p:nvPr/>
          </p:nvSpPr>
          <p:spPr bwMode="auto">
            <a:xfrm>
              <a:off x="15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3" name="Group 91"/>
          <p:cNvGrpSpPr>
            <a:grpSpLocks/>
          </p:cNvGrpSpPr>
          <p:nvPr/>
        </p:nvGrpSpPr>
        <p:grpSpPr bwMode="auto">
          <a:xfrm>
            <a:off x="261938" y="2781300"/>
            <a:ext cx="2592387" cy="503238"/>
            <a:chOff x="158" y="1389"/>
            <a:chExt cx="1633" cy="317"/>
          </a:xfrm>
        </p:grpSpPr>
        <p:sp>
          <p:nvSpPr>
            <p:cNvPr id="60508" name="Rectangle 92"/>
            <p:cNvSpPr>
              <a:spLocks noChangeArrowheads="1"/>
            </p:cNvSpPr>
            <p:nvPr/>
          </p:nvSpPr>
          <p:spPr bwMode="auto">
            <a:xfrm>
              <a:off x="158" y="1389"/>
              <a:ext cx="1633" cy="317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</a:schemeClr>
                </a:gs>
                <a:gs pos="50000">
                  <a:schemeClr val="tx1"/>
                </a:gs>
                <a:gs pos="100000">
                  <a:schemeClr val="tx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13" name="Oval 93"/>
            <p:cNvSpPr>
              <a:spLocks noChangeArrowheads="1"/>
            </p:cNvSpPr>
            <p:nvPr/>
          </p:nvSpPr>
          <p:spPr bwMode="auto">
            <a:xfrm>
              <a:off x="21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14" name="Oval 94"/>
            <p:cNvSpPr>
              <a:spLocks noChangeArrowheads="1"/>
            </p:cNvSpPr>
            <p:nvPr/>
          </p:nvSpPr>
          <p:spPr bwMode="auto">
            <a:xfrm>
              <a:off x="431" y="1464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15" name="Oval 95"/>
            <p:cNvSpPr>
              <a:spLocks noChangeArrowheads="1"/>
            </p:cNvSpPr>
            <p:nvPr/>
          </p:nvSpPr>
          <p:spPr bwMode="auto">
            <a:xfrm>
              <a:off x="65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16" name="Oval 96"/>
            <p:cNvSpPr>
              <a:spLocks noChangeArrowheads="1"/>
            </p:cNvSpPr>
            <p:nvPr/>
          </p:nvSpPr>
          <p:spPr bwMode="auto">
            <a:xfrm>
              <a:off x="88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17" name="Oval 97"/>
            <p:cNvSpPr>
              <a:spLocks noChangeArrowheads="1"/>
            </p:cNvSpPr>
            <p:nvPr/>
          </p:nvSpPr>
          <p:spPr bwMode="auto">
            <a:xfrm>
              <a:off x="1098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18" name="Oval 98"/>
            <p:cNvSpPr>
              <a:spLocks noChangeArrowheads="1"/>
            </p:cNvSpPr>
            <p:nvPr/>
          </p:nvSpPr>
          <p:spPr bwMode="auto">
            <a:xfrm>
              <a:off x="13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19" name="Oval 99"/>
            <p:cNvSpPr>
              <a:spLocks noChangeArrowheads="1"/>
            </p:cNvSpPr>
            <p:nvPr/>
          </p:nvSpPr>
          <p:spPr bwMode="auto">
            <a:xfrm>
              <a:off x="15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4" name="Group 100"/>
          <p:cNvGrpSpPr>
            <a:grpSpLocks/>
          </p:cNvGrpSpPr>
          <p:nvPr/>
        </p:nvGrpSpPr>
        <p:grpSpPr bwMode="auto">
          <a:xfrm>
            <a:off x="250825" y="3849688"/>
            <a:ext cx="2592388" cy="503237"/>
            <a:chOff x="158" y="1389"/>
            <a:chExt cx="1633" cy="317"/>
          </a:xfrm>
        </p:grpSpPr>
        <p:sp>
          <p:nvSpPr>
            <p:cNvPr id="60517" name="Rectangle 101"/>
            <p:cNvSpPr>
              <a:spLocks noChangeArrowheads="1"/>
            </p:cNvSpPr>
            <p:nvPr/>
          </p:nvSpPr>
          <p:spPr bwMode="auto">
            <a:xfrm>
              <a:off x="158" y="1389"/>
              <a:ext cx="1633" cy="317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</a:schemeClr>
                </a:gs>
                <a:gs pos="50000">
                  <a:schemeClr val="tx1"/>
                </a:gs>
                <a:gs pos="100000">
                  <a:schemeClr val="tx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5" name="Oval 102"/>
            <p:cNvSpPr>
              <a:spLocks noChangeArrowheads="1"/>
            </p:cNvSpPr>
            <p:nvPr/>
          </p:nvSpPr>
          <p:spPr bwMode="auto">
            <a:xfrm>
              <a:off x="21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6" name="Oval 103"/>
            <p:cNvSpPr>
              <a:spLocks noChangeArrowheads="1"/>
            </p:cNvSpPr>
            <p:nvPr/>
          </p:nvSpPr>
          <p:spPr bwMode="auto">
            <a:xfrm>
              <a:off x="431" y="1464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7" name="Oval 104"/>
            <p:cNvSpPr>
              <a:spLocks noChangeArrowheads="1"/>
            </p:cNvSpPr>
            <p:nvPr/>
          </p:nvSpPr>
          <p:spPr bwMode="auto">
            <a:xfrm>
              <a:off x="65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8" name="Oval 105"/>
            <p:cNvSpPr>
              <a:spLocks noChangeArrowheads="1"/>
            </p:cNvSpPr>
            <p:nvPr/>
          </p:nvSpPr>
          <p:spPr bwMode="auto">
            <a:xfrm>
              <a:off x="88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9" name="Oval 106"/>
            <p:cNvSpPr>
              <a:spLocks noChangeArrowheads="1"/>
            </p:cNvSpPr>
            <p:nvPr/>
          </p:nvSpPr>
          <p:spPr bwMode="auto">
            <a:xfrm>
              <a:off x="1098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10" name="Oval 107"/>
            <p:cNvSpPr>
              <a:spLocks noChangeArrowheads="1"/>
            </p:cNvSpPr>
            <p:nvPr/>
          </p:nvSpPr>
          <p:spPr bwMode="auto">
            <a:xfrm>
              <a:off x="13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11" name="Oval 108"/>
            <p:cNvSpPr>
              <a:spLocks noChangeArrowheads="1"/>
            </p:cNvSpPr>
            <p:nvPr/>
          </p:nvSpPr>
          <p:spPr bwMode="auto">
            <a:xfrm>
              <a:off x="15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5" name="Group 109"/>
          <p:cNvGrpSpPr>
            <a:grpSpLocks/>
          </p:cNvGrpSpPr>
          <p:nvPr/>
        </p:nvGrpSpPr>
        <p:grpSpPr bwMode="auto">
          <a:xfrm>
            <a:off x="261938" y="4570413"/>
            <a:ext cx="2592387" cy="503237"/>
            <a:chOff x="158" y="1389"/>
            <a:chExt cx="1633" cy="317"/>
          </a:xfrm>
        </p:grpSpPr>
        <p:sp>
          <p:nvSpPr>
            <p:cNvPr id="60526" name="Rectangle 110"/>
            <p:cNvSpPr>
              <a:spLocks noChangeArrowheads="1"/>
            </p:cNvSpPr>
            <p:nvPr/>
          </p:nvSpPr>
          <p:spPr bwMode="auto">
            <a:xfrm>
              <a:off x="158" y="1389"/>
              <a:ext cx="1633" cy="317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</a:schemeClr>
                </a:gs>
                <a:gs pos="50000">
                  <a:schemeClr val="tx1"/>
                </a:gs>
                <a:gs pos="100000">
                  <a:schemeClr val="tx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7" name="Oval 111"/>
            <p:cNvSpPr>
              <a:spLocks noChangeArrowheads="1"/>
            </p:cNvSpPr>
            <p:nvPr/>
          </p:nvSpPr>
          <p:spPr bwMode="auto">
            <a:xfrm>
              <a:off x="21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8" name="Oval 112"/>
            <p:cNvSpPr>
              <a:spLocks noChangeArrowheads="1"/>
            </p:cNvSpPr>
            <p:nvPr/>
          </p:nvSpPr>
          <p:spPr bwMode="auto">
            <a:xfrm>
              <a:off x="431" y="1464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9" name="Oval 113"/>
            <p:cNvSpPr>
              <a:spLocks noChangeArrowheads="1"/>
            </p:cNvSpPr>
            <p:nvPr/>
          </p:nvSpPr>
          <p:spPr bwMode="auto">
            <a:xfrm>
              <a:off x="65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0" name="Oval 114"/>
            <p:cNvSpPr>
              <a:spLocks noChangeArrowheads="1"/>
            </p:cNvSpPr>
            <p:nvPr/>
          </p:nvSpPr>
          <p:spPr bwMode="auto">
            <a:xfrm>
              <a:off x="88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1" name="Oval 115"/>
            <p:cNvSpPr>
              <a:spLocks noChangeArrowheads="1"/>
            </p:cNvSpPr>
            <p:nvPr/>
          </p:nvSpPr>
          <p:spPr bwMode="auto">
            <a:xfrm>
              <a:off x="1098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2" name="Oval 116"/>
            <p:cNvSpPr>
              <a:spLocks noChangeArrowheads="1"/>
            </p:cNvSpPr>
            <p:nvPr/>
          </p:nvSpPr>
          <p:spPr bwMode="auto">
            <a:xfrm>
              <a:off x="13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303" name="Oval 117"/>
            <p:cNvSpPr>
              <a:spLocks noChangeArrowheads="1"/>
            </p:cNvSpPr>
            <p:nvPr/>
          </p:nvSpPr>
          <p:spPr bwMode="auto">
            <a:xfrm>
              <a:off x="15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grpSp>
        <p:nvGrpSpPr>
          <p:cNvPr id="6" name="Group 118"/>
          <p:cNvGrpSpPr>
            <a:grpSpLocks/>
          </p:cNvGrpSpPr>
          <p:nvPr/>
        </p:nvGrpSpPr>
        <p:grpSpPr bwMode="auto">
          <a:xfrm>
            <a:off x="250825" y="5270500"/>
            <a:ext cx="2592388" cy="503238"/>
            <a:chOff x="158" y="1389"/>
            <a:chExt cx="1633" cy="317"/>
          </a:xfrm>
        </p:grpSpPr>
        <p:sp>
          <p:nvSpPr>
            <p:cNvPr id="60535" name="Rectangle 119"/>
            <p:cNvSpPr>
              <a:spLocks noChangeArrowheads="1"/>
            </p:cNvSpPr>
            <p:nvPr/>
          </p:nvSpPr>
          <p:spPr bwMode="auto">
            <a:xfrm>
              <a:off x="158" y="1389"/>
              <a:ext cx="1633" cy="317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</a:schemeClr>
                </a:gs>
                <a:gs pos="50000">
                  <a:schemeClr val="tx1"/>
                </a:gs>
                <a:gs pos="100000">
                  <a:schemeClr val="tx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9" name="Oval 120"/>
            <p:cNvSpPr>
              <a:spLocks noChangeArrowheads="1"/>
            </p:cNvSpPr>
            <p:nvPr/>
          </p:nvSpPr>
          <p:spPr bwMode="auto">
            <a:xfrm>
              <a:off x="21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0" name="Oval 121"/>
            <p:cNvSpPr>
              <a:spLocks noChangeArrowheads="1"/>
            </p:cNvSpPr>
            <p:nvPr/>
          </p:nvSpPr>
          <p:spPr bwMode="auto">
            <a:xfrm>
              <a:off x="431" y="1464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1" name="Oval 122"/>
            <p:cNvSpPr>
              <a:spLocks noChangeArrowheads="1"/>
            </p:cNvSpPr>
            <p:nvPr/>
          </p:nvSpPr>
          <p:spPr bwMode="auto">
            <a:xfrm>
              <a:off x="65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2" name="Oval 123"/>
            <p:cNvSpPr>
              <a:spLocks noChangeArrowheads="1"/>
            </p:cNvSpPr>
            <p:nvPr/>
          </p:nvSpPr>
          <p:spPr bwMode="auto">
            <a:xfrm>
              <a:off x="88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3" name="Oval 124"/>
            <p:cNvSpPr>
              <a:spLocks noChangeArrowheads="1"/>
            </p:cNvSpPr>
            <p:nvPr/>
          </p:nvSpPr>
          <p:spPr bwMode="auto">
            <a:xfrm>
              <a:off x="1098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4" name="Oval 125"/>
            <p:cNvSpPr>
              <a:spLocks noChangeArrowheads="1"/>
            </p:cNvSpPr>
            <p:nvPr/>
          </p:nvSpPr>
          <p:spPr bwMode="auto">
            <a:xfrm>
              <a:off x="13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95" name="Oval 126"/>
            <p:cNvSpPr>
              <a:spLocks noChangeArrowheads="1"/>
            </p:cNvSpPr>
            <p:nvPr/>
          </p:nvSpPr>
          <p:spPr bwMode="auto">
            <a:xfrm>
              <a:off x="15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0653" name="AutoShape 237" descr="Recycled paper"/>
          <p:cNvSpPr>
            <a:spLocks noChangeArrowheads="1"/>
          </p:cNvSpPr>
          <p:nvPr/>
        </p:nvSpPr>
        <p:spPr bwMode="auto">
          <a:xfrm>
            <a:off x="6408738" y="865188"/>
            <a:ext cx="2627312" cy="5516562"/>
          </a:xfrm>
          <a:prstGeom prst="foldedCorner">
            <a:avLst>
              <a:gd name="adj" fmla="val 125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31" name="AutoShape 15"/>
          <p:cNvSpPr>
            <a:spLocks/>
          </p:cNvSpPr>
          <p:nvPr/>
        </p:nvSpPr>
        <p:spPr bwMode="auto">
          <a:xfrm>
            <a:off x="2986088" y="935038"/>
            <a:ext cx="144462" cy="720725"/>
          </a:xfrm>
          <a:prstGeom prst="rightBrace">
            <a:avLst>
              <a:gd name="adj1" fmla="val 41575"/>
              <a:gd name="adj2" fmla="val 50000"/>
            </a:avLst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3182938" y="974725"/>
            <a:ext cx="22526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7 </a:t>
            </a:r>
            <a:r>
              <a:rPr lang="vi-VN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đư</a:t>
            </a: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ợc lấy 1 lần</a:t>
            </a:r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3182938" y="1408113"/>
            <a:ext cx="32400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 x 1 = 7</a:t>
            </a:r>
          </a:p>
        </p:txBody>
      </p:sp>
      <p:sp>
        <p:nvSpPr>
          <p:cNvPr id="60452" name="AutoShape 36"/>
          <p:cNvSpPr>
            <a:spLocks/>
          </p:cNvSpPr>
          <p:nvPr/>
        </p:nvSpPr>
        <p:spPr bwMode="auto">
          <a:xfrm>
            <a:off x="2957513" y="1968500"/>
            <a:ext cx="144462" cy="1512888"/>
          </a:xfrm>
          <a:prstGeom prst="rightBrace">
            <a:avLst>
              <a:gd name="adj1" fmla="val 87271"/>
              <a:gd name="adj2" fmla="val 50000"/>
            </a:avLst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53" name="Text Box 37"/>
          <p:cNvSpPr txBox="1">
            <a:spLocks noChangeArrowheads="1"/>
          </p:cNvSpPr>
          <p:nvPr/>
        </p:nvSpPr>
        <p:spPr bwMode="auto">
          <a:xfrm>
            <a:off x="4787900" y="2106613"/>
            <a:ext cx="13874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ta có:</a:t>
            </a:r>
          </a:p>
        </p:txBody>
      </p:sp>
      <p:sp>
        <p:nvSpPr>
          <p:cNvPr id="60454" name="Text Box 38"/>
          <p:cNvSpPr txBox="1">
            <a:spLocks noChangeArrowheads="1"/>
          </p:cNvSpPr>
          <p:nvPr/>
        </p:nvSpPr>
        <p:spPr bwMode="auto">
          <a:xfrm>
            <a:off x="3184525" y="2632075"/>
            <a:ext cx="8826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 x 2 =</a:t>
            </a:r>
          </a:p>
        </p:txBody>
      </p:sp>
      <p:sp>
        <p:nvSpPr>
          <p:cNvPr id="60455" name="Text Box 39"/>
          <p:cNvSpPr txBox="1">
            <a:spLocks noChangeArrowheads="1"/>
          </p:cNvSpPr>
          <p:nvPr/>
        </p:nvSpPr>
        <p:spPr bwMode="auto">
          <a:xfrm>
            <a:off x="3184525" y="2990850"/>
            <a:ext cx="3240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 x 2 =  14</a:t>
            </a:r>
          </a:p>
        </p:txBody>
      </p:sp>
      <p:sp>
        <p:nvSpPr>
          <p:cNvPr id="60483" name="AutoShape 67"/>
          <p:cNvSpPr>
            <a:spLocks/>
          </p:cNvSpPr>
          <p:nvPr/>
        </p:nvSpPr>
        <p:spPr bwMode="auto">
          <a:xfrm>
            <a:off x="2987675" y="3749675"/>
            <a:ext cx="144463" cy="2159000"/>
          </a:xfrm>
          <a:prstGeom prst="rightBrace">
            <a:avLst>
              <a:gd name="adj1" fmla="val 124542"/>
              <a:gd name="adj2" fmla="val 50000"/>
            </a:avLst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484" name="Text Box 68"/>
          <p:cNvSpPr txBox="1">
            <a:spLocks noChangeArrowheads="1"/>
          </p:cNvSpPr>
          <p:nvPr/>
        </p:nvSpPr>
        <p:spPr bwMode="auto">
          <a:xfrm>
            <a:off x="3113088" y="4191000"/>
            <a:ext cx="189071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7 </a:t>
            </a:r>
            <a:r>
              <a:rPr lang="vi-VN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đư</a:t>
            </a: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ợc lấy 3 lần</a:t>
            </a:r>
          </a:p>
        </p:txBody>
      </p:sp>
      <p:sp>
        <p:nvSpPr>
          <p:cNvPr id="60485" name="Text Box 69"/>
          <p:cNvSpPr txBox="1">
            <a:spLocks noChangeArrowheads="1"/>
          </p:cNvSpPr>
          <p:nvPr/>
        </p:nvSpPr>
        <p:spPr bwMode="auto">
          <a:xfrm>
            <a:off x="3184525" y="4791075"/>
            <a:ext cx="1100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 x 3 =</a:t>
            </a:r>
          </a:p>
        </p:txBody>
      </p:sp>
      <p:sp>
        <p:nvSpPr>
          <p:cNvPr id="60486" name="Text Box 70"/>
          <p:cNvSpPr txBox="1">
            <a:spLocks noChangeArrowheads="1"/>
          </p:cNvSpPr>
          <p:nvPr/>
        </p:nvSpPr>
        <p:spPr bwMode="auto">
          <a:xfrm>
            <a:off x="3257550" y="5445125"/>
            <a:ext cx="14589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Vậy:</a:t>
            </a:r>
          </a:p>
        </p:txBody>
      </p:sp>
      <p:grpSp>
        <p:nvGrpSpPr>
          <p:cNvPr id="7" name="Group 80"/>
          <p:cNvGrpSpPr>
            <a:grpSpLocks/>
          </p:cNvGrpSpPr>
          <p:nvPr/>
        </p:nvGrpSpPr>
        <p:grpSpPr bwMode="auto">
          <a:xfrm>
            <a:off x="250825" y="1054100"/>
            <a:ext cx="2592388" cy="503238"/>
            <a:chOff x="158" y="1389"/>
            <a:chExt cx="1633" cy="317"/>
          </a:xfrm>
        </p:grpSpPr>
        <p:sp>
          <p:nvSpPr>
            <p:cNvPr id="60420" name="Rectangle 4"/>
            <p:cNvSpPr>
              <a:spLocks noChangeArrowheads="1"/>
            </p:cNvSpPr>
            <p:nvPr/>
          </p:nvSpPr>
          <p:spPr bwMode="auto">
            <a:xfrm>
              <a:off x="158" y="1389"/>
              <a:ext cx="1633" cy="317"/>
            </a:xfrm>
            <a:prstGeom prst="rect">
              <a:avLst/>
            </a:prstGeom>
            <a:gradFill rotWithShape="1">
              <a:gsLst>
                <a:gs pos="0">
                  <a:schemeClr val="tx1">
                    <a:gamma/>
                    <a:shade val="46275"/>
                    <a:invGamma/>
                  </a:schemeClr>
                </a:gs>
                <a:gs pos="50000">
                  <a:schemeClr val="tx1"/>
                </a:gs>
                <a:gs pos="100000">
                  <a:schemeClr val="tx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1" name="Oval 72"/>
            <p:cNvSpPr>
              <a:spLocks noChangeArrowheads="1"/>
            </p:cNvSpPr>
            <p:nvPr/>
          </p:nvSpPr>
          <p:spPr bwMode="auto">
            <a:xfrm>
              <a:off x="21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2" name="Oval 73"/>
            <p:cNvSpPr>
              <a:spLocks noChangeArrowheads="1"/>
            </p:cNvSpPr>
            <p:nvPr/>
          </p:nvSpPr>
          <p:spPr bwMode="auto">
            <a:xfrm>
              <a:off x="431" y="1464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3" name="Oval 74"/>
            <p:cNvSpPr>
              <a:spLocks noChangeArrowheads="1"/>
            </p:cNvSpPr>
            <p:nvPr/>
          </p:nvSpPr>
          <p:spPr bwMode="auto">
            <a:xfrm>
              <a:off x="657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4" name="Oval 75"/>
            <p:cNvSpPr>
              <a:spLocks noChangeArrowheads="1"/>
            </p:cNvSpPr>
            <p:nvPr/>
          </p:nvSpPr>
          <p:spPr bwMode="auto">
            <a:xfrm>
              <a:off x="88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5" name="Oval 76"/>
            <p:cNvSpPr>
              <a:spLocks noChangeArrowheads="1"/>
            </p:cNvSpPr>
            <p:nvPr/>
          </p:nvSpPr>
          <p:spPr bwMode="auto">
            <a:xfrm>
              <a:off x="1098" y="1460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6" name="Oval 77"/>
            <p:cNvSpPr>
              <a:spLocks noChangeArrowheads="1"/>
            </p:cNvSpPr>
            <p:nvPr/>
          </p:nvSpPr>
          <p:spPr bwMode="auto">
            <a:xfrm>
              <a:off x="13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3287" name="Oval 78"/>
            <p:cNvSpPr>
              <a:spLocks noChangeArrowheads="1"/>
            </p:cNvSpPr>
            <p:nvPr/>
          </p:nvSpPr>
          <p:spPr bwMode="auto">
            <a:xfrm>
              <a:off x="1524" y="1465"/>
              <a:ext cx="181" cy="1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</p:grpSp>
      <p:sp>
        <p:nvSpPr>
          <p:cNvPr id="60487" name="Text Box 71"/>
          <p:cNvSpPr txBox="1">
            <a:spLocks noChangeArrowheads="1"/>
          </p:cNvSpPr>
          <p:nvPr/>
        </p:nvSpPr>
        <p:spPr bwMode="auto">
          <a:xfrm>
            <a:off x="344488" y="1138238"/>
            <a:ext cx="2735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1    2    3     4    5    6   7</a:t>
            </a:r>
          </a:p>
        </p:txBody>
      </p:sp>
      <p:graphicFrame>
        <p:nvGraphicFramePr>
          <p:cNvPr id="60874" name="Group 458"/>
          <p:cNvGraphicFramePr>
            <a:graphicFrameLocks noGrp="1"/>
          </p:cNvGraphicFramePr>
          <p:nvPr/>
        </p:nvGraphicFramePr>
        <p:xfrm>
          <a:off x="6443663" y="981075"/>
          <a:ext cx="2449512" cy="4824413"/>
        </p:xfrm>
        <a:graphic>
          <a:graphicData uri="http://schemas.openxmlformats.org/drawingml/2006/table">
            <a:tbl>
              <a:tblPr/>
              <a:tblGrid>
                <a:gridCol w="442912"/>
                <a:gridCol w="493713"/>
                <a:gridCol w="503237"/>
                <a:gridCol w="360363"/>
                <a:gridCol w="649287"/>
              </a:tblGrid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1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2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14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3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21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4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28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35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6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42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49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8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56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9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63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10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70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144" name="Picture 459" descr="BERRIE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8382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5" name="Picture 461" descr="BUMBLBE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7088" y="0"/>
            <a:ext cx="935037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46" name="Picture 462" descr="CHILD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18463" y="5784850"/>
            <a:ext cx="1125537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879" name="Text Box 463"/>
          <p:cNvSpPr txBox="1">
            <a:spLocks noChangeArrowheads="1"/>
          </p:cNvSpPr>
          <p:nvPr/>
        </p:nvSpPr>
        <p:spPr bwMode="auto">
          <a:xfrm>
            <a:off x="4821238" y="955675"/>
            <a:ext cx="16557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ta viết:</a:t>
            </a:r>
          </a:p>
        </p:txBody>
      </p:sp>
      <p:sp>
        <p:nvSpPr>
          <p:cNvPr id="60880" name="Text Box 464"/>
          <p:cNvSpPr txBox="1">
            <a:spLocks noChangeArrowheads="1"/>
          </p:cNvSpPr>
          <p:nvPr/>
        </p:nvSpPr>
        <p:spPr bwMode="auto">
          <a:xfrm>
            <a:off x="3132138" y="2125663"/>
            <a:ext cx="22320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 </a:t>
            </a:r>
            <a:r>
              <a:rPr lang="vi-VN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đư</a:t>
            </a: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ợc lấy 2 lần </a:t>
            </a:r>
          </a:p>
        </p:txBody>
      </p:sp>
      <p:sp>
        <p:nvSpPr>
          <p:cNvPr id="60881" name="Text Box 465"/>
          <p:cNvSpPr txBox="1">
            <a:spLocks noChangeArrowheads="1"/>
          </p:cNvSpPr>
          <p:nvPr/>
        </p:nvSpPr>
        <p:spPr bwMode="auto">
          <a:xfrm>
            <a:off x="4067175" y="2636838"/>
            <a:ext cx="1728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 + 7 = 14</a:t>
            </a:r>
          </a:p>
        </p:txBody>
      </p:sp>
      <p:sp>
        <p:nvSpPr>
          <p:cNvPr id="60882" name="Text Box 466"/>
          <p:cNvSpPr txBox="1">
            <a:spLocks noChangeArrowheads="1"/>
          </p:cNvSpPr>
          <p:nvPr/>
        </p:nvSpPr>
        <p:spPr bwMode="auto">
          <a:xfrm>
            <a:off x="3419475" y="2990850"/>
            <a:ext cx="7921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Vậy:</a:t>
            </a:r>
          </a:p>
        </p:txBody>
      </p:sp>
      <p:sp>
        <p:nvSpPr>
          <p:cNvPr id="60883" name="Text Box 467"/>
          <p:cNvSpPr txBox="1">
            <a:spLocks noChangeArrowheads="1"/>
          </p:cNvSpPr>
          <p:nvPr/>
        </p:nvSpPr>
        <p:spPr bwMode="auto">
          <a:xfrm>
            <a:off x="4725988" y="4187825"/>
            <a:ext cx="1069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ta có:</a:t>
            </a:r>
          </a:p>
        </p:txBody>
      </p:sp>
      <p:sp>
        <p:nvSpPr>
          <p:cNvPr id="60884" name="Text Box 468"/>
          <p:cNvSpPr txBox="1">
            <a:spLocks noChangeArrowheads="1"/>
          </p:cNvSpPr>
          <p:nvPr/>
        </p:nvSpPr>
        <p:spPr bwMode="auto">
          <a:xfrm>
            <a:off x="4010025" y="4781550"/>
            <a:ext cx="1857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 + 7 + 7 = 21</a:t>
            </a:r>
          </a:p>
        </p:txBody>
      </p:sp>
      <p:sp>
        <p:nvSpPr>
          <p:cNvPr id="60885" name="Text Box 469"/>
          <p:cNvSpPr txBox="1">
            <a:spLocks noChangeArrowheads="1"/>
          </p:cNvSpPr>
          <p:nvPr/>
        </p:nvSpPr>
        <p:spPr bwMode="auto">
          <a:xfrm>
            <a:off x="4014788" y="5457825"/>
            <a:ext cx="172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7 x 3 =  21</a:t>
            </a:r>
          </a:p>
        </p:txBody>
      </p:sp>
      <p:sp>
        <p:nvSpPr>
          <p:cNvPr id="60888" name="Rectangle 472"/>
          <p:cNvSpPr>
            <a:spLocks noChangeArrowheads="1"/>
          </p:cNvSpPr>
          <p:nvPr/>
        </p:nvSpPr>
        <p:spPr bwMode="auto">
          <a:xfrm>
            <a:off x="7380288" y="1052513"/>
            <a:ext cx="503237" cy="411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889" name="Rectangle 473"/>
          <p:cNvSpPr>
            <a:spLocks noChangeArrowheads="1"/>
          </p:cNvSpPr>
          <p:nvPr/>
        </p:nvSpPr>
        <p:spPr bwMode="auto">
          <a:xfrm>
            <a:off x="8393113" y="1970088"/>
            <a:ext cx="503237" cy="411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890" name="Rectangle 474"/>
          <p:cNvSpPr>
            <a:spLocks noChangeArrowheads="1"/>
          </p:cNvSpPr>
          <p:nvPr/>
        </p:nvSpPr>
        <p:spPr bwMode="auto">
          <a:xfrm>
            <a:off x="7448550" y="2997200"/>
            <a:ext cx="503238" cy="411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891" name="Rectangle 475"/>
          <p:cNvSpPr>
            <a:spLocks noChangeArrowheads="1"/>
          </p:cNvSpPr>
          <p:nvPr/>
        </p:nvSpPr>
        <p:spPr bwMode="auto">
          <a:xfrm>
            <a:off x="8335963" y="3952875"/>
            <a:ext cx="503237" cy="411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892" name="Rectangle 476"/>
          <p:cNvSpPr>
            <a:spLocks noChangeArrowheads="1"/>
          </p:cNvSpPr>
          <p:nvPr/>
        </p:nvSpPr>
        <p:spPr bwMode="auto">
          <a:xfrm>
            <a:off x="8369300" y="4903788"/>
            <a:ext cx="503238" cy="411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0893" name="Rectangle 477"/>
          <p:cNvSpPr>
            <a:spLocks noChangeArrowheads="1"/>
          </p:cNvSpPr>
          <p:nvPr/>
        </p:nvSpPr>
        <p:spPr bwMode="auto">
          <a:xfrm>
            <a:off x="6459538" y="5407025"/>
            <a:ext cx="503237" cy="411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60975" name="Group 559"/>
          <p:cNvGraphicFramePr>
            <a:graphicFrameLocks noGrp="1"/>
          </p:cNvGraphicFramePr>
          <p:nvPr/>
        </p:nvGraphicFramePr>
        <p:xfrm>
          <a:off x="6443663" y="981075"/>
          <a:ext cx="2449512" cy="4824413"/>
        </p:xfrm>
        <a:graphic>
          <a:graphicData uri="http://schemas.openxmlformats.org/drawingml/2006/table">
            <a:tbl>
              <a:tblPr/>
              <a:tblGrid>
                <a:gridCol w="442912"/>
                <a:gridCol w="493713"/>
                <a:gridCol w="503237"/>
                <a:gridCol w="360363"/>
                <a:gridCol w="649287"/>
              </a:tblGrid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1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2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14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3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21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4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28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5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35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6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42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49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8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56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9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63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10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70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1315" name="Group 899"/>
          <p:cNvGraphicFramePr>
            <a:graphicFrameLocks noGrp="1"/>
          </p:cNvGraphicFramePr>
          <p:nvPr/>
        </p:nvGraphicFramePr>
        <p:xfrm>
          <a:off x="6443663" y="981075"/>
          <a:ext cx="2449512" cy="4824413"/>
        </p:xfrm>
        <a:graphic>
          <a:graphicData uri="http://schemas.openxmlformats.org/drawingml/2006/table">
            <a:tbl>
              <a:tblPr/>
              <a:tblGrid>
                <a:gridCol w="442912"/>
                <a:gridCol w="493713"/>
                <a:gridCol w="503237"/>
                <a:gridCol w="360363"/>
                <a:gridCol w="649287"/>
              </a:tblGrid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14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21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28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35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42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49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56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63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316" name="AutoShape 900"/>
          <p:cNvSpPr>
            <a:spLocks noChangeArrowheads="1"/>
          </p:cNvSpPr>
          <p:nvPr/>
        </p:nvSpPr>
        <p:spPr bwMode="auto">
          <a:xfrm>
            <a:off x="2700338" y="4149725"/>
            <a:ext cx="3600450" cy="2087563"/>
          </a:xfrm>
          <a:prstGeom prst="cloudCallout">
            <a:avLst>
              <a:gd name="adj1" fmla="val 46162"/>
              <a:gd name="adj2" fmla="val 421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latin typeface="Arial" charset="0"/>
              </a:rPr>
              <a:t>Con có nhận xét gì về bảng nhân này ?</a:t>
            </a:r>
            <a:endParaRPr lang="fr-FR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16" presetID="53" presetClass="exit" presetSubtype="0" fill="hold" grpId="1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6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6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0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0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0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0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0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0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0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0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0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0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0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0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0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0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5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6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6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6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0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60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60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0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04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04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0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60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88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8" dur="2000"/>
                                        <p:tgtEl>
                                          <p:spTgt spid="60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60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60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60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60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60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60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60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60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60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60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60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60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60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60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60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4" dur="500"/>
                                        <p:tgtEl>
                                          <p:spTgt spid="60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5" dur="500"/>
                                        <p:tgtEl>
                                          <p:spTgt spid="60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60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/>
                                        <p:tgtEl>
                                          <p:spTgt spid="60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6" dur="500"/>
                                        <p:tgtEl>
                                          <p:spTgt spid="60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7" dur="500"/>
                                        <p:tgtEl>
                                          <p:spTgt spid="60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60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/>
                                        <p:tgtEl>
                                          <p:spTgt spid="60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8" dur="500"/>
                                        <p:tgtEl>
                                          <p:spTgt spid="60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/>
                                        <p:tgtEl>
                                          <p:spTgt spid="60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 nodeType="clickPar">
                      <p:stCondLst>
                        <p:cond delay="indefinite"/>
                      </p:stCondLst>
                      <p:childTnLst>
                        <p:par>
                          <p:cTn id="2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6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0" dur="500"/>
                                        <p:tgtEl>
                                          <p:spTgt spid="6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4" dur="500"/>
                                        <p:tgtEl>
                                          <p:spTgt spid="61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6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2" presetID="35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3" dur="1000" fill="hold"/>
                                        <p:tgtEl>
                                          <p:spTgt spid="6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653" grpId="0" animBg="1"/>
      <p:bldP spid="60431" grpId="0" animBg="1"/>
      <p:bldP spid="60432" grpId="0"/>
      <p:bldP spid="60433" grpId="0"/>
      <p:bldP spid="60452" grpId="0" animBg="1"/>
      <p:bldP spid="60453" grpId="0"/>
      <p:bldP spid="60454" grpId="0"/>
      <p:bldP spid="60455" grpId="0"/>
      <p:bldP spid="60483" grpId="0" animBg="1"/>
      <p:bldP spid="60484" grpId="0"/>
      <p:bldP spid="60485" grpId="0"/>
      <p:bldP spid="60486" grpId="0"/>
      <p:bldP spid="60487" grpId="0"/>
      <p:bldP spid="60487" grpId="1"/>
      <p:bldP spid="60879" grpId="0"/>
      <p:bldP spid="60880" grpId="0"/>
      <p:bldP spid="60881" grpId="0"/>
      <p:bldP spid="60882" grpId="0"/>
      <p:bldP spid="60883" grpId="0"/>
      <p:bldP spid="60884" grpId="0"/>
      <p:bldP spid="60885" grpId="0"/>
      <p:bldP spid="60888" grpId="0" animBg="1"/>
      <p:bldP spid="60888" grpId="1" animBg="1"/>
      <p:bldP spid="60889" grpId="0" animBg="1"/>
      <p:bldP spid="60889" grpId="1" animBg="1"/>
      <p:bldP spid="60890" grpId="0" animBg="1"/>
      <p:bldP spid="60890" grpId="1" animBg="1"/>
      <p:bldP spid="60891" grpId="0" animBg="1"/>
      <p:bldP spid="60891" grpId="1" animBg="1"/>
      <p:bldP spid="60892" grpId="0" animBg="1"/>
      <p:bldP spid="60892" grpId="1" animBg="1"/>
      <p:bldP spid="60893" grpId="0" animBg="1"/>
      <p:bldP spid="60893" grpId="1" animBg="1"/>
      <p:bldP spid="61316" grpId="0" animBg="1"/>
      <p:bldP spid="6131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927" name="Group 1367"/>
          <p:cNvGraphicFramePr>
            <a:graphicFrameLocks noGrp="1"/>
          </p:cNvGraphicFramePr>
          <p:nvPr/>
        </p:nvGraphicFramePr>
        <p:xfrm>
          <a:off x="395288" y="1262063"/>
          <a:ext cx="7993062" cy="2160587"/>
        </p:xfrm>
        <a:graphic>
          <a:graphicData uri="http://schemas.openxmlformats.org/drawingml/2006/table">
            <a:tbl>
              <a:tblPr/>
              <a:tblGrid>
                <a:gridCol w="666750"/>
                <a:gridCol w="665162"/>
                <a:gridCol w="666750"/>
                <a:gridCol w="666750"/>
                <a:gridCol w="663575"/>
                <a:gridCol w="668338"/>
                <a:gridCol w="666750"/>
                <a:gridCol w="666750"/>
                <a:gridCol w="663575"/>
                <a:gridCol w="666750"/>
                <a:gridCol w="668337"/>
                <a:gridCol w="663575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3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8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6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4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290" name="Text Box 850"/>
          <p:cNvSpPr txBox="1">
            <a:spLocks noChangeArrowheads="1"/>
          </p:cNvSpPr>
          <p:nvPr/>
        </p:nvSpPr>
        <p:spPr bwMode="auto">
          <a:xfrm>
            <a:off x="34925" y="765175"/>
            <a:ext cx="45005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Bài 1.    Tính nhẩm:</a:t>
            </a:r>
          </a:p>
        </p:txBody>
      </p:sp>
      <p:graphicFrame>
        <p:nvGraphicFramePr>
          <p:cNvPr id="67928" name="Group 1368"/>
          <p:cNvGraphicFramePr>
            <a:graphicFrameLocks noGrp="1"/>
          </p:cNvGraphicFramePr>
          <p:nvPr/>
        </p:nvGraphicFramePr>
        <p:xfrm>
          <a:off x="395288" y="3789363"/>
          <a:ext cx="7920037" cy="2160587"/>
        </p:xfrm>
        <a:graphic>
          <a:graphicData uri="http://schemas.openxmlformats.org/drawingml/2006/table">
            <a:tbl>
              <a:tblPr/>
              <a:tblGrid>
                <a:gridCol w="720725"/>
                <a:gridCol w="576262"/>
                <a:gridCol w="647700"/>
                <a:gridCol w="719138"/>
                <a:gridCol w="936625"/>
                <a:gridCol w="360362"/>
                <a:gridCol w="720725"/>
                <a:gridCol w="647700"/>
                <a:gridCol w="647700"/>
                <a:gridCol w="720725"/>
                <a:gridCol w="1222375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2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1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10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9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x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7926" name="Group 1366"/>
          <p:cNvGraphicFramePr>
            <a:graphicFrameLocks noGrp="1"/>
          </p:cNvGraphicFramePr>
          <p:nvPr/>
        </p:nvGraphicFramePr>
        <p:xfrm>
          <a:off x="395288" y="1268413"/>
          <a:ext cx="7993062" cy="2160587"/>
        </p:xfrm>
        <a:graphic>
          <a:graphicData uri="http://schemas.openxmlformats.org/drawingml/2006/table">
            <a:tbl>
              <a:tblPr/>
              <a:tblGrid>
                <a:gridCol w="666750"/>
                <a:gridCol w="665162"/>
                <a:gridCol w="666750"/>
                <a:gridCol w="666750"/>
                <a:gridCol w="663575"/>
                <a:gridCol w="668338"/>
                <a:gridCol w="666750"/>
                <a:gridCol w="666750"/>
                <a:gridCol w="663575"/>
                <a:gridCol w="666750"/>
                <a:gridCol w="668337"/>
                <a:gridCol w="663575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35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49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99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8110" name="Group 1550"/>
          <p:cNvGraphicFramePr>
            <a:graphicFrameLocks noGrp="1"/>
          </p:cNvGraphicFramePr>
          <p:nvPr/>
        </p:nvGraphicFramePr>
        <p:xfrm>
          <a:off x="395288" y="3789363"/>
          <a:ext cx="7848600" cy="2160587"/>
        </p:xfrm>
        <a:graphic>
          <a:graphicData uri="http://schemas.openxmlformats.org/drawingml/2006/table">
            <a:tbl>
              <a:tblPr/>
              <a:tblGrid>
                <a:gridCol w="720725"/>
                <a:gridCol w="576262"/>
                <a:gridCol w="647700"/>
                <a:gridCol w="719138"/>
                <a:gridCol w="936625"/>
                <a:gridCol w="360362"/>
                <a:gridCol w="720725"/>
                <a:gridCol w="647700"/>
                <a:gridCol w="647700"/>
                <a:gridCol w="720725"/>
                <a:gridCol w="1150938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14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63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66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   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7991" name="Text Box 1431"/>
          <p:cNvSpPr txBox="1">
            <a:spLocks noChangeArrowheads="1"/>
          </p:cNvSpPr>
          <p:nvPr/>
        </p:nvSpPr>
        <p:spPr bwMode="auto">
          <a:xfrm>
            <a:off x="4513263" y="4606925"/>
            <a:ext cx="3803650" cy="123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0                            0</a:t>
            </a:r>
          </a:p>
          <a:p>
            <a:pPr>
              <a:spcBef>
                <a:spcPct val="50000"/>
              </a:spcBef>
            </a:pPr>
            <a:endParaRPr lang="en-US" sz="300" b="1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28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    0              0</a:t>
            </a:r>
          </a:p>
        </p:txBody>
      </p:sp>
      <p:pic>
        <p:nvPicPr>
          <p:cNvPr id="4242" name="Picture 1553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5994400"/>
            <a:ext cx="6842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3" name="Picture 1554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450" y="5994400"/>
            <a:ext cx="6842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4" name="Picture 1555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5994400"/>
            <a:ext cx="6842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5" name="Picture 1556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994400"/>
            <a:ext cx="6842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6" name="Picture 1557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3075" y="5994400"/>
            <a:ext cx="6842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7" name="Picture 1558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5375" y="5994400"/>
            <a:ext cx="6842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8" name="Picture 1559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113" y="5994400"/>
            <a:ext cx="6842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" name="Picture 1560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7925" y="5994400"/>
            <a:ext cx="6842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50" name="Picture 1561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8625" y="5994400"/>
            <a:ext cx="6842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51" name="Picture 1562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5994400"/>
            <a:ext cx="6842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52" name="Picture 1563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025" y="5994400"/>
            <a:ext cx="6842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53" name="Picture 1564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5994400"/>
            <a:ext cx="6842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54" name="Picture 1565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01013" y="5994400"/>
            <a:ext cx="6842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55" name="Picture 1566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24750" y="5994400"/>
            <a:ext cx="684213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56" name="Picture 1567" descr="FLOWER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5994400"/>
            <a:ext cx="68421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57" name="Picture 1568" descr="COCKTIE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85113" y="115888"/>
            <a:ext cx="1204912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130" name="Text Box 1570"/>
          <p:cNvSpPr txBox="1">
            <a:spLocks noChangeArrowheads="1"/>
          </p:cNvSpPr>
          <p:nvPr/>
        </p:nvSpPr>
        <p:spPr bwMode="auto">
          <a:xfrm>
            <a:off x="2808288" y="-100013"/>
            <a:ext cx="4500562" cy="1098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6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Thực 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7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7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8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8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1" presetClass="entr" presetSubtype="0" repeatCount="1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35" presetClass="emph" presetSubtype="0" repeatCount="1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 fill="hold"/>
                                        <p:tgtEl>
                                          <p:spTgt spid="67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991" grpId="0" autoUpdateAnimBg="0"/>
      <p:bldP spid="6799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07950" y="765175"/>
            <a:ext cx="8243888" cy="1295400"/>
            <a:chOff x="68" y="482"/>
            <a:chExt cx="5193" cy="816"/>
          </a:xfrm>
        </p:grpSpPr>
        <p:sp>
          <p:nvSpPr>
            <p:cNvPr id="5133" name="AutoShape 22"/>
            <p:cNvSpPr>
              <a:spLocks noChangeArrowheads="1"/>
            </p:cNvSpPr>
            <p:nvPr/>
          </p:nvSpPr>
          <p:spPr bwMode="auto">
            <a:xfrm>
              <a:off x="68" y="482"/>
              <a:ext cx="726" cy="453"/>
            </a:xfrm>
            <a:prstGeom prst="cloudCallout">
              <a:avLst>
                <a:gd name="adj1" fmla="val -43750"/>
                <a:gd name="adj2" fmla="val 7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latin typeface="Arial" charset="0"/>
              </a:endParaRPr>
            </a:p>
          </p:txBody>
        </p:sp>
        <p:sp>
          <p:nvSpPr>
            <p:cNvPr id="62470" name="Text Box 6"/>
            <p:cNvSpPr txBox="1">
              <a:spLocks noChangeArrowheads="1"/>
            </p:cNvSpPr>
            <p:nvPr/>
          </p:nvSpPr>
          <p:spPr bwMode="auto">
            <a:xfrm>
              <a:off x="113" y="567"/>
              <a:ext cx="5148" cy="7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800" b="1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Bài 2     </a:t>
              </a:r>
              <a:r>
                <a:rPr lang="en-US" sz="2800" b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Một tuần lễ có 7 ngày. Hỏi 4 tuần lễ có</a:t>
              </a:r>
            </a:p>
            <a:p>
              <a:pPr marL="342900" indent="-342900">
                <a:spcBef>
                  <a:spcPct val="50000"/>
                </a:spcBef>
              </a:pPr>
              <a:r>
                <a:rPr lang="en-US" sz="2800" b="1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              tất cả bao nhiêu ngày ?</a:t>
              </a:r>
            </a:p>
          </p:txBody>
        </p:sp>
      </p:grpSp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179388" y="2884488"/>
            <a:ext cx="2735262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Tóm tắt: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1 tuần: 7  ngày</a:t>
            </a:r>
          </a:p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4 tuần: ? ngày    </a:t>
            </a:r>
          </a:p>
        </p:txBody>
      </p:sp>
      <p:sp>
        <p:nvSpPr>
          <p:cNvPr id="62475" name="Text Box 11"/>
          <p:cNvSpPr txBox="1">
            <a:spLocks noChangeArrowheads="1"/>
          </p:cNvSpPr>
          <p:nvPr/>
        </p:nvSpPr>
        <p:spPr bwMode="auto">
          <a:xfrm>
            <a:off x="3203575" y="2924175"/>
            <a:ext cx="4897438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Bài làm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Bốn tuần lễ có tất cả số ngày là:</a:t>
            </a:r>
          </a:p>
          <a:p>
            <a:pPr marL="342900" indent="-342900" algn="ctr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7 x 4 = 28 (ngày)</a:t>
            </a:r>
          </a:p>
          <a:p>
            <a:pPr marL="342900" indent="-342900" algn="r">
              <a:spcBef>
                <a:spcPct val="50000"/>
              </a:spcBef>
            </a:pPr>
            <a:r>
              <a:rPr lang="en-US" sz="24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Đáp số: 28 ngày</a:t>
            </a:r>
            <a:r>
              <a:rPr lang="en-US" sz="2000" b="1" i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989013" y="3986213"/>
            <a:ext cx="21955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sz="240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? ngày    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1762125" y="1412875"/>
            <a:ext cx="5473700" cy="647700"/>
            <a:chOff x="1020" y="890"/>
            <a:chExt cx="3448" cy="408"/>
          </a:xfrm>
        </p:grpSpPr>
        <p:sp>
          <p:nvSpPr>
            <p:cNvPr id="5129" name="Line 14"/>
            <p:cNvSpPr>
              <a:spLocks noChangeShapeType="1"/>
            </p:cNvSpPr>
            <p:nvPr/>
          </p:nvSpPr>
          <p:spPr bwMode="auto">
            <a:xfrm>
              <a:off x="2562" y="890"/>
              <a:ext cx="681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Line 15"/>
            <p:cNvSpPr>
              <a:spLocks noChangeShapeType="1"/>
            </p:cNvSpPr>
            <p:nvPr/>
          </p:nvSpPr>
          <p:spPr bwMode="auto">
            <a:xfrm>
              <a:off x="3878" y="890"/>
              <a:ext cx="590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Line 16"/>
            <p:cNvSpPr>
              <a:spLocks noChangeShapeType="1"/>
            </p:cNvSpPr>
            <p:nvPr/>
          </p:nvSpPr>
          <p:spPr bwMode="auto">
            <a:xfrm>
              <a:off x="2789" y="1298"/>
              <a:ext cx="499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Line 17"/>
            <p:cNvSpPr>
              <a:spLocks noChangeShapeType="1"/>
            </p:cNvSpPr>
            <p:nvPr/>
          </p:nvSpPr>
          <p:spPr bwMode="auto">
            <a:xfrm>
              <a:off x="1020" y="890"/>
              <a:ext cx="862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127" name="Picture 19" descr="ELF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27988" y="4581525"/>
            <a:ext cx="865187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20" descr="GEOMTR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5373688"/>
            <a:ext cx="2192338" cy="14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0" presetID="3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3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3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4" grpId="0"/>
      <p:bldP spid="62475" grpId="0"/>
      <p:bldP spid="62476" grpId="0"/>
      <p:bldP spid="6247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11" name="AutoShape 123"/>
          <p:cNvSpPr>
            <a:spLocks noChangeArrowheads="1"/>
          </p:cNvSpPr>
          <p:nvPr/>
        </p:nvSpPr>
        <p:spPr bwMode="auto">
          <a:xfrm>
            <a:off x="539750" y="3500438"/>
            <a:ext cx="5976938" cy="1873250"/>
          </a:xfrm>
          <a:prstGeom prst="cloudCallout">
            <a:avLst>
              <a:gd name="adj1" fmla="val -48593"/>
              <a:gd name="adj2" fmla="val 7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fr-FR">
              <a:latin typeface="Arial" charset="0"/>
            </a:endParaRPr>
          </a:p>
        </p:txBody>
      </p:sp>
      <p:grpSp>
        <p:nvGrpSpPr>
          <p:cNvPr id="2" name="Group 125"/>
          <p:cNvGrpSpPr>
            <a:grpSpLocks/>
          </p:cNvGrpSpPr>
          <p:nvPr/>
        </p:nvGrpSpPr>
        <p:grpSpPr bwMode="auto">
          <a:xfrm>
            <a:off x="144463" y="1052513"/>
            <a:ext cx="8604250" cy="790575"/>
            <a:chOff x="91" y="663"/>
            <a:chExt cx="5420" cy="498"/>
          </a:xfrm>
        </p:grpSpPr>
        <p:sp>
          <p:nvSpPr>
            <p:cNvPr id="6199" name="AutoShape 124"/>
            <p:cNvSpPr>
              <a:spLocks noChangeArrowheads="1"/>
            </p:cNvSpPr>
            <p:nvPr/>
          </p:nvSpPr>
          <p:spPr bwMode="auto">
            <a:xfrm>
              <a:off x="91" y="663"/>
              <a:ext cx="975" cy="498"/>
            </a:xfrm>
            <a:prstGeom prst="cloudCallout">
              <a:avLst>
                <a:gd name="adj1" fmla="val -43750"/>
                <a:gd name="adj2" fmla="val 7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latin typeface="Arial" charset="0"/>
              </a:endParaRPr>
            </a:p>
          </p:txBody>
        </p:sp>
        <p:sp>
          <p:nvSpPr>
            <p:cNvPr id="63494" name="Text Box 6"/>
            <p:cNvSpPr txBox="1">
              <a:spLocks noChangeArrowheads="1"/>
            </p:cNvSpPr>
            <p:nvPr/>
          </p:nvSpPr>
          <p:spPr bwMode="auto">
            <a:xfrm>
              <a:off x="204" y="790"/>
              <a:ext cx="5307" cy="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defRPr/>
              </a:pPr>
              <a:r>
                <a:rPr lang="en-US" sz="2700" smtClean="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Bài 3:     </a:t>
              </a:r>
              <a:r>
                <a:rPr lang="en-US" sz="2700" smtClean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Đếm thêm 7 rồi viết số thích hợp vào ô trống:</a:t>
              </a:r>
            </a:p>
          </p:txBody>
        </p:sp>
      </p:grpSp>
      <p:graphicFrame>
        <p:nvGraphicFramePr>
          <p:cNvPr id="63581" name="Group 93"/>
          <p:cNvGraphicFramePr>
            <a:graphicFrameLocks noGrp="1"/>
          </p:cNvGraphicFramePr>
          <p:nvPr/>
        </p:nvGraphicFramePr>
        <p:xfrm>
          <a:off x="898525" y="2420938"/>
          <a:ext cx="7489825" cy="952500"/>
        </p:xfrm>
        <a:graphic>
          <a:graphicData uri="http://schemas.openxmlformats.org/drawingml/2006/table">
            <a:tbl>
              <a:tblPr/>
              <a:tblGrid>
                <a:gridCol w="749300"/>
                <a:gridCol w="749300"/>
                <a:gridCol w="747713"/>
                <a:gridCol w="749300"/>
                <a:gridCol w="749300"/>
                <a:gridCol w="749300"/>
                <a:gridCol w="749300"/>
                <a:gridCol w="747712"/>
                <a:gridCol w="749300"/>
                <a:gridCol w="749300"/>
              </a:tblGrid>
              <a:tr h="952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Arial" pitchFamily="34" charset="0"/>
                        </a:rPr>
                        <a:t>7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Arial" pitchFamily="34" charset="0"/>
                        </a:rPr>
                        <a:t>14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Arial" pitchFamily="34" charset="0"/>
                        </a:rPr>
                        <a:t>21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Arial" pitchFamily="34" charset="0"/>
                        </a:rPr>
                        <a:t>42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.VnArial" pitchFamily="34" charset="0"/>
                        </a:rPr>
                        <a:t>63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2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  <p:graphicFrame>
        <p:nvGraphicFramePr>
          <p:cNvPr id="63582" name="Group 94"/>
          <p:cNvGraphicFramePr>
            <a:graphicFrameLocks noGrp="1"/>
          </p:cNvGraphicFramePr>
          <p:nvPr/>
        </p:nvGraphicFramePr>
        <p:xfrm>
          <a:off x="900113" y="2420938"/>
          <a:ext cx="7489825" cy="952500"/>
        </p:xfrm>
        <a:graphic>
          <a:graphicData uri="http://schemas.openxmlformats.org/drawingml/2006/table">
            <a:tbl>
              <a:tblPr/>
              <a:tblGrid>
                <a:gridCol w="749300"/>
                <a:gridCol w="749300"/>
                <a:gridCol w="747712"/>
                <a:gridCol w="749300"/>
                <a:gridCol w="749300"/>
                <a:gridCol w="749300"/>
                <a:gridCol w="749300"/>
                <a:gridCol w="747713"/>
                <a:gridCol w="749300"/>
                <a:gridCol w="749300"/>
              </a:tblGrid>
              <a:tr h="952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28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35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49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56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fr-FR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itchFamily="34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.VnArial" pitchFamily="34" charset="0"/>
                        </a:rPr>
                        <a:t>63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3608" name="Text Box 120"/>
          <p:cNvSpPr txBox="1">
            <a:spLocks noChangeArrowheads="1"/>
          </p:cNvSpPr>
          <p:nvPr/>
        </p:nvSpPr>
        <p:spPr bwMode="auto">
          <a:xfrm>
            <a:off x="1216025" y="3979863"/>
            <a:ext cx="645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Nêu </a:t>
            </a:r>
            <a:r>
              <a:rPr lang="vi-VN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ặc </a:t>
            </a:r>
            <a:r>
              <a:rPr lang="vi-VN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đ</a:t>
            </a:r>
            <a:r>
              <a:rPr 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iểm của dãy số này ?</a:t>
            </a:r>
            <a:endParaRPr lang="en-US" sz="240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6197" name="Picture 121" descr="ALARMCL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4638675"/>
            <a:ext cx="1865313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98" name="Picture 122" descr="BALONHR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685800" cy="141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3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63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63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3000"/>
                                        <p:tgtEl>
                                          <p:spTgt spid="6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3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3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3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36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611" grpId="0" animBg="1"/>
      <p:bldP spid="636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72" name="AutoShape 60" descr="Green marble"/>
          <p:cNvSpPr>
            <a:spLocks noChangeArrowheads="1"/>
          </p:cNvSpPr>
          <p:nvPr/>
        </p:nvSpPr>
        <p:spPr bwMode="auto">
          <a:xfrm>
            <a:off x="3957638" y="4581525"/>
            <a:ext cx="1871662" cy="503238"/>
          </a:xfrm>
          <a:prstGeom prst="triangle">
            <a:avLst>
              <a:gd name="adj" fmla="val 5000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71" name="Rectangle 59" descr="Green marble"/>
          <p:cNvSpPr>
            <a:spLocks noChangeArrowheads="1"/>
          </p:cNvSpPr>
          <p:nvPr/>
        </p:nvSpPr>
        <p:spPr bwMode="auto">
          <a:xfrm>
            <a:off x="4932363" y="5805488"/>
            <a:ext cx="1079500" cy="576262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70" name="Rectangle 58" descr="Green marble"/>
          <p:cNvSpPr>
            <a:spLocks noChangeArrowheads="1"/>
          </p:cNvSpPr>
          <p:nvPr/>
        </p:nvSpPr>
        <p:spPr bwMode="auto">
          <a:xfrm>
            <a:off x="4932363" y="5157788"/>
            <a:ext cx="1079500" cy="576262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69" name="Rectangle 57" descr="Green marble"/>
          <p:cNvSpPr>
            <a:spLocks noChangeArrowheads="1"/>
          </p:cNvSpPr>
          <p:nvPr/>
        </p:nvSpPr>
        <p:spPr bwMode="auto">
          <a:xfrm>
            <a:off x="3851275" y="5157788"/>
            <a:ext cx="1079500" cy="576262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4568" name="Rectangle 56" descr="Green marble"/>
          <p:cNvSpPr>
            <a:spLocks noChangeArrowheads="1"/>
          </p:cNvSpPr>
          <p:nvPr/>
        </p:nvSpPr>
        <p:spPr bwMode="auto">
          <a:xfrm>
            <a:off x="3852863" y="5786438"/>
            <a:ext cx="1079500" cy="576262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468313" y="476250"/>
            <a:ext cx="8424862" cy="1660525"/>
            <a:chOff x="295" y="300"/>
            <a:chExt cx="5307" cy="1046"/>
          </a:xfrm>
        </p:grpSpPr>
        <p:sp>
          <p:nvSpPr>
            <p:cNvPr id="7276" name="AutoShape 66"/>
            <p:cNvSpPr>
              <a:spLocks noChangeArrowheads="1"/>
            </p:cNvSpPr>
            <p:nvPr/>
          </p:nvSpPr>
          <p:spPr bwMode="auto">
            <a:xfrm>
              <a:off x="295" y="300"/>
              <a:ext cx="816" cy="454"/>
            </a:xfrm>
            <a:prstGeom prst="cloudCallout">
              <a:avLst>
                <a:gd name="adj1" fmla="val -43750"/>
                <a:gd name="adj2" fmla="val 7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latin typeface="Arial" charset="0"/>
              </a:endParaRPr>
            </a:p>
          </p:txBody>
        </p:sp>
        <p:sp>
          <p:nvSpPr>
            <p:cNvPr id="64518" name="Text Box 6"/>
            <p:cNvSpPr txBox="1">
              <a:spLocks noChangeArrowheads="1"/>
            </p:cNvSpPr>
            <p:nvPr/>
          </p:nvSpPr>
          <p:spPr bwMode="auto">
            <a:xfrm>
              <a:off x="412" y="346"/>
              <a:ext cx="5190" cy="1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 marL="342900" indent="-342900">
                <a:spcBef>
                  <a:spcPct val="50000"/>
                </a:spcBef>
              </a:pPr>
              <a:r>
                <a:rPr lang="en-US" sz="28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Bài 4:   Trò ch</a:t>
              </a:r>
              <a:r>
                <a:rPr lang="vi-VN" sz="28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ơ</a:t>
              </a:r>
              <a:r>
                <a:rPr lang="en-US" sz="28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i tìm </a:t>
              </a:r>
              <a:r>
                <a:rPr lang="vi-VN" sz="28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đư</a:t>
              </a:r>
              <a:r>
                <a:rPr lang="en-US" sz="28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ờng về nhà</a:t>
              </a:r>
            </a:p>
            <a:p>
              <a:pPr marL="342900" indent="-342900">
                <a:spcBef>
                  <a:spcPct val="50000"/>
                </a:spcBef>
              </a:pPr>
              <a:r>
                <a:rPr lang="en-US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   Có 5 chú gà lạc </a:t>
              </a:r>
              <a:r>
                <a:rPr lang="vi-VN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đư</a:t>
              </a:r>
              <a:r>
                <a:rPr lang="en-US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ờng về chuồng. Em hãy giúp những chú gà </a:t>
              </a:r>
              <a:r>
                <a:rPr lang="vi-VN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đ</a:t>
              </a:r>
              <a:r>
                <a:rPr lang="en-US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ó tìm </a:t>
              </a:r>
              <a:r>
                <a:rPr lang="vi-VN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đư</a:t>
              </a:r>
              <a:r>
                <a:rPr lang="en-US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ợc </a:t>
              </a:r>
              <a:r>
                <a:rPr lang="vi-VN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đư</a:t>
              </a:r>
              <a:r>
                <a:rPr lang="en-US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ờng về</a:t>
              </a:r>
            </a:p>
          </p:txBody>
        </p:sp>
      </p:grp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3419475" y="4508500"/>
            <a:ext cx="2914650" cy="1873250"/>
            <a:chOff x="2154" y="2840"/>
            <a:chExt cx="1836" cy="1180"/>
          </a:xfrm>
        </p:grpSpPr>
        <p:sp>
          <p:nvSpPr>
            <p:cNvPr id="64534" name="Rectangle 22"/>
            <p:cNvSpPr>
              <a:spLocks noChangeArrowheads="1"/>
            </p:cNvSpPr>
            <p:nvPr/>
          </p:nvSpPr>
          <p:spPr bwMode="auto">
            <a:xfrm>
              <a:off x="3101" y="3635"/>
              <a:ext cx="680" cy="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pPr algn="ctr" eaLnBrk="1" hangingPunct="1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itchFamily="2" charset="2"/>
                <a:buNone/>
                <a:defRPr/>
              </a:pPr>
              <a:r>
                <a:rPr lang="en-US" sz="28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42</a:t>
              </a:r>
            </a:p>
          </p:txBody>
        </p:sp>
        <p:sp>
          <p:nvSpPr>
            <p:cNvPr id="64533" name="Rectangle 21"/>
            <p:cNvSpPr>
              <a:spLocks noChangeArrowheads="1"/>
            </p:cNvSpPr>
            <p:nvPr/>
          </p:nvSpPr>
          <p:spPr bwMode="auto">
            <a:xfrm>
              <a:off x="2420" y="3635"/>
              <a:ext cx="681" cy="3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pPr algn="ctr" eaLnBrk="1" hangingPunct="1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itchFamily="2" charset="2"/>
                <a:buNone/>
                <a:defRPr/>
              </a:pPr>
              <a:r>
                <a:rPr lang="en-US" sz="28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63</a:t>
              </a:r>
            </a:p>
          </p:txBody>
        </p:sp>
        <p:sp>
          <p:nvSpPr>
            <p:cNvPr id="64532" name="Rectangle 20"/>
            <p:cNvSpPr>
              <a:spLocks noChangeArrowheads="1"/>
            </p:cNvSpPr>
            <p:nvPr/>
          </p:nvSpPr>
          <p:spPr bwMode="auto">
            <a:xfrm>
              <a:off x="3101" y="3249"/>
              <a:ext cx="680" cy="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pPr algn="ctr" eaLnBrk="1" hangingPunct="1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itchFamily="2" charset="2"/>
                <a:buNone/>
                <a:defRPr/>
              </a:pPr>
              <a:r>
                <a:rPr lang="en-US" sz="2800">
                  <a:solidFill>
                    <a:srgbClr val="FF99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21</a:t>
              </a:r>
            </a:p>
          </p:txBody>
        </p:sp>
        <p:sp>
          <p:nvSpPr>
            <p:cNvPr id="64531" name="Rectangle 19"/>
            <p:cNvSpPr>
              <a:spLocks noChangeArrowheads="1"/>
            </p:cNvSpPr>
            <p:nvPr/>
          </p:nvSpPr>
          <p:spPr bwMode="auto">
            <a:xfrm>
              <a:off x="2420" y="3249"/>
              <a:ext cx="681" cy="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/>
            <a:lstStyle/>
            <a:p>
              <a:pPr algn="ctr" eaLnBrk="1" hangingPunct="1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itchFamily="2" charset="2"/>
                <a:buNone/>
                <a:defRPr/>
              </a:pPr>
              <a:r>
                <a:rPr lang="en-US" sz="2800">
                  <a:solidFill>
                    <a:schemeClr val="folHlink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56</a:t>
              </a:r>
            </a:p>
          </p:txBody>
        </p:sp>
        <p:sp>
          <p:nvSpPr>
            <p:cNvPr id="7267" name="Line 23"/>
            <p:cNvSpPr>
              <a:spLocks noChangeShapeType="1"/>
            </p:cNvSpPr>
            <p:nvPr/>
          </p:nvSpPr>
          <p:spPr bwMode="auto">
            <a:xfrm>
              <a:off x="2420" y="3249"/>
              <a:ext cx="13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8" name="Line 24"/>
            <p:cNvSpPr>
              <a:spLocks noChangeShapeType="1"/>
            </p:cNvSpPr>
            <p:nvPr/>
          </p:nvSpPr>
          <p:spPr bwMode="auto">
            <a:xfrm>
              <a:off x="2420" y="3635"/>
              <a:ext cx="13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69" name="Line 25"/>
            <p:cNvSpPr>
              <a:spLocks noChangeShapeType="1"/>
            </p:cNvSpPr>
            <p:nvPr/>
          </p:nvSpPr>
          <p:spPr bwMode="auto">
            <a:xfrm>
              <a:off x="2420" y="4020"/>
              <a:ext cx="136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0" name="Line 26"/>
            <p:cNvSpPr>
              <a:spLocks noChangeShapeType="1"/>
            </p:cNvSpPr>
            <p:nvPr/>
          </p:nvSpPr>
          <p:spPr bwMode="auto">
            <a:xfrm>
              <a:off x="2420" y="3249"/>
              <a:ext cx="0" cy="77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1" name="Line 27"/>
            <p:cNvSpPr>
              <a:spLocks noChangeShapeType="1"/>
            </p:cNvSpPr>
            <p:nvPr/>
          </p:nvSpPr>
          <p:spPr bwMode="auto">
            <a:xfrm>
              <a:off x="3101" y="3249"/>
              <a:ext cx="0" cy="7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" name="Line 28"/>
            <p:cNvSpPr>
              <a:spLocks noChangeShapeType="1"/>
            </p:cNvSpPr>
            <p:nvPr/>
          </p:nvSpPr>
          <p:spPr bwMode="auto">
            <a:xfrm>
              <a:off x="3781" y="3249"/>
              <a:ext cx="0" cy="771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542" name="Text Box 30"/>
            <p:cNvSpPr txBox="1">
              <a:spLocks noChangeArrowheads="1"/>
            </p:cNvSpPr>
            <p:nvPr/>
          </p:nvSpPr>
          <p:spPr bwMode="auto">
            <a:xfrm>
              <a:off x="2699" y="2931"/>
              <a:ext cx="72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/>
              <a:ext uri="{91240B29-F687-4F45-9708-019B960494DF}"/>
              <a:ext uri="{AF507438-7753-43E0-B8FC-AC1667EBCBE1}"/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sz="28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/>
                </a:rPr>
                <a:t>28</a:t>
              </a:r>
            </a:p>
          </p:txBody>
        </p:sp>
        <p:sp>
          <p:nvSpPr>
            <p:cNvPr id="7274" name="Line 31"/>
            <p:cNvSpPr>
              <a:spLocks noChangeShapeType="1"/>
            </p:cNvSpPr>
            <p:nvPr/>
          </p:nvSpPr>
          <p:spPr bwMode="auto">
            <a:xfrm flipH="1">
              <a:off x="2154" y="2840"/>
              <a:ext cx="907" cy="5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5" name="Line 32"/>
            <p:cNvSpPr>
              <a:spLocks noChangeShapeType="1"/>
            </p:cNvSpPr>
            <p:nvPr/>
          </p:nvSpPr>
          <p:spPr bwMode="auto">
            <a:xfrm>
              <a:off x="3083" y="2840"/>
              <a:ext cx="907" cy="4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546" name="Freeform 34"/>
          <p:cNvSpPr>
            <a:spLocks/>
          </p:cNvSpPr>
          <p:nvPr/>
        </p:nvSpPr>
        <p:spPr bwMode="auto">
          <a:xfrm>
            <a:off x="5797550" y="3429000"/>
            <a:ext cx="2568575" cy="2797175"/>
          </a:xfrm>
          <a:custGeom>
            <a:avLst/>
            <a:gdLst>
              <a:gd name="T0" fmla="*/ 2147483647 w 1618"/>
              <a:gd name="T1" fmla="*/ 0 h 1250"/>
              <a:gd name="T2" fmla="*/ 2147483647 w 1618"/>
              <a:gd name="T3" fmla="*/ 916367878 h 1250"/>
              <a:gd name="T4" fmla="*/ 2147483647 w 1618"/>
              <a:gd name="T5" fmla="*/ 1286922093 h 1250"/>
              <a:gd name="T6" fmla="*/ 2147483647 w 1618"/>
              <a:gd name="T7" fmla="*/ 1472200179 h 1250"/>
              <a:gd name="T8" fmla="*/ 2147483647 w 1618"/>
              <a:gd name="T9" fmla="*/ 2147483647 h 1250"/>
              <a:gd name="T10" fmla="*/ 2147483647 w 1618"/>
              <a:gd name="T11" fmla="*/ 2147483647 h 1250"/>
              <a:gd name="T12" fmla="*/ 2147483647 w 1618"/>
              <a:gd name="T13" fmla="*/ 2147483647 h 1250"/>
              <a:gd name="T14" fmla="*/ 2147483647 w 1618"/>
              <a:gd name="T15" fmla="*/ 2147483647 h 1250"/>
              <a:gd name="T16" fmla="*/ 2147483647 w 1618"/>
              <a:gd name="T17" fmla="*/ 2147483647 h 1250"/>
              <a:gd name="T18" fmla="*/ 2147483647 w 1618"/>
              <a:gd name="T19" fmla="*/ 2147483647 h 1250"/>
              <a:gd name="T20" fmla="*/ 1975802697 w 1618"/>
              <a:gd name="T21" fmla="*/ 2147483647 h 1250"/>
              <a:gd name="T22" fmla="*/ 740925912 w 1618"/>
              <a:gd name="T23" fmla="*/ 2147483647 h 1250"/>
              <a:gd name="T24" fmla="*/ 370463750 w 1618"/>
              <a:gd name="T25" fmla="*/ 2147483647 h 1250"/>
              <a:gd name="T26" fmla="*/ 0 w 1618"/>
              <a:gd name="T27" fmla="*/ 2147483647 h 125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618"/>
              <a:gd name="T43" fmla="*/ 0 h 1250"/>
              <a:gd name="T44" fmla="*/ 1618 w 1618"/>
              <a:gd name="T45" fmla="*/ 1250 h 125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618" h="1250">
                <a:moveTo>
                  <a:pt x="1618" y="0"/>
                </a:moveTo>
                <a:cubicBezTo>
                  <a:pt x="1596" y="64"/>
                  <a:pt x="1566" y="119"/>
                  <a:pt x="1544" y="183"/>
                </a:cubicBezTo>
                <a:cubicBezTo>
                  <a:pt x="1536" y="208"/>
                  <a:pt x="1528" y="232"/>
                  <a:pt x="1520" y="257"/>
                </a:cubicBezTo>
                <a:cubicBezTo>
                  <a:pt x="1516" y="269"/>
                  <a:pt x="1507" y="294"/>
                  <a:pt x="1507" y="294"/>
                </a:cubicBezTo>
                <a:cubicBezTo>
                  <a:pt x="1499" y="371"/>
                  <a:pt x="1488" y="439"/>
                  <a:pt x="1471" y="514"/>
                </a:cubicBezTo>
                <a:cubicBezTo>
                  <a:pt x="1455" y="584"/>
                  <a:pt x="1456" y="634"/>
                  <a:pt x="1397" y="674"/>
                </a:cubicBezTo>
                <a:cubicBezTo>
                  <a:pt x="1369" y="716"/>
                  <a:pt x="1341" y="744"/>
                  <a:pt x="1299" y="772"/>
                </a:cubicBezTo>
                <a:cubicBezTo>
                  <a:pt x="1260" y="832"/>
                  <a:pt x="1236" y="908"/>
                  <a:pt x="1164" y="931"/>
                </a:cubicBezTo>
                <a:cubicBezTo>
                  <a:pt x="1079" y="988"/>
                  <a:pt x="1115" y="964"/>
                  <a:pt x="1054" y="1005"/>
                </a:cubicBezTo>
                <a:cubicBezTo>
                  <a:pt x="1033" y="1019"/>
                  <a:pt x="981" y="1029"/>
                  <a:pt x="981" y="1029"/>
                </a:cubicBezTo>
                <a:cubicBezTo>
                  <a:pt x="917" y="1073"/>
                  <a:pt x="859" y="1080"/>
                  <a:pt x="784" y="1090"/>
                </a:cubicBezTo>
                <a:cubicBezTo>
                  <a:pt x="624" y="1148"/>
                  <a:pt x="464" y="1162"/>
                  <a:pt x="294" y="1176"/>
                </a:cubicBezTo>
                <a:cubicBezTo>
                  <a:pt x="246" y="1192"/>
                  <a:pt x="196" y="1199"/>
                  <a:pt x="147" y="1213"/>
                </a:cubicBezTo>
                <a:cubicBezTo>
                  <a:pt x="99" y="1226"/>
                  <a:pt x="49" y="1250"/>
                  <a:pt x="0" y="1250"/>
                </a:cubicBezTo>
              </a:path>
            </a:pathLst>
          </a:custGeom>
          <a:noFill/>
          <a:ln w="28575">
            <a:solidFill>
              <a:srgbClr val="FFFF66"/>
            </a:solidFill>
            <a:prstDash val="dash"/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7" name="Freeform 35"/>
          <p:cNvSpPr>
            <a:spLocks/>
          </p:cNvSpPr>
          <p:nvPr/>
        </p:nvSpPr>
        <p:spPr bwMode="auto">
          <a:xfrm>
            <a:off x="900113" y="3213100"/>
            <a:ext cx="4878387" cy="2455863"/>
          </a:xfrm>
          <a:custGeom>
            <a:avLst/>
            <a:gdLst>
              <a:gd name="T0" fmla="*/ 0 w 3113"/>
              <a:gd name="T1" fmla="*/ 0 h 957"/>
              <a:gd name="T2" fmla="*/ 992146150 w 3113"/>
              <a:gd name="T3" fmla="*/ 1205133303 h 957"/>
              <a:gd name="T4" fmla="*/ 1353149809 w 3113"/>
              <a:gd name="T5" fmla="*/ 1613430367 h 957"/>
              <a:gd name="T6" fmla="*/ 1716609507 w 3113"/>
              <a:gd name="T7" fmla="*/ 1692456785 h 957"/>
              <a:gd name="T8" fmla="*/ 2147483647 w 3113"/>
              <a:gd name="T9" fmla="*/ 1613430367 h 957"/>
              <a:gd name="T10" fmla="*/ 2147483647 w 3113"/>
              <a:gd name="T11" fmla="*/ 1692456785 h 957"/>
              <a:gd name="T12" fmla="*/ 2147483647 w 3113"/>
              <a:gd name="T13" fmla="*/ 1205133303 h 957"/>
              <a:gd name="T14" fmla="*/ 2147483647 w 3113"/>
              <a:gd name="T15" fmla="*/ 1534406516 h 957"/>
              <a:gd name="T16" fmla="*/ 2147483647 w 3113"/>
              <a:gd name="T17" fmla="*/ 1857091947 h 957"/>
              <a:gd name="T18" fmla="*/ 2147483647 w 3113"/>
              <a:gd name="T19" fmla="*/ 2147483647 h 957"/>
              <a:gd name="T20" fmla="*/ 2147483647 w 3113"/>
              <a:gd name="T21" fmla="*/ 2147483647 h 957"/>
              <a:gd name="T22" fmla="*/ 2147483647 w 3113"/>
              <a:gd name="T23" fmla="*/ 2147483647 h 957"/>
              <a:gd name="T24" fmla="*/ 2147483647 w 3113"/>
              <a:gd name="T25" fmla="*/ 2147483647 h 957"/>
              <a:gd name="T26" fmla="*/ 2147483647 w 3113"/>
              <a:gd name="T27" fmla="*/ 2147483647 h 957"/>
              <a:gd name="T28" fmla="*/ 2147483647 w 3113"/>
              <a:gd name="T29" fmla="*/ 2147483647 h 95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3113"/>
              <a:gd name="T46" fmla="*/ 0 h 957"/>
              <a:gd name="T47" fmla="*/ 3113 w 3113"/>
              <a:gd name="T48" fmla="*/ 957 h 957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3113" h="957">
                <a:moveTo>
                  <a:pt x="0" y="0"/>
                </a:moveTo>
                <a:cubicBezTo>
                  <a:pt x="54" y="222"/>
                  <a:pt x="203" y="174"/>
                  <a:pt x="404" y="183"/>
                </a:cubicBezTo>
                <a:cubicBezTo>
                  <a:pt x="454" y="200"/>
                  <a:pt x="496" y="241"/>
                  <a:pt x="551" y="245"/>
                </a:cubicBezTo>
                <a:cubicBezTo>
                  <a:pt x="600" y="249"/>
                  <a:pt x="650" y="253"/>
                  <a:pt x="699" y="257"/>
                </a:cubicBezTo>
                <a:cubicBezTo>
                  <a:pt x="909" y="250"/>
                  <a:pt x="1116" y="228"/>
                  <a:pt x="1324" y="245"/>
                </a:cubicBezTo>
                <a:cubicBezTo>
                  <a:pt x="1663" y="328"/>
                  <a:pt x="1388" y="269"/>
                  <a:pt x="2218" y="257"/>
                </a:cubicBezTo>
                <a:cubicBezTo>
                  <a:pt x="2302" y="202"/>
                  <a:pt x="2414" y="198"/>
                  <a:pt x="2512" y="183"/>
                </a:cubicBezTo>
                <a:cubicBezTo>
                  <a:pt x="2639" y="142"/>
                  <a:pt x="2782" y="189"/>
                  <a:pt x="2904" y="233"/>
                </a:cubicBezTo>
                <a:cubicBezTo>
                  <a:pt x="2950" y="300"/>
                  <a:pt x="2903" y="246"/>
                  <a:pt x="2966" y="282"/>
                </a:cubicBezTo>
                <a:cubicBezTo>
                  <a:pt x="2992" y="296"/>
                  <a:pt x="3039" y="331"/>
                  <a:pt x="3039" y="331"/>
                </a:cubicBezTo>
                <a:cubicBezTo>
                  <a:pt x="3043" y="343"/>
                  <a:pt x="3046" y="356"/>
                  <a:pt x="3052" y="367"/>
                </a:cubicBezTo>
                <a:cubicBezTo>
                  <a:pt x="3059" y="380"/>
                  <a:pt x="3070" y="391"/>
                  <a:pt x="3076" y="404"/>
                </a:cubicBezTo>
                <a:cubicBezTo>
                  <a:pt x="3100" y="458"/>
                  <a:pt x="3102" y="484"/>
                  <a:pt x="3113" y="539"/>
                </a:cubicBezTo>
                <a:cubicBezTo>
                  <a:pt x="3109" y="608"/>
                  <a:pt x="3110" y="678"/>
                  <a:pt x="3101" y="747"/>
                </a:cubicBezTo>
                <a:cubicBezTo>
                  <a:pt x="3073" y="957"/>
                  <a:pt x="3076" y="755"/>
                  <a:pt x="3076" y="845"/>
                </a:cubicBezTo>
              </a:path>
            </a:pathLst>
          </a:custGeom>
          <a:noFill/>
          <a:ln w="38100">
            <a:solidFill>
              <a:srgbClr val="FF9966"/>
            </a:solidFill>
            <a:prstDash val="dash"/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8" name="Freeform 36"/>
          <p:cNvSpPr>
            <a:spLocks/>
          </p:cNvSpPr>
          <p:nvPr/>
        </p:nvSpPr>
        <p:spPr bwMode="auto">
          <a:xfrm>
            <a:off x="2771775" y="3213100"/>
            <a:ext cx="1274763" cy="2409825"/>
          </a:xfrm>
          <a:custGeom>
            <a:avLst/>
            <a:gdLst>
              <a:gd name="T0" fmla="*/ 11105539 w 937"/>
              <a:gd name="T1" fmla="*/ 0 h 821"/>
              <a:gd name="T2" fmla="*/ 33316620 w 937"/>
              <a:gd name="T3" fmla="*/ 2147483647 h 821"/>
              <a:gd name="T4" fmla="*/ 260975430 w 937"/>
              <a:gd name="T5" fmla="*/ 2147483647 h 821"/>
              <a:gd name="T6" fmla="*/ 1734280598 w 937"/>
              <a:gd name="T7" fmla="*/ 2147483647 h 821"/>
              <a:gd name="T8" fmla="*/ 0 60000 65536"/>
              <a:gd name="T9" fmla="*/ 0 60000 65536"/>
              <a:gd name="T10" fmla="*/ 0 60000 65536"/>
              <a:gd name="T11" fmla="*/ 0 60000 65536"/>
              <a:gd name="T12" fmla="*/ 0 w 937"/>
              <a:gd name="T13" fmla="*/ 0 h 821"/>
              <a:gd name="T14" fmla="*/ 937 w 937"/>
              <a:gd name="T15" fmla="*/ 821 h 82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37" h="821">
                <a:moveTo>
                  <a:pt x="6" y="0"/>
                </a:moveTo>
                <a:cubicBezTo>
                  <a:pt x="10" y="225"/>
                  <a:pt x="0" y="450"/>
                  <a:pt x="18" y="674"/>
                </a:cubicBezTo>
                <a:cubicBezTo>
                  <a:pt x="20" y="694"/>
                  <a:pt x="114" y="808"/>
                  <a:pt x="141" y="809"/>
                </a:cubicBezTo>
                <a:cubicBezTo>
                  <a:pt x="406" y="821"/>
                  <a:pt x="672" y="809"/>
                  <a:pt x="937" y="809"/>
                </a:cubicBezTo>
              </a:path>
            </a:pathLst>
          </a:custGeom>
          <a:noFill/>
          <a:ln w="28575">
            <a:solidFill>
              <a:srgbClr val="FFFF66"/>
            </a:solidFill>
            <a:prstDash val="lgDashDot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49" name="Freeform 37"/>
          <p:cNvSpPr>
            <a:spLocks/>
          </p:cNvSpPr>
          <p:nvPr/>
        </p:nvSpPr>
        <p:spPr bwMode="auto">
          <a:xfrm>
            <a:off x="4543425" y="3284538"/>
            <a:ext cx="1973263" cy="3384550"/>
          </a:xfrm>
          <a:custGeom>
            <a:avLst/>
            <a:gdLst>
              <a:gd name="T0" fmla="*/ 2147483647 w 1158"/>
              <a:gd name="T1" fmla="*/ 0 h 1505"/>
              <a:gd name="T2" fmla="*/ 2147483647 w 1158"/>
              <a:gd name="T3" fmla="*/ 2147483647 h 1505"/>
              <a:gd name="T4" fmla="*/ 2147483647 w 1158"/>
              <a:gd name="T5" fmla="*/ 2147483647 h 1505"/>
              <a:gd name="T6" fmla="*/ 2147483647 w 1158"/>
              <a:gd name="T7" fmla="*/ 2147483647 h 1505"/>
              <a:gd name="T8" fmla="*/ 2147483647 w 1158"/>
              <a:gd name="T9" fmla="*/ 2147483647 h 1505"/>
              <a:gd name="T10" fmla="*/ 2147483647 w 1158"/>
              <a:gd name="T11" fmla="*/ 2147483647 h 1505"/>
              <a:gd name="T12" fmla="*/ 1582520900 w 1158"/>
              <a:gd name="T13" fmla="*/ 2147483647 h 1505"/>
              <a:gd name="T14" fmla="*/ 87111542 w 1158"/>
              <a:gd name="T15" fmla="*/ 2147483647 h 1505"/>
              <a:gd name="T16" fmla="*/ 17421969 w 1158"/>
              <a:gd name="T17" fmla="*/ 2147483647 h 150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58"/>
              <a:gd name="T28" fmla="*/ 0 h 1505"/>
              <a:gd name="T29" fmla="*/ 1158 w 1158"/>
              <a:gd name="T30" fmla="*/ 1505 h 150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58" h="1505">
                <a:moveTo>
                  <a:pt x="1084" y="0"/>
                </a:moveTo>
                <a:cubicBezTo>
                  <a:pt x="1088" y="147"/>
                  <a:pt x="1088" y="295"/>
                  <a:pt x="1096" y="442"/>
                </a:cubicBezTo>
                <a:cubicBezTo>
                  <a:pt x="1098" y="488"/>
                  <a:pt x="1133" y="576"/>
                  <a:pt x="1133" y="576"/>
                </a:cubicBezTo>
                <a:cubicBezTo>
                  <a:pt x="1139" y="695"/>
                  <a:pt x="1158" y="813"/>
                  <a:pt x="1158" y="932"/>
                </a:cubicBezTo>
                <a:cubicBezTo>
                  <a:pt x="1158" y="1059"/>
                  <a:pt x="1153" y="1185"/>
                  <a:pt x="1145" y="1312"/>
                </a:cubicBezTo>
                <a:cubicBezTo>
                  <a:pt x="1143" y="1349"/>
                  <a:pt x="1103" y="1405"/>
                  <a:pt x="1072" y="1422"/>
                </a:cubicBezTo>
                <a:cubicBezTo>
                  <a:pt x="923" y="1505"/>
                  <a:pt x="694" y="1490"/>
                  <a:pt x="545" y="1496"/>
                </a:cubicBezTo>
                <a:cubicBezTo>
                  <a:pt x="357" y="1488"/>
                  <a:pt x="209" y="1475"/>
                  <a:pt x="30" y="1459"/>
                </a:cubicBezTo>
                <a:cubicBezTo>
                  <a:pt x="0" y="1366"/>
                  <a:pt x="6" y="1411"/>
                  <a:pt x="6" y="1324"/>
                </a:cubicBezTo>
              </a:path>
            </a:pathLst>
          </a:custGeom>
          <a:noFill/>
          <a:ln w="38100">
            <a:solidFill>
              <a:srgbClr val="FF9966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50" name="Freeform 38"/>
          <p:cNvSpPr>
            <a:spLocks/>
          </p:cNvSpPr>
          <p:nvPr/>
        </p:nvSpPr>
        <p:spPr bwMode="auto">
          <a:xfrm>
            <a:off x="4787900" y="3141663"/>
            <a:ext cx="600075" cy="1800225"/>
          </a:xfrm>
          <a:custGeom>
            <a:avLst/>
            <a:gdLst>
              <a:gd name="T0" fmla="*/ 0 w 242"/>
              <a:gd name="T1" fmla="*/ 0 h 687"/>
              <a:gd name="T2" fmla="*/ 448851182 w 242"/>
              <a:gd name="T3" fmla="*/ 336461229 h 687"/>
              <a:gd name="T4" fmla="*/ 676351615 w 242"/>
              <a:gd name="T5" fmla="*/ 508127247 h 687"/>
              <a:gd name="T6" fmla="*/ 1432637167 w 242"/>
              <a:gd name="T7" fmla="*/ 2018772777 h 687"/>
              <a:gd name="T8" fmla="*/ 1051420712 w 242"/>
              <a:gd name="T9" fmla="*/ 2147483647 h 687"/>
              <a:gd name="T10" fmla="*/ 903851892 w 242"/>
              <a:gd name="T11" fmla="*/ 2147483647 h 68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42"/>
              <a:gd name="T19" fmla="*/ 0 h 687"/>
              <a:gd name="T20" fmla="*/ 242 w 242"/>
              <a:gd name="T21" fmla="*/ 687 h 68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42" h="687">
                <a:moveTo>
                  <a:pt x="0" y="0"/>
                </a:moveTo>
                <a:cubicBezTo>
                  <a:pt x="24" y="16"/>
                  <a:pt x="49" y="33"/>
                  <a:pt x="73" y="49"/>
                </a:cubicBezTo>
                <a:cubicBezTo>
                  <a:pt x="85" y="57"/>
                  <a:pt x="110" y="74"/>
                  <a:pt x="110" y="74"/>
                </a:cubicBezTo>
                <a:cubicBezTo>
                  <a:pt x="164" y="155"/>
                  <a:pt x="201" y="205"/>
                  <a:pt x="233" y="294"/>
                </a:cubicBezTo>
                <a:cubicBezTo>
                  <a:pt x="225" y="422"/>
                  <a:pt x="242" y="523"/>
                  <a:pt x="171" y="625"/>
                </a:cubicBezTo>
                <a:cubicBezTo>
                  <a:pt x="156" y="671"/>
                  <a:pt x="165" y="650"/>
                  <a:pt x="147" y="687"/>
                </a:cubicBezTo>
              </a:path>
            </a:pathLst>
          </a:custGeom>
          <a:noFill/>
          <a:ln w="38100">
            <a:solidFill>
              <a:srgbClr val="FFFF66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4" name="Group 149"/>
          <p:cNvGrpSpPr>
            <a:grpSpLocks/>
          </p:cNvGrpSpPr>
          <p:nvPr/>
        </p:nvGrpSpPr>
        <p:grpSpPr bwMode="auto">
          <a:xfrm>
            <a:off x="331788" y="2420938"/>
            <a:ext cx="8502650" cy="1339850"/>
            <a:chOff x="209" y="1525"/>
            <a:chExt cx="5356" cy="844"/>
          </a:xfrm>
        </p:grpSpPr>
        <p:grpSp>
          <p:nvGrpSpPr>
            <p:cNvPr id="7183" name="Group 84"/>
            <p:cNvGrpSpPr>
              <a:grpSpLocks/>
            </p:cNvGrpSpPr>
            <p:nvPr/>
          </p:nvGrpSpPr>
          <p:grpSpPr bwMode="auto">
            <a:xfrm>
              <a:off x="209" y="1525"/>
              <a:ext cx="644" cy="708"/>
              <a:chOff x="209" y="1525"/>
              <a:chExt cx="644" cy="708"/>
            </a:xfrm>
          </p:grpSpPr>
          <p:grpSp>
            <p:nvGrpSpPr>
              <p:cNvPr id="7248" name="Group 69"/>
              <p:cNvGrpSpPr>
                <a:grpSpLocks/>
              </p:cNvGrpSpPr>
              <p:nvPr/>
            </p:nvGrpSpPr>
            <p:grpSpPr bwMode="auto">
              <a:xfrm>
                <a:off x="209" y="1525"/>
                <a:ext cx="630" cy="708"/>
                <a:chOff x="4086" y="1114"/>
                <a:chExt cx="1575" cy="1770"/>
              </a:xfrm>
            </p:grpSpPr>
            <p:sp>
              <p:nvSpPr>
                <p:cNvPr id="7250" name="Freeform 70"/>
                <p:cNvSpPr>
                  <a:spLocks/>
                </p:cNvSpPr>
                <p:nvPr/>
              </p:nvSpPr>
              <p:spPr bwMode="auto">
                <a:xfrm>
                  <a:off x="4086" y="1549"/>
                  <a:ext cx="360" cy="720"/>
                </a:xfrm>
                <a:custGeom>
                  <a:avLst/>
                  <a:gdLst>
                    <a:gd name="T0" fmla="*/ 0 w 360"/>
                    <a:gd name="T1" fmla="*/ 0 h 720"/>
                    <a:gd name="T2" fmla="*/ 360 w 360"/>
                    <a:gd name="T3" fmla="*/ 180 h 720"/>
                    <a:gd name="T4" fmla="*/ 360 w 360"/>
                    <a:gd name="T5" fmla="*/ 540 h 720"/>
                    <a:gd name="T6" fmla="*/ 0 w 360"/>
                    <a:gd name="T7" fmla="*/ 720 h 720"/>
                    <a:gd name="T8" fmla="*/ 180 w 360"/>
                    <a:gd name="T9" fmla="*/ 360 h 720"/>
                    <a:gd name="T10" fmla="*/ 0 w 360"/>
                    <a:gd name="T11" fmla="*/ 0 h 7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0"/>
                    <a:gd name="T19" fmla="*/ 0 h 720"/>
                    <a:gd name="T20" fmla="*/ 360 w 360"/>
                    <a:gd name="T21" fmla="*/ 720 h 7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0" h="720">
                      <a:moveTo>
                        <a:pt x="0" y="0"/>
                      </a:moveTo>
                      <a:lnTo>
                        <a:pt x="360" y="180"/>
                      </a:lnTo>
                      <a:lnTo>
                        <a:pt x="360" y="540"/>
                      </a:lnTo>
                      <a:lnTo>
                        <a:pt x="0" y="720"/>
                      </a:lnTo>
                      <a:lnTo>
                        <a:pt x="180" y="36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1" name="AutoShape 71"/>
                <p:cNvSpPr>
                  <a:spLocks noChangeArrowheads="1"/>
                </p:cNvSpPr>
                <p:nvPr/>
              </p:nvSpPr>
              <p:spPr bwMode="auto">
                <a:xfrm>
                  <a:off x="5121" y="1185"/>
                  <a:ext cx="360" cy="214"/>
                </a:xfrm>
                <a:prstGeom prst="rightArrow">
                  <a:avLst>
                    <a:gd name="adj1" fmla="val 50000"/>
                    <a:gd name="adj2" fmla="val 98131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52" name="Oval 72"/>
                <p:cNvSpPr>
                  <a:spLocks noChangeArrowheads="1"/>
                </p:cNvSpPr>
                <p:nvPr/>
              </p:nvSpPr>
              <p:spPr bwMode="auto">
                <a:xfrm>
                  <a:off x="4401" y="1444"/>
                  <a:ext cx="1080" cy="9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53" name="Oval 73"/>
                <p:cNvSpPr>
                  <a:spLocks noChangeArrowheads="1"/>
                </p:cNvSpPr>
                <p:nvPr/>
              </p:nvSpPr>
              <p:spPr bwMode="auto">
                <a:xfrm>
                  <a:off x="4941" y="1114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54" name="Line 74"/>
                <p:cNvSpPr>
                  <a:spLocks noChangeShapeType="1"/>
                </p:cNvSpPr>
                <p:nvPr/>
              </p:nvSpPr>
              <p:spPr bwMode="auto">
                <a:xfrm flipH="1">
                  <a:off x="4581" y="2344"/>
                  <a:ext cx="180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5" name="Line 75"/>
                <p:cNvSpPr>
                  <a:spLocks noChangeShapeType="1"/>
                </p:cNvSpPr>
                <p:nvPr/>
              </p:nvSpPr>
              <p:spPr bwMode="auto">
                <a:xfrm>
                  <a:off x="458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6" name="Line 76"/>
                <p:cNvSpPr>
                  <a:spLocks noChangeShapeType="1"/>
                </p:cNvSpPr>
                <p:nvPr/>
              </p:nvSpPr>
              <p:spPr bwMode="auto">
                <a:xfrm flipH="1">
                  <a:off x="440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7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4221" y="2704"/>
                  <a:ext cx="3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8" name="Line 78"/>
                <p:cNvSpPr>
                  <a:spLocks noChangeShapeType="1"/>
                </p:cNvSpPr>
                <p:nvPr/>
              </p:nvSpPr>
              <p:spPr bwMode="auto">
                <a:xfrm>
                  <a:off x="4941" y="2329"/>
                  <a:ext cx="360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59" name="Line 79"/>
                <p:cNvSpPr>
                  <a:spLocks noChangeShapeType="1"/>
                </p:cNvSpPr>
                <p:nvPr/>
              </p:nvSpPr>
              <p:spPr bwMode="auto">
                <a:xfrm flipH="1">
                  <a:off x="512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0" name="Line 80"/>
                <p:cNvSpPr>
                  <a:spLocks noChangeShapeType="1"/>
                </p:cNvSpPr>
                <p:nvPr/>
              </p:nvSpPr>
              <p:spPr bwMode="auto">
                <a:xfrm>
                  <a:off x="5301" y="2704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1" name="Line 81"/>
                <p:cNvSpPr>
                  <a:spLocks noChangeShapeType="1"/>
                </p:cNvSpPr>
                <p:nvPr/>
              </p:nvSpPr>
              <p:spPr bwMode="auto">
                <a:xfrm>
                  <a:off x="5301" y="2704"/>
                  <a:ext cx="36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62" name="Oval 82"/>
                <p:cNvSpPr>
                  <a:spLocks noChangeArrowheads="1"/>
                </p:cNvSpPr>
                <p:nvPr/>
              </p:nvSpPr>
              <p:spPr bwMode="auto">
                <a:xfrm>
                  <a:off x="5091" y="1219"/>
                  <a:ext cx="180" cy="180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sp>
            <p:nvSpPr>
              <p:cNvPr id="64595" name="Text Box 83"/>
              <p:cNvSpPr txBox="1">
                <a:spLocks noChangeArrowheads="1"/>
              </p:cNvSpPr>
              <p:nvPr/>
            </p:nvSpPr>
            <p:spPr bwMode="auto">
              <a:xfrm>
                <a:off x="275" y="1713"/>
                <a:ext cx="578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/>
                <a:ext uri="{91240B29-F687-4F45-9708-019B960494DF}"/>
              </a:extLst>
            </p:spPr>
            <p:txBody>
              <a:bodyPr/>
              <a:lstStyle/>
              <a:p>
                <a:pPr algn="ctr">
                  <a:defRPr/>
                </a:pPr>
                <a:r>
                  <a:rPr lang="en-US" sz="2000" b="1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/>
                  </a:rPr>
                  <a:t>3 x 7</a:t>
                </a:r>
              </a:p>
            </p:txBody>
          </p:sp>
        </p:grpSp>
        <p:grpSp>
          <p:nvGrpSpPr>
            <p:cNvPr id="7184" name="Group 85"/>
            <p:cNvGrpSpPr>
              <a:grpSpLocks/>
            </p:cNvGrpSpPr>
            <p:nvPr/>
          </p:nvGrpSpPr>
          <p:grpSpPr bwMode="auto">
            <a:xfrm>
              <a:off x="1383" y="1570"/>
              <a:ext cx="644" cy="708"/>
              <a:chOff x="209" y="1525"/>
              <a:chExt cx="644" cy="708"/>
            </a:xfrm>
          </p:grpSpPr>
          <p:grpSp>
            <p:nvGrpSpPr>
              <p:cNvPr id="7233" name="Group 86"/>
              <p:cNvGrpSpPr>
                <a:grpSpLocks/>
              </p:cNvGrpSpPr>
              <p:nvPr/>
            </p:nvGrpSpPr>
            <p:grpSpPr bwMode="auto">
              <a:xfrm>
                <a:off x="209" y="1525"/>
                <a:ext cx="630" cy="708"/>
                <a:chOff x="4086" y="1114"/>
                <a:chExt cx="1575" cy="1770"/>
              </a:xfrm>
            </p:grpSpPr>
            <p:sp>
              <p:nvSpPr>
                <p:cNvPr id="7235" name="Freeform 87"/>
                <p:cNvSpPr>
                  <a:spLocks/>
                </p:cNvSpPr>
                <p:nvPr/>
              </p:nvSpPr>
              <p:spPr bwMode="auto">
                <a:xfrm>
                  <a:off x="4086" y="1549"/>
                  <a:ext cx="360" cy="720"/>
                </a:xfrm>
                <a:custGeom>
                  <a:avLst/>
                  <a:gdLst>
                    <a:gd name="T0" fmla="*/ 0 w 360"/>
                    <a:gd name="T1" fmla="*/ 0 h 720"/>
                    <a:gd name="T2" fmla="*/ 360 w 360"/>
                    <a:gd name="T3" fmla="*/ 180 h 720"/>
                    <a:gd name="T4" fmla="*/ 360 w 360"/>
                    <a:gd name="T5" fmla="*/ 540 h 720"/>
                    <a:gd name="T6" fmla="*/ 0 w 360"/>
                    <a:gd name="T7" fmla="*/ 720 h 720"/>
                    <a:gd name="T8" fmla="*/ 180 w 360"/>
                    <a:gd name="T9" fmla="*/ 360 h 720"/>
                    <a:gd name="T10" fmla="*/ 0 w 360"/>
                    <a:gd name="T11" fmla="*/ 0 h 7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0"/>
                    <a:gd name="T19" fmla="*/ 0 h 720"/>
                    <a:gd name="T20" fmla="*/ 360 w 360"/>
                    <a:gd name="T21" fmla="*/ 720 h 7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0" h="720">
                      <a:moveTo>
                        <a:pt x="0" y="0"/>
                      </a:moveTo>
                      <a:lnTo>
                        <a:pt x="360" y="180"/>
                      </a:lnTo>
                      <a:lnTo>
                        <a:pt x="360" y="540"/>
                      </a:lnTo>
                      <a:lnTo>
                        <a:pt x="0" y="720"/>
                      </a:lnTo>
                      <a:lnTo>
                        <a:pt x="180" y="36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6" name="AutoShape 88"/>
                <p:cNvSpPr>
                  <a:spLocks noChangeArrowheads="1"/>
                </p:cNvSpPr>
                <p:nvPr/>
              </p:nvSpPr>
              <p:spPr bwMode="auto">
                <a:xfrm>
                  <a:off x="5121" y="1185"/>
                  <a:ext cx="360" cy="214"/>
                </a:xfrm>
                <a:prstGeom prst="rightArrow">
                  <a:avLst>
                    <a:gd name="adj1" fmla="val 50000"/>
                    <a:gd name="adj2" fmla="val 98131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37" name="Oval 89"/>
                <p:cNvSpPr>
                  <a:spLocks noChangeArrowheads="1"/>
                </p:cNvSpPr>
                <p:nvPr/>
              </p:nvSpPr>
              <p:spPr bwMode="auto">
                <a:xfrm>
                  <a:off x="4401" y="1444"/>
                  <a:ext cx="1080" cy="9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38" name="Oval 90"/>
                <p:cNvSpPr>
                  <a:spLocks noChangeArrowheads="1"/>
                </p:cNvSpPr>
                <p:nvPr/>
              </p:nvSpPr>
              <p:spPr bwMode="auto">
                <a:xfrm>
                  <a:off x="4941" y="1114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39" name="Line 91"/>
                <p:cNvSpPr>
                  <a:spLocks noChangeShapeType="1"/>
                </p:cNvSpPr>
                <p:nvPr/>
              </p:nvSpPr>
              <p:spPr bwMode="auto">
                <a:xfrm flipH="1">
                  <a:off x="4581" y="2344"/>
                  <a:ext cx="180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0" name="Line 92"/>
                <p:cNvSpPr>
                  <a:spLocks noChangeShapeType="1"/>
                </p:cNvSpPr>
                <p:nvPr/>
              </p:nvSpPr>
              <p:spPr bwMode="auto">
                <a:xfrm>
                  <a:off x="458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1" name="Line 93"/>
                <p:cNvSpPr>
                  <a:spLocks noChangeShapeType="1"/>
                </p:cNvSpPr>
                <p:nvPr/>
              </p:nvSpPr>
              <p:spPr bwMode="auto">
                <a:xfrm flipH="1">
                  <a:off x="440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2" name="Line 94"/>
                <p:cNvSpPr>
                  <a:spLocks noChangeShapeType="1"/>
                </p:cNvSpPr>
                <p:nvPr/>
              </p:nvSpPr>
              <p:spPr bwMode="auto">
                <a:xfrm flipH="1">
                  <a:off x="4221" y="2704"/>
                  <a:ext cx="3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3" name="Line 95"/>
                <p:cNvSpPr>
                  <a:spLocks noChangeShapeType="1"/>
                </p:cNvSpPr>
                <p:nvPr/>
              </p:nvSpPr>
              <p:spPr bwMode="auto">
                <a:xfrm>
                  <a:off x="4941" y="2329"/>
                  <a:ext cx="360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4" name="Line 96"/>
                <p:cNvSpPr>
                  <a:spLocks noChangeShapeType="1"/>
                </p:cNvSpPr>
                <p:nvPr/>
              </p:nvSpPr>
              <p:spPr bwMode="auto">
                <a:xfrm flipH="1">
                  <a:off x="512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5" name="Line 97"/>
                <p:cNvSpPr>
                  <a:spLocks noChangeShapeType="1"/>
                </p:cNvSpPr>
                <p:nvPr/>
              </p:nvSpPr>
              <p:spPr bwMode="auto">
                <a:xfrm>
                  <a:off x="5301" y="2704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6" name="Line 98"/>
                <p:cNvSpPr>
                  <a:spLocks noChangeShapeType="1"/>
                </p:cNvSpPr>
                <p:nvPr/>
              </p:nvSpPr>
              <p:spPr bwMode="auto">
                <a:xfrm>
                  <a:off x="5301" y="2704"/>
                  <a:ext cx="36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47" name="Oval 99"/>
                <p:cNvSpPr>
                  <a:spLocks noChangeArrowheads="1"/>
                </p:cNvSpPr>
                <p:nvPr/>
              </p:nvSpPr>
              <p:spPr bwMode="auto">
                <a:xfrm>
                  <a:off x="5091" y="1219"/>
                  <a:ext cx="180" cy="180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sp>
            <p:nvSpPr>
              <p:cNvPr id="64612" name="Text Box 100"/>
              <p:cNvSpPr txBox="1">
                <a:spLocks noChangeArrowheads="1"/>
              </p:cNvSpPr>
              <p:nvPr/>
            </p:nvSpPr>
            <p:spPr bwMode="auto">
              <a:xfrm>
                <a:off x="275" y="1713"/>
                <a:ext cx="578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/>
                <a:ext uri="{91240B29-F687-4F45-9708-019B960494DF}"/>
              </a:extLst>
            </p:spPr>
            <p:txBody>
              <a:bodyPr/>
              <a:lstStyle/>
              <a:p>
                <a:pPr algn="ctr">
                  <a:defRPr/>
                </a:pPr>
                <a:r>
                  <a:rPr lang="en-US" sz="2000" b="1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/>
                  </a:rPr>
                  <a:t>7 x 8</a:t>
                </a:r>
              </a:p>
            </p:txBody>
          </p:sp>
        </p:grpSp>
        <p:grpSp>
          <p:nvGrpSpPr>
            <p:cNvPr id="7185" name="Group 101"/>
            <p:cNvGrpSpPr>
              <a:grpSpLocks/>
            </p:cNvGrpSpPr>
            <p:nvPr/>
          </p:nvGrpSpPr>
          <p:grpSpPr bwMode="auto">
            <a:xfrm>
              <a:off x="2562" y="1597"/>
              <a:ext cx="644" cy="708"/>
              <a:chOff x="209" y="1525"/>
              <a:chExt cx="644" cy="708"/>
            </a:xfrm>
          </p:grpSpPr>
          <p:grpSp>
            <p:nvGrpSpPr>
              <p:cNvPr id="7218" name="Group 102"/>
              <p:cNvGrpSpPr>
                <a:grpSpLocks/>
              </p:cNvGrpSpPr>
              <p:nvPr/>
            </p:nvGrpSpPr>
            <p:grpSpPr bwMode="auto">
              <a:xfrm>
                <a:off x="209" y="1525"/>
                <a:ext cx="630" cy="708"/>
                <a:chOff x="4086" y="1114"/>
                <a:chExt cx="1575" cy="1770"/>
              </a:xfrm>
            </p:grpSpPr>
            <p:sp>
              <p:nvSpPr>
                <p:cNvPr id="7220" name="Freeform 103"/>
                <p:cNvSpPr>
                  <a:spLocks/>
                </p:cNvSpPr>
                <p:nvPr/>
              </p:nvSpPr>
              <p:spPr bwMode="auto">
                <a:xfrm>
                  <a:off x="4086" y="1549"/>
                  <a:ext cx="360" cy="720"/>
                </a:xfrm>
                <a:custGeom>
                  <a:avLst/>
                  <a:gdLst>
                    <a:gd name="T0" fmla="*/ 0 w 360"/>
                    <a:gd name="T1" fmla="*/ 0 h 720"/>
                    <a:gd name="T2" fmla="*/ 360 w 360"/>
                    <a:gd name="T3" fmla="*/ 180 h 720"/>
                    <a:gd name="T4" fmla="*/ 360 w 360"/>
                    <a:gd name="T5" fmla="*/ 540 h 720"/>
                    <a:gd name="T6" fmla="*/ 0 w 360"/>
                    <a:gd name="T7" fmla="*/ 720 h 720"/>
                    <a:gd name="T8" fmla="*/ 180 w 360"/>
                    <a:gd name="T9" fmla="*/ 360 h 720"/>
                    <a:gd name="T10" fmla="*/ 0 w 360"/>
                    <a:gd name="T11" fmla="*/ 0 h 7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0"/>
                    <a:gd name="T19" fmla="*/ 0 h 720"/>
                    <a:gd name="T20" fmla="*/ 360 w 360"/>
                    <a:gd name="T21" fmla="*/ 720 h 7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0" h="720">
                      <a:moveTo>
                        <a:pt x="0" y="0"/>
                      </a:moveTo>
                      <a:lnTo>
                        <a:pt x="360" y="180"/>
                      </a:lnTo>
                      <a:lnTo>
                        <a:pt x="360" y="540"/>
                      </a:lnTo>
                      <a:lnTo>
                        <a:pt x="0" y="720"/>
                      </a:lnTo>
                      <a:lnTo>
                        <a:pt x="180" y="36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1" name="AutoShape 104"/>
                <p:cNvSpPr>
                  <a:spLocks noChangeArrowheads="1"/>
                </p:cNvSpPr>
                <p:nvPr/>
              </p:nvSpPr>
              <p:spPr bwMode="auto">
                <a:xfrm>
                  <a:off x="5121" y="1185"/>
                  <a:ext cx="360" cy="214"/>
                </a:xfrm>
                <a:prstGeom prst="rightArrow">
                  <a:avLst>
                    <a:gd name="adj1" fmla="val 50000"/>
                    <a:gd name="adj2" fmla="val 98131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22" name="Oval 105"/>
                <p:cNvSpPr>
                  <a:spLocks noChangeArrowheads="1"/>
                </p:cNvSpPr>
                <p:nvPr/>
              </p:nvSpPr>
              <p:spPr bwMode="auto">
                <a:xfrm>
                  <a:off x="4401" y="1444"/>
                  <a:ext cx="1080" cy="9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23" name="Oval 106"/>
                <p:cNvSpPr>
                  <a:spLocks noChangeArrowheads="1"/>
                </p:cNvSpPr>
                <p:nvPr/>
              </p:nvSpPr>
              <p:spPr bwMode="auto">
                <a:xfrm>
                  <a:off x="4941" y="1114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24" name="Line 107"/>
                <p:cNvSpPr>
                  <a:spLocks noChangeShapeType="1"/>
                </p:cNvSpPr>
                <p:nvPr/>
              </p:nvSpPr>
              <p:spPr bwMode="auto">
                <a:xfrm flipH="1">
                  <a:off x="4581" y="2344"/>
                  <a:ext cx="180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5" name="Line 108"/>
                <p:cNvSpPr>
                  <a:spLocks noChangeShapeType="1"/>
                </p:cNvSpPr>
                <p:nvPr/>
              </p:nvSpPr>
              <p:spPr bwMode="auto">
                <a:xfrm>
                  <a:off x="458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6" name="Line 109"/>
                <p:cNvSpPr>
                  <a:spLocks noChangeShapeType="1"/>
                </p:cNvSpPr>
                <p:nvPr/>
              </p:nvSpPr>
              <p:spPr bwMode="auto">
                <a:xfrm flipH="1">
                  <a:off x="440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7" name="Line 110"/>
                <p:cNvSpPr>
                  <a:spLocks noChangeShapeType="1"/>
                </p:cNvSpPr>
                <p:nvPr/>
              </p:nvSpPr>
              <p:spPr bwMode="auto">
                <a:xfrm flipH="1">
                  <a:off x="4221" y="2704"/>
                  <a:ext cx="3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8" name="Line 111"/>
                <p:cNvSpPr>
                  <a:spLocks noChangeShapeType="1"/>
                </p:cNvSpPr>
                <p:nvPr/>
              </p:nvSpPr>
              <p:spPr bwMode="auto">
                <a:xfrm>
                  <a:off x="4941" y="2329"/>
                  <a:ext cx="360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29" name="Line 112"/>
                <p:cNvSpPr>
                  <a:spLocks noChangeShapeType="1"/>
                </p:cNvSpPr>
                <p:nvPr/>
              </p:nvSpPr>
              <p:spPr bwMode="auto">
                <a:xfrm flipH="1">
                  <a:off x="512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0" name="Line 113"/>
                <p:cNvSpPr>
                  <a:spLocks noChangeShapeType="1"/>
                </p:cNvSpPr>
                <p:nvPr/>
              </p:nvSpPr>
              <p:spPr bwMode="auto">
                <a:xfrm>
                  <a:off x="5301" y="2704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1" name="Line 114"/>
                <p:cNvSpPr>
                  <a:spLocks noChangeShapeType="1"/>
                </p:cNvSpPr>
                <p:nvPr/>
              </p:nvSpPr>
              <p:spPr bwMode="auto">
                <a:xfrm>
                  <a:off x="5301" y="2704"/>
                  <a:ext cx="36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32" name="Oval 115"/>
                <p:cNvSpPr>
                  <a:spLocks noChangeArrowheads="1"/>
                </p:cNvSpPr>
                <p:nvPr/>
              </p:nvSpPr>
              <p:spPr bwMode="auto">
                <a:xfrm>
                  <a:off x="5091" y="1219"/>
                  <a:ext cx="180" cy="180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sp>
            <p:nvSpPr>
              <p:cNvPr id="64628" name="Text Box 116"/>
              <p:cNvSpPr txBox="1">
                <a:spLocks noChangeArrowheads="1"/>
              </p:cNvSpPr>
              <p:nvPr/>
            </p:nvSpPr>
            <p:spPr bwMode="auto">
              <a:xfrm>
                <a:off x="275" y="1713"/>
                <a:ext cx="578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/>
                <a:ext uri="{91240B29-F687-4F45-9708-019B960494DF}"/>
              </a:extLst>
            </p:spPr>
            <p:txBody>
              <a:bodyPr/>
              <a:lstStyle/>
              <a:p>
                <a:pPr algn="ctr">
                  <a:defRPr/>
                </a:pPr>
                <a:r>
                  <a:rPr lang="en-US" sz="2000" b="1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/>
                  </a:rPr>
                  <a:t>4 x 7</a:t>
                </a:r>
              </a:p>
            </p:txBody>
          </p:sp>
        </p:grpSp>
        <p:grpSp>
          <p:nvGrpSpPr>
            <p:cNvPr id="7186" name="Group 117"/>
            <p:cNvGrpSpPr>
              <a:grpSpLocks/>
            </p:cNvGrpSpPr>
            <p:nvPr/>
          </p:nvGrpSpPr>
          <p:grpSpPr bwMode="auto">
            <a:xfrm>
              <a:off x="4921" y="1661"/>
              <a:ext cx="644" cy="708"/>
              <a:chOff x="209" y="1525"/>
              <a:chExt cx="644" cy="708"/>
            </a:xfrm>
          </p:grpSpPr>
          <p:grpSp>
            <p:nvGrpSpPr>
              <p:cNvPr id="7203" name="Group 118"/>
              <p:cNvGrpSpPr>
                <a:grpSpLocks/>
              </p:cNvGrpSpPr>
              <p:nvPr/>
            </p:nvGrpSpPr>
            <p:grpSpPr bwMode="auto">
              <a:xfrm>
                <a:off x="209" y="1525"/>
                <a:ext cx="630" cy="708"/>
                <a:chOff x="4086" y="1114"/>
                <a:chExt cx="1575" cy="1770"/>
              </a:xfrm>
            </p:grpSpPr>
            <p:sp>
              <p:nvSpPr>
                <p:cNvPr id="7205" name="Freeform 119"/>
                <p:cNvSpPr>
                  <a:spLocks/>
                </p:cNvSpPr>
                <p:nvPr/>
              </p:nvSpPr>
              <p:spPr bwMode="auto">
                <a:xfrm>
                  <a:off x="4086" y="1549"/>
                  <a:ext cx="360" cy="720"/>
                </a:xfrm>
                <a:custGeom>
                  <a:avLst/>
                  <a:gdLst>
                    <a:gd name="T0" fmla="*/ 0 w 360"/>
                    <a:gd name="T1" fmla="*/ 0 h 720"/>
                    <a:gd name="T2" fmla="*/ 360 w 360"/>
                    <a:gd name="T3" fmla="*/ 180 h 720"/>
                    <a:gd name="T4" fmla="*/ 360 w 360"/>
                    <a:gd name="T5" fmla="*/ 540 h 720"/>
                    <a:gd name="T6" fmla="*/ 0 w 360"/>
                    <a:gd name="T7" fmla="*/ 720 h 720"/>
                    <a:gd name="T8" fmla="*/ 180 w 360"/>
                    <a:gd name="T9" fmla="*/ 360 h 720"/>
                    <a:gd name="T10" fmla="*/ 0 w 360"/>
                    <a:gd name="T11" fmla="*/ 0 h 7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0"/>
                    <a:gd name="T19" fmla="*/ 0 h 720"/>
                    <a:gd name="T20" fmla="*/ 360 w 360"/>
                    <a:gd name="T21" fmla="*/ 720 h 7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0" h="720">
                      <a:moveTo>
                        <a:pt x="0" y="0"/>
                      </a:moveTo>
                      <a:lnTo>
                        <a:pt x="360" y="180"/>
                      </a:lnTo>
                      <a:lnTo>
                        <a:pt x="360" y="540"/>
                      </a:lnTo>
                      <a:lnTo>
                        <a:pt x="0" y="720"/>
                      </a:lnTo>
                      <a:lnTo>
                        <a:pt x="180" y="36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06" name="AutoShape 120"/>
                <p:cNvSpPr>
                  <a:spLocks noChangeArrowheads="1"/>
                </p:cNvSpPr>
                <p:nvPr/>
              </p:nvSpPr>
              <p:spPr bwMode="auto">
                <a:xfrm>
                  <a:off x="5121" y="1185"/>
                  <a:ext cx="360" cy="214"/>
                </a:xfrm>
                <a:prstGeom prst="rightArrow">
                  <a:avLst>
                    <a:gd name="adj1" fmla="val 50000"/>
                    <a:gd name="adj2" fmla="val 98131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07" name="Oval 121"/>
                <p:cNvSpPr>
                  <a:spLocks noChangeArrowheads="1"/>
                </p:cNvSpPr>
                <p:nvPr/>
              </p:nvSpPr>
              <p:spPr bwMode="auto">
                <a:xfrm>
                  <a:off x="4401" y="1444"/>
                  <a:ext cx="1080" cy="9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08" name="Oval 122"/>
                <p:cNvSpPr>
                  <a:spLocks noChangeArrowheads="1"/>
                </p:cNvSpPr>
                <p:nvPr/>
              </p:nvSpPr>
              <p:spPr bwMode="auto">
                <a:xfrm>
                  <a:off x="4941" y="1114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209" name="Line 123"/>
                <p:cNvSpPr>
                  <a:spLocks noChangeShapeType="1"/>
                </p:cNvSpPr>
                <p:nvPr/>
              </p:nvSpPr>
              <p:spPr bwMode="auto">
                <a:xfrm flipH="1">
                  <a:off x="4581" y="2344"/>
                  <a:ext cx="180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0" name="Line 124"/>
                <p:cNvSpPr>
                  <a:spLocks noChangeShapeType="1"/>
                </p:cNvSpPr>
                <p:nvPr/>
              </p:nvSpPr>
              <p:spPr bwMode="auto">
                <a:xfrm>
                  <a:off x="458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1" name="Line 125"/>
                <p:cNvSpPr>
                  <a:spLocks noChangeShapeType="1"/>
                </p:cNvSpPr>
                <p:nvPr/>
              </p:nvSpPr>
              <p:spPr bwMode="auto">
                <a:xfrm flipH="1">
                  <a:off x="440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2" name="Line 126"/>
                <p:cNvSpPr>
                  <a:spLocks noChangeShapeType="1"/>
                </p:cNvSpPr>
                <p:nvPr/>
              </p:nvSpPr>
              <p:spPr bwMode="auto">
                <a:xfrm flipH="1">
                  <a:off x="4221" y="2704"/>
                  <a:ext cx="3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3" name="Line 127"/>
                <p:cNvSpPr>
                  <a:spLocks noChangeShapeType="1"/>
                </p:cNvSpPr>
                <p:nvPr/>
              </p:nvSpPr>
              <p:spPr bwMode="auto">
                <a:xfrm>
                  <a:off x="4941" y="2329"/>
                  <a:ext cx="360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4" name="Line 128"/>
                <p:cNvSpPr>
                  <a:spLocks noChangeShapeType="1"/>
                </p:cNvSpPr>
                <p:nvPr/>
              </p:nvSpPr>
              <p:spPr bwMode="auto">
                <a:xfrm flipH="1">
                  <a:off x="512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5" name="Line 129"/>
                <p:cNvSpPr>
                  <a:spLocks noChangeShapeType="1"/>
                </p:cNvSpPr>
                <p:nvPr/>
              </p:nvSpPr>
              <p:spPr bwMode="auto">
                <a:xfrm>
                  <a:off x="5301" y="2704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6" name="Line 130"/>
                <p:cNvSpPr>
                  <a:spLocks noChangeShapeType="1"/>
                </p:cNvSpPr>
                <p:nvPr/>
              </p:nvSpPr>
              <p:spPr bwMode="auto">
                <a:xfrm>
                  <a:off x="5301" y="2704"/>
                  <a:ext cx="36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17" name="Oval 131"/>
                <p:cNvSpPr>
                  <a:spLocks noChangeArrowheads="1"/>
                </p:cNvSpPr>
                <p:nvPr/>
              </p:nvSpPr>
              <p:spPr bwMode="auto">
                <a:xfrm>
                  <a:off x="5091" y="1219"/>
                  <a:ext cx="180" cy="180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sp>
            <p:nvSpPr>
              <p:cNvPr id="64644" name="Text Box 132"/>
              <p:cNvSpPr txBox="1">
                <a:spLocks noChangeArrowheads="1"/>
              </p:cNvSpPr>
              <p:nvPr/>
            </p:nvSpPr>
            <p:spPr bwMode="auto">
              <a:xfrm>
                <a:off x="275" y="1713"/>
                <a:ext cx="578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/>
                <a:ext uri="{91240B29-F687-4F45-9708-019B960494DF}"/>
              </a:extLst>
            </p:spPr>
            <p:txBody>
              <a:bodyPr/>
              <a:lstStyle/>
              <a:p>
                <a:pPr algn="ctr">
                  <a:defRPr/>
                </a:pPr>
                <a:r>
                  <a:rPr lang="en-US" sz="2000" b="1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/>
                  </a:rPr>
                  <a:t>6 x 7</a:t>
                </a:r>
              </a:p>
            </p:txBody>
          </p:sp>
        </p:grpSp>
        <p:grpSp>
          <p:nvGrpSpPr>
            <p:cNvPr id="7187" name="Group 133"/>
            <p:cNvGrpSpPr>
              <a:grpSpLocks/>
            </p:cNvGrpSpPr>
            <p:nvPr/>
          </p:nvGrpSpPr>
          <p:grpSpPr bwMode="auto">
            <a:xfrm>
              <a:off x="3696" y="1616"/>
              <a:ext cx="644" cy="708"/>
              <a:chOff x="209" y="1525"/>
              <a:chExt cx="644" cy="708"/>
            </a:xfrm>
          </p:grpSpPr>
          <p:grpSp>
            <p:nvGrpSpPr>
              <p:cNvPr id="7188" name="Group 134"/>
              <p:cNvGrpSpPr>
                <a:grpSpLocks/>
              </p:cNvGrpSpPr>
              <p:nvPr/>
            </p:nvGrpSpPr>
            <p:grpSpPr bwMode="auto">
              <a:xfrm>
                <a:off x="209" y="1525"/>
                <a:ext cx="630" cy="708"/>
                <a:chOff x="4086" y="1114"/>
                <a:chExt cx="1575" cy="1770"/>
              </a:xfrm>
            </p:grpSpPr>
            <p:sp>
              <p:nvSpPr>
                <p:cNvPr id="7190" name="Freeform 135"/>
                <p:cNvSpPr>
                  <a:spLocks/>
                </p:cNvSpPr>
                <p:nvPr/>
              </p:nvSpPr>
              <p:spPr bwMode="auto">
                <a:xfrm>
                  <a:off x="4086" y="1549"/>
                  <a:ext cx="360" cy="720"/>
                </a:xfrm>
                <a:custGeom>
                  <a:avLst/>
                  <a:gdLst>
                    <a:gd name="T0" fmla="*/ 0 w 360"/>
                    <a:gd name="T1" fmla="*/ 0 h 720"/>
                    <a:gd name="T2" fmla="*/ 360 w 360"/>
                    <a:gd name="T3" fmla="*/ 180 h 720"/>
                    <a:gd name="T4" fmla="*/ 360 w 360"/>
                    <a:gd name="T5" fmla="*/ 540 h 720"/>
                    <a:gd name="T6" fmla="*/ 0 w 360"/>
                    <a:gd name="T7" fmla="*/ 720 h 720"/>
                    <a:gd name="T8" fmla="*/ 180 w 360"/>
                    <a:gd name="T9" fmla="*/ 360 h 720"/>
                    <a:gd name="T10" fmla="*/ 0 w 360"/>
                    <a:gd name="T11" fmla="*/ 0 h 7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360"/>
                    <a:gd name="T19" fmla="*/ 0 h 720"/>
                    <a:gd name="T20" fmla="*/ 360 w 360"/>
                    <a:gd name="T21" fmla="*/ 720 h 7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360" h="720">
                      <a:moveTo>
                        <a:pt x="0" y="0"/>
                      </a:moveTo>
                      <a:lnTo>
                        <a:pt x="360" y="180"/>
                      </a:lnTo>
                      <a:lnTo>
                        <a:pt x="360" y="540"/>
                      </a:lnTo>
                      <a:lnTo>
                        <a:pt x="0" y="720"/>
                      </a:lnTo>
                      <a:lnTo>
                        <a:pt x="180" y="36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1" name="AutoShape 136"/>
                <p:cNvSpPr>
                  <a:spLocks noChangeArrowheads="1"/>
                </p:cNvSpPr>
                <p:nvPr/>
              </p:nvSpPr>
              <p:spPr bwMode="auto">
                <a:xfrm>
                  <a:off x="5121" y="1185"/>
                  <a:ext cx="360" cy="214"/>
                </a:xfrm>
                <a:prstGeom prst="rightArrow">
                  <a:avLst>
                    <a:gd name="adj1" fmla="val 50000"/>
                    <a:gd name="adj2" fmla="val 98131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192" name="Oval 137"/>
                <p:cNvSpPr>
                  <a:spLocks noChangeArrowheads="1"/>
                </p:cNvSpPr>
                <p:nvPr/>
              </p:nvSpPr>
              <p:spPr bwMode="auto">
                <a:xfrm>
                  <a:off x="4401" y="1444"/>
                  <a:ext cx="1080" cy="90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193" name="Oval 138"/>
                <p:cNvSpPr>
                  <a:spLocks noChangeArrowheads="1"/>
                </p:cNvSpPr>
                <p:nvPr/>
              </p:nvSpPr>
              <p:spPr bwMode="auto">
                <a:xfrm>
                  <a:off x="4941" y="1114"/>
                  <a:ext cx="360" cy="36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  <p:sp>
              <p:nvSpPr>
                <p:cNvPr id="7194" name="Line 139"/>
                <p:cNvSpPr>
                  <a:spLocks noChangeShapeType="1"/>
                </p:cNvSpPr>
                <p:nvPr/>
              </p:nvSpPr>
              <p:spPr bwMode="auto">
                <a:xfrm flipH="1">
                  <a:off x="4581" y="2344"/>
                  <a:ext cx="180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5" name="Line 140"/>
                <p:cNvSpPr>
                  <a:spLocks noChangeShapeType="1"/>
                </p:cNvSpPr>
                <p:nvPr/>
              </p:nvSpPr>
              <p:spPr bwMode="auto">
                <a:xfrm>
                  <a:off x="458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6" name="Line 141"/>
                <p:cNvSpPr>
                  <a:spLocks noChangeShapeType="1"/>
                </p:cNvSpPr>
                <p:nvPr/>
              </p:nvSpPr>
              <p:spPr bwMode="auto">
                <a:xfrm flipH="1">
                  <a:off x="440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7" name="Line 142"/>
                <p:cNvSpPr>
                  <a:spLocks noChangeShapeType="1"/>
                </p:cNvSpPr>
                <p:nvPr/>
              </p:nvSpPr>
              <p:spPr bwMode="auto">
                <a:xfrm flipH="1">
                  <a:off x="4221" y="2704"/>
                  <a:ext cx="36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8" name="Line 143"/>
                <p:cNvSpPr>
                  <a:spLocks noChangeShapeType="1"/>
                </p:cNvSpPr>
                <p:nvPr/>
              </p:nvSpPr>
              <p:spPr bwMode="auto">
                <a:xfrm>
                  <a:off x="4941" y="2329"/>
                  <a:ext cx="360" cy="36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199" name="Line 144"/>
                <p:cNvSpPr>
                  <a:spLocks noChangeShapeType="1"/>
                </p:cNvSpPr>
                <p:nvPr/>
              </p:nvSpPr>
              <p:spPr bwMode="auto">
                <a:xfrm flipH="1">
                  <a:off x="5121" y="2704"/>
                  <a:ext cx="18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00" name="Line 145"/>
                <p:cNvSpPr>
                  <a:spLocks noChangeShapeType="1"/>
                </p:cNvSpPr>
                <p:nvPr/>
              </p:nvSpPr>
              <p:spPr bwMode="auto">
                <a:xfrm>
                  <a:off x="5301" y="2704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01" name="Line 146"/>
                <p:cNvSpPr>
                  <a:spLocks noChangeShapeType="1"/>
                </p:cNvSpPr>
                <p:nvPr/>
              </p:nvSpPr>
              <p:spPr bwMode="auto">
                <a:xfrm>
                  <a:off x="5301" y="2704"/>
                  <a:ext cx="360" cy="18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202" name="Oval 147"/>
                <p:cNvSpPr>
                  <a:spLocks noChangeArrowheads="1"/>
                </p:cNvSpPr>
                <p:nvPr/>
              </p:nvSpPr>
              <p:spPr bwMode="auto">
                <a:xfrm>
                  <a:off x="5091" y="1219"/>
                  <a:ext cx="180" cy="180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charset="0"/>
                  </a:endParaRPr>
                </a:p>
              </p:txBody>
            </p:sp>
          </p:grpSp>
          <p:sp>
            <p:nvSpPr>
              <p:cNvPr id="64660" name="Text Box 148"/>
              <p:cNvSpPr txBox="1">
                <a:spLocks noChangeArrowheads="1"/>
              </p:cNvSpPr>
              <p:nvPr/>
            </p:nvSpPr>
            <p:spPr bwMode="auto">
              <a:xfrm>
                <a:off x="275" y="1713"/>
                <a:ext cx="578" cy="2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/>
                <a:ext uri="{91240B29-F687-4F45-9708-019B960494DF}"/>
              </a:extLst>
            </p:spPr>
            <p:txBody>
              <a:bodyPr/>
              <a:lstStyle/>
              <a:p>
                <a:pPr algn="ctr">
                  <a:defRPr/>
                </a:pPr>
                <a:r>
                  <a:rPr lang="en-US" sz="2000" b="1">
                    <a:solidFill>
                      <a:srgbClr val="0000CC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/>
                  </a:rPr>
                  <a:t>9 x 7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4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64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4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64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4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2000"/>
                                        <p:tgtEl>
                                          <p:spTgt spid="6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4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0" dur="2000"/>
                                        <p:tgtEl>
                                          <p:spTgt spid="64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4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72" grpId="0" animBg="1"/>
      <p:bldP spid="64571" grpId="0" animBg="1"/>
      <p:bldP spid="64570" grpId="0" animBg="1"/>
      <p:bldP spid="64569" grpId="0" animBg="1"/>
      <p:bldP spid="64568" grpId="0" animBg="1"/>
      <p:bldP spid="64546" grpId="0" animBg="1"/>
      <p:bldP spid="64547" grpId="0" animBg="1"/>
      <p:bldP spid="64548" grpId="0" animBg="1"/>
      <p:bldP spid="64549" grpId="0" animBg="1"/>
      <p:bldP spid="64550" grpId="0" animBg="1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H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H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257</TotalTime>
  <Words>471</Words>
  <Application>Microsoft PowerPoint</Application>
  <PresentationFormat>On-screen Show (4:3)</PresentationFormat>
  <Paragraphs>255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.VnArialH</vt:lpstr>
      <vt:lpstr>Arial</vt:lpstr>
      <vt:lpstr>Tahoma</vt:lpstr>
      <vt:lpstr>Wingdings</vt:lpstr>
      <vt:lpstr>Calibri</vt:lpstr>
      <vt:lpstr>.VnArial</vt:lpstr>
      <vt:lpstr>Textured</vt:lpstr>
      <vt:lpstr>Slide 1</vt:lpstr>
      <vt:lpstr>Slide 2</vt:lpstr>
      <vt:lpstr>Slide 3</vt:lpstr>
      <vt:lpstr>Slide 4</vt:lpstr>
      <vt:lpstr>Slide 5</vt:lpstr>
      <vt:lpstr>Slide 6</vt:lpstr>
    </vt:vector>
  </TitlesOfParts>
  <Company>fm9fy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TiÕt 30: B¶ng nh©n 7</dc:title>
  <dc:creator>viet hung</dc:creator>
  <cp:lastModifiedBy>CSTeam</cp:lastModifiedBy>
  <cp:revision>81</cp:revision>
  <dcterms:created xsi:type="dcterms:W3CDTF">2005-01-23T20:03:43Z</dcterms:created>
  <dcterms:modified xsi:type="dcterms:W3CDTF">2016-06-29T10:27:58Z</dcterms:modified>
</cp:coreProperties>
</file>