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291" r:id="rId3"/>
    <p:sldId id="282" r:id="rId4"/>
    <p:sldId id="287" r:id="rId5"/>
    <p:sldId id="269" r:id="rId6"/>
    <p:sldId id="283" r:id="rId7"/>
    <p:sldId id="270" r:id="rId8"/>
    <p:sldId id="304" r:id="rId9"/>
    <p:sldId id="271" r:id="rId10"/>
    <p:sldId id="272" r:id="rId11"/>
    <p:sldId id="284" r:id="rId12"/>
    <p:sldId id="293" r:id="rId13"/>
    <p:sldId id="262" r:id="rId14"/>
    <p:sldId id="274" r:id="rId15"/>
    <p:sldId id="267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92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45C"/>
    <a:srgbClr val="F030D9"/>
    <a:srgbClr val="FF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BABAF-59A8-4CBF-8D8D-F452894943C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1A001-72FB-4F75-876F-E950F17D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8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8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4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1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EEDF-571D-422B-A842-699C1339873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1B0B-71E1-4BF7-B7F2-E237D89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6.jpeg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9.xml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076906"/>
            <a:ext cx="586731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3200" b="1" i="1" dirty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3200" b="1" i="1" dirty="0" smtClean="0">
              <a:ln w="17780" cmpd="sng">
                <a:noFill/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3A</a:t>
            </a:r>
            <a:endParaRPr lang="en-US" sz="3200" b="1" i="1" dirty="0">
              <a:ln w="17780" cmpd="sng">
                <a:noFill/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17493"/>
            <a:ext cx="91440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NHIỆT LIỆT CHÀO MỪNG CÁC THẦY CÔ GIÁO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+mn-cs"/>
              </a:rPr>
              <a:t>Ề DỰ GIỜ</a:t>
            </a:r>
            <a:r>
              <a:rPr lang="en-US" sz="3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</a:t>
            </a:r>
            <a:r>
              <a:rPr lang="en-US" sz="3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+mn-cs"/>
              </a:rPr>
              <a:t>TIẾT </a:t>
            </a:r>
            <a:r>
              <a:rPr lang="en-US" sz="30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+mn-cs"/>
              </a:rPr>
              <a:t>chuyên</a:t>
            </a:r>
            <a:r>
              <a:rPr lang="en-US" sz="30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30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+mn-cs"/>
              </a:rPr>
              <a:t>đề</a:t>
            </a:r>
            <a:endParaRPr lang="en-US" sz="3000" b="1" kern="0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2514600"/>
            <a:ext cx="84582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800" b="1" dirty="0" err="1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b="1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7772400" y="5943600"/>
            <a:ext cx="1066800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66"/>
                </a:solidFill>
              </a:rPr>
              <a:t>Bẹ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H="1" flipV="1">
            <a:off x="6553200" y="3200400"/>
            <a:ext cx="1676400" cy="2743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00200" y="1524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a) Con hiền cháu thảo.</a:t>
            </a:r>
          </a:p>
        </p:txBody>
      </p:sp>
      <p:pic>
        <p:nvPicPr>
          <p:cNvPr id="15" name="Picture 9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772400" y="556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00200" y="609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c) Con có cha như nhà có nóc.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92639"/>
              </p:ext>
            </p:extLst>
          </p:nvPr>
        </p:nvGraphicFramePr>
        <p:xfrm>
          <a:off x="266700" y="3266544"/>
          <a:ext cx="8229600" cy="328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10768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8333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cháu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đối với ông bà, bố mẹ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1467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 chị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em đối với nhau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00200" y="1371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e) Chị ngã em nâng.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990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d) Con có mẹ như măng ấp bẹ.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00200" y="1752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g)          Anh em như thể chân tay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Rách lành đùm bọc, dở hay đỡ đần.</a:t>
            </a:r>
          </a:p>
        </p:txBody>
      </p:sp>
      <p:sp>
        <p:nvSpPr>
          <p:cNvPr id="3" name="Rectangle 2"/>
          <p:cNvSpPr/>
          <p:nvPr/>
        </p:nvSpPr>
        <p:spPr>
          <a:xfrm>
            <a:off x="8001000" y="33528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01000" y="3364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000" y="38862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01000" y="3897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01000" y="44196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01000" y="4431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01000" y="48768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01000" y="4888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01000" y="60198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001000" y="601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01000" y="54864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01000" y="5498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311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12616 L 0.20416 0.3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17408 C 3.33333E-6 0.25209 0.0559 0.34838 0.10208 0.34838 L 0.20416 0.3483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35972 L 0.2 0.63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14838 L 0.20416 0.62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27963 C 3.33333E-6 0.40509 0.0559 0.55926 0.10208 0.55926 L 0.20416 0.55926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0416 0.5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20" grpId="0"/>
      <p:bldP spid="23" grpId="0"/>
      <p:bldP spid="24" grpId="0"/>
      <p:bldP spid="3" grpId="0" animBg="1"/>
      <p:bldP spid="4" grpId="0"/>
      <p:bldP spid="19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7620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latin typeface="+mj-lt"/>
              </a:rPr>
              <a:t>3</a:t>
            </a:r>
            <a:r>
              <a:rPr lang="en-US" sz="3600" b="1" dirty="0">
                <a:latin typeface="+mj-lt"/>
              </a:rPr>
              <a:t>.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Dựa theo nội dung các bài tập đọc đã học ở tuần 3, tuần 4, hãy đặt câu theo mẫu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Ai là gì?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để nói về:</a:t>
            </a:r>
          </a:p>
          <a:p>
            <a:pPr>
              <a:buFontTx/>
              <a:buAutoNum type="alphaLcParenR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Bạn Tuấn trong truyện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áo len.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36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Bạn nhỏ trong bài thơ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cho bà ngủ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36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Bà mẹ trong truyện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mẹ.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36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Chú chim sẻ trong truyện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sẻ và bông hoa bằng lăng.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86200" y="1219200"/>
            <a:ext cx="1371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6324600" y="1219200"/>
            <a:ext cx="2590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Bạn Tuấn trong truyện </a:t>
            </a:r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áo len.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29" descr="Chiec ao 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553200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Nguoi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1148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Quat cho ba n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23" y="304800"/>
            <a:ext cx="4038600" cy="266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iengViet3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1148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1284357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45085" y="61722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61722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93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6250" r="3906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1604" y="1142984"/>
            <a:ext cx="5786478" cy="163771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Trò chơi “Lucky star”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214282" y="642918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072462" y="357166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714480" y="71414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358214" y="3929066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786182" y="0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5786446" y="142852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072462" y="2214554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0" y="2428868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-71470" y="4000504"/>
            <a:ext cx="857256" cy="642942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6250" r="3906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643563"/>
            <a:ext cx="10953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1928794" y="642918"/>
            <a:ext cx="2071702" cy="1785950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Point Star 6">
            <a:hlinkClick r:id="rId6" action="ppaction://hlinksldjump"/>
          </p:cNvPr>
          <p:cNvSpPr/>
          <p:nvPr/>
        </p:nvSpPr>
        <p:spPr>
          <a:xfrm>
            <a:off x="4572000" y="3714752"/>
            <a:ext cx="2143140" cy="1785950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4</a:t>
            </a:r>
            <a:endParaRPr lang="vi-VN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5-Point Star 7">
            <a:hlinkClick r:id="rId7" action="ppaction://hlinksldjump"/>
          </p:cNvPr>
          <p:cNvSpPr/>
          <p:nvPr/>
        </p:nvSpPr>
        <p:spPr>
          <a:xfrm>
            <a:off x="6429388" y="642918"/>
            <a:ext cx="1714512" cy="1571636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2</a:t>
            </a:r>
            <a:endParaRPr lang="vi-VN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5-Point Star 8">
            <a:hlinkClick r:id="rId8" action="ppaction://hlinksldjump"/>
          </p:cNvPr>
          <p:cNvSpPr/>
          <p:nvPr/>
        </p:nvSpPr>
        <p:spPr>
          <a:xfrm>
            <a:off x="714348" y="3714752"/>
            <a:ext cx="1643074" cy="1785950"/>
          </a:xfrm>
          <a:prstGeom prst="star5">
            <a:avLst>
              <a:gd name="adj" fmla="val 17119"/>
              <a:gd name="hf" fmla="val 105146"/>
              <a:gd name="vf" fmla="val 110557"/>
            </a:avLst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cs typeface="Arial" charset="0"/>
              </a:rPr>
              <a:t>3</a:t>
            </a:r>
            <a:endParaRPr lang="vi-VN" sz="3600" b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848350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G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927725"/>
            <a:ext cx="571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0" y="991644"/>
            <a:ext cx="85571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/>
              <a:t>Câu</a:t>
            </a:r>
            <a:r>
              <a:rPr lang="en-US" altLang="en-US" sz="3200" b="1" dirty="0"/>
              <a:t> 1: </a:t>
            </a:r>
            <a:r>
              <a:rPr lang="en-US" altLang="en-US" sz="3200" b="1" dirty="0" err="1"/>
              <a:t>Đặt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hỏi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bộ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phận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gạch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chân</a:t>
            </a:r>
            <a:r>
              <a:rPr lang="en-US" altLang="en-US" sz="3200" b="1" dirty="0"/>
              <a:t> </a:t>
            </a:r>
            <a:endParaRPr lang="en-US" altLang="en-US" sz="3200" b="1" dirty="0" smtClean="0"/>
          </a:p>
          <a:p>
            <a:r>
              <a:rPr lang="en-US" altLang="en-US" sz="3200" b="1" dirty="0" err="1" smtClean="0"/>
              <a:t>trong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: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-106907" y="2425389"/>
            <a:ext cx="9708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/>
              <a:t> </a:t>
            </a:r>
            <a:r>
              <a:rPr lang="en-US" altLang="en-US" sz="3100" b="1" dirty="0" err="1"/>
              <a:t>Mái</a:t>
            </a:r>
            <a:r>
              <a:rPr lang="en-US" altLang="en-US" sz="3100" b="1" dirty="0"/>
              <a:t> </a:t>
            </a:r>
            <a:r>
              <a:rPr lang="en-US" altLang="en-US" sz="3100" b="1" dirty="0" err="1"/>
              <a:t>ấm</a:t>
            </a:r>
            <a:r>
              <a:rPr lang="en-US" altLang="en-US" sz="3100" b="1" dirty="0"/>
              <a:t> </a:t>
            </a:r>
            <a:r>
              <a:rPr lang="en-US" altLang="en-US" sz="3100" b="1" dirty="0" err="1"/>
              <a:t>gia</a:t>
            </a:r>
            <a:r>
              <a:rPr lang="en-US" altLang="en-US" sz="3100" b="1" dirty="0"/>
              <a:t> </a:t>
            </a:r>
            <a:r>
              <a:rPr lang="en-US" altLang="en-US" sz="3100" b="1" dirty="0" err="1"/>
              <a:t>đình</a:t>
            </a:r>
            <a:r>
              <a:rPr lang="en-US" altLang="en-US" sz="3100" b="1" dirty="0"/>
              <a:t> </a:t>
            </a:r>
            <a:r>
              <a:rPr lang="en-US" altLang="en-US" sz="3100" b="1" u="sng" dirty="0" err="1"/>
              <a:t>là</a:t>
            </a:r>
            <a:r>
              <a:rPr lang="en-US" altLang="en-US" sz="3100" b="1" u="sng" dirty="0"/>
              <a:t> </a:t>
            </a:r>
            <a:r>
              <a:rPr lang="en-US" altLang="en-US" sz="3100" b="1" u="sng" dirty="0" err="1"/>
              <a:t>nơi</a:t>
            </a:r>
            <a:r>
              <a:rPr lang="en-US" altLang="en-US" sz="3100" b="1" u="sng" dirty="0"/>
              <a:t> </a:t>
            </a:r>
            <a:r>
              <a:rPr lang="en-US" altLang="en-US" sz="3100" b="1" u="sng" dirty="0" err="1"/>
              <a:t>nuôi</a:t>
            </a:r>
            <a:r>
              <a:rPr lang="en-US" altLang="en-US" sz="3100" b="1" u="sng" dirty="0"/>
              <a:t> </a:t>
            </a:r>
            <a:r>
              <a:rPr lang="en-US" altLang="en-US" sz="3100" b="1" u="sng" dirty="0" err="1"/>
              <a:t>dưỡng</a:t>
            </a:r>
            <a:r>
              <a:rPr lang="en-US" altLang="en-US" sz="3100" b="1" u="sng" dirty="0"/>
              <a:t> </a:t>
            </a:r>
            <a:r>
              <a:rPr lang="en-US" altLang="en-US" sz="3100" b="1" u="sng" dirty="0" err="1"/>
              <a:t>em</a:t>
            </a:r>
            <a:r>
              <a:rPr lang="en-US" altLang="en-US" sz="3100" b="1" u="sng" dirty="0"/>
              <a:t> </a:t>
            </a:r>
            <a:r>
              <a:rPr lang="en-US" altLang="en-US" sz="3100" b="1" u="sng" dirty="0" err="1"/>
              <a:t>khôn</a:t>
            </a:r>
            <a:r>
              <a:rPr lang="en-US" altLang="en-US" sz="3100" b="1" u="sng" dirty="0"/>
              <a:t> </a:t>
            </a:r>
            <a:r>
              <a:rPr lang="en-US" altLang="en-US" sz="3100" b="1" u="sng" dirty="0" err="1"/>
              <a:t>lớn</a:t>
            </a:r>
            <a:r>
              <a:rPr lang="en-US" altLang="en-US" sz="3100" b="1" dirty="0"/>
              <a:t>.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063625" y="3031529"/>
            <a:ext cx="5464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>
                <a:solidFill>
                  <a:schemeClr val="tx2"/>
                </a:solidFill>
              </a:rPr>
              <a:t>        </a:t>
            </a:r>
            <a:r>
              <a:rPr lang="en-US" altLang="en-US" sz="3200" b="1" dirty="0" err="1"/>
              <a:t>Mái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ấm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đình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1219200" y="3254375"/>
            <a:ext cx="644525" cy="169863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6250" r="3906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55638" y="1143000"/>
            <a:ext cx="84883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nào không cùng nhóm với các từ còn lại?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731838" y="214312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Chú thím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17563" y="3146425"/>
            <a:ext cx="1960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 Con trai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000625" y="2143125"/>
            <a:ext cx="2598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Ông bà nội</a:t>
            </a:r>
          </a:p>
        </p:txBody>
      </p:sp>
      <p:sp>
        <p:nvSpPr>
          <p:cNvPr id="9" name="Oval 8"/>
          <p:cNvSpPr/>
          <p:nvPr/>
        </p:nvSpPr>
        <p:spPr>
          <a:xfrm>
            <a:off x="785813" y="3146425"/>
            <a:ext cx="490537" cy="455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7643834" y="6000768"/>
            <a:ext cx="928694" cy="642942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000625" y="3071813"/>
            <a:ext cx="1857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Cậu mợ</a:t>
            </a:r>
          </a:p>
        </p:txBody>
      </p:sp>
    </p:spTree>
    <p:extLst>
      <p:ext uri="{BB962C8B-B14F-4D97-AF65-F5344CB8AC3E}">
        <p14:creationId xmlns:p14="http://schemas.microsoft.com/office/powerpoint/2010/main" val="21345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6250" r="3906" b="10416"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194425"/>
            <a:ext cx="468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572396" y="6000768"/>
            <a:ext cx="928694" cy="642942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00188" y="642938"/>
            <a:ext cx="7056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nào thuộc kiểu câu Ai là gì? 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87375" y="2286000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Mẹ là quần áo phẳng phiu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96900" y="3798888"/>
            <a:ext cx="8832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Em có rất nhiều đồ dùng học tập là: bút chì, thước kẻ, bảng con…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87375" y="3013075"/>
            <a:ext cx="352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Mẹ em là giáo viên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1025" y="3071813"/>
            <a:ext cx="419100" cy="384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6250" r="3906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57188" y="1500188"/>
            <a:ext cx="84883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mừng bạn! </a:t>
            </a:r>
          </a:p>
          <a:p>
            <a:pPr eaLnBrk="1" hangingPunct="1">
              <a:lnSpc>
                <a:spcPct val="250000"/>
              </a:lnSpc>
            </a:pPr>
            <a:r>
              <a:rPr lang="en-US" sz="26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Ngôi sao may mắn sẽ mang lại cho bạn một phần quà ^^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643834" y="6000768"/>
            <a:ext cx="928694" cy="642942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6250" r="3906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28625" y="1500188"/>
            <a:ext cx="84883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 đọc và nêu ý nghĩa một câu thành ngữ, tục ngữ nói về tình cảm gia đình?</a:t>
            </a:r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643834" y="6000768"/>
            <a:ext cx="928694" cy="642942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ia dinh nho hanh phuc t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97" y="76200"/>
            <a:ext cx="9113703" cy="6781800"/>
          </a:xfrm>
        </p:spPr>
      </p:pic>
    </p:spTree>
    <p:extLst>
      <p:ext uri="{BB962C8B-B14F-4D97-AF65-F5344CB8AC3E}">
        <p14:creationId xmlns:p14="http://schemas.microsoft.com/office/powerpoint/2010/main" val="30228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hay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6629400" y="0"/>
            <a:ext cx="2514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.VnArabia" pitchFamily="34" charset="0"/>
              </a:rPr>
              <a:t>Líp</a:t>
            </a:r>
            <a:r>
              <a:rPr lang="en-US" sz="4000" dirty="0">
                <a:solidFill>
                  <a:srgbClr val="FFFF00"/>
                </a:solidFill>
                <a:latin typeface=".VnArabia" pitchFamily="34" charset="0"/>
              </a:rPr>
              <a:t> 3c 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.VnArabia" pitchFamily="34" charset="0"/>
              </a:rPr>
              <a:t>Tr©n</a:t>
            </a:r>
            <a:r>
              <a:rPr lang="en-US" sz="4000" dirty="0">
                <a:solidFill>
                  <a:srgbClr val="FFFF00"/>
                </a:solidFill>
                <a:latin typeface=".VnArabia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.VnArabia" pitchFamily="34" charset="0"/>
              </a:rPr>
              <a:t>Träng</a:t>
            </a:r>
            <a:r>
              <a:rPr lang="en-US" sz="4000" dirty="0">
                <a:solidFill>
                  <a:srgbClr val="FFFF00"/>
                </a:solidFill>
                <a:latin typeface=".VnArabia" pitchFamily="34" charset="0"/>
              </a:rPr>
              <a:t> 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.VnArabia" pitchFamily="34" charset="0"/>
              </a:rPr>
              <a:t>C¶m</a:t>
            </a:r>
            <a:r>
              <a:rPr lang="en-US" sz="4000" dirty="0">
                <a:solidFill>
                  <a:srgbClr val="FFFF00"/>
                </a:solidFill>
                <a:latin typeface=".VnArabia" pitchFamily="34" charset="0"/>
              </a:rPr>
              <a:t> </a:t>
            </a:r>
          </a:p>
          <a:p>
            <a:r>
              <a:rPr lang="en-US" sz="4000" dirty="0">
                <a:solidFill>
                  <a:srgbClr val="FFFF00"/>
                </a:solidFill>
                <a:latin typeface=".VnArabia" pitchFamily="34" charset="0"/>
              </a:rPr>
              <a:t>¬n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.VnArabia" pitchFamily="34" charset="0"/>
              </a:rPr>
              <a:t>ThÇy</a:t>
            </a:r>
            <a:r>
              <a:rPr lang="en-US" sz="4000" dirty="0">
                <a:solidFill>
                  <a:srgbClr val="FFFF00"/>
                </a:solidFill>
                <a:latin typeface=".VnArabia" pitchFamily="34" charset="0"/>
              </a:rPr>
              <a:t> c«</a:t>
            </a:r>
          </a:p>
          <a:p>
            <a:r>
              <a:rPr lang="en-US" sz="4000" dirty="0">
                <a:solidFill>
                  <a:srgbClr val="FFFF00"/>
                </a:solidFill>
                <a:latin typeface=".VnArabia" pitchFamily="34" charset="0"/>
              </a:rPr>
              <a:t>Vµ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.VnArabia" pitchFamily="34" charset="0"/>
              </a:rPr>
              <a:t>C¸c</a:t>
            </a:r>
            <a:r>
              <a:rPr lang="en-US" sz="4000" dirty="0">
                <a:solidFill>
                  <a:srgbClr val="FFFF00"/>
                </a:solidFill>
                <a:latin typeface=".VnArabia" pitchFamily="34" charset="0"/>
              </a:rPr>
              <a:t> b¹n!</a:t>
            </a:r>
          </a:p>
        </p:txBody>
      </p:sp>
    </p:spTree>
    <p:extLst>
      <p:ext uri="{BB962C8B-B14F-4D97-AF65-F5344CB8AC3E}">
        <p14:creationId xmlns:p14="http://schemas.microsoft.com/office/powerpoint/2010/main" val="13836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2713" y="1962150"/>
            <a:ext cx="896912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100" b="1" dirty="0" err="1" smtClean="0"/>
              <a:t>Câu</a:t>
            </a:r>
            <a:r>
              <a:rPr lang="en-US" altLang="en-US" sz="3100" b="1" dirty="0" smtClean="0"/>
              <a:t> 2: </a:t>
            </a:r>
            <a:r>
              <a:rPr lang="en-US" altLang="en-US" sz="3100" b="1" dirty="0" err="1" smtClean="0"/>
              <a:t>Đặt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câu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theo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mẫu</a:t>
            </a:r>
            <a:r>
              <a:rPr lang="en-US" altLang="en-US" sz="3100" b="1" dirty="0" smtClean="0"/>
              <a:t> </a:t>
            </a:r>
            <a:r>
              <a:rPr lang="en-US" altLang="en-US" sz="3100" b="1" i="1" dirty="0" smtClean="0">
                <a:solidFill>
                  <a:srgbClr val="FF0000"/>
                </a:solidFill>
              </a:rPr>
              <a:t>Ai </a:t>
            </a:r>
            <a:r>
              <a:rPr lang="en-US" altLang="en-US" sz="3100" b="1" i="1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31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100" b="1" i="1" dirty="0" err="1" smtClean="0">
                <a:solidFill>
                  <a:srgbClr val="FF0000"/>
                </a:solidFill>
              </a:rPr>
              <a:t>gì</a:t>
            </a:r>
            <a:r>
              <a:rPr lang="en-US" altLang="en-US" sz="3100" b="1" i="1" dirty="0" smtClean="0">
                <a:solidFill>
                  <a:srgbClr val="FF0000"/>
                </a:solidFill>
              </a:rPr>
              <a:t>? </a:t>
            </a:r>
            <a:r>
              <a:rPr lang="en-US" altLang="en-US" sz="3100" b="1" dirty="0" err="1" smtClean="0"/>
              <a:t>để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giới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thiệu</a:t>
            </a:r>
            <a:endParaRPr lang="en-US" altLang="en-US" sz="3100" b="1" dirty="0" smtClean="0"/>
          </a:p>
          <a:p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về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một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người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thân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trong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gia</a:t>
            </a:r>
            <a:r>
              <a:rPr lang="en-US" altLang="en-US" sz="3100" b="1" dirty="0" smtClean="0"/>
              <a:t> </a:t>
            </a:r>
            <a:r>
              <a:rPr lang="en-US" altLang="en-US" sz="3100" b="1" dirty="0" err="1" smtClean="0"/>
              <a:t>đình</a:t>
            </a:r>
            <a:r>
              <a:rPr lang="en-US" altLang="en-US" sz="3100" b="1" dirty="0" smtClean="0"/>
              <a:t>.</a:t>
            </a:r>
            <a:endParaRPr lang="en-US" alt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2712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648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Tìm các từ ngữ chỉ gộp những 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gia 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ông bà, chú cháu, ...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3400" y="608013"/>
            <a:ext cx="4495800" cy="536575"/>
            <a:chOff x="685800" y="2360612"/>
            <a:chExt cx="4495800" cy="53657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5800" y="2360612"/>
              <a:ext cx="914400" cy="158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38400" y="2360612"/>
              <a:ext cx="2743200" cy="158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2895603"/>
              <a:ext cx="15240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 bwMode="auto">
          <a:xfrm>
            <a:off x="6553200" y="609600"/>
            <a:ext cx="2209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7" descr="1276217880-ong-gia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" y="2667000"/>
            <a:ext cx="2209800" cy="236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anh-vu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90" y="2667000"/>
            <a:ext cx="1905000" cy="2452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 descr="B%20GI~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90" y="2667000"/>
            <a:ext cx="2286000" cy="2444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IMG_084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90" y="2667000"/>
            <a:ext cx="1981200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1178490" y="1753190"/>
            <a:ext cx="1526610" cy="8783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>
            <a:off x="3273990" y="1788680"/>
            <a:ext cx="457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>
            <a:off x="4983792" y="1788680"/>
            <a:ext cx="766697" cy="87832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5638800" y="1788680"/>
            <a:ext cx="2588190" cy="860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372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latin typeface="+mj-lt"/>
              </a:rPr>
              <a:t>2</a:t>
            </a:r>
            <a:r>
              <a:rPr lang="en-US" sz="3600" b="1" dirty="0">
                <a:latin typeface="+mj-lt"/>
              </a:rPr>
              <a:t>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Xếp các thành ngữ, tục ngữ sau vào nhóm thích hợp:</a:t>
            </a:r>
          </a:p>
          <a:p>
            <a:pPr>
              <a:defRPr/>
            </a:pP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12192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a) Con </a:t>
            </a:r>
            <a:r>
              <a:rPr lang="en-US" sz="3200" b="1" dirty="0" err="1">
                <a:latin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cháu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thảo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0" y="16764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b) Con </a:t>
            </a:r>
            <a:r>
              <a:rPr lang="en-US" sz="3200" b="1" dirty="0" err="1">
                <a:latin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khôn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ngoan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vẻ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vang</a:t>
            </a:r>
            <a:r>
              <a:rPr lang="en-US" sz="3200" b="1" dirty="0">
                <a:latin typeface="Times New Roman" pitchFamily="18" charset="0"/>
              </a:rPr>
              <a:t> cha </a:t>
            </a:r>
            <a:r>
              <a:rPr lang="en-US" sz="3200" b="1" dirty="0" err="1">
                <a:latin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0" y="2133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c) Con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cha </a:t>
            </a:r>
            <a:r>
              <a:rPr lang="en-US" sz="3200" b="1" dirty="0" err="1">
                <a:latin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nóc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0" y="26162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d) Con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măng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ấp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bẹ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0" y="30734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e) </a:t>
            </a:r>
            <a:r>
              <a:rPr lang="en-US" sz="3200" b="1" dirty="0" err="1">
                <a:latin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nâng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0" y="3570288"/>
            <a:ext cx="693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</a:rPr>
              <a:t>g)    </a:t>
            </a:r>
            <a:r>
              <a:rPr lang="en-US" sz="3200" b="1" dirty="0" err="1">
                <a:latin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tay</a:t>
            </a:r>
            <a:endParaRPr lang="en-US" sz="3200" b="1" dirty="0">
              <a:latin typeface="Times New Roman" pitchFamily="18" charset="0"/>
            </a:endParaRPr>
          </a:p>
          <a:p>
            <a:pPr eaLnBrk="1" hangingPunct="1"/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</a:rPr>
              <a:t>Rách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đùm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bọc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dở</a:t>
            </a:r>
            <a:r>
              <a:rPr lang="en-US" sz="3200" b="1" dirty="0">
                <a:latin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</a:rPr>
              <a:t>đỡ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đần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1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21826"/>
              </p:ext>
            </p:extLst>
          </p:nvPr>
        </p:nvGraphicFramePr>
        <p:xfrm>
          <a:off x="76200" y="4800600"/>
          <a:ext cx="8991600" cy="1905000"/>
        </p:xfrm>
        <a:graphic>
          <a:graphicData uri="http://schemas.openxmlformats.org/drawingml/2006/table">
            <a:tbl>
              <a:tblPr/>
              <a:tblGrid>
                <a:gridCol w="2997200"/>
                <a:gridCol w="3110302"/>
                <a:gridCol w="2884098"/>
              </a:tblGrid>
              <a:tr h="1127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mẹ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cháu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cha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mẹ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nhau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F9C0"/>
                    </a:solidFill>
                  </a:tcPr>
                </a:tc>
              </a:tr>
              <a:tr h="777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5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s_img4f7c0a3ff0509-Net-thuan-viet-trong-kien-truc-nghi-duong-dien-vien-tho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11388" y="177800"/>
            <a:ext cx="1217612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66"/>
                </a:solidFill>
              </a:rPr>
              <a:t>Nóc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133600" y="762000"/>
            <a:ext cx="609600" cy="1905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3429000" y="457200"/>
            <a:ext cx="1219200" cy="457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526</Words>
  <Application>Microsoft Office PowerPoint</Application>
  <PresentationFormat>On-screen Show (4:3)</PresentationFormat>
  <Paragraphs>87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a. Bạn Tuấn trong truyện Chiếc áo len.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NP-COMPUTER</dc:creator>
  <cp:lastModifiedBy>Admin</cp:lastModifiedBy>
  <cp:revision>109</cp:revision>
  <dcterms:created xsi:type="dcterms:W3CDTF">2017-09-23T16:54:12Z</dcterms:created>
  <dcterms:modified xsi:type="dcterms:W3CDTF">2019-10-02T23:29:16Z</dcterms:modified>
</cp:coreProperties>
</file>