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sldIdLst>
    <p:sldId id="292" r:id="rId2"/>
    <p:sldId id="291" r:id="rId3"/>
    <p:sldId id="284" r:id="rId4"/>
    <p:sldId id="283" r:id="rId5"/>
    <p:sldId id="285" r:id="rId6"/>
    <p:sldId id="272" r:id="rId7"/>
    <p:sldId id="286" r:id="rId8"/>
    <p:sldId id="299" r:id="rId9"/>
    <p:sldId id="297" r:id="rId10"/>
    <p:sldId id="300" r:id="rId11"/>
    <p:sldId id="293" r:id="rId12"/>
    <p:sldId id="287" r:id="rId13"/>
    <p:sldId id="288" r:id="rId14"/>
    <p:sldId id="289" r:id="rId15"/>
    <p:sldId id="290" r:id="rId16"/>
    <p:sldId id="281" r:id="rId17"/>
    <p:sldId id="294"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D15"/>
    <a:srgbClr val="0000CC"/>
    <a:srgbClr val="00B050"/>
    <a:srgbClr val="FF0066"/>
    <a:srgbClr val="33CC33"/>
    <a:srgbClr val="FF7C80"/>
    <a:srgbClr val="CCCC00"/>
    <a:srgbClr val="6699FF"/>
    <a:srgbClr val="CC66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7CCF5DC-3E29-4D43-826E-A08C1C37DD52}"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A9021895-C506-41F2-9D68-03701E1093BF}"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26420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7332EF-AA6A-4502-953E-6186F8388AFB}"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7831D66-D690-491F-A938-180B4F80EB72}"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52367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7332EF-AA6A-4502-953E-6186F8388AFB}"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7831D66-D690-491F-A938-180B4F80EB72}"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0631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7332EF-AA6A-4502-953E-6186F8388AFB}"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7831D66-D690-491F-A938-180B4F80EB72}"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506741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7332EF-AA6A-4502-953E-6186F8388AFB}"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7831D66-D690-491F-A938-180B4F80EB72}"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4099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67332EF-AA6A-4502-953E-6186F8388AFB}"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7831D66-D690-491F-A938-180B4F80EB72}"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432731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58A41CE-4010-4147-95AA-3BF987576A7A}"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BCB73F7D-72EA-4F71-94D9-62F2C965E16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65166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FD508A4-D71E-4B01-BE72-F88774616EF0}"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0107BC9-196F-46B4-BFA6-154B37B04393}"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224491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5B68132-428A-496C-8564-1AACE991054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6088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81F0B46-2CB5-48E7-902F-0F020C5A3267}"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7835D5E8-8794-4E80-84E6-8970756CE7B5}"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53658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0E363F2-C0F3-4E8D-9E3D-01F50B04AC36}"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B80418B-8821-43C8-BE15-8C327893E7E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49819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487B5F8-978E-472A-BCAB-8D2FB41DD110}"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10ADCB04-F18C-45FE-B053-8A1D46BBF038}"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63620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7AD0B69-E1D4-4652-802D-701B79F0B38F}"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pPr>
            <a:fld id="{92976EDD-066C-44CD-AC13-4E4C5148919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39606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48AC596-342A-4952-82E3-EFCC1724CE5B}"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D3C1AAE-D74C-484E-A726-603F753A114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4420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49C266B-1D26-47C8-9064-EBC658D6311A}"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E80E0EB0-D5A4-4660-B30F-CA89CE0C948F}"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54899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0C651D2-334A-415D-8597-D3112A510501}"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1EDB0AAD-1943-43AA-A6AE-A44202CAC595}"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81859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BC21BED-B9FB-4747-9448-45F1EBF99FEC}"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pPr>
            <a:fld id="{AD0D9C4E-5960-4B49-8E7A-450183F0BD1E}"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06808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67332EF-AA6A-4502-953E-6186F8388AFB}" type="datetimeFigureOut">
              <a:rPr lang="en-US" smtClean="0">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fontAlgn="base">
              <a:spcBef>
                <a:spcPct val="0"/>
              </a:spcBef>
              <a:spcAft>
                <a:spcPct val="0"/>
              </a:spcAft>
            </a:pPr>
            <a:fld id="{87831D66-D690-491F-A938-180B4F80EB72}"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86884756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Hộp Văn bản 3">
            <a:extLst>
              <a:ext uri="{FF2B5EF4-FFF2-40B4-BE49-F238E27FC236}">
                <a16:creationId xmlns:a16="http://schemas.microsoft.com/office/drawing/2014/main" id="{CC5432BD-0A1D-4C70-8BB6-BABC36BCBB13}"/>
              </a:ext>
            </a:extLst>
          </p:cNvPr>
          <p:cNvSpPr txBox="1"/>
          <p:nvPr/>
        </p:nvSpPr>
        <p:spPr>
          <a:xfrm>
            <a:off x="2356834" y="1154504"/>
            <a:ext cx="6818880" cy="584775"/>
          </a:xfrm>
          <a:prstGeom prst="rect">
            <a:avLst/>
          </a:prstGeom>
          <a:noFill/>
        </p:spPr>
        <p:txBody>
          <a:bodyPr wrap="square">
            <a:spAutoFit/>
          </a:bodyPr>
          <a:lstStyle/>
          <a:p>
            <a:pPr algn="ctr">
              <a:defRPr/>
            </a:pPr>
            <a:r>
              <a:rPr lang="en-US" altLang="vi-VN" sz="3200" b="1" u="sng" dirty="0" err="1">
                <a:latin typeface="Arial" panose="020B0604020202020204" pitchFamily="34" charset="0"/>
                <a:cs typeface="Arial" panose="020B0604020202020204" pitchFamily="34" charset="0"/>
              </a:rPr>
              <a:t>Tập</a:t>
            </a:r>
            <a:r>
              <a:rPr lang="en-US" altLang="vi-VN" sz="3200" b="1" u="sng" dirty="0">
                <a:latin typeface="Arial" panose="020B0604020202020204" pitchFamily="34" charset="0"/>
                <a:cs typeface="Arial" panose="020B0604020202020204" pitchFamily="34" charset="0"/>
              </a:rPr>
              <a:t> </a:t>
            </a:r>
            <a:r>
              <a:rPr lang="en-US" altLang="vi-VN" sz="3200" b="1" u="sng" dirty="0" err="1">
                <a:latin typeface="Arial" panose="020B0604020202020204" pitchFamily="34" charset="0"/>
                <a:cs typeface="Arial" panose="020B0604020202020204" pitchFamily="34" charset="0"/>
              </a:rPr>
              <a:t>làm</a:t>
            </a:r>
            <a:r>
              <a:rPr lang="en-US" altLang="vi-VN" sz="3200" b="1" u="sng" dirty="0">
                <a:latin typeface="Arial" panose="020B0604020202020204" pitchFamily="34" charset="0"/>
                <a:cs typeface="Arial" panose="020B0604020202020204" pitchFamily="34" charset="0"/>
              </a:rPr>
              <a:t> </a:t>
            </a:r>
            <a:r>
              <a:rPr lang="en-US" altLang="vi-VN" sz="3200" b="1" u="sng" dirty="0" err="1">
                <a:latin typeface="Arial" panose="020B0604020202020204" pitchFamily="34" charset="0"/>
                <a:cs typeface="Arial" panose="020B0604020202020204" pitchFamily="34" charset="0"/>
              </a:rPr>
              <a:t>văn</a:t>
            </a:r>
            <a:endParaRPr lang="vi-VN" sz="3200" u="sng" dirty="0">
              <a:latin typeface="Arial" panose="020B0604020202020204" pitchFamily="34" charset="0"/>
              <a:cs typeface="Arial" panose="020B0604020202020204" pitchFamily="34" charset="0"/>
            </a:endParaRPr>
          </a:p>
        </p:txBody>
      </p:sp>
      <p:sp>
        <p:nvSpPr>
          <p:cNvPr id="70" name="Hộp Văn bản 3">
            <a:extLst>
              <a:ext uri="{FF2B5EF4-FFF2-40B4-BE49-F238E27FC236}">
                <a16:creationId xmlns:a16="http://schemas.microsoft.com/office/drawing/2014/main" id="{A23E2641-EDF2-4340-9185-E2D1CCD68BD2}"/>
              </a:ext>
            </a:extLst>
          </p:cNvPr>
          <p:cNvSpPr txBox="1"/>
          <p:nvPr/>
        </p:nvSpPr>
        <p:spPr>
          <a:xfrm>
            <a:off x="2641067" y="1940078"/>
            <a:ext cx="6376097" cy="1077218"/>
          </a:xfrm>
          <a:prstGeom prst="rect">
            <a:avLst/>
          </a:prstGeom>
          <a:noFill/>
        </p:spPr>
        <p:txBody>
          <a:bodyPr wrap="square">
            <a:spAutoFit/>
          </a:bodyPr>
          <a:lstStyle/>
          <a:p>
            <a:pPr algn="ctr">
              <a:defRPr/>
            </a:pPr>
            <a:r>
              <a:rPr lang="en-US" altLang="vi-VN" sz="3200" b="1" dirty="0" err="1">
                <a:solidFill>
                  <a:schemeClr val="accent1">
                    <a:lumMod val="50000"/>
                  </a:schemeClr>
                </a:solidFill>
                <a:latin typeface="Arial" panose="020B0604020202020204" pitchFamily="34" charset="0"/>
                <a:cs typeface="Arial" panose="020B0604020202020204" pitchFamily="34" charset="0"/>
              </a:rPr>
              <a:t>Tả</a:t>
            </a:r>
            <a:r>
              <a:rPr lang="en-US" altLang="vi-VN" sz="3200" b="1" dirty="0">
                <a:solidFill>
                  <a:schemeClr val="accent1">
                    <a:lumMod val="50000"/>
                  </a:schemeClr>
                </a:solidFill>
                <a:latin typeface="Arial" panose="020B0604020202020204" pitchFamily="34" charset="0"/>
                <a:cs typeface="Arial" panose="020B0604020202020204" pitchFamily="34" charset="0"/>
              </a:rPr>
              <a:t> </a:t>
            </a:r>
            <a:r>
              <a:rPr lang="en-US" altLang="vi-VN" sz="3200" b="1" dirty="0" err="1">
                <a:solidFill>
                  <a:schemeClr val="accent1">
                    <a:lumMod val="50000"/>
                  </a:schemeClr>
                </a:solidFill>
                <a:latin typeface="Arial" panose="020B0604020202020204" pitchFamily="34" charset="0"/>
                <a:cs typeface="Arial" panose="020B0604020202020204" pitchFamily="34" charset="0"/>
              </a:rPr>
              <a:t>ngoại</a:t>
            </a:r>
            <a:r>
              <a:rPr lang="en-US" altLang="vi-VN" sz="3200" b="1" dirty="0">
                <a:solidFill>
                  <a:schemeClr val="accent1">
                    <a:lumMod val="50000"/>
                  </a:schemeClr>
                </a:solidFill>
                <a:latin typeface="Arial" panose="020B0604020202020204" pitchFamily="34" charset="0"/>
                <a:cs typeface="Arial" panose="020B0604020202020204" pitchFamily="34" charset="0"/>
              </a:rPr>
              <a:t> </a:t>
            </a:r>
            <a:r>
              <a:rPr lang="en-US" altLang="vi-VN" sz="3200" b="1" dirty="0" err="1">
                <a:solidFill>
                  <a:schemeClr val="accent1">
                    <a:lumMod val="50000"/>
                  </a:schemeClr>
                </a:solidFill>
                <a:latin typeface="Arial" panose="020B0604020202020204" pitchFamily="34" charset="0"/>
                <a:cs typeface="Arial" panose="020B0604020202020204" pitchFamily="34" charset="0"/>
              </a:rPr>
              <a:t>hình</a:t>
            </a:r>
            <a:r>
              <a:rPr lang="en-US" altLang="vi-VN" sz="3200" b="1" dirty="0">
                <a:solidFill>
                  <a:schemeClr val="accent1">
                    <a:lumMod val="50000"/>
                  </a:schemeClr>
                </a:solidFill>
                <a:latin typeface="Arial" panose="020B0604020202020204" pitchFamily="34" charset="0"/>
                <a:cs typeface="Arial" panose="020B0604020202020204" pitchFamily="34" charset="0"/>
              </a:rPr>
              <a:t> </a:t>
            </a:r>
            <a:r>
              <a:rPr lang="en-US" altLang="vi-VN" sz="3200" b="1" dirty="0" err="1">
                <a:solidFill>
                  <a:schemeClr val="accent1">
                    <a:lumMod val="50000"/>
                  </a:schemeClr>
                </a:solidFill>
                <a:latin typeface="Arial" panose="020B0604020202020204" pitchFamily="34" charset="0"/>
                <a:cs typeface="Arial" panose="020B0604020202020204" pitchFamily="34" charset="0"/>
              </a:rPr>
              <a:t>của</a:t>
            </a:r>
            <a:r>
              <a:rPr lang="en-US" altLang="vi-VN" sz="3200" b="1" dirty="0">
                <a:solidFill>
                  <a:schemeClr val="accent1">
                    <a:lumMod val="50000"/>
                  </a:schemeClr>
                </a:solidFill>
                <a:latin typeface="Arial" panose="020B0604020202020204" pitchFamily="34" charset="0"/>
                <a:cs typeface="Arial" panose="020B0604020202020204" pitchFamily="34" charset="0"/>
              </a:rPr>
              <a:t> </a:t>
            </a:r>
            <a:r>
              <a:rPr lang="en-US" altLang="vi-VN" sz="3200" b="1" dirty="0" err="1">
                <a:solidFill>
                  <a:schemeClr val="accent1">
                    <a:lumMod val="50000"/>
                  </a:schemeClr>
                </a:solidFill>
                <a:latin typeface="Arial" panose="020B0604020202020204" pitchFamily="34" charset="0"/>
                <a:cs typeface="Arial" panose="020B0604020202020204" pitchFamily="34" charset="0"/>
              </a:rPr>
              <a:t>nhân</a:t>
            </a:r>
            <a:r>
              <a:rPr lang="en-US" altLang="vi-VN" sz="3200" b="1" dirty="0">
                <a:solidFill>
                  <a:schemeClr val="accent1">
                    <a:lumMod val="50000"/>
                  </a:schemeClr>
                </a:solidFill>
                <a:latin typeface="Arial" panose="020B0604020202020204" pitchFamily="34" charset="0"/>
                <a:cs typeface="Arial" panose="020B0604020202020204" pitchFamily="34" charset="0"/>
              </a:rPr>
              <a:t> </a:t>
            </a:r>
            <a:r>
              <a:rPr lang="en-US" altLang="vi-VN" sz="3200" b="1" dirty="0" err="1">
                <a:solidFill>
                  <a:schemeClr val="accent1">
                    <a:lumMod val="50000"/>
                  </a:schemeClr>
                </a:solidFill>
                <a:latin typeface="Arial" panose="020B0604020202020204" pitchFamily="34" charset="0"/>
                <a:cs typeface="Arial" panose="020B0604020202020204" pitchFamily="34" charset="0"/>
              </a:rPr>
              <a:t>vật</a:t>
            </a:r>
            <a:r>
              <a:rPr lang="en-US" altLang="vi-VN" sz="3200" b="1" dirty="0">
                <a:solidFill>
                  <a:schemeClr val="accent1">
                    <a:lumMod val="50000"/>
                  </a:schemeClr>
                </a:solidFill>
                <a:latin typeface="Arial" panose="020B0604020202020204" pitchFamily="34" charset="0"/>
                <a:cs typeface="Arial" panose="020B0604020202020204" pitchFamily="34" charset="0"/>
              </a:rPr>
              <a:t> </a:t>
            </a:r>
            <a:r>
              <a:rPr lang="en-US" altLang="vi-VN" sz="3200" b="1" dirty="0" err="1">
                <a:solidFill>
                  <a:schemeClr val="accent1">
                    <a:lumMod val="50000"/>
                  </a:schemeClr>
                </a:solidFill>
                <a:latin typeface="Arial" panose="020B0604020202020204" pitchFamily="34" charset="0"/>
                <a:cs typeface="Arial" panose="020B0604020202020204" pitchFamily="34" charset="0"/>
              </a:rPr>
              <a:t>trong</a:t>
            </a:r>
            <a:r>
              <a:rPr lang="en-US" altLang="vi-VN" sz="3200" b="1" dirty="0">
                <a:solidFill>
                  <a:schemeClr val="accent1">
                    <a:lumMod val="50000"/>
                  </a:schemeClr>
                </a:solidFill>
                <a:latin typeface="Arial" panose="020B0604020202020204" pitchFamily="34" charset="0"/>
                <a:cs typeface="Arial" panose="020B0604020202020204" pitchFamily="34" charset="0"/>
              </a:rPr>
              <a:t> </a:t>
            </a:r>
            <a:r>
              <a:rPr lang="en-US" altLang="vi-VN" sz="3200" b="1" dirty="0" err="1">
                <a:solidFill>
                  <a:schemeClr val="accent1">
                    <a:lumMod val="50000"/>
                  </a:schemeClr>
                </a:solidFill>
                <a:latin typeface="Arial" panose="020B0604020202020204" pitchFamily="34" charset="0"/>
                <a:cs typeface="Arial" panose="020B0604020202020204" pitchFamily="34" charset="0"/>
              </a:rPr>
              <a:t>bài</a:t>
            </a:r>
            <a:r>
              <a:rPr lang="en-US" altLang="vi-VN" sz="3200" b="1" dirty="0">
                <a:solidFill>
                  <a:schemeClr val="accent1">
                    <a:lumMod val="50000"/>
                  </a:schemeClr>
                </a:solidFill>
                <a:latin typeface="Arial" panose="020B0604020202020204" pitchFamily="34" charset="0"/>
                <a:cs typeface="Arial" panose="020B0604020202020204" pitchFamily="34" charset="0"/>
              </a:rPr>
              <a:t> </a:t>
            </a:r>
            <a:r>
              <a:rPr lang="en-US" altLang="vi-VN" sz="3200" b="1" dirty="0" err="1">
                <a:solidFill>
                  <a:schemeClr val="accent1">
                    <a:lumMod val="50000"/>
                  </a:schemeClr>
                </a:solidFill>
                <a:latin typeface="Arial" panose="020B0604020202020204" pitchFamily="34" charset="0"/>
                <a:cs typeface="Arial" panose="020B0604020202020204" pitchFamily="34" charset="0"/>
              </a:rPr>
              <a:t>văn</a:t>
            </a:r>
            <a:r>
              <a:rPr lang="en-US" altLang="vi-VN" sz="3200" b="1" dirty="0">
                <a:solidFill>
                  <a:schemeClr val="accent1">
                    <a:lumMod val="50000"/>
                  </a:schemeClr>
                </a:solidFill>
                <a:latin typeface="Arial" panose="020B0604020202020204" pitchFamily="34" charset="0"/>
                <a:cs typeface="Arial" panose="020B0604020202020204" pitchFamily="34" charset="0"/>
              </a:rPr>
              <a:t> </a:t>
            </a:r>
            <a:r>
              <a:rPr lang="en-US" altLang="vi-VN" sz="3200" b="1" dirty="0" err="1">
                <a:solidFill>
                  <a:schemeClr val="accent1">
                    <a:lumMod val="50000"/>
                  </a:schemeClr>
                </a:solidFill>
                <a:latin typeface="Arial" panose="020B0604020202020204" pitchFamily="34" charset="0"/>
                <a:cs typeface="Arial" panose="020B0604020202020204" pitchFamily="34" charset="0"/>
              </a:rPr>
              <a:t>kể</a:t>
            </a:r>
            <a:r>
              <a:rPr lang="en-US" altLang="vi-VN" sz="3200" b="1" dirty="0">
                <a:solidFill>
                  <a:schemeClr val="accent1">
                    <a:lumMod val="50000"/>
                  </a:schemeClr>
                </a:solidFill>
                <a:latin typeface="Arial" panose="020B0604020202020204" pitchFamily="34" charset="0"/>
                <a:cs typeface="Arial" panose="020B0604020202020204" pitchFamily="34" charset="0"/>
              </a:rPr>
              <a:t> </a:t>
            </a:r>
            <a:r>
              <a:rPr lang="en-US" altLang="vi-VN" sz="3200" b="1" dirty="0" err="1">
                <a:solidFill>
                  <a:schemeClr val="accent1">
                    <a:lumMod val="50000"/>
                  </a:schemeClr>
                </a:solidFill>
                <a:latin typeface="Arial" panose="020B0604020202020204" pitchFamily="34" charset="0"/>
                <a:cs typeface="Arial" panose="020B0604020202020204" pitchFamily="34" charset="0"/>
              </a:rPr>
              <a:t>chuyện</a:t>
            </a:r>
            <a:endParaRPr lang="vi-VN" sz="3200" dirty="0">
              <a:solidFill>
                <a:schemeClr val="accent1">
                  <a:lumMod val="50000"/>
                </a:schemeClr>
              </a:solidFill>
              <a:latin typeface="Arial" panose="020B0604020202020204" pitchFamily="34" charset="0"/>
              <a:cs typeface="Arial" panose="020B0604020202020204" pitchFamily="34" charset="0"/>
            </a:endParaRPr>
          </a:p>
        </p:txBody>
      </p:sp>
      <p:pic>
        <p:nvPicPr>
          <p:cNvPr id="71" name="图片 1">
            <a:extLst>
              <a:ext uri="{FF2B5EF4-FFF2-40B4-BE49-F238E27FC236}">
                <a16:creationId xmlns:a16="http://schemas.microsoft.com/office/drawing/2014/main" id="{3F791F73-F3BE-48F6-9807-37D2706B8D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8009"/>
          <a:stretch/>
        </p:blipFill>
        <p:spPr>
          <a:xfrm>
            <a:off x="1" y="3295499"/>
            <a:ext cx="12192000" cy="3562502"/>
          </a:xfrm>
          <a:prstGeom prst="rect">
            <a:avLst/>
          </a:prstGeom>
        </p:spPr>
      </p:pic>
    </p:spTree>
    <p:extLst>
      <p:ext uri="{BB962C8B-B14F-4D97-AF65-F5344CB8AC3E}">
        <p14:creationId xmlns:p14="http://schemas.microsoft.com/office/powerpoint/2010/main" val="429117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le 32"/>
          <p:cNvGraphicFramePr>
            <a:graphicFrameLocks noGrp="1"/>
          </p:cNvGraphicFramePr>
          <p:nvPr>
            <p:extLst>
              <p:ext uri="{D42A27DB-BD31-4B8C-83A1-F6EECF244321}">
                <p14:modId xmlns:p14="http://schemas.microsoft.com/office/powerpoint/2010/main" val="4100096497"/>
              </p:ext>
            </p:extLst>
          </p:nvPr>
        </p:nvGraphicFramePr>
        <p:xfrm>
          <a:off x="324421" y="2185169"/>
          <a:ext cx="11180641" cy="3627120"/>
        </p:xfrm>
        <a:graphic>
          <a:graphicData uri="http://schemas.openxmlformats.org/drawingml/2006/table">
            <a:tbl>
              <a:tblPr firstRow="1" bandRow="1">
                <a:tableStyleId>{5C22544A-7EE6-4342-B048-85BDC9FD1C3A}</a:tableStyleId>
              </a:tblPr>
              <a:tblGrid>
                <a:gridCol w="4875376">
                  <a:extLst>
                    <a:ext uri="{9D8B030D-6E8A-4147-A177-3AD203B41FA5}">
                      <a16:colId xmlns:a16="http://schemas.microsoft.com/office/drawing/2014/main" val="20000"/>
                    </a:ext>
                  </a:extLst>
                </a:gridCol>
                <a:gridCol w="6305265">
                  <a:extLst>
                    <a:ext uri="{9D8B030D-6E8A-4147-A177-3AD203B41FA5}">
                      <a16:colId xmlns:a16="http://schemas.microsoft.com/office/drawing/2014/main" val="20001"/>
                    </a:ext>
                  </a:extLst>
                </a:gridCol>
              </a:tblGrid>
              <a:tr h="370840">
                <a:tc>
                  <a:txBody>
                    <a:bodyPr/>
                    <a:lstStyle/>
                    <a:p>
                      <a:pPr algn="ctr"/>
                      <a:r>
                        <a:rPr lang="vi-VN" sz="2800" dirty="0">
                          <a:latin typeface="Calibri" panose="020F0502020204030204" pitchFamily="34" charset="0"/>
                          <a:cs typeface="Calibri" panose="020F0502020204030204" pitchFamily="34" charset="0"/>
                        </a:rPr>
                        <a:t>Chi tiết</a:t>
                      </a:r>
                      <a:endParaRPr lang="en-US" sz="2800" dirty="0">
                        <a:latin typeface="Calibri" panose="020F0502020204030204" pitchFamily="34" charset="0"/>
                        <a:cs typeface="Calibri" panose="020F0502020204030204" pitchFamily="34" charset="0"/>
                      </a:endParaRPr>
                    </a:p>
                  </a:txBody>
                  <a:tcPr/>
                </a:tc>
                <a:tc>
                  <a:txBody>
                    <a:bodyPr/>
                    <a:lstStyle/>
                    <a:p>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vi-VN" sz="2800" dirty="0">
                          <a:latin typeface="Calibri" panose="020F0502020204030204" pitchFamily="34" charset="0"/>
                          <a:cs typeface="Calibri" panose="020F0502020204030204" pitchFamily="34" charset="0"/>
                        </a:rPr>
                        <a:t>Dáng</a:t>
                      </a:r>
                      <a:r>
                        <a:rPr lang="vi-VN" sz="2800" baseline="0" dirty="0">
                          <a:latin typeface="Calibri" panose="020F0502020204030204" pitchFamily="34" charset="0"/>
                          <a:cs typeface="Calibri" panose="020F0502020204030204" pitchFamily="34" charset="0"/>
                        </a:rPr>
                        <a:t> người gầy</a:t>
                      </a:r>
                      <a:endParaRPr lang="en-US" sz="2800" dirty="0">
                        <a:latin typeface="Calibri" panose="020F0502020204030204" pitchFamily="34" charset="0"/>
                        <a:cs typeface="Calibri" panose="020F0502020204030204" pitchFamily="34" charset="0"/>
                      </a:endParaRPr>
                    </a:p>
                  </a:txBody>
                  <a:tcPr/>
                </a:tc>
                <a:tc>
                  <a:txBody>
                    <a:bodyPr/>
                    <a:lstStyle/>
                    <a:p>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vi-VN" sz="2800" dirty="0">
                          <a:latin typeface="Calibri" panose="020F0502020204030204" pitchFamily="34" charset="0"/>
                          <a:cs typeface="Calibri" panose="020F0502020204030204" pitchFamily="34" charset="0"/>
                        </a:rPr>
                        <a:t>Tóc</a:t>
                      </a:r>
                      <a:r>
                        <a:rPr lang="vi-VN" sz="2800" baseline="0" dirty="0">
                          <a:latin typeface="Calibri" panose="020F0502020204030204" pitchFamily="34" charset="0"/>
                          <a:cs typeface="Calibri" panose="020F0502020204030204" pitchFamily="34" charset="0"/>
                        </a:rPr>
                        <a:t> húi ngắn</a:t>
                      </a:r>
                      <a:endParaRPr lang="en-US" sz="2800" dirty="0">
                        <a:latin typeface="Calibri" panose="020F0502020204030204" pitchFamily="34" charset="0"/>
                        <a:cs typeface="Calibri" panose="020F0502020204030204" pitchFamily="34" charset="0"/>
                      </a:endParaRPr>
                    </a:p>
                  </a:txBody>
                  <a:tcPr/>
                </a:tc>
                <a:tc>
                  <a:txBody>
                    <a:bodyPr/>
                    <a:lstStyle/>
                    <a:p>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vi-VN" sz="2800" dirty="0">
                          <a:latin typeface="Calibri" panose="020F0502020204030204" pitchFamily="34" charset="0"/>
                          <a:cs typeface="Calibri" panose="020F0502020204030204" pitchFamily="34" charset="0"/>
                        </a:rPr>
                        <a:t>Hai túi</a:t>
                      </a:r>
                      <a:r>
                        <a:rPr lang="vi-VN" sz="2800" baseline="0" dirty="0">
                          <a:latin typeface="Calibri" panose="020F0502020204030204" pitchFamily="34" charset="0"/>
                          <a:cs typeface="Calibri" panose="020F0502020204030204" pitchFamily="34" charset="0"/>
                        </a:rPr>
                        <a:t> áo trễ xuống tận đùi </a:t>
                      </a:r>
                      <a:endParaRPr lang="en-US" sz="2800" dirty="0">
                        <a:latin typeface="Calibri" panose="020F0502020204030204" pitchFamily="34" charset="0"/>
                        <a:cs typeface="Calibri" panose="020F0502020204030204" pitchFamily="34" charset="0"/>
                      </a:endParaRPr>
                    </a:p>
                  </a:txBody>
                  <a:tcPr/>
                </a:tc>
                <a:tc>
                  <a:txBody>
                    <a:bodyPr/>
                    <a:lstStyle/>
                    <a:p>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vi-VN" sz="2800" dirty="0">
                          <a:latin typeface="Calibri" panose="020F0502020204030204" pitchFamily="34" charset="0"/>
                          <a:cs typeface="Calibri" panose="020F0502020204030204" pitchFamily="34" charset="0"/>
                        </a:rPr>
                        <a:t>Quần</a:t>
                      </a:r>
                      <a:r>
                        <a:rPr lang="vi-VN" sz="2800" baseline="0" dirty="0">
                          <a:latin typeface="Calibri" panose="020F0502020204030204" pitchFamily="34" charset="0"/>
                          <a:cs typeface="Calibri" panose="020F0502020204030204" pitchFamily="34" charset="0"/>
                        </a:rPr>
                        <a:t> ngắn tới đầu gối</a:t>
                      </a:r>
                      <a:endParaRPr lang="en-US" sz="2800" dirty="0">
                        <a:latin typeface="Calibri" panose="020F0502020204030204" pitchFamily="34" charset="0"/>
                        <a:cs typeface="Calibri" panose="020F0502020204030204" pitchFamily="34" charset="0"/>
                      </a:endParaRPr>
                    </a:p>
                  </a:txBody>
                  <a:tcPr/>
                </a:tc>
                <a:tc>
                  <a:txBody>
                    <a:bodyPr/>
                    <a:lstStyle/>
                    <a:p>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vi-VN" sz="2800" dirty="0">
                          <a:latin typeface="Calibri" panose="020F0502020204030204" pitchFamily="34" charset="0"/>
                          <a:cs typeface="Calibri" panose="020F0502020204030204" pitchFamily="34" charset="0"/>
                        </a:rPr>
                        <a:t>Đôi</a:t>
                      </a:r>
                      <a:r>
                        <a:rPr lang="vi-VN" sz="2800" baseline="0" dirty="0">
                          <a:latin typeface="Calibri" panose="020F0502020204030204" pitchFamily="34" charset="0"/>
                          <a:cs typeface="Calibri" panose="020F0502020204030204" pitchFamily="34" charset="0"/>
                        </a:rPr>
                        <a:t> bắp chân nhỏ luôn động đậy</a:t>
                      </a:r>
                      <a:endParaRPr lang="en-US" sz="2800" dirty="0">
                        <a:latin typeface="Calibri" panose="020F0502020204030204" pitchFamily="34" charset="0"/>
                        <a:cs typeface="Calibri" panose="020F0502020204030204" pitchFamily="34" charset="0"/>
                      </a:endParaRPr>
                    </a:p>
                  </a:txBody>
                  <a:tcPr/>
                </a:tc>
                <a:tc>
                  <a:txBody>
                    <a:bodyPr/>
                    <a:lstStyle/>
                    <a:p>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vi-VN" sz="2800" dirty="0">
                          <a:latin typeface="Calibri" panose="020F0502020204030204" pitchFamily="34" charset="0"/>
                          <a:cs typeface="Calibri" panose="020F0502020204030204" pitchFamily="34" charset="0"/>
                        </a:rPr>
                        <a:t>Mắt</a:t>
                      </a:r>
                      <a:r>
                        <a:rPr lang="vi-VN" sz="2800" baseline="0" dirty="0">
                          <a:latin typeface="Calibri" panose="020F0502020204030204" pitchFamily="34" charset="0"/>
                          <a:cs typeface="Calibri" panose="020F0502020204030204" pitchFamily="34" charset="0"/>
                        </a:rPr>
                        <a:t> sáng và xếch</a:t>
                      </a:r>
                      <a:endParaRPr lang="en-US" sz="2800" dirty="0">
                        <a:latin typeface="Calibri" panose="020F0502020204030204" pitchFamily="34" charset="0"/>
                        <a:cs typeface="Calibri" panose="020F0502020204030204" pitchFamily="34" charset="0"/>
                      </a:endParaRPr>
                    </a:p>
                  </a:txBody>
                  <a:tcPr/>
                </a:tc>
                <a:tc>
                  <a:txBody>
                    <a:bodyPr/>
                    <a:lstStyle/>
                    <a:p>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bl>
          </a:graphicData>
        </a:graphic>
      </p:graphicFrame>
      <p:sp>
        <p:nvSpPr>
          <p:cNvPr id="2" name="TextBox 1"/>
          <p:cNvSpPr txBox="1"/>
          <p:nvPr/>
        </p:nvSpPr>
        <p:spPr>
          <a:xfrm>
            <a:off x="473841" y="596872"/>
            <a:ext cx="11282011" cy="1384995"/>
          </a:xfrm>
          <a:prstGeom prst="rect">
            <a:avLst/>
          </a:prstGeom>
          <a:noFill/>
        </p:spPr>
        <p:txBody>
          <a:bodyPr wrap="square" rtlCol="0">
            <a:spAutoFit/>
          </a:bodyPr>
          <a:lstStyle/>
          <a:p>
            <a:pPr lvl="0" fontAlgn="base">
              <a:spcBef>
                <a:spcPct val="20000"/>
              </a:spcBef>
              <a:spcAft>
                <a:spcPct val="0"/>
              </a:spcAft>
              <a:buClr>
                <a:schemeClr val="hlink"/>
              </a:buClr>
              <a:buSzPct val="120000"/>
            </a:pPr>
            <a:r>
              <a:rPr lang="en-US" sz="2800" b="1" dirty="0">
                <a:solidFill>
                  <a:schemeClr val="tx1">
                    <a:lumMod val="95000"/>
                    <a:lumOff val="5000"/>
                  </a:schemeClr>
                </a:solidFill>
                <a:latin typeface="Calibri" panose="020F0502020204030204" pitchFamily="34" charset="0"/>
                <a:cs typeface="Calibri" panose="020F0502020204030204" pitchFamily="34" charset="0"/>
              </a:rPr>
              <a:t>b) Các chi tiết ấy nói lên điều gì về chú bé ?(Chọn những từ ngữ thích hợp để trả lời</a:t>
            </a:r>
            <a:r>
              <a:rPr lang="en-US" sz="2800" b="1" dirty="0">
                <a:solidFill>
                  <a:srgbClr val="036D15"/>
                </a:solidFill>
                <a:latin typeface="Calibri" panose="020F0502020204030204" pitchFamily="34" charset="0"/>
                <a:cs typeface="Calibri" panose="020F0502020204030204" pitchFamily="34" charset="0"/>
              </a:rPr>
              <a:t>: nhanh nhẹn, nghịch ngợm, hiếu động, yếu ớt, thông minh, lanh lợi, nhà nghèo, gan dạ, vất vả, chăm chỉ</a:t>
            </a:r>
            <a:r>
              <a:rPr lang="vi-VN" sz="2800" b="1" dirty="0">
                <a:solidFill>
                  <a:srgbClr val="036D15"/>
                </a:solidFill>
                <a:latin typeface="Calibri" panose="020F0502020204030204" pitchFamily="34" charset="0"/>
                <a:cs typeface="Calibri" panose="020F0502020204030204" pitchFamily="34" charset="0"/>
              </a:rPr>
              <a:t>, chịu đựng khó khăn</a:t>
            </a:r>
            <a:r>
              <a:rPr lang="en-US" sz="2800" b="1" dirty="0">
                <a:solidFill>
                  <a:srgbClr val="036D15"/>
                </a:solidFill>
                <a:latin typeface="Calibri" panose="020F0502020204030204" pitchFamily="34" charset="0"/>
                <a:cs typeface="Calibri" panose="020F0502020204030204" pitchFamily="34" charset="0"/>
              </a:rPr>
              <a:t>.) </a:t>
            </a:r>
          </a:p>
        </p:txBody>
      </p:sp>
      <p:sp>
        <p:nvSpPr>
          <p:cNvPr id="7" name="TextBox 6"/>
          <p:cNvSpPr txBox="1"/>
          <p:nvPr/>
        </p:nvSpPr>
        <p:spPr>
          <a:xfrm>
            <a:off x="303358" y="5828128"/>
            <a:ext cx="10592972" cy="954107"/>
          </a:xfrm>
          <a:prstGeom prst="rect">
            <a:avLst/>
          </a:prstGeom>
          <a:noFill/>
        </p:spPr>
        <p:txBody>
          <a:bodyPr wrap="square" rtlCol="0">
            <a:spAutoFit/>
          </a:bodyPr>
          <a:lstStyle/>
          <a:p>
            <a:pPr lvl="0" fontAlgn="base">
              <a:spcBef>
                <a:spcPct val="20000"/>
              </a:spcBef>
              <a:spcAft>
                <a:spcPct val="0"/>
              </a:spcAft>
              <a:buClr>
                <a:schemeClr val="hlink"/>
              </a:buClr>
              <a:buSzPct val="120000"/>
            </a:pPr>
            <a:r>
              <a:rPr lang="en-US" sz="2800" b="1" i="1" dirty="0">
                <a:solidFill>
                  <a:srgbClr val="0000CC"/>
                </a:solidFill>
                <a:latin typeface="Calibri" panose="020F0502020204030204" pitchFamily="34" charset="0"/>
                <a:cs typeface="Calibri" panose="020F0502020204030204" pitchFamily="34" charset="0"/>
              </a:rPr>
              <a:t>-  Chú bé là con của một gia đình nông dân nghèo, quen chịu đựng vất vả, thật thà, chú bé rất hiếu động, thông minh và nhanh nhẹn.</a:t>
            </a:r>
          </a:p>
        </p:txBody>
      </p:sp>
      <p:sp>
        <p:nvSpPr>
          <p:cNvPr id="22" name="Rectangle 21"/>
          <p:cNvSpPr/>
          <p:nvPr/>
        </p:nvSpPr>
        <p:spPr>
          <a:xfrm>
            <a:off x="5575051" y="3695862"/>
            <a:ext cx="6066489" cy="523220"/>
          </a:xfrm>
          <a:prstGeom prst="rect">
            <a:avLst/>
          </a:prstGeom>
          <a:ln w="28575">
            <a:noFill/>
          </a:ln>
        </p:spPr>
        <p:txBody>
          <a:bodyPr wrap="square">
            <a:spAutoFit/>
          </a:bodyPr>
          <a:lstStyle/>
          <a:p>
            <a:r>
              <a:rPr lang="vi-VN" sz="2800" b="1" dirty="0">
                <a:solidFill>
                  <a:srgbClr val="036D15"/>
                </a:solidFill>
                <a:latin typeface="Calibri" panose="020F0502020204030204" pitchFamily="34" charset="0"/>
                <a:cs typeface="Calibri" panose="020F0502020204030204" pitchFamily="34" charset="0"/>
              </a:rPr>
              <a:t>vất vả, chịu đựng khó khăn, nhà nghèo</a:t>
            </a:r>
            <a:endParaRPr lang="en-US" sz="2800" dirty="0">
              <a:solidFill>
                <a:srgbClr val="036D15"/>
              </a:solidFill>
              <a:latin typeface="Calibri" panose="020F0502020204030204" pitchFamily="34" charset="0"/>
              <a:cs typeface="Calibri" panose="020F0502020204030204" pitchFamily="34" charset="0"/>
            </a:endParaRPr>
          </a:p>
        </p:txBody>
      </p:sp>
      <p:sp>
        <p:nvSpPr>
          <p:cNvPr id="23" name="Rectangle 22"/>
          <p:cNvSpPr/>
          <p:nvPr/>
        </p:nvSpPr>
        <p:spPr>
          <a:xfrm>
            <a:off x="5599844" y="4752564"/>
            <a:ext cx="4199249" cy="523220"/>
          </a:xfrm>
          <a:prstGeom prst="rect">
            <a:avLst/>
          </a:prstGeom>
          <a:ln w="28575">
            <a:noFill/>
          </a:ln>
        </p:spPr>
        <p:txBody>
          <a:bodyPr wrap="square">
            <a:spAutoFit/>
          </a:bodyPr>
          <a:lstStyle/>
          <a:p>
            <a:r>
              <a:rPr lang="vi-VN" sz="2800" b="1" dirty="0">
                <a:solidFill>
                  <a:srgbClr val="036D15"/>
                </a:solidFill>
                <a:latin typeface="Calibri" panose="020F0502020204030204" pitchFamily="34" charset="0"/>
                <a:cs typeface="Calibri" panose="020F0502020204030204" pitchFamily="34" charset="0"/>
              </a:rPr>
              <a:t> hiếu động, nhanh nhẹn</a:t>
            </a:r>
            <a:endParaRPr lang="en-US" sz="2800" dirty="0">
              <a:solidFill>
                <a:srgbClr val="036D15"/>
              </a:solidFill>
              <a:latin typeface="Calibri" panose="020F0502020204030204" pitchFamily="34" charset="0"/>
              <a:cs typeface="Calibri" panose="020F0502020204030204" pitchFamily="34" charset="0"/>
            </a:endParaRPr>
          </a:p>
        </p:txBody>
      </p:sp>
      <p:sp>
        <p:nvSpPr>
          <p:cNvPr id="24" name="Rectangle 23"/>
          <p:cNvSpPr/>
          <p:nvPr/>
        </p:nvSpPr>
        <p:spPr>
          <a:xfrm>
            <a:off x="5529665" y="2685232"/>
            <a:ext cx="2604401" cy="523220"/>
          </a:xfrm>
          <a:prstGeom prst="rect">
            <a:avLst/>
          </a:prstGeom>
          <a:ln w="28575">
            <a:noFill/>
          </a:ln>
        </p:spPr>
        <p:txBody>
          <a:bodyPr wrap="square">
            <a:spAutoFit/>
          </a:bodyPr>
          <a:lstStyle/>
          <a:p>
            <a:r>
              <a:rPr lang="en-US" sz="2800" b="1" dirty="0">
                <a:solidFill>
                  <a:srgbClr val="036D15"/>
                </a:solidFill>
                <a:latin typeface="Calibri" panose="020F0502020204030204" pitchFamily="34" charset="0"/>
                <a:cs typeface="Calibri" panose="020F0502020204030204" pitchFamily="34" charset="0"/>
              </a:rPr>
              <a:t>nhà nghèo</a:t>
            </a:r>
            <a:endParaRPr lang="en-US" sz="2800" dirty="0">
              <a:solidFill>
                <a:srgbClr val="036D15"/>
              </a:solidFill>
              <a:latin typeface="Calibri" panose="020F0502020204030204" pitchFamily="34" charset="0"/>
              <a:cs typeface="Calibri" panose="020F0502020204030204" pitchFamily="34" charset="0"/>
            </a:endParaRPr>
          </a:p>
        </p:txBody>
      </p:sp>
      <p:sp>
        <p:nvSpPr>
          <p:cNvPr id="25" name="Rectangle 24"/>
          <p:cNvSpPr/>
          <p:nvPr/>
        </p:nvSpPr>
        <p:spPr>
          <a:xfrm>
            <a:off x="5605394" y="4237865"/>
            <a:ext cx="3060934" cy="523220"/>
          </a:xfrm>
          <a:prstGeom prst="rect">
            <a:avLst/>
          </a:prstGeom>
          <a:ln w="28575">
            <a:noFill/>
          </a:ln>
        </p:spPr>
        <p:txBody>
          <a:bodyPr wrap="square">
            <a:spAutoFit/>
          </a:bodyPr>
          <a:lstStyle/>
          <a:p>
            <a:r>
              <a:rPr lang="vi-VN" sz="2800" b="1" dirty="0">
                <a:solidFill>
                  <a:srgbClr val="036D15"/>
                </a:solidFill>
                <a:latin typeface="Calibri" panose="020F0502020204030204" pitchFamily="34" charset="0"/>
                <a:cs typeface="Calibri" panose="020F0502020204030204" pitchFamily="34" charset="0"/>
              </a:rPr>
              <a:t>nhà nghèo, vất vả</a:t>
            </a:r>
            <a:endParaRPr lang="en-US" sz="2800" b="1" dirty="0">
              <a:solidFill>
                <a:srgbClr val="036D15"/>
              </a:solidFill>
              <a:latin typeface="Calibri" panose="020F0502020204030204" pitchFamily="34" charset="0"/>
              <a:cs typeface="Calibri" panose="020F0502020204030204" pitchFamily="34" charset="0"/>
            </a:endParaRPr>
          </a:p>
        </p:txBody>
      </p:sp>
      <p:sp>
        <p:nvSpPr>
          <p:cNvPr id="26" name="Rectangle 25"/>
          <p:cNvSpPr/>
          <p:nvPr/>
        </p:nvSpPr>
        <p:spPr>
          <a:xfrm>
            <a:off x="5529665" y="3197258"/>
            <a:ext cx="2113145" cy="523220"/>
          </a:xfrm>
          <a:prstGeom prst="rect">
            <a:avLst/>
          </a:prstGeom>
          <a:ln w="28575">
            <a:noFill/>
          </a:ln>
        </p:spPr>
        <p:txBody>
          <a:bodyPr wrap="square">
            <a:spAutoFit/>
          </a:bodyPr>
          <a:lstStyle/>
          <a:p>
            <a:r>
              <a:rPr lang="en-US" sz="2800" b="1" dirty="0">
                <a:solidFill>
                  <a:srgbClr val="036D15"/>
                </a:solidFill>
                <a:latin typeface="Calibri" panose="020F0502020204030204" pitchFamily="34" charset="0"/>
                <a:cs typeface="Calibri" panose="020F0502020204030204" pitchFamily="34" charset="0"/>
              </a:rPr>
              <a:t>vất vả </a:t>
            </a:r>
            <a:endParaRPr lang="en-US" sz="2800" dirty="0">
              <a:solidFill>
                <a:srgbClr val="036D15"/>
              </a:solidFill>
              <a:latin typeface="Calibri" panose="020F0502020204030204" pitchFamily="34" charset="0"/>
              <a:cs typeface="Calibri" panose="020F0502020204030204" pitchFamily="34" charset="0"/>
            </a:endParaRPr>
          </a:p>
        </p:txBody>
      </p:sp>
      <p:sp>
        <p:nvSpPr>
          <p:cNvPr id="34" name="Rectangle 33"/>
          <p:cNvSpPr/>
          <p:nvPr/>
        </p:nvSpPr>
        <p:spPr>
          <a:xfrm>
            <a:off x="5599844" y="5267263"/>
            <a:ext cx="4458556" cy="523220"/>
          </a:xfrm>
          <a:prstGeom prst="rect">
            <a:avLst/>
          </a:prstGeom>
          <a:ln w="28575">
            <a:noFill/>
          </a:ln>
        </p:spPr>
        <p:txBody>
          <a:bodyPr wrap="square">
            <a:spAutoFit/>
          </a:bodyPr>
          <a:lstStyle/>
          <a:p>
            <a:r>
              <a:rPr lang="vi-VN" sz="2800" b="1" dirty="0">
                <a:solidFill>
                  <a:srgbClr val="036D15"/>
                </a:solidFill>
                <a:latin typeface="Calibri" panose="020F0502020204030204" pitchFamily="34" charset="0"/>
                <a:cs typeface="Calibri" panose="020F0502020204030204" pitchFamily="34" charset="0"/>
              </a:rPr>
              <a:t> thông minh, lanh lợi, gan dạ</a:t>
            </a:r>
            <a:endParaRPr lang="en-US" sz="2800" dirty="0">
              <a:solidFill>
                <a:srgbClr val="036D1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404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22" grpId="0"/>
      <p:bldP spid="23" grpId="0"/>
      <p:bldP spid="24" grpId="0"/>
      <p:bldP spid="25" grpId="0"/>
      <p:bldP spid="26"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ẽ Tranh Đề Tài Phong Cảnh :&amp;quot;Cậu Bé Liên Lạc&amp;quot;/P16 - YouTube">
            <a:extLst>
              <a:ext uri="{FF2B5EF4-FFF2-40B4-BE49-F238E27FC236}">
                <a16:creationId xmlns:a16="http://schemas.microsoft.com/office/drawing/2014/main" id="{5A118BFF-7DAF-49C1-8264-5694233C7C1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6528" b="80278" l="31875" r="67500">
                        <a14:foregroundMark x1="47109" y1="73889" x2="47109" y2="73889"/>
                        <a14:foregroundMark x1="47109" y1="76111" x2="47109" y2="76111"/>
                        <a14:foregroundMark x1="47109" y1="77917" x2="47109" y2="77917"/>
                        <a14:foregroundMark x1="52188" y1="78611" x2="52188" y2="78611"/>
                        <a14:foregroundMark x1="51797" y1="79722" x2="51797" y2="79722"/>
                        <a14:foregroundMark x1="46094" y1="79306" x2="46094" y2="79306"/>
                        <a14:foregroundMark x1="41250" y1="73611" x2="41250" y2="73611"/>
                        <a14:foregroundMark x1="42891" y1="73611" x2="42891" y2="73611"/>
                        <a14:foregroundMark x1="43828" y1="73194" x2="43828" y2="73194"/>
                        <a14:foregroundMark x1="44297" y1="73194" x2="44297" y2="73194"/>
                        <a14:foregroundMark x1="44297" y1="77222" x2="44297" y2="77222"/>
                        <a14:foregroundMark x1="43672" y1="78333" x2="43672" y2="78333"/>
                        <a14:foregroundMark x1="42656" y1="79306" x2="42656" y2="79306"/>
                        <a14:foregroundMark x1="41406" y1="79306" x2="41406" y2="79306"/>
                        <a14:foregroundMark x1="40859" y1="79306" x2="40859" y2="79306"/>
                        <a14:foregroundMark x1="40859" y1="76528" x2="40859" y2="76528"/>
                        <a14:foregroundMark x1="40859" y1="76528" x2="40859" y2="76528"/>
                        <a14:foregroundMark x1="41016" y1="76528" x2="42031" y2="76528"/>
                        <a14:foregroundMark x1="42266" y1="76528" x2="42266" y2="76528"/>
                        <a14:foregroundMark x1="42656" y1="76528" x2="42656" y2="76528"/>
                        <a14:foregroundMark x1="54766" y1="74306" x2="54766" y2="74306"/>
                        <a14:foregroundMark x1="54766" y1="74306" x2="54766" y2="74306"/>
                        <a14:foregroundMark x1="54219" y1="71806" x2="54219" y2="71806"/>
                        <a14:foregroundMark x1="56797" y1="71806" x2="56797" y2="71806"/>
                        <a14:foregroundMark x1="57266" y1="71806" x2="57266" y2="71806"/>
                        <a14:foregroundMark x1="57266" y1="73611" x2="57266" y2="73611"/>
                        <a14:foregroundMark x1="57266" y1="75000" x2="57031" y2="76111"/>
                        <a14:foregroundMark x1="56797" y1="76111" x2="56797" y2="76111"/>
                        <a14:foregroundMark x1="56250" y1="77222" x2="56250" y2="77222"/>
                        <a14:foregroundMark x1="54766" y1="77222" x2="54766" y2="77222"/>
                        <a14:foregroundMark x1="54219" y1="77500" x2="54219" y2="77500"/>
                        <a14:foregroundMark x1="56016" y1="77500" x2="56641" y2="77500"/>
                        <a14:foregroundMark x1="40234" y1="73611" x2="40234" y2="73611"/>
                        <a14:foregroundMark x1="40234" y1="73611" x2="40234" y2="73611"/>
                        <a14:foregroundMark x1="40234" y1="73611" x2="40234" y2="73611"/>
                        <a14:foregroundMark x1="40234" y1="73611" x2="40234" y2="73611"/>
                        <a14:foregroundMark x1="40234" y1="70000" x2="40234" y2="70000"/>
                        <a14:foregroundMark x1="40625" y1="69583" x2="40625" y2="69583"/>
                        <a14:foregroundMark x1="40625" y1="69306" x2="41406" y2="68889"/>
                        <a14:foregroundMark x1="41641" y1="68889" x2="41641" y2="68889"/>
                        <a14:foregroundMark x1="41875" y1="68611" x2="41875" y2="68611"/>
                        <a14:foregroundMark x1="42422" y1="68611" x2="43438" y2="68611"/>
                        <a14:foregroundMark x1="43672" y1="68611" x2="43672" y2="68611"/>
                        <a14:foregroundMark x1="43281" y1="68611" x2="43281" y2="68611"/>
                        <a14:foregroundMark x1="41016" y1="67083" x2="41016" y2="67083"/>
                        <a14:foregroundMark x1="41016" y1="66806" x2="41016" y2="66806"/>
                        <a14:foregroundMark x1="41875" y1="65278" x2="41875" y2="65278"/>
                        <a14:foregroundMark x1="42422" y1="65278" x2="42422" y2="65278"/>
                        <a14:foregroundMark x1="42891" y1="65278" x2="42891" y2="65278"/>
                        <a14:foregroundMark x1="42422" y1="65278" x2="42422" y2="65278"/>
                        <a14:foregroundMark x1="42422" y1="65278" x2="42422" y2="65278"/>
                        <a14:foregroundMark x1="41406" y1="63889" x2="41406" y2="63889"/>
                        <a14:foregroundMark x1="40859" y1="62778" x2="40859" y2="62778"/>
                        <a14:foregroundMark x1="40859" y1="62778" x2="40859" y2="62778"/>
                        <a14:foregroundMark x1="41250" y1="62778" x2="42266" y2="62778"/>
                        <a14:foregroundMark x1="42656" y1="62778" x2="43281" y2="62778"/>
                        <a14:foregroundMark x1="43281" y1="62778" x2="43281" y2="62778"/>
                        <a14:foregroundMark x1="41406" y1="61667" x2="41406" y2="61667"/>
                        <a14:foregroundMark x1="41250" y1="61667" x2="41250" y2="61667"/>
                        <a14:foregroundMark x1="41016" y1="61667" x2="41016" y2="61667"/>
                        <a14:foregroundMark x1="40234" y1="63889" x2="40234" y2="65000"/>
                        <a14:foregroundMark x1="40234" y1="65000" x2="40234" y2="65972"/>
                        <a14:foregroundMark x1="40000" y1="66806" x2="39844" y2="67778"/>
                        <a14:foregroundMark x1="39844" y1="67778" x2="39609" y2="69306"/>
                        <a14:foregroundMark x1="38594" y1="73611" x2="38594" y2="73611"/>
                        <a14:foregroundMark x1="38203" y1="75000" x2="37813" y2="76528"/>
                        <a14:foregroundMark x1="37813" y1="76806" x2="37813" y2="78333"/>
                        <a14:foregroundMark x1="37813" y1="78333" x2="37813" y2="78333"/>
                        <a14:foregroundMark x1="37813" y1="78333" x2="37813" y2="79306"/>
                        <a14:foregroundMark x1="37188" y1="78333" x2="37188" y2="78333"/>
                        <a14:foregroundMark x1="37188" y1="73611" x2="37188" y2="73611"/>
                        <a14:foregroundMark x1="37188" y1="73611" x2="37188" y2="73611"/>
                        <a14:foregroundMark x1="37188" y1="71111" x2="37188" y2="71111"/>
                        <a14:foregroundMark x1="37188" y1="68889" x2="37188" y2="68889"/>
                        <a14:foregroundMark x1="37188" y1="67778" x2="37188" y2="67778"/>
                        <a14:foregroundMark x1="37188" y1="66806" x2="37188" y2="66806"/>
                        <a14:foregroundMark x1="37813" y1="65694" x2="37813" y2="65694"/>
                        <a14:foregroundMark x1="37813" y1="65000" x2="37813" y2="65000"/>
                        <a14:foregroundMark x1="37969" y1="63472" x2="34531" y2="68889"/>
                        <a14:foregroundMark x1="34531" y1="68889" x2="34531" y2="68889"/>
                        <a14:foregroundMark x1="36406" y1="65000" x2="36406" y2="65000"/>
                        <a14:foregroundMark x1="33906" y1="65972" x2="33906" y2="65972"/>
                        <a14:foregroundMark x1="36172" y1="72917" x2="36172" y2="72917"/>
                        <a14:foregroundMark x1="34766" y1="75000" x2="34766" y2="76111"/>
                        <a14:foregroundMark x1="35938" y1="79306" x2="35938" y2="79306"/>
                        <a14:foregroundMark x1="37813" y1="61667" x2="37813" y2="61667"/>
                        <a14:foregroundMark x1="37813" y1="61389" x2="37813" y2="61389"/>
                        <a14:foregroundMark x1="38984" y1="61389" x2="39609" y2="61389"/>
                        <a14:foregroundMark x1="56250" y1="60694" x2="56250" y2="60694"/>
                        <a14:foregroundMark x1="56250" y1="60694" x2="56250" y2="60694"/>
                        <a14:foregroundMark x1="53594" y1="59583" x2="53594" y2="59583"/>
                        <a14:foregroundMark x1="53594" y1="59583" x2="53594" y2="59583"/>
                        <a14:foregroundMark x1="53594" y1="59583" x2="53594" y2="59583"/>
                        <a14:foregroundMark x1="53750" y1="59583" x2="54609" y2="59583"/>
                        <a14:foregroundMark x1="54766" y1="59583" x2="54766" y2="59583"/>
                        <a14:foregroundMark x1="55000" y1="59583" x2="55781" y2="59583"/>
                        <a14:foregroundMark x1="55781" y1="59583" x2="55781" y2="59583"/>
                        <a14:foregroundMark x1="56016" y1="59583" x2="56016" y2="59583"/>
                        <a14:foregroundMark x1="56406" y1="59583" x2="56406" y2="59583"/>
                        <a14:foregroundMark x1="57266" y1="59583" x2="57266" y2="59583"/>
                        <a14:foregroundMark x1="57656" y1="59583" x2="57656" y2="59583"/>
                        <a14:foregroundMark x1="59062" y1="60694" x2="59688" y2="61667"/>
                        <a14:foregroundMark x1="60469" y1="62083" x2="61875" y2="63194"/>
                        <a14:foregroundMark x1="62109" y1="63472" x2="62109" y2="63472"/>
                        <a14:foregroundMark x1="63125" y1="70000" x2="63125" y2="70000"/>
                        <a14:foregroundMark x1="61094" y1="65278" x2="61094" y2="65278"/>
                        <a14:foregroundMark x1="64141" y1="63194" x2="64141" y2="63194"/>
                        <a14:foregroundMark x1="64141" y1="63472" x2="64141" y2="63472"/>
                        <a14:foregroundMark x1="64141" y1="63889" x2="64141" y2="63889"/>
                        <a14:foregroundMark x1="64141" y1="65000" x2="64141" y2="65000"/>
                        <a14:foregroundMark x1="64141" y1="65972" x2="64141" y2="65972"/>
                        <a14:foregroundMark x1="64141" y1="66389" x2="64141" y2="66389"/>
                        <a14:foregroundMark x1="64141" y1="67083" x2="64688" y2="68889"/>
                        <a14:foregroundMark x1="58047" y1="67500" x2="65703" y2="71111"/>
                        <a14:foregroundMark x1="63125" y1="71111" x2="63125" y2="71111"/>
                        <a14:foregroundMark x1="61719" y1="75694" x2="61719" y2="75694"/>
                        <a14:foregroundMark x1="61250" y1="76111" x2="61250" y2="76111"/>
                        <a14:foregroundMark x1="61250" y1="76111" x2="61250" y2="76111"/>
                        <a14:foregroundMark x1="61094" y1="76111" x2="61094" y2="76111"/>
                        <a14:foregroundMark x1="59453" y1="70000" x2="64141" y2="75417"/>
                        <a14:foregroundMark x1="60469" y1="76528" x2="60469" y2="76528"/>
                        <a14:foregroundMark x1="60469" y1="76528" x2="60469" y2="76528"/>
                        <a14:foregroundMark x1="61250" y1="77222" x2="61875" y2="77917"/>
                        <a14:foregroundMark x1="61094" y1="79306" x2="61094" y2="79306"/>
                        <a14:foregroundMark x1="61484" y1="79306" x2="61484" y2="79306"/>
                        <a14:foregroundMark x1="61094" y1="76806" x2="61094" y2="76806"/>
                        <a14:foregroundMark x1="61719" y1="76528" x2="62266" y2="76528"/>
                        <a14:foregroundMark x1="62500" y1="76528" x2="63516" y2="76806"/>
                        <a14:foregroundMark x1="63750" y1="77222" x2="63750" y2="77222"/>
                        <a14:foregroundMark x1="58438" y1="78333" x2="58438" y2="78333"/>
                        <a14:foregroundMark x1="58438" y1="78333" x2="58438" y2="78333"/>
                        <a14:foregroundMark x1="49922" y1="75417" x2="49922" y2="75417"/>
                        <a14:foregroundMark x1="50547" y1="75417" x2="50547" y2="75417"/>
                        <a14:foregroundMark x1="50156" y1="73889" x2="50156" y2="73889"/>
                        <a14:foregroundMark x1="64688" y1="77500" x2="64688" y2="77500"/>
                        <a14:foregroundMark x1="65938" y1="71389" x2="65938" y2="71389"/>
                        <a14:foregroundMark x1="61250" y1="62778" x2="61250" y2="62778"/>
                        <a14:foregroundMark x1="62266" y1="62361" x2="62266" y2="62361"/>
                        <a14:foregroundMark x1="62266" y1="60694" x2="62266" y2="60694"/>
                        <a14:foregroundMark x1="64688" y1="60694" x2="64688" y2="60694"/>
                        <a14:foregroundMark x1="62500" y1="59167" x2="62500" y2="59167"/>
                        <a14:foregroundMark x1="64688" y1="60278" x2="65703" y2="60972"/>
                        <a14:foregroundMark x1="66328" y1="61389" x2="66328" y2="61389"/>
                        <a14:foregroundMark x1="66563" y1="62083" x2="66719" y2="66806"/>
                        <a14:foregroundMark x1="66719" y1="66806" x2="66719" y2="66806"/>
                        <a14:foregroundMark x1="66719" y1="74306" x2="66719" y2="74306"/>
                        <a14:backgroundMark x1="51953" y1="29167" x2="51953" y2="29167"/>
                        <a14:backgroundMark x1="51719" y1="30000" x2="51719" y2="30000"/>
                      </a14:backgroundRemoval>
                    </a14:imgEffect>
                  </a14:imgLayer>
                </a14:imgProps>
              </a:ext>
              <a:ext uri="{28A0092B-C50C-407E-A947-70E740481C1C}">
                <a14:useLocalDpi xmlns:a14="http://schemas.microsoft.com/office/drawing/2010/main" val="0"/>
              </a:ext>
            </a:extLst>
          </a:blip>
          <a:srcRect l="31217" t="16064" r="31478" b="17847"/>
          <a:stretch/>
        </p:blipFill>
        <p:spPr bwMode="auto">
          <a:xfrm>
            <a:off x="39195" y="0"/>
            <a:ext cx="2906869" cy="63530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nector: Curved 4">
            <a:extLst>
              <a:ext uri="{FF2B5EF4-FFF2-40B4-BE49-F238E27FC236}">
                <a16:creationId xmlns:a16="http://schemas.microsoft.com/office/drawing/2014/main" id="{3E410123-5480-4050-A02A-1A266A1658B7}"/>
              </a:ext>
            </a:extLst>
          </p:cNvPr>
          <p:cNvCxnSpPr>
            <a:cxnSpLocks/>
            <a:stCxn id="16" idx="3"/>
          </p:cNvCxnSpPr>
          <p:nvPr/>
        </p:nvCxnSpPr>
        <p:spPr>
          <a:xfrm flipV="1">
            <a:off x="4371526" y="1944010"/>
            <a:ext cx="2489551" cy="1177950"/>
          </a:xfrm>
          <a:prstGeom prst="curvedConnector3">
            <a:avLst>
              <a:gd name="adj1" fmla="val 50000"/>
            </a:avLst>
          </a:prstGeom>
          <a:ln w="57150">
            <a:solidFill>
              <a:schemeClr val="tx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7" name="Connector: Curved 5">
            <a:extLst>
              <a:ext uri="{FF2B5EF4-FFF2-40B4-BE49-F238E27FC236}">
                <a16:creationId xmlns:a16="http://schemas.microsoft.com/office/drawing/2014/main" id="{58346D06-6A29-4A50-B2FC-53F3E9EA099E}"/>
              </a:ext>
            </a:extLst>
          </p:cNvPr>
          <p:cNvCxnSpPr>
            <a:cxnSpLocks/>
          </p:cNvCxnSpPr>
          <p:nvPr/>
        </p:nvCxnSpPr>
        <p:spPr>
          <a:xfrm>
            <a:off x="4318724" y="3246563"/>
            <a:ext cx="2503960" cy="1022038"/>
          </a:xfrm>
          <a:prstGeom prst="curvedConnector3">
            <a:avLst>
              <a:gd name="adj1" fmla="val 50000"/>
            </a:avLst>
          </a:prstGeom>
          <a:ln w="5715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0FF3162F-96BF-496B-8E6B-1C63E127746A}"/>
              </a:ext>
            </a:extLst>
          </p:cNvPr>
          <p:cNvSpPr txBox="1"/>
          <p:nvPr/>
        </p:nvSpPr>
        <p:spPr>
          <a:xfrm rot="20113372">
            <a:off x="5070083" y="1405623"/>
            <a:ext cx="1808876" cy="707886"/>
          </a:xfrm>
          <a:prstGeom prst="rect">
            <a:avLst/>
          </a:prstGeom>
          <a:noFill/>
        </p:spPr>
        <p:txBody>
          <a:bodyPr wrap="square" rtlCol="0">
            <a:spAutoFit/>
          </a:bodyPr>
          <a:lstStyle/>
          <a:p>
            <a:r>
              <a:rPr lang="en-US" sz="4000" dirty="0" err="1">
                <a:solidFill>
                  <a:srgbClr val="00B050"/>
                </a:solidFill>
                <a:latin typeface="Calibri" panose="020F0502020204030204" pitchFamily="34" charset="0"/>
                <a:cs typeface="Calibri" panose="020F0502020204030204" pitchFamily="34" charset="0"/>
              </a:rPr>
              <a:t>nói</a:t>
            </a:r>
            <a:r>
              <a:rPr lang="en-US" sz="4000" dirty="0">
                <a:solidFill>
                  <a:srgbClr val="00B050"/>
                </a:solidFill>
                <a:latin typeface="Calibri" panose="020F0502020204030204" pitchFamily="34" charset="0"/>
                <a:cs typeface="Calibri" panose="020F0502020204030204" pitchFamily="34" charset="0"/>
              </a:rPr>
              <a:t> </a:t>
            </a:r>
            <a:r>
              <a:rPr lang="en-US" sz="4000" dirty="0" err="1">
                <a:solidFill>
                  <a:srgbClr val="00B050"/>
                </a:solidFill>
                <a:latin typeface="Calibri" panose="020F0502020204030204" pitchFamily="34" charset="0"/>
                <a:cs typeface="Calibri" panose="020F0502020204030204" pitchFamily="34" charset="0"/>
              </a:rPr>
              <a:t>lên</a:t>
            </a:r>
            <a:endParaRPr lang="en-US" sz="4000" dirty="0">
              <a:solidFill>
                <a:srgbClr val="00B05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D616C32-057B-4FD1-8697-D1111471AADC}"/>
              </a:ext>
            </a:extLst>
          </p:cNvPr>
          <p:cNvSpPr txBox="1"/>
          <p:nvPr/>
        </p:nvSpPr>
        <p:spPr>
          <a:xfrm rot="2365382">
            <a:off x="4960088" y="3395666"/>
            <a:ext cx="1855237" cy="523220"/>
          </a:xfrm>
          <a:prstGeom prst="rect">
            <a:avLst/>
          </a:prstGeom>
          <a:noFill/>
          <a:ln>
            <a:noFill/>
          </a:ln>
        </p:spPr>
        <p:txBody>
          <a:bodyPr wrap="square" rtlCol="0">
            <a:spAutoFit/>
          </a:bodyPr>
          <a:lstStyle/>
          <a:p>
            <a:r>
              <a:rPr lang="en-US" sz="2800" dirty="0" err="1">
                <a:solidFill>
                  <a:srgbClr val="00B050"/>
                </a:solidFill>
                <a:latin typeface="Calibri" panose="020F0502020204030204" pitchFamily="34" charset="0"/>
                <a:cs typeface="Calibri" panose="020F0502020204030204" pitchFamily="34" charset="0"/>
              </a:rPr>
              <a:t>câu</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chuyện</a:t>
            </a:r>
            <a:endParaRPr lang="en-US" sz="2800" dirty="0">
              <a:solidFill>
                <a:srgbClr val="00B050"/>
              </a:solidFill>
              <a:latin typeface="Calibri" panose="020F0502020204030204" pitchFamily="34" charset="0"/>
              <a:cs typeface="Calibri" panose="020F0502020204030204" pitchFamily="34" charset="0"/>
            </a:endParaRPr>
          </a:p>
        </p:txBody>
      </p:sp>
      <p:cxnSp>
        <p:nvCxnSpPr>
          <p:cNvPr id="10" name="Straight Arrow Connector 9">
            <a:extLst>
              <a:ext uri="{FF2B5EF4-FFF2-40B4-BE49-F238E27FC236}">
                <a16:creationId xmlns:a16="http://schemas.microsoft.com/office/drawing/2014/main" id="{0424926E-8B57-485C-BD66-D97874F75B0C}"/>
              </a:ext>
            </a:extLst>
          </p:cNvPr>
          <p:cNvCxnSpPr>
            <a:cxnSpLocks/>
          </p:cNvCxnSpPr>
          <p:nvPr/>
        </p:nvCxnSpPr>
        <p:spPr>
          <a:xfrm>
            <a:off x="6774250" y="2001632"/>
            <a:ext cx="1285447" cy="385040"/>
          </a:xfrm>
          <a:prstGeom prst="straightConnector1">
            <a:avLst/>
          </a:prstGeom>
          <a:ln w="28575">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B89C1F30-3A5D-45C5-8F48-CEC81D2BBE75}"/>
              </a:ext>
            </a:extLst>
          </p:cNvPr>
          <p:cNvCxnSpPr/>
          <p:nvPr/>
        </p:nvCxnSpPr>
        <p:spPr>
          <a:xfrm flipV="1">
            <a:off x="6774251" y="1262493"/>
            <a:ext cx="1076527" cy="659417"/>
          </a:xfrm>
          <a:prstGeom prst="straightConnector1">
            <a:avLst/>
          </a:prstGeom>
          <a:ln w="28575">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907213F3-BA1E-42BC-A122-E5F6459E367B}"/>
              </a:ext>
            </a:extLst>
          </p:cNvPr>
          <p:cNvSpPr txBox="1"/>
          <p:nvPr/>
        </p:nvSpPr>
        <p:spPr>
          <a:xfrm>
            <a:off x="7795841" y="797555"/>
            <a:ext cx="2010815" cy="584775"/>
          </a:xfrm>
          <a:prstGeom prst="rect">
            <a:avLst/>
          </a:prstGeom>
          <a:noFill/>
        </p:spPr>
        <p:txBody>
          <a:bodyPr wrap="square" rtlCol="0">
            <a:spAutoFit/>
          </a:bodyPr>
          <a:lstStyle/>
          <a:p>
            <a:r>
              <a:rPr lang="en-US" sz="3200" b="1" dirty="0" err="1">
                <a:solidFill>
                  <a:srgbClr val="FF0000"/>
                </a:solidFill>
                <a:latin typeface="Calibri" panose="020F0502020204030204" pitchFamily="34" charset="0"/>
                <a:cs typeface="Calibri" panose="020F0502020204030204" pitchFamily="34" charset="0"/>
              </a:rPr>
              <a:t>tính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cách</a:t>
            </a:r>
            <a:endParaRPr lang="en-US" sz="3200" b="1" dirty="0">
              <a:solidFill>
                <a:srgbClr val="FF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303B170-2E95-40F4-ABAC-961C8CA9EA6E}"/>
              </a:ext>
            </a:extLst>
          </p:cNvPr>
          <p:cNvSpPr txBox="1"/>
          <p:nvPr/>
        </p:nvSpPr>
        <p:spPr>
          <a:xfrm>
            <a:off x="8059697" y="2071762"/>
            <a:ext cx="1936884" cy="584775"/>
          </a:xfrm>
          <a:prstGeom prst="rect">
            <a:avLst/>
          </a:prstGeom>
          <a:noFill/>
        </p:spPr>
        <p:txBody>
          <a:bodyPr wrap="square" rtlCol="0">
            <a:spAutoFit/>
          </a:bodyPr>
          <a:lstStyle/>
          <a:p>
            <a:r>
              <a:rPr lang="en-US" sz="3200" b="1" dirty="0" err="1">
                <a:solidFill>
                  <a:srgbClr val="FF0000"/>
                </a:solidFill>
                <a:latin typeface="Calibri" panose="020F0502020204030204" pitchFamily="34" charset="0"/>
                <a:cs typeface="Calibri" panose="020F0502020204030204" pitchFamily="34" charset="0"/>
              </a:rPr>
              <a:t>thân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phận</a:t>
            </a:r>
            <a:endParaRPr lang="en-US" sz="3200" b="1" dirty="0">
              <a:solidFill>
                <a:srgbClr val="FF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1150B06E-9F20-4D31-9956-65BAFFC961E6}"/>
              </a:ext>
            </a:extLst>
          </p:cNvPr>
          <p:cNvSpPr txBox="1"/>
          <p:nvPr/>
        </p:nvSpPr>
        <p:spPr>
          <a:xfrm>
            <a:off x="6827800" y="3794591"/>
            <a:ext cx="4235151" cy="584775"/>
          </a:xfrm>
          <a:prstGeom prst="rect">
            <a:avLst/>
          </a:prstGeom>
          <a:noFill/>
        </p:spPr>
        <p:txBody>
          <a:bodyPr wrap="square" rtlCol="0">
            <a:spAutoFit/>
          </a:bodyPr>
          <a:lstStyle/>
          <a:p>
            <a:r>
              <a:rPr lang="en-US" sz="3200" b="1" dirty="0" err="1">
                <a:solidFill>
                  <a:srgbClr val="FF0000"/>
                </a:solidFill>
                <a:latin typeface="Calibri" panose="020F0502020204030204" pitchFamily="34" charset="0"/>
                <a:cs typeface="Calibri" panose="020F0502020204030204" pitchFamily="34" charset="0"/>
              </a:rPr>
              <a:t>sinh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động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hấp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dẫn</a:t>
            </a:r>
            <a:endParaRPr lang="en-US" sz="3200" b="1" dirty="0">
              <a:solidFill>
                <a:srgbClr val="FF0000"/>
              </a:solidFill>
              <a:latin typeface="Calibri" panose="020F0502020204030204" pitchFamily="34" charset="0"/>
              <a:cs typeface="Calibri" panose="020F0502020204030204" pitchFamily="34" charset="0"/>
            </a:endParaRPr>
          </a:p>
        </p:txBody>
      </p:sp>
      <p:sp>
        <p:nvSpPr>
          <p:cNvPr id="16" name="Rectangle 15"/>
          <p:cNvSpPr/>
          <p:nvPr/>
        </p:nvSpPr>
        <p:spPr>
          <a:xfrm>
            <a:off x="1868682" y="2435095"/>
            <a:ext cx="2502844" cy="1373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latin typeface="Calibri" panose="020F0502020204030204" pitchFamily="34" charset="0"/>
                <a:cs typeface="Calibri" panose="020F0502020204030204" pitchFamily="34" charset="0"/>
              </a:rPr>
              <a:t>Ngoại</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hình</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nhân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vật</a:t>
            </a:r>
            <a:r>
              <a:rPr lang="en-US" sz="36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447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WordArt 3"/>
          <p:cNvSpPr>
            <a:spLocks noChangeArrowheads="1" noChangeShapeType="1" noTextEdit="1"/>
          </p:cNvSpPr>
          <p:nvPr/>
        </p:nvSpPr>
        <p:spPr bwMode="auto">
          <a:xfrm>
            <a:off x="1465994" y="1828800"/>
            <a:ext cx="6477000" cy="289560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vi-VN" sz="3600" kern="10" dirty="0">
                <a:ln w="9525">
                  <a:solidFill>
                    <a:srgbClr val="FF0000"/>
                  </a:solidFill>
                  <a:round/>
                  <a:headEnd/>
                  <a:tailEnd/>
                </a:ln>
                <a:solidFill>
                  <a:srgbClr val="FF00FF"/>
                </a:solidFill>
                <a:latin typeface="Times New Roman" panose="02020603050405020304" pitchFamily="18" charset="0"/>
                <a:cs typeface="Times New Roman" panose="02020603050405020304" pitchFamily="18" charset="0"/>
              </a:rPr>
              <a:t>Trò chơi </a:t>
            </a:r>
          </a:p>
          <a:p>
            <a:pPr algn="ctr" fontAlgn="base">
              <a:spcBef>
                <a:spcPct val="0"/>
              </a:spcBef>
              <a:spcAft>
                <a:spcPct val="0"/>
              </a:spcAft>
            </a:pPr>
            <a:r>
              <a:rPr lang="vi-VN" sz="3600" kern="10" dirty="0">
                <a:ln w="9525">
                  <a:solidFill>
                    <a:srgbClr val="FF0000"/>
                  </a:solidFill>
                  <a:round/>
                  <a:headEnd/>
                  <a:tailEnd/>
                </a:ln>
                <a:solidFill>
                  <a:srgbClr val="FF00FF"/>
                </a:solidFill>
                <a:latin typeface="Times New Roman" panose="02020603050405020304" pitchFamily="18" charset="0"/>
                <a:cs typeface="Times New Roman" panose="02020603050405020304" pitchFamily="18" charset="0"/>
              </a:rPr>
              <a:t>Rung chuông vàng</a:t>
            </a:r>
            <a:endParaRPr lang="en-US" sz="3600" kern="10" dirty="0">
              <a:ln w="9525">
                <a:solidFill>
                  <a:srgbClr val="FF0000"/>
                </a:solidFill>
                <a:round/>
                <a:headEnd/>
                <a:tailEnd/>
              </a:ln>
              <a:solidFill>
                <a:srgbClr val="FF00FF"/>
              </a:solidFill>
              <a:latin typeface="Times New Roman" panose="02020603050405020304" pitchFamily="18" charset="0"/>
              <a:cs typeface="Times New Roman" panose="02020603050405020304" pitchFamily="18" charset="0"/>
            </a:endParaRPr>
          </a:p>
        </p:txBody>
      </p:sp>
      <p:pic>
        <p:nvPicPr>
          <p:cNvPr id="35844" name="Picture 4" descr="Bellcoll"/>
          <p:cNvPicPr>
            <a:picLocks noChangeAspect="1" noChangeArrowheads="1" noCrop="1"/>
          </p:cNvPicPr>
          <p:nvPr/>
        </p:nvPicPr>
        <p:blipFill>
          <a:blip r:embed="rId2"/>
          <a:srcRect/>
          <a:stretch>
            <a:fillRect/>
          </a:stretch>
        </p:blipFill>
        <p:spPr bwMode="auto">
          <a:xfrm>
            <a:off x="3751994" y="4267200"/>
            <a:ext cx="2590800" cy="2286000"/>
          </a:xfrm>
          <a:prstGeom prst="rect">
            <a:avLst/>
          </a:prstGeom>
          <a:noFill/>
          <a:ln w="9525">
            <a:noFill/>
            <a:miter lim="800000"/>
            <a:headEnd/>
            <a:tailEnd/>
          </a:ln>
        </p:spPr>
      </p:pic>
      <p:pic>
        <p:nvPicPr>
          <p:cNvPr id="8197" name="Picture 5" descr="Bellcoll"/>
          <p:cNvPicPr>
            <a:picLocks noChangeAspect="1" noChangeArrowheads="1" noCrop="1"/>
          </p:cNvPicPr>
          <p:nvPr/>
        </p:nvPicPr>
        <p:blipFill>
          <a:blip r:embed="rId2"/>
          <a:srcRect/>
          <a:stretch>
            <a:fillRect/>
          </a:stretch>
        </p:blipFill>
        <p:spPr bwMode="auto">
          <a:xfrm>
            <a:off x="7942994" y="152400"/>
            <a:ext cx="1524000" cy="1371600"/>
          </a:xfrm>
          <a:prstGeom prst="rect">
            <a:avLst/>
          </a:prstGeom>
          <a:noFill/>
          <a:ln w="9525">
            <a:noFill/>
            <a:miter lim="800000"/>
            <a:headEnd/>
            <a:tailEnd/>
          </a:ln>
        </p:spPr>
      </p:pic>
      <p:pic>
        <p:nvPicPr>
          <p:cNvPr id="8198" name="Picture 6" descr="Bellcoll"/>
          <p:cNvPicPr>
            <a:picLocks noChangeAspect="1" noChangeArrowheads="1" noCrop="1"/>
          </p:cNvPicPr>
          <p:nvPr/>
        </p:nvPicPr>
        <p:blipFill>
          <a:blip r:embed="rId2"/>
          <a:srcRect/>
          <a:stretch>
            <a:fillRect/>
          </a:stretch>
        </p:blipFill>
        <p:spPr bwMode="auto">
          <a:xfrm>
            <a:off x="322994" y="228600"/>
            <a:ext cx="1524000" cy="1371600"/>
          </a:xfrm>
          <a:prstGeom prst="rect">
            <a:avLst/>
          </a:prstGeom>
          <a:noFill/>
          <a:ln w="9525">
            <a:noFill/>
            <a:miter lim="800000"/>
            <a:headEnd/>
            <a:tailEnd/>
          </a:ln>
        </p:spPr>
      </p:pic>
      <p:pic>
        <p:nvPicPr>
          <p:cNvPr id="8199" name="Picture 7" descr="Bellcoll"/>
          <p:cNvPicPr>
            <a:picLocks noChangeAspect="1" noChangeArrowheads="1" noCrop="1"/>
          </p:cNvPicPr>
          <p:nvPr/>
        </p:nvPicPr>
        <p:blipFill>
          <a:blip r:embed="rId2"/>
          <a:srcRect/>
          <a:stretch>
            <a:fillRect/>
          </a:stretch>
        </p:blipFill>
        <p:spPr bwMode="auto">
          <a:xfrm>
            <a:off x="627794" y="5486400"/>
            <a:ext cx="1524000" cy="1371600"/>
          </a:xfrm>
          <a:prstGeom prst="rect">
            <a:avLst/>
          </a:prstGeom>
          <a:noFill/>
          <a:ln w="9525">
            <a:noFill/>
            <a:miter lim="800000"/>
            <a:headEnd/>
            <a:tailEnd/>
          </a:ln>
        </p:spPr>
      </p:pic>
      <p:pic>
        <p:nvPicPr>
          <p:cNvPr id="8200" name="Picture 8" descr="Bellcoll"/>
          <p:cNvPicPr>
            <a:picLocks noChangeAspect="1" noChangeArrowheads="1" noCrop="1"/>
          </p:cNvPicPr>
          <p:nvPr/>
        </p:nvPicPr>
        <p:blipFill>
          <a:blip r:embed="rId2"/>
          <a:srcRect/>
          <a:stretch>
            <a:fillRect/>
          </a:stretch>
        </p:blipFill>
        <p:spPr bwMode="auto">
          <a:xfrm>
            <a:off x="7942994" y="5486400"/>
            <a:ext cx="1524000" cy="1371600"/>
          </a:xfrm>
          <a:prstGeom prst="rect">
            <a:avLst/>
          </a:prstGeom>
          <a:noFill/>
          <a:ln w="9525">
            <a:noFill/>
            <a:miter lim="800000"/>
            <a:headEnd/>
            <a:tailEnd/>
          </a:ln>
        </p:spPr>
      </p:pic>
      <p:pic>
        <p:nvPicPr>
          <p:cNvPr id="8201" name="Picture 9" descr="Bellcoll"/>
          <p:cNvPicPr>
            <a:picLocks noChangeAspect="1" noChangeArrowheads="1" noCrop="1"/>
          </p:cNvPicPr>
          <p:nvPr/>
        </p:nvPicPr>
        <p:blipFill>
          <a:blip r:embed="rId2"/>
          <a:srcRect/>
          <a:stretch>
            <a:fillRect/>
          </a:stretch>
        </p:blipFill>
        <p:spPr bwMode="auto">
          <a:xfrm>
            <a:off x="3599594" y="0"/>
            <a:ext cx="2743200" cy="1752600"/>
          </a:xfrm>
          <a:prstGeom prst="rect">
            <a:avLst/>
          </a:prstGeom>
          <a:noFill/>
          <a:ln w="9525">
            <a:noFill/>
            <a:miter lim="800000"/>
            <a:headEnd/>
            <a:tailEnd/>
          </a:ln>
        </p:spPr>
      </p:pic>
    </p:spTree>
    <p:extLst>
      <p:ext uri="{BB962C8B-B14F-4D97-AF65-F5344CB8AC3E}">
        <p14:creationId xmlns:p14="http://schemas.microsoft.com/office/powerpoint/2010/main" val="299760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wipe(down)">
                                      <p:cBhvr>
                                        <p:cTn id="7" dur="580">
                                          <p:stCondLst>
                                            <p:cond delay="0"/>
                                          </p:stCondLst>
                                        </p:cTn>
                                        <p:tgtEl>
                                          <p:spTgt spid="8201"/>
                                        </p:tgtEl>
                                      </p:cBhvr>
                                    </p:animEffect>
                                    <p:anim calcmode="lin" valueType="num">
                                      <p:cBhvr>
                                        <p:cTn id="8" dur="1822" tmFilter="0,0; 0.14,0.36; 0.43,0.73; 0.71,0.91; 1.0,1.0">
                                          <p:stCondLst>
                                            <p:cond delay="0"/>
                                          </p:stCondLst>
                                        </p:cTn>
                                        <p:tgtEl>
                                          <p:spTgt spid="820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0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0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0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01"/>
                                        </p:tgtEl>
                                        <p:attrNameLst>
                                          <p:attrName>ppt_y</p:attrName>
                                        </p:attrNameLst>
                                      </p:cBhvr>
                                      <p:tavLst>
                                        <p:tav tm="0" fmla="#ppt_y-sin(pi*$)/81">
                                          <p:val>
                                            <p:fltVal val="0"/>
                                          </p:val>
                                        </p:tav>
                                        <p:tav tm="100000">
                                          <p:val>
                                            <p:fltVal val="1"/>
                                          </p:val>
                                        </p:tav>
                                      </p:tavLst>
                                    </p:anim>
                                    <p:animScale>
                                      <p:cBhvr>
                                        <p:cTn id="13" dur="26">
                                          <p:stCondLst>
                                            <p:cond delay="650"/>
                                          </p:stCondLst>
                                        </p:cTn>
                                        <p:tgtEl>
                                          <p:spTgt spid="8201"/>
                                        </p:tgtEl>
                                      </p:cBhvr>
                                      <p:to x="100000" y="60000"/>
                                    </p:animScale>
                                    <p:animScale>
                                      <p:cBhvr>
                                        <p:cTn id="14" dur="166" decel="50000">
                                          <p:stCondLst>
                                            <p:cond delay="676"/>
                                          </p:stCondLst>
                                        </p:cTn>
                                        <p:tgtEl>
                                          <p:spTgt spid="8201"/>
                                        </p:tgtEl>
                                      </p:cBhvr>
                                      <p:to x="100000" y="100000"/>
                                    </p:animScale>
                                    <p:animScale>
                                      <p:cBhvr>
                                        <p:cTn id="15" dur="26">
                                          <p:stCondLst>
                                            <p:cond delay="1312"/>
                                          </p:stCondLst>
                                        </p:cTn>
                                        <p:tgtEl>
                                          <p:spTgt spid="8201"/>
                                        </p:tgtEl>
                                      </p:cBhvr>
                                      <p:to x="100000" y="80000"/>
                                    </p:animScale>
                                    <p:animScale>
                                      <p:cBhvr>
                                        <p:cTn id="16" dur="166" decel="50000">
                                          <p:stCondLst>
                                            <p:cond delay="1338"/>
                                          </p:stCondLst>
                                        </p:cTn>
                                        <p:tgtEl>
                                          <p:spTgt spid="8201"/>
                                        </p:tgtEl>
                                      </p:cBhvr>
                                      <p:to x="100000" y="100000"/>
                                    </p:animScale>
                                    <p:animScale>
                                      <p:cBhvr>
                                        <p:cTn id="17" dur="26">
                                          <p:stCondLst>
                                            <p:cond delay="1642"/>
                                          </p:stCondLst>
                                        </p:cTn>
                                        <p:tgtEl>
                                          <p:spTgt spid="8201"/>
                                        </p:tgtEl>
                                      </p:cBhvr>
                                      <p:to x="100000" y="90000"/>
                                    </p:animScale>
                                    <p:animScale>
                                      <p:cBhvr>
                                        <p:cTn id="18" dur="166" decel="50000">
                                          <p:stCondLst>
                                            <p:cond delay="1668"/>
                                          </p:stCondLst>
                                        </p:cTn>
                                        <p:tgtEl>
                                          <p:spTgt spid="8201"/>
                                        </p:tgtEl>
                                      </p:cBhvr>
                                      <p:to x="100000" y="100000"/>
                                    </p:animScale>
                                    <p:animScale>
                                      <p:cBhvr>
                                        <p:cTn id="19" dur="26">
                                          <p:stCondLst>
                                            <p:cond delay="1808"/>
                                          </p:stCondLst>
                                        </p:cTn>
                                        <p:tgtEl>
                                          <p:spTgt spid="8201"/>
                                        </p:tgtEl>
                                      </p:cBhvr>
                                      <p:to x="100000" y="95000"/>
                                    </p:animScale>
                                    <p:animScale>
                                      <p:cBhvr>
                                        <p:cTn id="20" dur="166" decel="50000">
                                          <p:stCondLst>
                                            <p:cond delay="1834"/>
                                          </p:stCondLst>
                                        </p:cTn>
                                        <p:tgtEl>
                                          <p:spTgt spid="820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844"/>
                                        </p:tgtEl>
                                        <p:attrNameLst>
                                          <p:attrName>style.visibility</p:attrName>
                                        </p:attrNameLst>
                                      </p:cBhvr>
                                      <p:to>
                                        <p:strVal val="visible"/>
                                      </p:to>
                                    </p:set>
                                    <p:animEffect transition="in" filter="wipe(down)">
                                      <p:cBhvr>
                                        <p:cTn id="23" dur="580">
                                          <p:stCondLst>
                                            <p:cond delay="0"/>
                                          </p:stCondLst>
                                        </p:cTn>
                                        <p:tgtEl>
                                          <p:spTgt spid="35844"/>
                                        </p:tgtEl>
                                      </p:cBhvr>
                                    </p:animEffect>
                                    <p:anim calcmode="lin" valueType="num">
                                      <p:cBhvr>
                                        <p:cTn id="24" dur="1822" tmFilter="0,0; 0.14,0.36; 0.43,0.73; 0.71,0.91; 1.0,1.0">
                                          <p:stCondLst>
                                            <p:cond delay="0"/>
                                          </p:stCondLst>
                                        </p:cTn>
                                        <p:tgtEl>
                                          <p:spTgt spid="3584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84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84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84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844"/>
                                        </p:tgtEl>
                                        <p:attrNameLst>
                                          <p:attrName>ppt_y</p:attrName>
                                        </p:attrNameLst>
                                      </p:cBhvr>
                                      <p:tavLst>
                                        <p:tav tm="0" fmla="#ppt_y-sin(pi*$)/81">
                                          <p:val>
                                            <p:fltVal val="0"/>
                                          </p:val>
                                        </p:tav>
                                        <p:tav tm="100000">
                                          <p:val>
                                            <p:fltVal val="1"/>
                                          </p:val>
                                        </p:tav>
                                      </p:tavLst>
                                    </p:anim>
                                    <p:animScale>
                                      <p:cBhvr>
                                        <p:cTn id="29" dur="26">
                                          <p:stCondLst>
                                            <p:cond delay="650"/>
                                          </p:stCondLst>
                                        </p:cTn>
                                        <p:tgtEl>
                                          <p:spTgt spid="35844"/>
                                        </p:tgtEl>
                                      </p:cBhvr>
                                      <p:to x="100000" y="60000"/>
                                    </p:animScale>
                                    <p:animScale>
                                      <p:cBhvr>
                                        <p:cTn id="30" dur="166" decel="50000">
                                          <p:stCondLst>
                                            <p:cond delay="676"/>
                                          </p:stCondLst>
                                        </p:cTn>
                                        <p:tgtEl>
                                          <p:spTgt spid="35844"/>
                                        </p:tgtEl>
                                      </p:cBhvr>
                                      <p:to x="100000" y="100000"/>
                                    </p:animScale>
                                    <p:animScale>
                                      <p:cBhvr>
                                        <p:cTn id="31" dur="26">
                                          <p:stCondLst>
                                            <p:cond delay="1312"/>
                                          </p:stCondLst>
                                        </p:cTn>
                                        <p:tgtEl>
                                          <p:spTgt spid="35844"/>
                                        </p:tgtEl>
                                      </p:cBhvr>
                                      <p:to x="100000" y="80000"/>
                                    </p:animScale>
                                    <p:animScale>
                                      <p:cBhvr>
                                        <p:cTn id="32" dur="166" decel="50000">
                                          <p:stCondLst>
                                            <p:cond delay="1338"/>
                                          </p:stCondLst>
                                        </p:cTn>
                                        <p:tgtEl>
                                          <p:spTgt spid="35844"/>
                                        </p:tgtEl>
                                      </p:cBhvr>
                                      <p:to x="100000" y="100000"/>
                                    </p:animScale>
                                    <p:animScale>
                                      <p:cBhvr>
                                        <p:cTn id="33" dur="26">
                                          <p:stCondLst>
                                            <p:cond delay="1642"/>
                                          </p:stCondLst>
                                        </p:cTn>
                                        <p:tgtEl>
                                          <p:spTgt spid="35844"/>
                                        </p:tgtEl>
                                      </p:cBhvr>
                                      <p:to x="100000" y="90000"/>
                                    </p:animScale>
                                    <p:animScale>
                                      <p:cBhvr>
                                        <p:cTn id="34" dur="166" decel="50000">
                                          <p:stCondLst>
                                            <p:cond delay="1668"/>
                                          </p:stCondLst>
                                        </p:cTn>
                                        <p:tgtEl>
                                          <p:spTgt spid="35844"/>
                                        </p:tgtEl>
                                      </p:cBhvr>
                                      <p:to x="100000" y="100000"/>
                                    </p:animScale>
                                    <p:animScale>
                                      <p:cBhvr>
                                        <p:cTn id="35" dur="26">
                                          <p:stCondLst>
                                            <p:cond delay="1808"/>
                                          </p:stCondLst>
                                        </p:cTn>
                                        <p:tgtEl>
                                          <p:spTgt spid="35844"/>
                                        </p:tgtEl>
                                      </p:cBhvr>
                                      <p:to x="100000" y="95000"/>
                                    </p:animScale>
                                    <p:animScale>
                                      <p:cBhvr>
                                        <p:cTn id="36" dur="166" decel="50000">
                                          <p:stCondLst>
                                            <p:cond delay="1834"/>
                                          </p:stCondLst>
                                        </p:cTn>
                                        <p:tgtEl>
                                          <p:spTgt spid="358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373455" y="586001"/>
            <a:ext cx="8991600" cy="107721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u="sng" dirty="0" err="1">
                <a:solidFill>
                  <a:srgbClr val="0000FF"/>
                </a:solidFill>
                <a:latin typeface="Calibri" panose="020F0502020204030204" pitchFamily="34" charset="0"/>
                <a:cs typeface="Calibri" panose="020F0502020204030204" pitchFamily="34" charset="0"/>
              </a:rPr>
              <a:t>Câu</a:t>
            </a:r>
            <a:r>
              <a:rPr lang="en-US" sz="3200" b="1" u="sng" dirty="0">
                <a:solidFill>
                  <a:srgbClr val="0000FF"/>
                </a:solidFill>
                <a:latin typeface="Calibri" panose="020F0502020204030204" pitchFamily="34" charset="0"/>
                <a:cs typeface="Calibri" panose="020F0502020204030204" pitchFamily="34" charset="0"/>
              </a:rPr>
              <a:t> 1</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Để</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bài</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văn</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kể</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chuyện</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thêm</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sinh</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động</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chúng</a:t>
            </a:r>
            <a:r>
              <a:rPr lang="en-US" sz="3200" b="1" dirty="0">
                <a:solidFill>
                  <a:srgbClr val="0000FF"/>
                </a:solidFill>
                <a:latin typeface="Calibri" panose="020F0502020204030204" pitchFamily="34" charset="0"/>
                <a:cs typeface="Calibri" panose="020F0502020204030204" pitchFamily="34" charset="0"/>
              </a:rPr>
              <a:t> ta </a:t>
            </a:r>
            <a:r>
              <a:rPr lang="en-US" sz="3200" b="1" dirty="0" err="1">
                <a:solidFill>
                  <a:srgbClr val="0000FF"/>
                </a:solidFill>
                <a:latin typeface="Calibri" panose="020F0502020204030204" pitchFamily="34" charset="0"/>
                <a:cs typeface="Calibri" panose="020F0502020204030204" pitchFamily="34" charset="0"/>
              </a:rPr>
              <a:t>cần</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chú</a:t>
            </a:r>
            <a:r>
              <a:rPr lang="en-US" sz="3200" b="1" dirty="0">
                <a:solidFill>
                  <a:srgbClr val="0000FF"/>
                </a:solidFill>
                <a:latin typeface="Calibri" panose="020F0502020204030204" pitchFamily="34" charset="0"/>
                <a:cs typeface="Calibri" panose="020F0502020204030204" pitchFamily="34" charset="0"/>
              </a:rPr>
              <a:t> ý </a:t>
            </a:r>
            <a:r>
              <a:rPr lang="en-US" sz="3200" b="1" dirty="0" err="1">
                <a:solidFill>
                  <a:srgbClr val="0000FF"/>
                </a:solidFill>
                <a:latin typeface="Calibri" panose="020F0502020204030204" pitchFamily="34" charset="0"/>
                <a:cs typeface="Calibri" panose="020F0502020204030204" pitchFamily="34" charset="0"/>
              </a:rPr>
              <a:t>những</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gì</a:t>
            </a:r>
            <a:r>
              <a:rPr lang="en-US" sz="3200" b="1" dirty="0">
                <a:solidFill>
                  <a:srgbClr val="0000FF"/>
                </a:solidFill>
                <a:latin typeface="Calibri" panose="020F0502020204030204" pitchFamily="34" charset="0"/>
                <a:cs typeface="Calibri" panose="020F0502020204030204" pitchFamily="34" charset="0"/>
              </a:rPr>
              <a:t> ?</a:t>
            </a:r>
          </a:p>
        </p:txBody>
      </p:sp>
      <p:sp>
        <p:nvSpPr>
          <p:cNvPr id="50179" name="Text Box 3"/>
          <p:cNvSpPr txBox="1">
            <a:spLocks noChangeArrowheads="1"/>
          </p:cNvSpPr>
          <p:nvPr/>
        </p:nvSpPr>
        <p:spPr bwMode="auto">
          <a:xfrm>
            <a:off x="1373455" y="1918781"/>
            <a:ext cx="7315200" cy="5847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dirty="0">
                <a:solidFill>
                  <a:srgbClr val="000000"/>
                </a:solidFill>
                <a:latin typeface="Calibri" panose="020F0502020204030204" pitchFamily="34" charset="0"/>
                <a:cs typeface="Calibri" panose="020F0502020204030204" pitchFamily="34" charset="0"/>
              </a:rPr>
              <a:t>A. </a:t>
            </a:r>
            <a:r>
              <a:rPr lang="en-US" sz="3200" b="1" dirty="0" err="1">
                <a:solidFill>
                  <a:srgbClr val="000000"/>
                </a:solidFill>
                <a:latin typeface="Calibri" panose="020F0502020204030204" pitchFamily="34" charset="0"/>
                <a:cs typeface="Calibri" panose="020F0502020204030204" pitchFamily="34" charset="0"/>
              </a:rPr>
              <a:t>Kết</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hợp</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tả</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ngoại</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hình</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nhân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vật</a:t>
            </a:r>
            <a:r>
              <a:rPr lang="en-US" sz="3200" b="1" dirty="0">
                <a:solidFill>
                  <a:srgbClr val="000000"/>
                </a:solidFill>
                <a:latin typeface="Calibri" panose="020F0502020204030204" pitchFamily="34" charset="0"/>
                <a:cs typeface="Calibri" panose="020F0502020204030204" pitchFamily="34" charset="0"/>
              </a:rPr>
              <a:t>. </a:t>
            </a:r>
          </a:p>
        </p:txBody>
      </p:sp>
      <p:sp>
        <p:nvSpPr>
          <p:cNvPr id="50180" name="Text Box 4"/>
          <p:cNvSpPr txBox="1">
            <a:spLocks noChangeArrowheads="1"/>
          </p:cNvSpPr>
          <p:nvPr/>
        </p:nvSpPr>
        <p:spPr bwMode="auto">
          <a:xfrm>
            <a:off x="1373455" y="3751332"/>
            <a:ext cx="7162800" cy="6413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dirty="0">
                <a:solidFill>
                  <a:srgbClr val="000000"/>
                </a:solidFill>
                <a:latin typeface="Calibri" panose="020F0502020204030204" pitchFamily="34" charset="0"/>
                <a:cs typeface="Calibri" panose="020F0502020204030204" pitchFamily="34" charset="0"/>
              </a:rPr>
              <a:t>C. </a:t>
            </a:r>
            <a:r>
              <a:rPr lang="en-US" sz="3200" b="1" dirty="0" err="1">
                <a:solidFill>
                  <a:srgbClr val="000000"/>
                </a:solidFill>
                <a:latin typeface="Calibri" panose="020F0502020204030204" pitchFamily="34" charset="0"/>
                <a:cs typeface="Calibri" panose="020F0502020204030204" pitchFamily="34" charset="0"/>
              </a:rPr>
              <a:t>Cả</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hai</a:t>
            </a:r>
            <a:r>
              <a:rPr lang="en-US" sz="3200" b="1" dirty="0">
                <a:solidFill>
                  <a:srgbClr val="000000"/>
                </a:solidFill>
                <a:latin typeface="Calibri" panose="020F0502020204030204" pitchFamily="34" charset="0"/>
                <a:cs typeface="Calibri" panose="020F0502020204030204" pitchFamily="34" charset="0"/>
              </a:rPr>
              <a:t> ý </a:t>
            </a:r>
            <a:r>
              <a:rPr lang="en-US" sz="3200" b="1" dirty="0" err="1">
                <a:solidFill>
                  <a:srgbClr val="000000"/>
                </a:solidFill>
                <a:latin typeface="Calibri" panose="020F0502020204030204" pitchFamily="34" charset="0"/>
                <a:cs typeface="Calibri" panose="020F0502020204030204" pitchFamily="34" charset="0"/>
              </a:rPr>
              <a:t>trên</a:t>
            </a:r>
            <a:r>
              <a:rPr lang="en-US" sz="3200" b="1" dirty="0">
                <a:solidFill>
                  <a:srgbClr val="000000"/>
                </a:solidFill>
                <a:latin typeface="Calibri" panose="020F0502020204030204" pitchFamily="34" charset="0"/>
                <a:cs typeface="Calibri" panose="020F0502020204030204" pitchFamily="34" charset="0"/>
              </a:rPr>
              <a:t>.</a:t>
            </a:r>
            <a:r>
              <a:rPr lang="en-US" sz="3600" b="1" dirty="0">
                <a:solidFill>
                  <a:srgbClr val="000000"/>
                </a:solidFill>
                <a:latin typeface="Calibri" panose="020F0502020204030204" pitchFamily="34" charset="0"/>
                <a:cs typeface="Calibri" panose="020F0502020204030204" pitchFamily="34" charset="0"/>
              </a:rPr>
              <a:t> </a:t>
            </a:r>
          </a:p>
        </p:txBody>
      </p:sp>
      <p:sp>
        <p:nvSpPr>
          <p:cNvPr id="50181" name="Text Box 5"/>
          <p:cNvSpPr txBox="1">
            <a:spLocks noChangeArrowheads="1"/>
          </p:cNvSpPr>
          <p:nvPr/>
        </p:nvSpPr>
        <p:spPr bwMode="auto">
          <a:xfrm>
            <a:off x="1373455" y="2910995"/>
            <a:ext cx="10137460" cy="584775"/>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200" b="1" dirty="0">
                <a:solidFill>
                  <a:srgbClr val="000000"/>
                </a:solidFill>
                <a:latin typeface="Calibri" panose="020F0502020204030204" pitchFamily="34" charset="0"/>
                <a:cs typeface="Calibri" panose="020F0502020204030204" pitchFamily="34" charset="0"/>
              </a:rPr>
              <a:t>B. </a:t>
            </a:r>
            <a:r>
              <a:rPr lang="en-US" sz="3200" b="1" dirty="0" err="1">
                <a:solidFill>
                  <a:srgbClr val="000000"/>
                </a:solidFill>
                <a:latin typeface="Calibri" panose="020F0502020204030204" pitchFamily="34" charset="0"/>
                <a:cs typeface="Calibri" panose="020F0502020204030204" pitchFamily="34" charset="0"/>
              </a:rPr>
              <a:t>Tả</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những</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đặc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điểm</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ngoại</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hình</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tiêu</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biểu</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của</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nhân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vật</a:t>
            </a:r>
            <a:r>
              <a:rPr lang="en-US" sz="3200" b="1" dirty="0">
                <a:solidFill>
                  <a:srgbClr val="000000"/>
                </a:solidFill>
                <a:latin typeface="Calibri" panose="020F0502020204030204" pitchFamily="34" charset="0"/>
                <a:cs typeface="Calibri" panose="020F0502020204030204" pitchFamily="34" charset="0"/>
              </a:rPr>
              <a:t>.</a:t>
            </a:r>
          </a:p>
        </p:txBody>
      </p:sp>
      <p:sp>
        <p:nvSpPr>
          <p:cNvPr id="50182" name="Oval 6"/>
          <p:cNvSpPr>
            <a:spLocks noChangeArrowheads="1"/>
          </p:cNvSpPr>
          <p:nvPr/>
        </p:nvSpPr>
        <p:spPr bwMode="auto">
          <a:xfrm>
            <a:off x="1129116" y="3751332"/>
            <a:ext cx="762000" cy="762000"/>
          </a:xfrm>
          <a:prstGeom prst="ellipse">
            <a:avLst/>
          </a:prstGeom>
          <a:solidFill>
            <a:srgbClr val="00FFFF"/>
          </a:solidFill>
          <a:ln w="9525" algn="ctr">
            <a:solidFill>
              <a:srgbClr val="000000"/>
            </a:solidFill>
            <a:round/>
            <a:headEnd/>
            <a:tailEnd/>
          </a:ln>
        </p:spPr>
        <p:txBody>
          <a:bodyPr wrap="none" anchor="ctr"/>
          <a:lstStyle/>
          <a:p>
            <a:pPr algn="ctr" fontAlgn="base">
              <a:spcBef>
                <a:spcPct val="0"/>
              </a:spcBef>
              <a:spcAft>
                <a:spcPct val="0"/>
              </a:spcAft>
            </a:pPr>
            <a:r>
              <a:rPr lang="en-US" sz="3200" b="1" dirty="0">
                <a:solidFill>
                  <a:srgbClr val="FF0000"/>
                </a:solidFill>
                <a:latin typeface="Calibri" panose="020F0502020204030204" pitchFamily="34" charset="0"/>
                <a:cs typeface="Calibri" panose="020F0502020204030204" pitchFamily="34" charset="0"/>
              </a:rPr>
              <a:t>C</a:t>
            </a:r>
          </a:p>
        </p:txBody>
      </p:sp>
      <p:pic>
        <p:nvPicPr>
          <p:cNvPr id="50183" name="Picture 7" descr="1"/>
          <p:cNvPicPr>
            <a:picLocks noChangeAspect="1" noChangeArrowheads="1" noCrop="1"/>
          </p:cNvPicPr>
          <p:nvPr/>
        </p:nvPicPr>
        <p:blipFill>
          <a:blip r:embed="rId3"/>
          <a:srcRect/>
          <a:stretch>
            <a:fillRect/>
          </a:stretch>
        </p:blipFill>
        <p:spPr bwMode="auto">
          <a:xfrm>
            <a:off x="184485" y="3606871"/>
            <a:ext cx="1066801" cy="1050925"/>
          </a:xfrm>
          <a:prstGeom prst="rect">
            <a:avLst/>
          </a:prstGeom>
          <a:noFill/>
          <a:ln w="9525">
            <a:noFill/>
            <a:miter lim="800000"/>
            <a:headEnd/>
            <a:tailEnd/>
          </a:ln>
        </p:spPr>
      </p:pic>
    </p:spTree>
    <p:extLst>
      <p:ext uri="{BB962C8B-B14F-4D97-AF65-F5344CB8AC3E}">
        <p14:creationId xmlns:p14="http://schemas.microsoft.com/office/powerpoint/2010/main" val="116130225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wedge">
                                      <p:cBhvr>
                                        <p:cTn id="7" dur="2000"/>
                                        <p:tgtEl>
                                          <p:spTgt spid="5018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20" presetClass="entr" presetSubtype="0" fill="hold" nodeType="withEffect">
                                  <p:stCondLst>
                                    <p:cond delay="0"/>
                                  </p:stCondLst>
                                  <p:childTnLst>
                                    <p:set>
                                      <p:cBhvr>
                                        <p:cTn id="9" dur="1" fill="hold">
                                          <p:stCondLst>
                                            <p:cond delay="0"/>
                                          </p:stCondLst>
                                        </p:cTn>
                                        <p:tgtEl>
                                          <p:spTgt spid="50183"/>
                                        </p:tgtEl>
                                        <p:attrNameLst>
                                          <p:attrName>style.visibility</p:attrName>
                                        </p:attrNameLst>
                                      </p:cBhvr>
                                      <p:to>
                                        <p:strVal val="visible"/>
                                      </p:to>
                                    </p:set>
                                    <p:animEffect transition="in" filter="wedge">
                                      <p:cBhvr>
                                        <p:cTn id="10" dur="20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116842" y="945132"/>
            <a:ext cx="9992436" cy="584775"/>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200" b="1" u="sng" dirty="0" err="1">
                <a:solidFill>
                  <a:srgbClr val="0000FF"/>
                </a:solidFill>
                <a:latin typeface="Calibri" panose="020F0502020204030204" pitchFamily="34" charset="0"/>
                <a:cs typeface="Calibri" panose="020F0502020204030204" pitchFamily="34" charset="0"/>
              </a:rPr>
              <a:t>Câu</a:t>
            </a:r>
            <a:r>
              <a:rPr lang="en-US" sz="3200" b="1" u="sng" dirty="0">
                <a:solidFill>
                  <a:srgbClr val="0000FF"/>
                </a:solidFill>
                <a:latin typeface="Calibri" panose="020F0502020204030204" pitchFamily="34" charset="0"/>
                <a:cs typeface="Calibri" panose="020F0502020204030204" pitchFamily="34" charset="0"/>
              </a:rPr>
              <a:t> 2</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Dòng</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nào</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dưới</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đây</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tả</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ngoại</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hình</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của</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nhân</a:t>
            </a:r>
            <a:r>
              <a:rPr lang="en-US" sz="3200" b="1" dirty="0">
                <a:solidFill>
                  <a:srgbClr val="0000FF"/>
                </a:solidFill>
                <a:latin typeface="Calibri" panose="020F0502020204030204" pitchFamily="34" charset="0"/>
                <a:cs typeface="Calibri" panose="020F0502020204030204" pitchFamily="34" charset="0"/>
              </a:rPr>
              <a:t> </a:t>
            </a:r>
            <a:r>
              <a:rPr lang="en-US" sz="3200" b="1" dirty="0" err="1">
                <a:solidFill>
                  <a:srgbClr val="0000FF"/>
                </a:solidFill>
                <a:latin typeface="Calibri" panose="020F0502020204030204" pitchFamily="34" charset="0"/>
                <a:cs typeface="Calibri" panose="020F0502020204030204" pitchFamily="34" charset="0"/>
              </a:rPr>
              <a:t>vật</a:t>
            </a:r>
            <a:r>
              <a:rPr lang="en-US" sz="3200" b="1" dirty="0">
                <a:solidFill>
                  <a:srgbClr val="0000FF"/>
                </a:solidFill>
                <a:latin typeface="Calibri" panose="020F0502020204030204" pitchFamily="34" charset="0"/>
                <a:cs typeface="Calibri" panose="020F0502020204030204" pitchFamily="34" charset="0"/>
              </a:rPr>
              <a:t> ?</a:t>
            </a:r>
          </a:p>
        </p:txBody>
      </p:sp>
      <p:sp>
        <p:nvSpPr>
          <p:cNvPr id="36868" name="Text Box 4"/>
          <p:cNvSpPr txBox="1">
            <a:spLocks noChangeArrowheads="1"/>
          </p:cNvSpPr>
          <p:nvPr/>
        </p:nvSpPr>
        <p:spPr bwMode="auto">
          <a:xfrm>
            <a:off x="740229" y="3359702"/>
            <a:ext cx="8610600" cy="646331"/>
          </a:xfrm>
          <a:prstGeom prst="rect">
            <a:avLst/>
          </a:prstGeom>
          <a:solidFill>
            <a:schemeClr val="bg1"/>
          </a:solidFill>
          <a:ln w="9525">
            <a:noFill/>
            <a:miter lim="800000"/>
            <a:headEnd/>
            <a:tailEnd/>
          </a:ln>
        </p:spPr>
        <p:txBody>
          <a:bodyPr>
            <a:spAutoFit/>
          </a:bodyPr>
          <a:lstStyle/>
          <a:p>
            <a:pPr eaLnBrk="0" fontAlgn="base" hangingPunct="0">
              <a:spcBef>
                <a:spcPct val="50000"/>
              </a:spcBef>
              <a:spcAft>
                <a:spcPct val="0"/>
              </a:spcAft>
            </a:pPr>
            <a:r>
              <a:rPr lang="en-US" sz="3600" b="1" dirty="0">
                <a:solidFill>
                  <a:srgbClr val="000000"/>
                </a:solidFill>
                <a:latin typeface="Calibri" panose="020F0502020204030204" pitchFamily="34" charset="0"/>
                <a:cs typeface="Calibri" panose="020F0502020204030204" pitchFamily="34" charset="0"/>
              </a:rPr>
              <a:t> </a:t>
            </a:r>
            <a:r>
              <a:rPr lang="en-US" sz="3200" b="1" dirty="0">
                <a:solidFill>
                  <a:srgbClr val="000000"/>
                </a:solidFill>
                <a:latin typeface="Calibri" panose="020F0502020204030204" pitchFamily="34" charset="0"/>
                <a:cs typeface="Calibri" panose="020F0502020204030204" pitchFamily="34" charset="0"/>
              </a:rPr>
              <a:t>B.  </a:t>
            </a:r>
            <a:r>
              <a:rPr lang="en-US" sz="3200" b="1" dirty="0" err="1">
                <a:solidFill>
                  <a:srgbClr val="000000"/>
                </a:solidFill>
                <a:latin typeface="Calibri" panose="020F0502020204030204" pitchFamily="34" charset="0"/>
                <a:cs typeface="Calibri" panose="020F0502020204030204" pitchFamily="34" charset="0"/>
              </a:rPr>
              <a:t>Bằng</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giọng</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khản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đặc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ông</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lão</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cảm</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ơn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tôi</a:t>
            </a:r>
            <a:r>
              <a:rPr lang="en-US" sz="3200" b="1" dirty="0">
                <a:solidFill>
                  <a:srgbClr val="000000"/>
                </a:solidFill>
                <a:latin typeface="Calibri" panose="020F0502020204030204" pitchFamily="34" charset="0"/>
                <a:cs typeface="Calibri" panose="020F0502020204030204" pitchFamily="34" charset="0"/>
              </a:rPr>
              <a:t>.</a:t>
            </a:r>
          </a:p>
        </p:txBody>
      </p:sp>
      <p:sp>
        <p:nvSpPr>
          <p:cNvPr id="36869" name="Text Box 5"/>
          <p:cNvSpPr txBox="1">
            <a:spLocks noChangeArrowheads="1"/>
          </p:cNvSpPr>
          <p:nvPr/>
        </p:nvSpPr>
        <p:spPr bwMode="auto">
          <a:xfrm>
            <a:off x="548640" y="4443550"/>
            <a:ext cx="7772400" cy="646331"/>
          </a:xfrm>
          <a:prstGeom prst="rect">
            <a:avLst/>
          </a:prstGeom>
          <a:solidFill>
            <a:schemeClr val="bg1"/>
          </a:solidFill>
          <a:ln w="9525">
            <a:noFill/>
            <a:miter lim="800000"/>
            <a:headEnd/>
            <a:tailEnd/>
          </a:ln>
        </p:spPr>
        <p:txBody>
          <a:bodyPr>
            <a:spAutoFit/>
          </a:bodyPr>
          <a:lstStyle/>
          <a:p>
            <a:pPr eaLnBrk="0" fontAlgn="base" hangingPunct="0">
              <a:spcBef>
                <a:spcPct val="50000"/>
              </a:spcBef>
              <a:spcAft>
                <a:spcPct val="0"/>
              </a:spcAft>
            </a:pPr>
            <a:r>
              <a:rPr lang="en-US" sz="3600" b="1" dirty="0">
                <a:solidFill>
                  <a:srgbClr val="000000"/>
                </a:solidFill>
                <a:latin typeface="Calibri" panose="020F0502020204030204" pitchFamily="34" charset="0"/>
                <a:cs typeface="Calibri" panose="020F0502020204030204" pitchFamily="34" charset="0"/>
              </a:rPr>
              <a:t>  </a:t>
            </a:r>
            <a:r>
              <a:rPr lang="en-US" sz="3200" b="1" dirty="0">
                <a:solidFill>
                  <a:srgbClr val="000000"/>
                </a:solidFill>
                <a:latin typeface="Calibri" panose="020F0502020204030204" pitchFamily="34" charset="0"/>
                <a:cs typeface="Calibri" panose="020F0502020204030204" pitchFamily="34" charset="0"/>
              </a:rPr>
              <a:t>C.  </a:t>
            </a:r>
            <a:r>
              <a:rPr lang="en-US" sz="3200" b="1" dirty="0" err="1">
                <a:solidFill>
                  <a:srgbClr val="000000"/>
                </a:solidFill>
                <a:latin typeface="Calibri" panose="020F0502020204030204" pitchFamily="34" charset="0"/>
                <a:cs typeface="Calibri" panose="020F0502020204030204" pitchFamily="34" charset="0"/>
              </a:rPr>
              <a:t>Tôi</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nắm</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chặt</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lấy</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bàn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tay</a:t>
            </a:r>
            <a:r>
              <a:rPr lang="en-US" sz="3200" b="1" dirty="0">
                <a:solidFill>
                  <a:srgbClr val="000000"/>
                </a:solidFill>
                <a:latin typeface="Calibri" panose="020F0502020204030204" pitchFamily="34" charset="0"/>
                <a:cs typeface="Calibri" panose="020F0502020204030204" pitchFamily="34" charset="0"/>
              </a:rPr>
              <a:t> run </a:t>
            </a:r>
            <a:r>
              <a:rPr lang="en-US" sz="3200" b="1" dirty="0" err="1">
                <a:solidFill>
                  <a:srgbClr val="000000"/>
                </a:solidFill>
                <a:latin typeface="Calibri" panose="020F0502020204030204" pitchFamily="34" charset="0"/>
                <a:cs typeface="Calibri" panose="020F0502020204030204" pitchFamily="34" charset="0"/>
              </a:rPr>
              <a:t>rẩy</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kia</a:t>
            </a:r>
            <a:r>
              <a:rPr lang="en-US" sz="3200" b="1" dirty="0">
                <a:solidFill>
                  <a:srgbClr val="000000"/>
                </a:solidFill>
                <a:latin typeface="Calibri" panose="020F0502020204030204" pitchFamily="34" charset="0"/>
                <a:cs typeface="Calibri" panose="020F0502020204030204" pitchFamily="34" charset="0"/>
              </a:rPr>
              <a:t>.</a:t>
            </a:r>
          </a:p>
        </p:txBody>
      </p:sp>
      <p:sp>
        <p:nvSpPr>
          <p:cNvPr id="36872" name="Text Box 8"/>
          <p:cNvSpPr txBox="1">
            <a:spLocks noChangeArrowheads="1"/>
          </p:cNvSpPr>
          <p:nvPr/>
        </p:nvSpPr>
        <p:spPr bwMode="auto">
          <a:xfrm>
            <a:off x="740229" y="2186329"/>
            <a:ext cx="9966960" cy="646331"/>
          </a:xfrm>
          <a:prstGeom prst="rect">
            <a:avLst/>
          </a:prstGeom>
          <a:solidFill>
            <a:schemeClr val="bg1"/>
          </a:solidFill>
          <a:ln w="9525">
            <a:noFill/>
            <a:miter lim="800000"/>
            <a:headEnd/>
            <a:tailEnd/>
          </a:ln>
        </p:spPr>
        <p:txBody>
          <a:bodyPr wrap="square">
            <a:spAutoFit/>
          </a:bodyPr>
          <a:lstStyle/>
          <a:p>
            <a:pPr eaLnBrk="0" fontAlgn="base" hangingPunct="0">
              <a:spcBef>
                <a:spcPct val="50000"/>
              </a:spcBef>
              <a:spcAft>
                <a:spcPct val="0"/>
              </a:spcAft>
            </a:pPr>
            <a:r>
              <a:rPr lang="en-US" sz="3600" b="1" dirty="0">
                <a:solidFill>
                  <a:srgbClr val="000000"/>
                </a:solidFill>
                <a:latin typeface="Calibri" panose="020F0502020204030204" pitchFamily="34" charset="0"/>
                <a:cs typeface="Calibri" panose="020F0502020204030204" pitchFamily="34" charset="0"/>
              </a:rPr>
              <a:t> </a:t>
            </a:r>
            <a:r>
              <a:rPr lang="en-US" sz="3200" b="1" dirty="0">
                <a:solidFill>
                  <a:srgbClr val="000000"/>
                </a:solidFill>
                <a:latin typeface="Calibri" panose="020F0502020204030204" pitchFamily="34" charset="0"/>
                <a:cs typeface="Calibri" panose="020F0502020204030204" pitchFamily="34" charset="0"/>
              </a:rPr>
              <a:t>A.  </a:t>
            </a:r>
            <a:r>
              <a:rPr lang="en-US" sz="3200" b="1" dirty="0" err="1">
                <a:solidFill>
                  <a:srgbClr val="000000"/>
                </a:solidFill>
                <a:latin typeface="Calibri" panose="020F0502020204030204" pitchFamily="34" charset="0"/>
                <a:cs typeface="Calibri" panose="020F0502020204030204" pitchFamily="34" charset="0"/>
              </a:rPr>
              <a:t>Thân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hình</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cân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đối</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khỏe</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khoắn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nước</a:t>
            </a:r>
            <a:r>
              <a:rPr lang="en-US" sz="3200" b="1" dirty="0">
                <a:solidFill>
                  <a:srgbClr val="000000"/>
                </a:solidFill>
                <a:latin typeface="Calibri" panose="020F0502020204030204" pitchFamily="34" charset="0"/>
                <a:cs typeface="Calibri" panose="020F0502020204030204" pitchFamily="34" charset="0"/>
              </a:rPr>
              <a:t> da </a:t>
            </a:r>
            <a:r>
              <a:rPr lang="en-US" sz="3200" b="1" dirty="0" err="1">
                <a:solidFill>
                  <a:srgbClr val="000000"/>
                </a:solidFill>
                <a:latin typeface="Calibri" panose="020F0502020204030204" pitchFamily="34" charset="0"/>
                <a:cs typeface="Calibri" panose="020F0502020204030204" pitchFamily="34" charset="0"/>
              </a:rPr>
              <a:t>ngăm</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đen</a:t>
            </a:r>
            <a:r>
              <a:rPr lang="en-US" sz="3200" b="1" dirty="0">
                <a:solidFill>
                  <a:srgbClr val="000000"/>
                </a:solidFill>
                <a:latin typeface="Calibri" panose="020F0502020204030204" pitchFamily="34" charset="0"/>
                <a:cs typeface="Calibri" panose="020F0502020204030204" pitchFamily="34" charset="0"/>
              </a:rPr>
              <a:t>.</a:t>
            </a:r>
          </a:p>
        </p:txBody>
      </p:sp>
      <p:pic>
        <p:nvPicPr>
          <p:cNvPr id="36885" name="Picture 21" descr="3DBUTT~1"/>
          <p:cNvPicPr>
            <a:picLocks noChangeAspect="1" noChangeArrowheads="1" noCrop="1"/>
          </p:cNvPicPr>
          <p:nvPr/>
        </p:nvPicPr>
        <p:blipFill>
          <a:blip r:embed="rId3"/>
          <a:srcRect/>
          <a:stretch>
            <a:fillRect/>
          </a:stretch>
        </p:blipFill>
        <p:spPr bwMode="auto">
          <a:xfrm>
            <a:off x="92529" y="1237520"/>
            <a:ext cx="1295400" cy="990600"/>
          </a:xfrm>
          <a:prstGeom prst="rect">
            <a:avLst/>
          </a:prstGeom>
          <a:noFill/>
          <a:ln w="9525">
            <a:noFill/>
            <a:miter lim="800000"/>
            <a:headEnd/>
            <a:tailEnd/>
          </a:ln>
        </p:spPr>
      </p:pic>
      <p:sp>
        <p:nvSpPr>
          <p:cNvPr id="36886" name="AutoShape 22"/>
          <p:cNvSpPr>
            <a:spLocks noChangeArrowheads="1"/>
          </p:cNvSpPr>
          <p:nvPr/>
        </p:nvSpPr>
        <p:spPr bwMode="auto">
          <a:xfrm rot="21361356">
            <a:off x="529596" y="2386499"/>
            <a:ext cx="838200" cy="609600"/>
          </a:xfrm>
          <a:prstGeom prst="wedgeEllipseCallout">
            <a:avLst>
              <a:gd name="adj1" fmla="val -10037"/>
              <a:gd name="adj2" fmla="val -151565"/>
            </a:avLst>
          </a:prstGeom>
          <a:solidFill>
            <a:srgbClr val="00FFFF"/>
          </a:solidFill>
          <a:ln w="9525">
            <a:solidFill>
              <a:schemeClr val="tx1"/>
            </a:solidFill>
            <a:miter lim="800000"/>
            <a:headEnd/>
            <a:tailEnd/>
          </a:ln>
        </p:spPr>
        <p:txBody>
          <a:bodyPr/>
          <a:lstStyle/>
          <a:p>
            <a:pPr algn="ctr" eaLnBrk="0" fontAlgn="base" hangingPunct="0">
              <a:spcBef>
                <a:spcPct val="0"/>
              </a:spcBef>
              <a:spcAft>
                <a:spcPct val="0"/>
              </a:spcAft>
            </a:pPr>
            <a:r>
              <a:rPr lang="en-US" sz="3200" b="1" dirty="0">
                <a:solidFill>
                  <a:srgbClr val="FF0000"/>
                </a:solidFill>
                <a:latin typeface="Calibri" panose="020F0502020204030204" pitchFamily="34" charset="0"/>
                <a:cs typeface="Calibri" panose="020F0502020204030204" pitchFamily="34" charset="0"/>
              </a:rPr>
              <a:t>A</a:t>
            </a:r>
          </a:p>
        </p:txBody>
      </p:sp>
    </p:spTree>
    <p:extLst>
      <p:ext uri="{BB962C8B-B14F-4D97-AF65-F5344CB8AC3E}">
        <p14:creationId xmlns:p14="http://schemas.microsoft.com/office/powerpoint/2010/main" val="297622761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86"/>
                                        </p:tgtEl>
                                        <p:attrNameLst>
                                          <p:attrName>style.visibility</p:attrName>
                                        </p:attrNameLst>
                                      </p:cBhvr>
                                      <p:to>
                                        <p:strVal val="visible"/>
                                      </p:to>
                                    </p:set>
                                    <p:animEffect transition="in" filter="diamond(in)">
                                      <p:cBhvr>
                                        <p:cTn id="7" dur="2000"/>
                                        <p:tgtEl>
                                          <p:spTgt spid="3688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8" presetClass="entr" presetSubtype="16" fill="hold" nodeType="withEffect">
                                  <p:stCondLst>
                                    <p:cond delay="0"/>
                                  </p:stCondLst>
                                  <p:childTnLst>
                                    <p:set>
                                      <p:cBhvr>
                                        <p:cTn id="9" dur="1" fill="hold">
                                          <p:stCondLst>
                                            <p:cond delay="0"/>
                                          </p:stCondLst>
                                        </p:cTn>
                                        <p:tgtEl>
                                          <p:spTgt spid="36885"/>
                                        </p:tgtEl>
                                        <p:attrNameLst>
                                          <p:attrName>style.visibility</p:attrName>
                                        </p:attrNameLst>
                                      </p:cBhvr>
                                      <p:to>
                                        <p:strVal val="visible"/>
                                      </p:to>
                                    </p:set>
                                    <p:animEffect transition="in" filter="diamond(in)">
                                      <p:cBhvr>
                                        <p:cTn id="10" dur="2000"/>
                                        <p:tgtEl>
                                          <p:spTgt spid="36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46549" y="1153609"/>
            <a:ext cx="10116095" cy="584775"/>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200" b="1" u="sng" dirty="0" err="1">
                <a:solidFill>
                  <a:srgbClr val="0000FF"/>
                </a:solidFill>
                <a:latin typeface="Calibri" panose="020F0502020204030204" pitchFamily="34" charset="0"/>
                <a:cs typeface="Calibri" panose="020F0502020204030204" pitchFamily="34" charset="0"/>
              </a:rPr>
              <a:t>Câu</a:t>
            </a:r>
            <a:r>
              <a:rPr lang="en-US" sz="3200" b="1" u="sng" dirty="0">
                <a:solidFill>
                  <a:srgbClr val="0000FF"/>
                </a:solidFill>
                <a:latin typeface="Calibri" panose="020F0502020204030204" pitchFamily="34" charset="0"/>
                <a:cs typeface="Calibri" panose="020F0502020204030204" pitchFamily="34" charset="0"/>
              </a:rPr>
              <a:t> 3</a:t>
            </a:r>
            <a:r>
              <a:rPr lang="en-US" sz="32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Những</a:t>
            </a:r>
            <a:r>
              <a:rPr lang="en-US" sz="2800" b="1" dirty="0">
                <a:solidFill>
                  <a:srgbClr val="0000FF"/>
                </a:solidFill>
                <a:latin typeface="Calibri" panose="020F0502020204030204" pitchFamily="34" charset="0"/>
                <a:cs typeface="Calibri" panose="020F0502020204030204" pitchFamily="34" charset="0"/>
              </a:rPr>
              <a:t> chi </a:t>
            </a:r>
            <a:r>
              <a:rPr lang="en-US" sz="2800" b="1" dirty="0" err="1">
                <a:solidFill>
                  <a:srgbClr val="0000FF"/>
                </a:solidFill>
                <a:latin typeface="Calibri" panose="020F0502020204030204" pitchFamily="34" charset="0"/>
                <a:cs typeface="Calibri" panose="020F0502020204030204" pitchFamily="34" charset="0"/>
              </a:rPr>
              <a:t>tiết</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sau</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đây</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tả</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ngoại</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hình</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của</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nhân</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vật</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nào</a:t>
            </a:r>
            <a:r>
              <a:rPr lang="en-US" sz="2800" b="1" dirty="0">
                <a:solidFill>
                  <a:srgbClr val="0000FF"/>
                </a:solidFill>
                <a:latin typeface="Calibri" panose="020F0502020204030204" pitchFamily="34" charset="0"/>
                <a:cs typeface="Calibri" panose="020F0502020204030204" pitchFamily="34" charset="0"/>
              </a:rPr>
              <a:t> ?</a:t>
            </a:r>
          </a:p>
        </p:txBody>
      </p:sp>
      <p:sp>
        <p:nvSpPr>
          <p:cNvPr id="37892" name="Text Box 4"/>
          <p:cNvSpPr txBox="1">
            <a:spLocks noChangeArrowheads="1"/>
          </p:cNvSpPr>
          <p:nvPr/>
        </p:nvSpPr>
        <p:spPr bwMode="auto">
          <a:xfrm>
            <a:off x="3124200" y="2777312"/>
            <a:ext cx="3835400" cy="579438"/>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dirty="0">
                <a:solidFill>
                  <a:srgbClr val="000000"/>
                </a:solidFill>
                <a:latin typeface="Calibri" panose="020F0502020204030204" pitchFamily="34" charset="0"/>
                <a:cs typeface="Calibri" panose="020F0502020204030204" pitchFamily="34" charset="0"/>
              </a:rPr>
              <a:t>A. </a:t>
            </a:r>
            <a:r>
              <a:rPr lang="en-US" sz="3200" b="1" dirty="0" err="1">
                <a:solidFill>
                  <a:srgbClr val="000000"/>
                </a:solidFill>
                <a:latin typeface="Calibri" panose="020F0502020204030204" pitchFamily="34" charset="0"/>
                <a:cs typeface="Calibri" panose="020F0502020204030204" pitchFamily="34" charset="0"/>
              </a:rPr>
              <a:t>Một</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em</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bé</a:t>
            </a:r>
            <a:r>
              <a:rPr lang="en-US" sz="3200" b="1" dirty="0">
                <a:solidFill>
                  <a:srgbClr val="000000"/>
                </a:solidFill>
                <a:latin typeface="Calibri" panose="020F0502020204030204" pitchFamily="34" charset="0"/>
                <a:cs typeface="Calibri" panose="020F0502020204030204" pitchFamily="34" charset="0"/>
              </a:rPr>
              <a:t>.</a:t>
            </a:r>
          </a:p>
        </p:txBody>
      </p:sp>
      <p:sp>
        <p:nvSpPr>
          <p:cNvPr id="37893" name="Text Box 5"/>
          <p:cNvSpPr txBox="1">
            <a:spLocks noChangeArrowheads="1"/>
          </p:cNvSpPr>
          <p:nvPr/>
        </p:nvSpPr>
        <p:spPr bwMode="auto">
          <a:xfrm>
            <a:off x="3133725" y="4682312"/>
            <a:ext cx="3886200" cy="64135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dirty="0">
                <a:solidFill>
                  <a:srgbClr val="000000"/>
                </a:solidFill>
                <a:latin typeface="Calibri" panose="020F0502020204030204" pitchFamily="34" charset="0"/>
                <a:cs typeface="Calibri" panose="020F0502020204030204" pitchFamily="34" charset="0"/>
              </a:rPr>
              <a:t>C. </a:t>
            </a:r>
            <a:r>
              <a:rPr lang="en-US" sz="3200" b="1" dirty="0" err="1">
                <a:solidFill>
                  <a:srgbClr val="000000"/>
                </a:solidFill>
                <a:latin typeface="Calibri" panose="020F0502020204030204" pitchFamily="34" charset="0"/>
                <a:cs typeface="Calibri" panose="020F0502020204030204" pitchFamily="34" charset="0"/>
              </a:rPr>
              <a:t>Một</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cô</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gái</a:t>
            </a:r>
            <a:r>
              <a:rPr lang="en-US" sz="3200" b="1" dirty="0">
                <a:solidFill>
                  <a:srgbClr val="000000"/>
                </a:solidFill>
                <a:latin typeface="Calibri" panose="020F0502020204030204" pitchFamily="34" charset="0"/>
                <a:cs typeface="Calibri" panose="020F0502020204030204" pitchFamily="34" charset="0"/>
              </a:rPr>
              <a:t>.</a:t>
            </a:r>
            <a:r>
              <a:rPr lang="en-US" sz="3600" b="1" dirty="0">
                <a:solidFill>
                  <a:srgbClr val="000000"/>
                </a:solidFill>
                <a:latin typeface="Calibri" panose="020F0502020204030204" pitchFamily="34" charset="0"/>
                <a:cs typeface="Calibri" panose="020F0502020204030204" pitchFamily="34" charset="0"/>
              </a:rPr>
              <a:t> </a:t>
            </a:r>
          </a:p>
        </p:txBody>
      </p:sp>
      <p:sp>
        <p:nvSpPr>
          <p:cNvPr id="37894" name="Text Box 6"/>
          <p:cNvSpPr txBox="1">
            <a:spLocks noChangeArrowheads="1"/>
          </p:cNvSpPr>
          <p:nvPr/>
        </p:nvSpPr>
        <p:spPr bwMode="auto">
          <a:xfrm>
            <a:off x="3124200" y="3844112"/>
            <a:ext cx="3200400" cy="58477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200" b="1" dirty="0">
                <a:solidFill>
                  <a:srgbClr val="000000"/>
                </a:solidFill>
                <a:latin typeface="Calibri" panose="020F0502020204030204" pitchFamily="34" charset="0"/>
                <a:cs typeface="Calibri" panose="020F0502020204030204" pitchFamily="34" charset="0"/>
              </a:rPr>
              <a:t>B. </a:t>
            </a:r>
            <a:r>
              <a:rPr lang="en-US" sz="3200" b="1" dirty="0" err="1">
                <a:solidFill>
                  <a:srgbClr val="000000"/>
                </a:solidFill>
                <a:latin typeface="Calibri" panose="020F0502020204030204" pitchFamily="34" charset="0"/>
                <a:cs typeface="Calibri" panose="020F0502020204030204" pitchFamily="34" charset="0"/>
              </a:rPr>
              <a:t>Một</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cụ</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già</a:t>
            </a:r>
            <a:r>
              <a:rPr lang="en-US" sz="3200" b="1" dirty="0">
                <a:solidFill>
                  <a:srgbClr val="000000"/>
                </a:solidFill>
                <a:latin typeface="Calibri" panose="020F0502020204030204" pitchFamily="34" charset="0"/>
                <a:cs typeface="Calibri" panose="020F0502020204030204" pitchFamily="34" charset="0"/>
              </a:rPr>
              <a:t>.</a:t>
            </a:r>
          </a:p>
        </p:txBody>
      </p:sp>
      <p:pic>
        <p:nvPicPr>
          <p:cNvPr id="37907" name="Picture 19" descr="bunny_thumping_foot_md_clr"/>
          <p:cNvPicPr>
            <a:picLocks noChangeAspect="1" noChangeArrowheads="1" noCrop="1"/>
          </p:cNvPicPr>
          <p:nvPr/>
        </p:nvPicPr>
        <p:blipFill>
          <a:blip r:embed="rId3">
            <a:lum contrast="12000"/>
          </a:blip>
          <a:srcRect/>
          <a:stretch>
            <a:fillRect/>
          </a:stretch>
        </p:blipFill>
        <p:spPr bwMode="auto">
          <a:xfrm>
            <a:off x="2073275" y="3875862"/>
            <a:ext cx="762000" cy="1295400"/>
          </a:xfrm>
          <a:prstGeom prst="rect">
            <a:avLst/>
          </a:prstGeom>
          <a:noFill/>
          <a:ln w="9525">
            <a:noFill/>
            <a:miter lim="800000"/>
            <a:headEnd/>
            <a:tailEnd/>
          </a:ln>
        </p:spPr>
      </p:pic>
      <p:sp>
        <p:nvSpPr>
          <p:cNvPr id="37908" name="AutoShape 20"/>
          <p:cNvSpPr>
            <a:spLocks noChangeArrowheads="1"/>
          </p:cNvSpPr>
          <p:nvPr/>
        </p:nvSpPr>
        <p:spPr bwMode="auto">
          <a:xfrm>
            <a:off x="2914650" y="3786965"/>
            <a:ext cx="742951" cy="790575"/>
          </a:xfrm>
          <a:prstGeom prst="wedgeEllipseCallout">
            <a:avLst>
              <a:gd name="adj1" fmla="val -78634"/>
              <a:gd name="adj2" fmla="val 74699"/>
            </a:avLst>
          </a:prstGeom>
          <a:solidFill>
            <a:srgbClr val="00FFFF"/>
          </a:solidFill>
          <a:ln w="9525">
            <a:solidFill>
              <a:schemeClr val="tx1"/>
            </a:solidFill>
            <a:miter lim="800000"/>
            <a:headEnd/>
            <a:tailEnd/>
          </a:ln>
        </p:spPr>
        <p:txBody>
          <a:bodyPr/>
          <a:lstStyle/>
          <a:p>
            <a:pPr algn="ctr" eaLnBrk="0" fontAlgn="base" hangingPunct="0">
              <a:spcBef>
                <a:spcPct val="0"/>
              </a:spcBef>
              <a:spcAft>
                <a:spcPct val="0"/>
              </a:spcAft>
            </a:pPr>
            <a:r>
              <a:rPr lang="en-US" sz="3200" b="1">
                <a:solidFill>
                  <a:srgbClr val="000000"/>
                </a:solidFill>
                <a:latin typeface="Calibri" panose="020F0502020204030204" pitchFamily="34" charset="0"/>
                <a:cs typeface="Calibri" panose="020F0502020204030204" pitchFamily="34" charset="0"/>
              </a:rPr>
              <a:t>B</a:t>
            </a:r>
          </a:p>
        </p:txBody>
      </p:sp>
      <p:sp>
        <p:nvSpPr>
          <p:cNvPr id="37909" name="Text Box 21"/>
          <p:cNvSpPr txBox="1">
            <a:spLocks noChangeArrowheads="1"/>
          </p:cNvSpPr>
          <p:nvPr/>
        </p:nvSpPr>
        <p:spPr bwMode="auto">
          <a:xfrm>
            <a:off x="1176665" y="1860872"/>
            <a:ext cx="10095411" cy="523220"/>
          </a:xfrm>
          <a:prstGeom prst="rect">
            <a:avLst/>
          </a:prstGeom>
          <a:noFill/>
          <a:ln w="9525">
            <a:noFill/>
            <a:miter lim="800000"/>
            <a:headEnd/>
            <a:tailEnd/>
          </a:ln>
        </p:spPr>
        <p:txBody>
          <a:bodyPr wrap="square">
            <a:spAutoFit/>
          </a:bodyPr>
          <a:lstStyle/>
          <a:p>
            <a:pPr fontAlgn="base">
              <a:spcBef>
                <a:spcPct val="50000"/>
              </a:spcBef>
              <a:spcAft>
                <a:spcPct val="0"/>
              </a:spcAft>
            </a:pP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Lưng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còng</a:t>
            </a:r>
            <a:r>
              <a:rPr lang="en-US" sz="2800" b="1" dirty="0">
                <a:solidFill>
                  <a:srgbClr val="FF0000"/>
                </a:solidFill>
                <a:latin typeface="Calibri" panose="020F0502020204030204" pitchFamily="34" charset="0"/>
                <a:cs typeface="Calibri" panose="020F0502020204030204" pitchFamily="34" charset="0"/>
              </a:rPr>
              <a:t>, da </a:t>
            </a:r>
            <a:r>
              <a:rPr lang="en-US" sz="2800" b="1" dirty="0" err="1">
                <a:solidFill>
                  <a:srgbClr val="FF0000"/>
                </a:solidFill>
                <a:latin typeface="Calibri" panose="020F0502020204030204" pitchFamily="34" charset="0"/>
                <a:cs typeface="Calibri" panose="020F0502020204030204" pitchFamily="34" charset="0"/>
              </a:rPr>
              <a:t>nhăn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nheo</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tóc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trắng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hàm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răng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móm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mém</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8919530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908"/>
                                        </p:tgtEl>
                                        <p:attrNameLst>
                                          <p:attrName>style.visibility</p:attrName>
                                        </p:attrNameLst>
                                      </p:cBhvr>
                                      <p:to>
                                        <p:strVal val="visible"/>
                                      </p:to>
                                    </p:set>
                                    <p:animEffect transition="in" filter="diamond(in)">
                                      <p:cBhvr>
                                        <p:cTn id="7" dur="2000"/>
                                        <p:tgtEl>
                                          <p:spTgt spid="3790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8" presetClass="entr" presetSubtype="16" fill="hold" nodeType="withEffect">
                                  <p:stCondLst>
                                    <p:cond delay="0"/>
                                  </p:stCondLst>
                                  <p:childTnLst>
                                    <p:set>
                                      <p:cBhvr>
                                        <p:cTn id="9" dur="1" fill="hold">
                                          <p:stCondLst>
                                            <p:cond delay="0"/>
                                          </p:stCondLst>
                                        </p:cTn>
                                        <p:tgtEl>
                                          <p:spTgt spid="37907"/>
                                        </p:tgtEl>
                                        <p:attrNameLst>
                                          <p:attrName>style.visibility</p:attrName>
                                        </p:attrNameLst>
                                      </p:cBhvr>
                                      <p:to>
                                        <p:strVal val="visible"/>
                                      </p:to>
                                    </p:set>
                                    <p:animEffect transition="in" filter="diamond(in)">
                                      <p:cBhvr>
                                        <p:cTn id="10" dur="20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05468" y="846149"/>
            <a:ext cx="7897168" cy="4891729"/>
            <a:chOff x="1993551" y="316857"/>
            <a:chExt cx="7897168" cy="4891731"/>
          </a:xfrm>
          <a:solidFill>
            <a:schemeClr val="accent2"/>
          </a:solidFill>
        </p:grpSpPr>
        <p:sp>
          <p:nvSpPr>
            <p:cNvPr id="12" name="Freeform 11"/>
            <p:cNvSpPr/>
            <p:nvPr/>
          </p:nvSpPr>
          <p:spPr>
            <a:xfrm>
              <a:off x="4831109" y="2722622"/>
              <a:ext cx="2162627" cy="1454219"/>
            </a:xfrm>
            <a:custGeom>
              <a:avLst/>
              <a:gdLst>
                <a:gd name="connsiteX0" fmla="*/ 0 w 1824091"/>
                <a:gd name="connsiteY0" fmla="*/ 242375 h 1454219"/>
                <a:gd name="connsiteX1" fmla="*/ 242375 w 1824091"/>
                <a:gd name="connsiteY1" fmla="*/ 0 h 1454219"/>
                <a:gd name="connsiteX2" fmla="*/ 1581716 w 1824091"/>
                <a:gd name="connsiteY2" fmla="*/ 0 h 1454219"/>
                <a:gd name="connsiteX3" fmla="*/ 1824091 w 1824091"/>
                <a:gd name="connsiteY3" fmla="*/ 242375 h 1454219"/>
                <a:gd name="connsiteX4" fmla="*/ 1824091 w 1824091"/>
                <a:gd name="connsiteY4" fmla="*/ 1211844 h 1454219"/>
                <a:gd name="connsiteX5" fmla="*/ 1581716 w 1824091"/>
                <a:gd name="connsiteY5" fmla="*/ 1454219 h 1454219"/>
                <a:gd name="connsiteX6" fmla="*/ 242375 w 1824091"/>
                <a:gd name="connsiteY6" fmla="*/ 1454219 h 1454219"/>
                <a:gd name="connsiteX7" fmla="*/ 0 w 1824091"/>
                <a:gd name="connsiteY7" fmla="*/ 1211844 h 1454219"/>
                <a:gd name="connsiteX8" fmla="*/ 0 w 1824091"/>
                <a:gd name="connsiteY8" fmla="*/ 242375 h 145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091" h="1454219">
                  <a:moveTo>
                    <a:pt x="0" y="242375"/>
                  </a:moveTo>
                  <a:cubicBezTo>
                    <a:pt x="0" y="108515"/>
                    <a:pt x="108515" y="0"/>
                    <a:pt x="242375" y="0"/>
                  </a:cubicBezTo>
                  <a:lnTo>
                    <a:pt x="1581716" y="0"/>
                  </a:lnTo>
                  <a:cubicBezTo>
                    <a:pt x="1715576" y="0"/>
                    <a:pt x="1824091" y="108515"/>
                    <a:pt x="1824091" y="242375"/>
                  </a:cubicBezTo>
                  <a:lnTo>
                    <a:pt x="1824091" y="1211844"/>
                  </a:lnTo>
                  <a:cubicBezTo>
                    <a:pt x="1824091" y="1345704"/>
                    <a:pt x="1715576" y="1454219"/>
                    <a:pt x="1581716" y="1454219"/>
                  </a:cubicBezTo>
                  <a:lnTo>
                    <a:pt x="242375" y="1454219"/>
                  </a:lnTo>
                  <a:cubicBezTo>
                    <a:pt x="108515" y="1454219"/>
                    <a:pt x="0" y="1345704"/>
                    <a:pt x="0" y="1211844"/>
                  </a:cubicBezTo>
                  <a:lnTo>
                    <a:pt x="0" y="242375"/>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42109" tIns="142109" rIns="142109" bIns="142109" numCol="1" spcCol="1270" anchor="ctr" anchorCtr="0">
              <a:noAutofit/>
            </a:bodyPr>
            <a:lstStyle/>
            <a:p>
              <a:pPr lvl="0" algn="ctr" defTabSz="1244600">
                <a:lnSpc>
                  <a:spcPct val="90000"/>
                </a:lnSpc>
                <a:spcBef>
                  <a:spcPct val="0"/>
                </a:spcBef>
                <a:spcAft>
                  <a:spcPct val="35000"/>
                </a:spcAft>
              </a:pPr>
              <a:endParaRPr lang="en-US" sz="2800" b="1" i="1" kern="1200" dirty="0">
                <a:latin typeface="Calibri" panose="020F0502020204030204" pitchFamily="34" charset="0"/>
                <a:cs typeface="Calibri" panose="020F0502020204030204" pitchFamily="34" charset="0"/>
              </a:endParaRPr>
            </a:p>
          </p:txBody>
        </p:sp>
        <p:sp>
          <p:nvSpPr>
            <p:cNvPr id="13" name="Freeform 12"/>
            <p:cNvSpPr/>
            <p:nvPr/>
          </p:nvSpPr>
          <p:spPr>
            <a:xfrm rot="16200000">
              <a:off x="5431285" y="2272185"/>
              <a:ext cx="900876" cy="0"/>
            </a:xfrm>
            <a:custGeom>
              <a:avLst/>
              <a:gdLst/>
              <a:ahLst/>
              <a:cxnLst/>
              <a:rect l="0" t="0" r="0" b="0"/>
              <a:pathLst>
                <a:path>
                  <a:moveTo>
                    <a:pt x="0" y="0"/>
                  </a:moveTo>
                  <a:lnTo>
                    <a:pt x="900876" y="0"/>
                  </a:lnTo>
                </a:path>
              </a:pathLst>
            </a:custGeom>
            <a:grp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347528" y="316857"/>
              <a:ext cx="5068389" cy="1521300"/>
            </a:xfrm>
            <a:custGeom>
              <a:avLst/>
              <a:gdLst>
                <a:gd name="connsiteX0" fmla="*/ 0 w 2712360"/>
                <a:gd name="connsiteY0" fmla="*/ 215915 h 1295467"/>
                <a:gd name="connsiteX1" fmla="*/ 215915 w 2712360"/>
                <a:gd name="connsiteY1" fmla="*/ 0 h 1295467"/>
                <a:gd name="connsiteX2" fmla="*/ 2496445 w 2712360"/>
                <a:gd name="connsiteY2" fmla="*/ 0 h 1295467"/>
                <a:gd name="connsiteX3" fmla="*/ 2712360 w 2712360"/>
                <a:gd name="connsiteY3" fmla="*/ 215915 h 1295467"/>
                <a:gd name="connsiteX4" fmla="*/ 2712360 w 2712360"/>
                <a:gd name="connsiteY4" fmla="*/ 1079552 h 1295467"/>
                <a:gd name="connsiteX5" fmla="*/ 2496445 w 2712360"/>
                <a:gd name="connsiteY5" fmla="*/ 1295467 h 1295467"/>
                <a:gd name="connsiteX6" fmla="*/ 215915 w 2712360"/>
                <a:gd name="connsiteY6" fmla="*/ 1295467 h 1295467"/>
                <a:gd name="connsiteX7" fmla="*/ 0 w 2712360"/>
                <a:gd name="connsiteY7" fmla="*/ 1079552 h 1295467"/>
                <a:gd name="connsiteX8" fmla="*/ 0 w 2712360"/>
                <a:gd name="connsiteY8" fmla="*/ 215915 h 129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2360" h="1295467">
                  <a:moveTo>
                    <a:pt x="0" y="215915"/>
                  </a:moveTo>
                  <a:cubicBezTo>
                    <a:pt x="0" y="96668"/>
                    <a:pt x="96668" y="0"/>
                    <a:pt x="215915" y="0"/>
                  </a:cubicBezTo>
                  <a:lnTo>
                    <a:pt x="2496445" y="0"/>
                  </a:lnTo>
                  <a:cubicBezTo>
                    <a:pt x="2615692" y="0"/>
                    <a:pt x="2712360" y="96668"/>
                    <a:pt x="2712360" y="215915"/>
                  </a:cubicBezTo>
                  <a:lnTo>
                    <a:pt x="2712360" y="1079552"/>
                  </a:lnTo>
                  <a:cubicBezTo>
                    <a:pt x="2712360" y="1198799"/>
                    <a:pt x="2615692" y="1295467"/>
                    <a:pt x="2496445" y="1295467"/>
                  </a:cubicBezTo>
                  <a:lnTo>
                    <a:pt x="215915" y="1295467"/>
                  </a:lnTo>
                  <a:cubicBezTo>
                    <a:pt x="96668" y="1295467"/>
                    <a:pt x="0" y="1198799"/>
                    <a:pt x="0" y="1079552"/>
                  </a:cubicBezTo>
                  <a:lnTo>
                    <a:pt x="0" y="215915"/>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4359" tIns="134359" rIns="134359" bIns="134359" numCol="1" spcCol="1270" anchor="ctr" anchorCtr="0">
              <a:noAutofit/>
            </a:bodyPr>
            <a:lstStyle/>
            <a:p>
              <a:pPr lvl="0" algn="ctr" defTabSz="1244600">
                <a:lnSpc>
                  <a:spcPct val="90000"/>
                </a:lnSpc>
                <a:spcBef>
                  <a:spcPct val="0"/>
                </a:spcBef>
                <a:spcAft>
                  <a:spcPct val="35000"/>
                </a:spcAft>
              </a:pPr>
              <a:r>
                <a:rPr lang="en-US" sz="3600" b="1" kern="1200" dirty="0" err="1">
                  <a:solidFill>
                    <a:srgbClr val="FFFF00"/>
                  </a:solidFill>
                  <a:latin typeface="Calibri" panose="020F0502020204030204" pitchFamily="34" charset="0"/>
                  <a:cs typeface="Calibri" panose="020F0502020204030204" pitchFamily="34" charset="0"/>
                </a:rPr>
                <a:t>Tả</a:t>
              </a:r>
              <a:r>
                <a:rPr lang="en-US" sz="3600" b="1" kern="1200" dirty="0">
                  <a:solidFill>
                    <a:srgbClr val="FFFF00"/>
                  </a:solidFill>
                  <a:latin typeface="Calibri" panose="020F0502020204030204" pitchFamily="34" charset="0"/>
                  <a:cs typeface="Calibri" panose="020F0502020204030204" pitchFamily="34" charset="0"/>
                </a:rPr>
                <a:t> </a:t>
              </a:r>
              <a:r>
                <a:rPr lang="en-US" sz="3600" b="1" kern="1200" dirty="0" err="1">
                  <a:solidFill>
                    <a:srgbClr val="FFFF00"/>
                  </a:solidFill>
                  <a:latin typeface="Calibri" panose="020F0502020204030204" pitchFamily="34" charset="0"/>
                  <a:cs typeface="Calibri" panose="020F0502020204030204" pitchFamily="34" charset="0"/>
                </a:rPr>
                <a:t>ngoại</a:t>
              </a:r>
              <a:r>
                <a:rPr lang="en-US" sz="3600" b="1" kern="1200" dirty="0">
                  <a:solidFill>
                    <a:srgbClr val="FFFF00"/>
                  </a:solidFill>
                  <a:latin typeface="Calibri" panose="020F0502020204030204" pitchFamily="34" charset="0"/>
                  <a:cs typeface="Calibri" panose="020F0502020204030204" pitchFamily="34" charset="0"/>
                </a:rPr>
                <a:t> </a:t>
              </a:r>
              <a:r>
                <a:rPr lang="en-US" sz="3600" b="1" kern="1200" dirty="0" err="1">
                  <a:solidFill>
                    <a:srgbClr val="FFFF00"/>
                  </a:solidFill>
                  <a:latin typeface="Calibri" panose="020F0502020204030204" pitchFamily="34" charset="0"/>
                  <a:cs typeface="Calibri" panose="020F0502020204030204" pitchFamily="34" charset="0"/>
                </a:rPr>
                <a:t>hình</a:t>
              </a:r>
              <a:r>
                <a:rPr lang="en-US" sz="3600" b="1" kern="1200" dirty="0">
                  <a:solidFill>
                    <a:srgbClr val="FFFF00"/>
                  </a:solidFill>
                  <a:latin typeface="Calibri" panose="020F0502020204030204" pitchFamily="34" charset="0"/>
                  <a:cs typeface="Calibri" panose="020F0502020204030204" pitchFamily="34" charset="0"/>
                </a:rPr>
                <a:t> </a:t>
              </a:r>
              <a:r>
                <a:rPr lang="en-US" sz="3600" b="1" kern="1200" dirty="0" err="1">
                  <a:solidFill>
                    <a:srgbClr val="FFFF00"/>
                  </a:solidFill>
                  <a:latin typeface="Calibri" panose="020F0502020204030204" pitchFamily="34" charset="0"/>
                  <a:cs typeface="Calibri" panose="020F0502020204030204" pitchFamily="34" charset="0"/>
                </a:rPr>
                <a:t>nhân</a:t>
              </a:r>
              <a:r>
                <a:rPr lang="en-US" sz="3600" b="1" kern="1200" dirty="0">
                  <a:solidFill>
                    <a:srgbClr val="FFFF00"/>
                  </a:solidFill>
                  <a:latin typeface="Calibri" panose="020F0502020204030204" pitchFamily="34" charset="0"/>
                  <a:cs typeface="Calibri" panose="020F0502020204030204" pitchFamily="34" charset="0"/>
                </a:rPr>
                <a:t> </a:t>
              </a:r>
              <a:r>
                <a:rPr lang="en-US" sz="3600" b="1" kern="1200" dirty="0" err="1">
                  <a:solidFill>
                    <a:srgbClr val="FFFF00"/>
                  </a:solidFill>
                  <a:latin typeface="Calibri" panose="020F0502020204030204" pitchFamily="34" charset="0"/>
                  <a:cs typeface="Calibri" panose="020F0502020204030204" pitchFamily="34" charset="0"/>
                </a:rPr>
                <a:t>vật</a:t>
              </a:r>
              <a:r>
                <a:rPr lang="en-US" sz="3600" b="1" kern="1200" dirty="0">
                  <a:solidFill>
                    <a:srgbClr val="FFFF00"/>
                  </a:solidFill>
                  <a:latin typeface="Calibri" panose="020F0502020204030204" pitchFamily="34" charset="0"/>
                  <a:cs typeface="Calibri" panose="020F0502020204030204" pitchFamily="34" charset="0"/>
                </a:rPr>
                <a:t> </a:t>
              </a:r>
              <a:r>
                <a:rPr lang="en-US" sz="3600" b="1" kern="1200" dirty="0" err="1">
                  <a:solidFill>
                    <a:srgbClr val="FFFF00"/>
                  </a:solidFill>
                  <a:latin typeface="Calibri" panose="020F0502020204030204" pitchFamily="34" charset="0"/>
                  <a:cs typeface="Calibri" panose="020F0502020204030204" pitchFamily="34" charset="0"/>
                </a:rPr>
                <a:t>trong</a:t>
              </a:r>
              <a:r>
                <a:rPr lang="en-US" sz="3600" b="1" kern="1200" dirty="0">
                  <a:solidFill>
                    <a:srgbClr val="FFFF00"/>
                  </a:solidFill>
                  <a:latin typeface="Calibri" panose="020F0502020204030204" pitchFamily="34" charset="0"/>
                  <a:cs typeface="Calibri" panose="020F0502020204030204" pitchFamily="34" charset="0"/>
                </a:rPr>
                <a:t> </a:t>
              </a:r>
              <a:r>
                <a:rPr lang="en-US" sz="3600" b="1" kern="1200" dirty="0" err="1">
                  <a:solidFill>
                    <a:srgbClr val="FFFF00"/>
                  </a:solidFill>
                  <a:latin typeface="Calibri" panose="020F0502020204030204" pitchFamily="34" charset="0"/>
                  <a:cs typeface="Calibri" panose="020F0502020204030204" pitchFamily="34" charset="0"/>
                </a:rPr>
                <a:t>bài</a:t>
              </a:r>
              <a:r>
                <a:rPr lang="en-US" sz="3600" b="1" kern="1200" dirty="0">
                  <a:solidFill>
                    <a:srgbClr val="FFFF00"/>
                  </a:solidFill>
                  <a:latin typeface="Calibri" panose="020F0502020204030204" pitchFamily="34" charset="0"/>
                  <a:cs typeface="Calibri" panose="020F0502020204030204" pitchFamily="34" charset="0"/>
                </a:rPr>
                <a:t> </a:t>
              </a:r>
              <a:r>
                <a:rPr lang="en-US" sz="3600" b="1" kern="1200" dirty="0" err="1">
                  <a:solidFill>
                    <a:srgbClr val="FFFF00"/>
                  </a:solidFill>
                  <a:latin typeface="Calibri" panose="020F0502020204030204" pitchFamily="34" charset="0"/>
                  <a:cs typeface="Calibri" panose="020F0502020204030204" pitchFamily="34" charset="0"/>
                </a:rPr>
                <a:t>văn</a:t>
              </a:r>
              <a:r>
                <a:rPr lang="en-US" sz="3600" b="1" kern="1200" dirty="0">
                  <a:solidFill>
                    <a:srgbClr val="FFFF00"/>
                  </a:solidFill>
                  <a:latin typeface="Calibri" panose="020F0502020204030204" pitchFamily="34" charset="0"/>
                  <a:cs typeface="Calibri" panose="020F0502020204030204" pitchFamily="34" charset="0"/>
                </a:rPr>
                <a:t> </a:t>
              </a:r>
              <a:r>
                <a:rPr lang="en-US" sz="3600" b="1" kern="1200" dirty="0" err="1">
                  <a:solidFill>
                    <a:srgbClr val="FFFF00"/>
                  </a:solidFill>
                  <a:latin typeface="Calibri" panose="020F0502020204030204" pitchFamily="34" charset="0"/>
                  <a:cs typeface="Calibri" panose="020F0502020204030204" pitchFamily="34" charset="0"/>
                </a:rPr>
                <a:t>kể</a:t>
              </a:r>
              <a:r>
                <a:rPr lang="en-US" sz="3600" b="1" kern="1200" dirty="0">
                  <a:solidFill>
                    <a:srgbClr val="FFFF00"/>
                  </a:solidFill>
                  <a:latin typeface="Calibri" panose="020F0502020204030204" pitchFamily="34" charset="0"/>
                  <a:cs typeface="Calibri" panose="020F0502020204030204" pitchFamily="34" charset="0"/>
                </a:rPr>
                <a:t> </a:t>
              </a:r>
              <a:r>
                <a:rPr lang="en-US" sz="3600" b="1" kern="1200" dirty="0" err="1">
                  <a:solidFill>
                    <a:srgbClr val="FFFF00"/>
                  </a:solidFill>
                  <a:latin typeface="Calibri" panose="020F0502020204030204" pitchFamily="34" charset="0"/>
                  <a:cs typeface="Calibri" panose="020F0502020204030204" pitchFamily="34" charset="0"/>
                </a:rPr>
                <a:t>chuyện</a:t>
              </a:r>
              <a:endParaRPr lang="en-US" sz="3600" b="1" kern="1200" dirty="0">
                <a:solidFill>
                  <a:srgbClr val="FFFF00"/>
                </a:solidFill>
                <a:latin typeface="Calibri" panose="020F0502020204030204" pitchFamily="34" charset="0"/>
                <a:cs typeface="Calibri" panose="020F0502020204030204" pitchFamily="34" charset="0"/>
              </a:endParaRPr>
            </a:p>
          </p:txBody>
        </p:sp>
        <p:sp>
          <p:nvSpPr>
            <p:cNvPr id="15" name="Freeform 14"/>
            <p:cNvSpPr/>
            <p:nvPr/>
          </p:nvSpPr>
          <p:spPr>
            <a:xfrm rot="1403820">
              <a:off x="6954512" y="4038361"/>
              <a:ext cx="954070" cy="0"/>
            </a:xfrm>
            <a:custGeom>
              <a:avLst/>
              <a:gdLst/>
              <a:ahLst/>
              <a:cxnLst/>
              <a:rect l="0" t="0" r="0" b="0"/>
              <a:pathLst>
                <a:path>
                  <a:moveTo>
                    <a:pt x="0" y="0"/>
                  </a:moveTo>
                  <a:lnTo>
                    <a:pt x="954070" y="0"/>
                  </a:lnTo>
                </a:path>
              </a:pathLst>
            </a:custGeom>
            <a:grp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7804728" y="4096561"/>
              <a:ext cx="2085991" cy="1112027"/>
            </a:xfrm>
            <a:custGeom>
              <a:avLst/>
              <a:gdLst>
                <a:gd name="connsiteX0" fmla="*/ 0 w 1986145"/>
                <a:gd name="connsiteY0" fmla="*/ 185342 h 1112027"/>
                <a:gd name="connsiteX1" fmla="*/ 185342 w 1986145"/>
                <a:gd name="connsiteY1" fmla="*/ 0 h 1112027"/>
                <a:gd name="connsiteX2" fmla="*/ 1800803 w 1986145"/>
                <a:gd name="connsiteY2" fmla="*/ 0 h 1112027"/>
                <a:gd name="connsiteX3" fmla="*/ 1986145 w 1986145"/>
                <a:gd name="connsiteY3" fmla="*/ 185342 h 1112027"/>
                <a:gd name="connsiteX4" fmla="*/ 1986145 w 1986145"/>
                <a:gd name="connsiteY4" fmla="*/ 926685 h 1112027"/>
                <a:gd name="connsiteX5" fmla="*/ 1800803 w 1986145"/>
                <a:gd name="connsiteY5" fmla="*/ 1112027 h 1112027"/>
                <a:gd name="connsiteX6" fmla="*/ 185342 w 1986145"/>
                <a:gd name="connsiteY6" fmla="*/ 1112027 h 1112027"/>
                <a:gd name="connsiteX7" fmla="*/ 0 w 1986145"/>
                <a:gd name="connsiteY7" fmla="*/ 926685 h 1112027"/>
                <a:gd name="connsiteX8" fmla="*/ 0 w 1986145"/>
                <a:gd name="connsiteY8" fmla="*/ 185342 h 111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145" h="1112027">
                  <a:moveTo>
                    <a:pt x="0" y="185342"/>
                  </a:moveTo>
                  <a:cubicBezTo>
                    <a:pt x="0" y="82980"/>
                    <a:pt x="82980" y="0"/>
                    <a:pt x="185342" y="0"/>
                  </a:cubicBezTo>
                  <a:lnTo>
                    <a:pt x="1800803" y="0"/>
                  </a:lnTo>
                  <a:cubicBezTo>
                    <a:pt x="1903165" y="0"/>
                    <a:pt x="1986145" y="82980"/>
                    <a:pt x="1986145" y="185342"/>
                  </a:cubicBezTo>
                  <a:lnTo>
                    <a:pt x="1986145" y="926685"/>
                  </a:lnTo>
                  <a:cubicBezTo>
                    <a:pt x="1986145" y="1029047"/>
                    <a:pt x="1903165" y="1112027"/>
                    <a:pt x="1800803" y="1112027"/>
                  </a:cubicBezTo>
                  <a:lnTo>
                    <a:pt x="185342" y="1112027"/>
                  </a:lnTo>
                  <a:cubicBezTo>
                    <a:pt x="82980" y="1112027"/>
                    <a:pt x="0" y="1029047"/>
                    <a:pt x="0" y="926685"/>
                  </a:cubicBezTo>
                  <a:lnTo>
                    <a:pt x="0" y="185342"/>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5405" tIns="125405" rIns="125405" bIns="125405" numCol="1" spcCol="1270" anchor="ctr" anchorCtr="0">
              <a:noAutofit/>
            </a:bodyPr>
            <a:lstStyle/>
            <a:p>
              <a:pPr lvl="0" algn="ctr" defTabSz="1244600">
                <a:lnSpc>
                  <a:spcPct val="90000"/>
                </a:lnSpc>
                <a:spcBef>
                  <a:spcPct val="0"/>
                </a:spcBef>
                <a:spcAft>
                  <a:spcPct val="35000"/>
                </a:spcAft>
              </a:pPr>
              <a:endParaRPr lang="en-US" sz="2800" kern="1200" dirty="0">
                <a:solidFill>
                  <a:srgbClr val="FFC000"/>
                </a:solidFill>
                <a:latin typeface="Calibri" panose="020F0502020204030204" pitchFamily="34" charset="0"/>
                <a:cs typeface="Calibri" panose="020F0502020204030204" pitchFamily="34" charset="0"/>
              </a:endParaRPr>
            </a:p>
          </p:txBody>
        </p:sp>
        <p:sp>
          <p:nvSpPr>
            <p:cNvPr id="17" name="Freeform 16"/>
            <p:cNvSpPr/>
            <p:nvPr/>
          </p:nvSpPr>
          <p:spPr>
            <a:xfrm rot="9381672">
              <a:off x="4103331" y="4001228"/>
              <a:ext cx="759647" cy="0"/>
            </a:xfrm>
            <a:custGeom>
              <a:avLst/>
              <a:gdLst/>
              <a:ahLst/>
              <a:cxnLst/>
              <a:rect l="0" t="0" r="0" b="0"/>
              <a:pathLst>
                <a:path>
                  <a:moveTo>
                    <a:pt x="0" y="0"/>
                  </a:moveTo>
                  <a:lnTo>
                    <a:pt x="759647" y="0"/>
                  </a:lnTo>
                </a:path>
              </a:pathLst>
            </a:custGeom>
            <a:grpFill/>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993551" y="4038361"/>
              <a:ext cx="2141649" cy="1118704"/>
            </a:xfrm>
            <a:custGeom>
              <a:avLst/>
              <a:gdLst>
                <a:gd name="connsiteX0" fmla="*/ 0 w 2162628"/>
                <a:gd name="connsiteY0" fmla="*/ 176754 h 1060504"/>
                <a:gd name="connsiteX1" fmla="*/ 176754 w 2162628"/>
                <a:gd name="connsiteY1" fmla="*/ 0 h 1060504"/>
                <a:gd name="connsiteX2" fmla="*/ 1985874 w 2162628"/>
                <a:gd name="connsiteY2" fmla="*/ 0 h 1060504"/>
                <a:gd name="connsiteX3" fmla="*/ 2162628 w 2162628"/>
                <a:gd name="connsiteY3" fmla="*/ 176754 h 1060504"/>
                <a:gd name="connsiteX4" fmla="*/ 2162628 w 2162628"/>
                <a:gd name="connsiteY4" fmla="*/ 883750 h 1060504"/>
                <a:gd name="connsiteX5" fmla="*/ 1985874 w 2162628"/>
                <a:gd name="connsiteY5" fmla="*/ 1060504 h 1060504"/>
                <a:gd name="connsiteX6" fmla="*/ 176754 w 2162628"/>
                <a:gd name="connsiteY6" fmla="*/ 1060504 h 1060504"/>
                <a:gd name="connsiteX7" fmla="*/ 0 w 2162628"/>
                <a:gd name="connsiteY7" fmla="*/ 883750 h 1060504"/>
                <a:gd name="connsiteX8" fmla="*/ 0 w 2162628"/>
                <a:gd name="connsiteY8" fmla="*/ 176754 h 106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628" h="1060504">
                  <a:moveTo>
                    <a:pt x="0" y="176754"/>
                  </a:moveTo>
                  <a:cubicBezTo>
                    <a:pt x="0" y="79135"/>
                    <a:pt x="79135" y="0"/>
                    <a:pt x="176754" y="0"/>
                  </a:cubicBezTo>
                  <a:lnTo>
                    <a:pt x="1985874" y="0"/>
                  </a:lnTo>
                  <a:cubicBezTo>
                    <a:pt x="2083493" y="0"/>
                    <a:pt x="2162628" y="79135"/>
                    <a:pt x="2162628" y="176754"/>
                  </a:cubicBezTo>
                  <a:lnTo>
                    <a:pt x="2162628" y="883750"/>
                  </a:lnTo>
                  <a:cubicBezTo>
                    <a:pt x="2162628" y="981369"/>
                    <a:pt x="2083493" y="1060504"/>
                    <a:pt x="1985874" y="1060504"/>
                  </a:cubicBezTo>
                  <a:lnTo>
                    <a:pt x="176754" y="1060504"/>
                  </a:lnTo>
                  <a:cubicBezTo>
                    <a:pt x="79135" y="1060504"/>
                    <a:pt x="0" y="981369"/>
                    <a:pt x="0" y="883750"/>
                  </a:cubicBezTo>
                  <a:lnTo>
                    <a:pt x="0" y="176754"/>
                  </a:lnTo>
                  <a:close/>
                </a:path>
              </a:pathLst>
            </a:cu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2890" tIns="122890" rIns="122890" bIns="122890" numCol="1" spcCol="1270" anchor="ctr" anchorCtr="0">
              <a:noAutofit/>
            </a:bodyPr>
            <a:lstStyle/>
            <a:p>
              <a:pPr lvl="0" algn="ctr" defTabSz="1244600">
                <a:lnSpc>
                  <a:spcPct val="90000"/>
                </a:lnSpc>
                <a:spcBef>
                  <a:spcPct val="0"/>
                </a:spcBef>
                <a:spcAft>
                  <a:spcPct val="35000"/>
                </a:spcAft>
              </a:pPr>
              <a:endParaRPr lang="en-US" sz="2800" kern="1200" dirty="0">
                <a:solidFill>
                  <a:srgbClr val="FFFF00"/>
                </a:solidFill>
                <a:latin typeface="Calibri" panose="020F0502020204030204" pitchFamily="34" charset="0"/>
                <a:cs typeface="Calibri" panose="020F0502020204030204" pitchFamily="34" charset="0"/>
              </a:endParaRPr>
            </a:p>
          </p:txBody>
        </p:sp>
      </p:grpSp>
      <p:sp>
        <p:nvSpPr>
          <p:cNvPr id="2" name="Rounded Rectangle 1"/>
          <p:cNvSpPr/>
          <p:nvPr/>
        </p:nvSpPr>
        <p:spPr>
          <a:xfrm>
            <a:off x="3834938" y="3294342"/>
            <a:ext cx="2449952" cy="117509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1244600">
              <a:lnSpc>
                <a:spcPct val="90000"/>
              </a:lnSpc>
              <a:spcBef>
                <a:spcPct val="0"/>
              </a:spcBef>
              <a:spcAft>
                <a:spcPct val="35000"/>
              </a:spcAft>
            </a:pPr>
            <a:r>
              <a:rPr lang="en-US" sz="2800" b="1" i="1" dirty="0" err="1">
                <a:solidFill>
                  <a:schemeClr val="bg1"/>
                </a:solidFill>
                <a:latin typeface="Calibri" panose="020F0502020204030204" pitchFamily="34" charset="0"/>
                <a:cs typeface="Calibri" panose="020F0502020204030204" pitchFamily="34" charset="0"/>
              </a:rPr>
              <a:t>Đặc</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điểm</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ngoại</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hình</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tiêu</a:t>
            </a:r>
            <a:r>
              <a:rPr lang="en-US" sz="2800" b="1" i="1" dirty="0">
                <a:solidFill>
                  <a:schemeClr val="bg1"/>
                </a:solidFill>
                <a:latin typeface="Calibri" panose="020F0502020204030204" pitchFamily="34" charset="0"/>
                <a:cs typeface="Calibri" panose="020F0502020204030204" pitchFamily="34" charset="0"/>
              </a:rPr>
              <a:t> </a:t>
            </a:r>
            <a:r>
              <a:rPr lang="en-US" sz="2800" b="1" i="1" dirty="0" err="1">
                <a:solidFill>
                  <a:schemeClr val="bg1"/>
                </a:solidFill>
                <a:latin typeface="Calibri" panose="020F0502020204030204" pitchFamily="34" charset="0"/>
                <a:cs typeface="Calibri" panose="020F0502020204030204" pitchFamily="34" charset="0"/>
              </a:rPr>
              <a:t>biểu</a:t>
            </a:r>
            <a:endParaRPr lang="en-US" sz="2800" b="1" i="1" dirty="0">
              <a:solidFill>
                <a:schemeClr val="bg1"/>
              </a:solidFill>
              <a:latin typeface="Calibri" panose="020F0502020204030204" pitchFamily="34" charset="0"/>
              <a:cs typeface="Calibri" panose="020F0502020204030204" pitchFamily="34" charset="0"/>
            </a:endParaRPr>
          </a:p>
        </p:txBody>
      </p:sp>
      <p:sp>
        <p:nvSpPr>
          <p:cNvPr id="21" name="Rounded Rectangle 20"/>
          <p:cNvSpPr/>
          <p:nvPr/>
        </p:nvSpPr>
        <p:spPr>
          <a:xfrm>
            <a:off x="989899" y="4364945"/>
            <a:ext cx="2107091" cy="155818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1244600">
              <a:lnSpc>
                <a:spcPct val="90000"/>
              </a:lnSpc>
              <a:spcBef>
                <a:spcPct val="0"/>
              </a:spcBef>
              <a:spcAft>
                <a:spcPct val="35000"/>
              </a:spcAft>
            </a:pPr>
            <a:r>
              <a:rPr lang="en-US" sz="2800" b="1" dirty="0" err="1">
                <a:solidFill>
                  <a:srgbClr val="FFFF00"/>
                </a:solidFill>
                <a:latin typeface="Calibri" panose="020F0502020204030204" pitchFamily="34" charset="0"/>
                <a:cs typeface="Calibri" panose="020F0502020204030204" pitchFamily="34" charset="0"/>
              </a:rPr>
              <a:t>Tính</a:t>
            </a:r>
            <a:r>
              <a:rPr lang="en-US" sz="2800" b="1" dirty="0">
                <a:solidFill>
                  <a:srgbClr val="FFFF00"/>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cách</a:t>
            </a:r>
            <a:r>
              <a:rPr lang="en-US" sz="2800" b="1" dirty="0">
                <a:solidFill>
                  <a:srgbClr val="FFFF00"/>
                </a:solidFill>
                <a:latin typeface="Calibri" panose="020F0502020204030204" pitchFamily="34" charset="0"/>
                <a:cs typeface="Calibri" panose="020F0502020204030204" pitchFamily="34" charset="0"/>
              </a:rPr>
              <a:t>, </a:t>
            </a:r>
            <a:r>
              <a:rPr lang="en-US" sz="2800" b="1" err="1">
                <a:solidFill>
                  <a:srgbClr val="FFFF00"/>
                </a:solidFill>
                <a:latin typeface="Calibri" panose="020F0502020204030204" pitchFamily="34" charset="0"/>
                <a:cs typeface="Calibri" panose="020F0502020204030204" pitchFamily="34" charset="0"/>
              </a:rPr>
              <a:t>thân</a:t>
            </a:r>
            <a:r>
              <a:rPr lang="en-US" sz="2800" b="1">
                <a:solidFill>
                  <a:srgbClr val="FFFF00"/>
                </a:solidFill>
                <a:latin typeface="Calibri" panose="020F0502020204030204" pitchFamily="34" charset="0"/>
                <a:cs typeface="Calibri" panose="020F0502020204030204" pitchFamily="34" charset="0"/>
              </a:rPr>
              <a:t> phận</a:t>
            </a:r>
            <a:endParaRPr lang="en-US" sz="2800" b="1" dirty="0">
              <a:solidFill>
                <a:srgbClr val="FFFF00"/>
              </a:solidFill>
              <a:latin typeface="Calibri" panose="020F0502020204030204" pitchFamily="34" charset="0"/>
              <a:cs typeface="Calibri" panose="020F0502020204030204" pitchFamily="34" charset="0"/>
            </a:endParaRPr>
          </a:p>
        </p:txBody>
      </p:sp>
      <p:sp>
        <p:nvSpPr>
          <p:cNvPr id="22" name="Rounded Rectangle 21"/>
          <p:cNvSpPr/>
          <p:nvPr/>
        </p:nvSpPr>
        <p:spPr>
          <a:xfrm>
            <a:off x="6804935" y="4535859"/>
            <a:ext cx="2197701" cy="117509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1244600">
              <a:lnSpc>
                <a:spcPct val="90000"/>
              </a:lnSpc>
              <a:spcBef>
                <a:spcPct val="0"/>
              </a:spcBef>
              <a:spcAft>
                <a:spcPct val="35000"/>
              </a:spcAft>
            </a:pPr>
            <a:r>
              <a:rPr lang="en-US" sz="2800" b="1" dirty="0" err="1">
                <a:solidFill>
                  <a:srgbClr val="FFFF00"/>
                </a:solidFill>
                <a:latin typeface="Calibri" panose="020F0502020204030204" pitchFamily="34" charset="0"/>
                <a:cs typeface="Calibri" panose="020F0502020204030204" pitchFamily="34" charset="0"/>
              </a:rPr>
              <a:t>Sinh</a:t>
            </a:r>
            <a:r>
              <a:rPr lang="en-US" sz="2800" b="1" dirty="0">
                <a:solidFill>
                  <a:srgbClr val="FFFF00"/>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động</a:t>
            </a:r>
            <a:r>
              <a:rPr lang="en-US" sz="2800" b="1" dirty="0">
                <a:solidFill>
                  <a:srgbClr val="FFFF00"/>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hấp</a:t>
            </a:r>
            <a:r>
              <a:rPr lang="en-US" sz="2800" b="1" dirty="0">
                <a:solidFill>
                  <a:srgbClr val="FFFF00"/>
                </a:solidFill>
                <a:latin typeface="Calibri" panose="020F0502020204030204" pitchFamily="34" charset="0"/>
                <a:cs typeface="Calibri" panose="020F0502020204030204" pitchFamily="34" charset="0"/>
              </a:rPr>
              <a:t> </a:t>
            </a:r>
            <a:r>
              <a:rPr lang="en-US" sz="2800" b="1" dirty="0" err="1">
                <a:solidFill>
                  <a:srgbClr val="FFFF00"/>
                </a:solidFill>
                <a:latin typeface="Calibri" panose="020F0502020204030204" pitchFamily="34" charset="0"/>
                <a:cs typeface="Calibri" panose="020F0502020204030204" pitchFamily="34" charset="0"/>
              </a:rPr>
              <a:t>dẫn</a:t>
            </a:r>
            <a:endParaRPr lang="en-US" sz="28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030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238663" y="1559745"/>
            <a:ext cx="7508968" cy="3046988"/>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200" b="1" u="sng" dirty="0" err="1">
                <a:solidFill>
                  <a:srgbClr val="FF0000"/>
                </a:solidFill>
                <a:latin typeface="Calibri" panose="020F0502020204030204" pitchFamily="34" charset="0"/>
                <a:cs typeface="Calibri" panose="020F0502020204030204" pitchFamily="34" charset="0"/>
              </a:rPr>
              <a:t>Dặn</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dò</a:t>
            </a:r>
            <a:r>
              <a:rPr lang="en-US" sz="3200" b="1" u="sng" dirty="0">
                <a:solidFill>
                  <a:srgbClr val="FF0000"/>
                </a:solidFill>
                <a:latin typeface="Calibri" panose="020F0502020204030204" pitchFamily="34" charset="0"/>
                <a:cs typeface="Calibri" panose="020F0502020204030204" pitchFamily="34" charset="0"/>
              </a:rPr>
              <a:t>:    </a:t>
            </a:r>
          </a:p>
          <a:p>
            <a:pPr marL="457200" indent="-457200" eaLnBrk="0" fontAlgn="base" hangingPunct="0">
              <a:spcBef>
                <a:spcPct val="50000"/>
              </a:spcBef>
              <a:spcAft>
                <a:spcPct val="0"/>
              </a:spcAft>
              <a:buFontTx/>
              <a:buChar char="-"/>
            </a:pPr>
            <a:r>
              <a:rPr lang="en-US" sz="3200" b="1" dirty="0" err="1">
                <a:solidFill>
                  <a:srgbClr val="000000"/>
                </a:solidFill>
                <a:latin typeface="Calibri" panose="020F0502020204030204" pitchFamily="34" charset="0"/>
                <a:cs typeface="Calibri" panose="020F0502020204030204" pitchFamily="34" charset="0"/>
              </a:rPr>
              <a:t>Học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thuộc</a:t>
            </a:r>
            <a:r>
              <a:rPr lang="en-US" sz="3200" b="1" dirty="0">
                <a:solidFill>
                  <a:srgbClr val="000000"/>
                </a:solidFill>
                <a:latin typeface="Calibri" panose="020F0502020204030204" pitchFamily="34" charset="0"/>
                <a:cs typeface="Calibri" panose="020F0502020204030204" pitchFamily="34" charset="0"/>
              </a:rPr>
              <a:t> </a:t>
            </a:r>
            <a:r>
              <a:rPr lang="en-US" sz="3200" b="1" i="1" dirty="0" err="1">
                <a:solidFill>
                  <a:srgbClr val="000000"/>
                </a:solidFill>
                <a:latin typeface="Calibri" panose="020F0502020204030204" pitchFamily="34" charset="0"/>
                <a:cs typeface="Calibri" panose="020F0502020204030204" pitchFamily="34" charset="0"/>
              </a:rPr>
              <a:t>ghi</a:t>
            </a:r>
            <a:r>
              <a:rPr lang="en-US" sz="3200" b="1" i="1" dirty="0">
                <a:solidFill>
                  <a:srgbClr val="000000"/>
                </a:solidFill>
                <a:latin typeface="Calibri" panose="020F0502020204030204" pitchFamily="34" charset="0"/>
                <a:cs typeface="Calibri" panose="020F0502020204030204" pitchFamily="34" charset="0"/>
              </a:rPr>
              <a:t> </a:t>
            </a:r>
            <a:r>
              <a:rPr lang="en-US" sz="3200" b="1" i="1" dirty="0" err="1">
                <a:solidFill>
                  <a:srgbClr val="000000"/>
                </a:solidFill>
                <a:latin typeface="Calibri" panose="020F0502020204030204" pitchFamily="34" charset="0"/>
                <a:cs typeface="Calibri" panose="020F0502020204030204" pitchFamily="34" charset="0"/>
              </a:rPr>
              <a:t>nhớ</a:t>
            </a:r>
            <a:r>
              <a:rPr lang="en-US" sz="3200" b="1" i="1" dirty="0">
                <a:solidFill>
                  <a:srgbClr val="000000"/>
                </a:solidFill>
                <a:latin typeface="Calibri" panose="020F0502020204030204" pitchFamily="34" charset="0"/>
                <a:cs typeface="Calibri" panose="020F0502020204030204" pitchFamily="34" charset="0"/>
              </a:rPr>
              <a:t> . </a:t>
            </a:r>
            <a:r>
              <a:rPr lang="en-US" sz="3200" b="1" i="1" dirty="0" err="1">
                <a:solidFill>
                  <a:srgbClr val="000000"/>
                </a:solidFill>
                <a:latin typeface="Calibri" panose="020F0502020204030204" pitchFamily="34" charset="0"/>
                <a:cs typeface="Calibri" panose="020F0502020204030204" pitchFamily="34" charset="0"/>
              </a:rPr>
              <a:t>Làm</a:t>
            </a:r>
            <a:r>
              <a:rPr lang="en-US" sz="3200" b="1" i="1" dirty="0">
                <a:solidFill>
                  <a:srgbClr val="000000"/>
                </a:solidFill>
                <a:latin typeface="Calibri" panose="020F0502020204030204" pitchFamily="34" charset="0"/>
                <a:cs typeface="Calibri" panose="020F0502020204030204" pitchFamily="34" charset="0"/>
              </a:rPr>
              <a:t> </a:t>
            </a:r>
            <a:r>
              <a:rPr lang="en-US" sz="3200" b="1" i="1" dirty="0" err="1">
                <a:solidFill>
                  <a:srgbClr val="000000"/>
                </a:solidFill>
                <a:latin typeface="Calibri" panose="020F0502020204030204" pitchFamily="34" charset="0"/>
                <a:cs typeface="Calibri" panose="020F0502020204030204" pitchFamily="34" charset="0"/>
              </a:rPr>
              <a:t>bài</a:t>
            </a:r>
            <a:r>
              <a:rPr lang="en-US" sz="3200" b="1" i="1" dirty="0">
                <a:solidFill>
                  <a:srgbClr val="000000"/>
                </a:solidFill>
                <a:latin typeface="Calibri" panose="020F0502020204030204" pitchFamily="34" charset="0"/>
                <a:cs typeface="Calibri" panose="020F0502020204030204" pitchFamily="34" charset="0"/>
              </a:rPr>
              <a:t> 2 </a:t>
            </a:r>
            <a:r>
              <a:rPr lang="en-US" sz="3200" b="1" i="1" dirty="0" err="1">
                <a:solidFill>
                  <a:srgbClr val="000000"/>
                </a:solidFill>
                <a:latin typeface="Calibri" panose="020F0502020204030204" pitchFamily="34" charset="0"/>
                <a:cs typeface="Calibri" panose="020F0502020204030204" pitchFamily="34" charset="0"/>
              </a:rPr>
              <a:t>cuối</a:t>
            </a:r>
            <a:r>
              <a:rPr lang="en-US" sz="3200" b="1" i="1" dirty="0">
                <a:solidFill>
                  <a:srgbClr val="000000"/>
                </a:solidFill>
                <a:latin typeface="Calibri" panose="020F0502020204030204" pitchFamily="34" charset="0"/>
                <a:cs typeface="Calibri" panose="020F0502020204030204" pitchFamily="34" charset="0"/>
              </a:rPr>
              <a:t> </a:t>
            </a:r>
            <a:r>
              <a:rPr lang="en-US" sz="3200" b="1" i="1" dirty="0" err="1">
                <a:solidFill>
                  <a:srgbClr val="000000"/>
                </a:solidFill>
                <a:latin typeface="Calibri" panose="020F0502020204030204" pitchFamily="34" charset="0"/>
                <a:cs typeface="Calibri" panose="020F0502020204030204" pitchFamily="34" charset="0"/>
              </a:rPr>
              <a:t>trang</a:t>
            </a:r>
            <a:r>
              <a:rPr lang="en-US" sz="3200" b="1" i="1" dirty="0">
                <a:solidFill>
                  <a:srgbClr val="000000"/>
                </a:solidFill>
                <a:latin typeface="Calibri" panose="020F0502020204030204" pitchFamily="34" charset="0"/>
                <a:cs typeface="Calibri" panose="020F0502020204030204" pitchFamily="34" charset="0"/>
              </a:rPr>
              <a:t> </a:t>
            </a:r>
            <a:r>
              <a:rPr lang="en-US" sz="3200" b="1" dirty="0">
                <a:solidFill>
                  <a:srgbClr val="000000"/>
                </a:solidFill>
                <a:latin typeface="Calibri" panose="020F0502020204030204" pitchFamily="34" charset="0"/>
                <a:cs typeface="Calibri" panose="020F0502020204030204" pitchFamily="34" charset="0"/>
              </a:rPr>
              <a:t>(SGK </a:t>
            </a:r>
            <a:r>
              <a:rPr lang="en-US" sz="3200" b="1" dirty="0" err="1">
                <a:solidFill>
                  <a:srgbClr val="000000"/>
                </a:solidFill>
                <a:latin typeface="Calibri" panose="020F0502020204030204" pitchFamily="34" charset="0"/>
                <a:cs typeface="Calibri" panose="020F0502020204030204" pitchFamily="34" charset="0"/>
              </a:rPr>
              <a:t>Tiếng</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việt</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trang</a:t>
            </a:r>
            <a:r>
              <a:rPr lang="en-US" sz="3200" b="1" dirty="0">
                <a:solidFill>
                  <a:srgbClr val="000000"/>
                </a:solidFill>
                <a:latin typeface="Calibri" panose="020F0502020204030204" pitchFamily="34" charset="0"/>
                <a:cs typeface="Calibri" panose="020F0502020204030204" pitchFamily="34" charset="0"/>
              </a:rPr>
              <a:t> 24)</a:t>
            </a:r>
          </a:p>
          <a:p>
            <a:pPr marL="457200" indent="-457200" eaLnBrk="0" fontAlgn="base" hangingPunct="0">
              <a:spcBef>
                <a:spcPct val="50000"/>
              </a:spcBef>
              <a:spcAft>
                <a:spcPct val="0"/>
              </a:spcAft>
              <a:buFontTx/>
              <a:buChar char="-"/>
            </a:pPr>
            <a:r>
              <a:rPr lang="en-US" sz="3200" b="1" dirty="0" err="1">
                <a:solidFill>
                  <a:srgbClr val="000000"/>
                </a:solidFill>
                <a:latin typeface="Calibri" panose="020F0502020204030204" pitchFamily="34" charset="0"/>
                <a:cs typeface="Calibri" panose="020F0502020204030204" pitchFamily="34" charset="0"/>
              </a:rPr>
              <a:t>Làm</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bài</a:t>
            </a:r>
            <a:r>
              <a:rPr lang="en-US" sz="3200" b="1" dirty="0">
                <a:solidFill>
                  <a:srgbClr val="000000"/>
                </a:solidFill>
                <a:latin typeface="Calibri" panose="020F0502020204030204" pitchFamily="34" charset="0"/>
                <a:cs typeface="Calibri" panose="020F0502020204030204" pitchFamily="34" charset="0"/>
              </a:rPr>
              <a:t> 1,2 – </a:t>
            </a:r>
            <a:r>
              <a:rPr lang="en-US" sz="3200" b="1" dirty="0" err="1">
                <a:solidFill>
                  <a:srgbClr val="000000"/>
                </a:solidFill>
                <a:latin typeface="Calibri" panose="020F0502020204030204" pitchFamily="34" charset="0"/>
                <a:cs typeface="Calibri" panose="020F0502020204030204" pitchFamily="34" charset="0"/>
              </a:rPr>
              <a:t>Phần</a:t>
            </a:r>
            <a:r>
              <a:rPr lang="en-US" sz="3200" b="1" dirty="0">
                <a:solidFill>
                  <a:srgbClr val="000000"/>
                </a:solidFill>
                <a:latin typeface="Calibri" panose="020F0502020204030204" pitchFamily="34" charset="0"/>
                <a:cs typeface="Calibri" panose="020F0502020204030204" pitchFamily="34" charset="0"/>
              </a:rPr>
              <a:t> </a:t>
            </a:r>
            <a:r>
              <a:rPr lang="en-US" sz="3200" b="1" i="1" dirty="0" err="1">
                <a:solidFill>
                  <a:srgbClr val="000000"/>
                </a:solidFill>
                <a:latin typeface="Calibri" panose="020F0502020204030204" pitchFamily="34" charset="0"/>
                <a:cs typeface="Calibri" panose="020F0502020204030204" pitchFamily="34" charset="0"/>
              </a:rPr>
              <a:t>Tập</a:t>
            </a:r>
            <a:r>
              <a:rPr lang="en-US" sz="3200" b="1" i="1" dirty="0">
                <a:solidFill>
                  <a:srgbClr val="000000"/>
                </a:solidFill>
                <a:latin typeface="Calibri" panose="020F0502020204030204" pitchFamily="34" charset="0"/>
                <a:cs typeface="Calibri" panose="020F0502020204030204" pitchFamily="34" charset="0"/>
              </a:rPr>
              <a:t> </a:t>
            </a:r>
            <a:r>
              <a:rPr lang="en-US" sz="3200" b="1" i="1" dirty="0" err="1">
                <a:solidFill>
                  <a:srgbClr val="000000"/>
                </a:solidFill>
                <a:latin typeface="Calibri" panose="020F0502020204030204" pitchFamily="34" charset="0"/>
                <a:cs typeface="Calibri" panose="020F0502020204030204" pitchFamily="34" charset="0"/>
              </a:rPr>
              <a:t>làm</a:t>
            </a:r>
            <a:r>
              <a:rPr lang="en-US" sz="3200" b="1" i="1" dirty="0">
                <a:solidFill>
                  <a:srgbClr val="000000"/>
                </a:solidFill>
                <a:latin typeface="Calibri" panose="020F0502020204030204" pitchFamily="34" charset="0"/>
                <a:cs typeface="Calibri" panose="020F0502020204030204" pitchFamily="34" charset="0"/>
              </a:rPr>
              <a:t> </a:t>
            </a:r>
            <a:r>
              <a:rPr lang="en-US" sz="3200" b="1" i="1" dirty="0" err="1">
                <a:solidFill>
                  <a:srgbClr val="000000"/>
                </a:solidFill>
                <a:latin typeface="Calibri" panose="020F0502020204030204" pitchFamily="34" charset="0"/>
                <a:cs typeface="Calibri" panose="020F0502020204030204" pitchFamily="34" charset="0"/>
              </a:rPr>
              <a:t>văn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Vở</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Thực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hành</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Tiếng</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Việt</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trang</a:t>
            </a:r>
            <a:r>
              <a:rPr lang="en-US" sz="3200" b="1" dirty="0">
                <a:solidFill>
                  <a:srgbClr val="000000"/>
                </a:solidFill>
                <a:latin typeface="Calibri" panose="020F0502020204030204" pitchFamily="34" charset="0"/>
                <a:cs typeface="Calibri" panose="020F0502020204030204" pitchFamily="34" charset="0"/>
              </a:rPr>
              <a:t> 19, 20) </a:t>
            </a:r>
          </a:p>
        </p:txBody>
      </p:sp>
    </p:spTree>
    <p:extLst>
      <p:ext uri="{BB962C8B-B14F-4D97-AF65-F5344CB8AC3E}">
        <p14:creationId xmlns:p14="http://schemas.microsoft.com/office/powerpoint/2010/main" val="2254226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CE01A-65EB-4E1F-B26B-ECD70B21B818}"/>
              </a:ext>
            </a:extLst>
          </p:cNvPr>
          <p:cNvSpPr txBox="1"/>
          <p:nvPr/>
        </p:nvSpPr>
        <p:spPr>
          <a:xfrm>
            <a:off x="822848" y="-187139"/>
            <a:ext cx="8687889" cy="3066234"/>
          </a:xfrm>
          <a:prstGeom prst="rect">
            <a:avLst/>
          </a:prstGeom>
          <a:noFill/>
        </p:spPr>
        <p:txBody>
          <a:bodyPr wrap="square" rtlCol="0">
            <a:prstTxWarp prst="textInflateTop">
              <a:avLst/>
            </a:prstTxWarp>
            <a:spAutoFit/>
          </a:bodyPr>
          <a:lstStyle/>
          <a:p>
            <a:pPr algn="ctr"/>
            <a:r>
              <a:rPr lang="en-US" sz="4000" dirty="0" err="1">
                <a:ln w="0"/>
                <a:solidFill>
                  <a:srgbClr val="7030A0"/>
                </a:solidFill>
                <a:effectLst>
                  <a:innerShdw blurRad="63500" dist="50800" dir="13500000">
                    <a:prstClr val="black">
                      <a:alpha val="50000"/>
                    </a:prstClr>
                  </a:innerShdw>
                  <a:reflection blurRad="6350" stA="53000" endA="300" endPos="35500" dir="5400000" sy="-90000" algn="bl" rotWithShape="0"/>
                </a:effectLst>
                <a:latin typeface="Times New Roman" panose="02020603050405020304" pitchFamily="18" charset="0"/>
                <a:cs typeface="Times New Roman" panose="02020603050405020304" pitchFamily="18" charset="0"/>
              </a:rPr>
              <a:t>Chúc</a:t>
            </a:r>
            <a:r>
              <a:rPr lang="en-US" sz="4000" dirty="0">
                <a:ln w="0"/>
                <a:solidFill>
                  <a:srgbClr val="7030A0"/>
                </a:solidFill>
                <a:effectLst>
                  <a:innerShdw blurRad="63500" dist="50800" dir="13500000">
                    <a:prstClr val="black">
                      <a:alpha val="50000"/>
                    </a:prstClr>
                  </a:inn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dirty="0" err="1">
                <a:ln w="0"/>
                <a:solidFill>
                  <a:srgbClr val="7030A0"/>
                </a:solidFill>
                <a:effectLst>
                  <a:innerShdw blurRad="63500" dist="50800" dir="13500000">
                    <a:prstClr val="black">
                      <a:alpha val="50000"/>
                    </a:prstClr>
                  </a:innerShdw>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000" dirty="0">
                <a:ln w="0"/>
                <a:solidFill>
                  <a:srgbClr val="7030A0"/>
                </a:solidFill>
                <a:effectLst>
                  <a:innerShdw blurRad="63500" dist="50800" dir="13500000">
                    <a:prstClr val="black">
                      <a:alpha val="50000"/>
                    </a:prstClr>
                  </a:inn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dirty="0" err="1">
                <a:ln w="0"/>
                <a:solidFill>
                  <a:srgbClr val="7030A0"/>
                </a:solidFill>
                <a:effectLst>
                  <a:innerShdw blurRad="63500" dist="50800" dir="13500000">
                    <a:prstClr val="black">
                      <a:alpha val="50000"/>
                    </a:prstClr>
                  </a:innerShdw>
                  <a:reflection blurRad="6350" stA="53000" endA="300" endPos="35500" dir="5400000" sy="-90000" algn="bl" rotWithShape="0"/>
                </a:effectLst>
                <a:latin typeface="Times New Roman" panose="02020603050405020304" pitchFamily="18" charset="0"/>
                <a:cs typeface="Times New Roman" panose="02020603050405020304" pitchFamily="18" charset="0"/>
              </a:rPr>
              <a:t>em</a:t>
            </a:r>
            <a:r>
              <a:rPr lang="en-US" sz="4000" dirty="0">
                <a:ln w="0"/>
                <a:solidFill>
                  <a:srgbClr val="7030A0"/>
                </a:solidFill>
                <a:effectLst>
                  <a:innerShdw blurRad="63500" dist="50800" dir="13500000">
                    <a:prstClr val="black">
                      <a:alpha val="50000"/>
                    </a:prstClr>
                  </a:inn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dirty="0" err="1">
                <a:ln w="0"/>
                <a:solidFill>
                  <a:srgbClr val="7030A0"/>
                </a:solidFill>
                <a:effectLst>
                  <a:innerShdw blurRad="63500" dist="50800" dir="13500000">
                    <a:prstClr val="black">
                      <a:alpha val="50000"/>
                    </a:prstClr>
                  </a:innerShdw>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000" dirty="0">
                <a:ln w="0"/>
                <a:solidFill>
                  <a:srgbClr val="7030A0"/>
                </a:solidFill>
                <a:effectLst>
                  <a:innerShdw blurRad="63500" dist="50800" dir="13500000">
                    <a:prstClr val="black">
                      <a:alpha val="50000"/>
                    </a:prstClr>
                  </a:innerShdw>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dirty="0" err="1">
                <a:ln w="0"/>
                <a:solidFill>
                  <a:srgbClr val="7030A0"/>
                </a:solidFill>
                <a:effectLst>
                  <a:innerShdw blurRad="63500" dist="50800" dir="13500000">
                    <a:prstClr val="black">
                      <a:alpha val="50000"/>
                    </a:prstClr>
                  </a:innerShdw>
                  <a:reflection blurRad="6350" stA="53000" endA="300" endPos="35500" dir="5400000" sy="-90000" algn="bl" rotWithShape="0"/>
                </a:effectLst>
                <a:latin typeface="Times New Roman" panose="02020603050405020304" pitchFamily="18" charset="0"/>
                <a:cs typeface="Times New Roman" panose="02020603050405020304" pitchFamily="18" charset="0"/>
              </a:rPr>
              <a:t>tốt</a:t>
            </a:r>
            <a:r>
              <a:rPr lang="en-US" sz="4000" dirty="0">
                <a:ln w="0"/>
                <a:solidFill>
                  <a:srgbClr val="7030A0"/>
                </a:solidFill>
                <a:effectLst>
                  <a:innerShdw blurRad="63500" dist="50800" dir="13500000">
                    <a:prstClr val="black">
                      <a:alpha val="50000"/>
                    </a:prstClr>
                  </a:innerShdw>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pic>
        <p:nvPicPr>
          <p:cNvPr id="4" name="图片 1">
            <a:extLst>
              <a:ext uri="{FF2B5EF4-FFF2-40B4-BE49-F238E27FC236}">
                <a16:creationId xmlns:a16="http://schemas.microsoft.com/office/drawing/2014/main" id="{3F791F73-F3BE-48F6-9807-37D2706B8D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8009"/>
          <a:stretch/>
        </p:blipFill>
        <p:spPr>
          <a:xfrm>
            <a:off x="0" y="2879095"/>
            <a:ext cx="12192000" cy="3978905"/>
          </a:xfrm>
          <a:prstGeom prst="rect">
            <a:avLst/>
          </a:prstGeom>
        </p:spPr>
      </p:pic>
    </p:spTree>
    <p:extLst>
      <p:ext uri="{BB962C8B-B14F-4D97-AF65-F5344CB8AC3E}">
        <p14:creationId xmlns:p14="http://schemas.microsoft.com/office/powerpoint/2010/main" val="6552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27017" y="122435"/>
            <a:ext cx="10032275" cy="2087563"/>
          </a:xfrm>
          <a:prstGeom prst="irregularSeal2">
            <a:avLst/>
          </a:prstGeom>
          <a:solidFill>
            <a:srgbClr val="FFFF00"/>
          </a:solidFill>
          <a:ln w="9525">
            <a:solidFill>
              <a:schemeClr val="tx1"/>
            </a:solidFill>
            <a:miter lim="800000"/>
            <a:headEnd/>
            <a:tailEnd/>
          </a:ln>
        </p:spPr>
        <p:txBody>
          <a:bodyPr wrap="none" anchor="ctr"/>
          <a:lstStyle/>
          <a:p>
            <a:pPr algn="ctr"/>
            <a:r>
              <a:rPr lang="en-US" sz="3600" b="1" dirty="0">
                <a:solidFill>
                  <a:srgbClr val="003399"/>
                </a:solidFill>
                <a:latin typeface="Calibri" panose="020F0502020204030204" pitchFamily="34" charset="0"/>
                <a:cs typeface="Calibri" panose="020F0502020204030204" pitchFamily="34" charset="0"/>
              </a:rPr>
              <a:t>KHỞI ĐỘNG</a:t>
            </a:r>
          </a:p>
        </p:txBody>
      </p:sp>
      <p:sp>
        <p:nvSpPr>
          <p:cNvPr id="5" name="Text Box 6"/>
          <p:cNvSpPr txBox="1">
            <a:spLocks noChangeArrowheads="1"/>
          </p:cNvSpPr>
          <p:nvPr/>
        </p:nvSpPr>
        <p:spPr bwMode="auto">
          <a:xfrm>
            <a:off x="901339" y="2095963"/>
            <a:ext cx="8843163" cy="646331"/>
          </a:xfrm>
          <a:prstGeom prst="rect">
            <a:avLst/>
          </a:prstGeom>
          <a:noFill/>
          <a:ln w="9525">
            <a:noFill/>
            <a:miter lim="800000"/>
            <a:headEnd/>
            <a:tailEnd/>
          </a:ln>
        </p:spPr>
        <p:txBody>
          <a:bodyPr wrap="square">
            <a:spAutoFit/>
          </a:bodyPr>
          <a:lstStyle/>
          <a:p>
            <a:pPr>
              <a:spcBef>
                <a:spcPct val="50000"/>
              </a:spcBef>
            </a:pPr>
            <a:r>
              <a:rPr lang="en-US" sz="3600" b="1" dirty="0">
                <a:latin typeface="Calibri" panose="020F0502020204030204" pitchFamily="34" charset="0"/>
                <a:cs typeface="Calibri" panose="020F0502020204030204" pitchFamily="34" charset="0"/>
              </a:rPr>
              <a:t>1) </a:t>
            </a:r>
            <a:r>
              <a:rPr lang="en-US" sz="3600" b="1" dirty="0" err="1">
                <a:latin typeface="Calibri" panose="020F0502020204030204" pitchFamily="34" charset="0"/>
                <a:cs typeface="Calibri" panose="020F0502020204030204" pitchFamily="34" charset="0"/>
              </a:rPr>
              <a:t>Khi</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kể</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chuyện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em</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cần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lưu</a:t>
            </a:r>
            <a:r>
              <a:rPr lang="en-US" sz="3600" b="1" dirty="0">
                <a:latin typeface="Calibri" panose="020F0502020204030204" pitchFamily="34" charset="0"/>
                <a:cs typeface="Calibri" panose="020F0502020204030204" pitchFamily="34" charset="0"/>
              </a:rPr>
              <a:t> ý </a:t>
            </a:r>
            <a:r>
              <a:rPr lang="en-US" sz="3600" b="1" dirty="0" err="1">
                <a:latin typeface="Calibri" panose="020F0502020204030204" pitchFamily="34" charset="0"/>
                <a:cs typeface="Calibri" panose="020F0502020204030204" pitchFamily="34" charset="0"/>
              </a:rPr>
              <a:t>điều</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gì</a:t>
            </a:r>
            <a:r>
              <a:rPr lang="en-US" sz="3600" b="1" dirty="0">
                <a:latin typeface="Calibri" panose="020F0502020204030204" pitchFamily="34" charset="0"/>
                <a:cs typeface="Calibri" panose="020F0502020204030204" pitchFamily="34" charset="0"/>
              </a:rPr>
              <a:t> ?</a:t>
            </a:r>
          </a:p>
        </p:txBody>
      </p:sp>
      <p:sp>
        <p:nvSpPr>
          <p:cNvPr id="6" name="Hình Chữ nhật 10"/>
          <p:cNvSpPr/>
          <p:nvPr/>
        </p:nvSpPr>
        <p:spPr>
          <a:xfrm>
            <a:off x="304801" y="2728321"/>
            <a:ext cx="9910355" cy="2308324"/>
          </a:xfrm>
          <a:prstGeom prst="rect">
            <a:avLst/>
          </a:prstGeom>
        </p:spPr>
        <p:txBody>
          <a:bodyPr wrap="square">
            <a:spAutoFit/>
          </a:bodyPr>
          <a:lstStyle/>
          <a:p>
            <a:pPr>
              <a:defRPr/>
            </a:pPr>
            <a:r>
              <a:rPr lang="en-US" sz="3600" b="1" dirty="0" err="1">
                <a:solidFill>
                  <a:schemeClr val="accent1">
                    <a:lumMod val="50000"/>
                  </a:schemeClr>
                </a:solidFill>
                <a:latin typeface="Calibri" panose="020F0502020204030204" pitchFamily="34" charset="0"/>
                <a:cs typeface="Calibri" panose="020F0502020204030204" pitchFamily="34" charset="0"/>
              </a:rPr>
              <a:t>Khi</a:t>
            </a:r>
            <a:r>
              <a:rPr lang="en-US" sz="3600" b="1" dirty="0">
                <a:solidFill>
                  <a:schemeClr val="accent1">
                    <a:lumMod val="50000"/>
                  </a:schemeClr>
                </a:solidFill>
                <a:latin typeface="Calibri" panose="020F0502020204030204" pitchFamily="34" charset="0"/>
                <a:cs typeface="Calibri" panose="020F0502020204030204" pitchFamily="34" charset="0"/>
              </a:rPr>
              <a:t> </a:t>
            </a:r>
            <a:r>
              <a:rPr lang="en-US" sz="3600" b="1" dirty="0" err="1">
                <a:solidFill>
                  <a:schemeClr val="accent1">
                    <a:lumMod val="50000"/>
                  </a:schemeClr>
                </a:solidFill>
                <a:latin typeface="Calibri" panose="020F0502020204030204" pitchFamily="34" charset="0"/>
                <a:cs typeface="Calibri" panose="020F0502020204030204" pitchFamily="34" charset="0"/>
              </a:rPr>
              <a:t>kể</a:t>
            </a:r>
            <a:r>
              <a:rPr lang="en-US" sz="3600" b="1" dirty="0">
                <a:solidFill>
                  <a:schemeClr val="accent1">
                    <a:lumMod val="50000"/>
                  </a:schemeClr>
                </a:solidFill>
                <a:latin typeface="Calibri" panose="020F0502020204030204" pitchFamily="34" charset="0"/>
                <a:cs typeface="Calibri" panose="020F0502020204030204" pitchFamily="34" charset="0"/>
              </a:rPr>
              <a:t> </a:t>
            </a:r>
            <a:r>
              <a:rPr lang="en-US" sz="3600" b="1" dirty="0" err="1">
                <a:solidFill>
                  <a:schemeClr val="accent1">
                    <a:lumMod val="50000"/>
                  </a:schemeClr>
                </a:solidFill>
                <a:latin typeface="Calibri" panose="020F0502020204030204" pitchFamily="34" charset="0"/>
                <a:cs typeface="Calibri" panose="020F0502020204030204" pitchFamily="34" charset="0"/>
              </a:rPr>
              <a:t>chuyện</a:t>
            </a:r>
            <a:r>
              <a:rPr lang="en-US" sz="3600" b="1" dirty="0">
                <a:solidFill>
                  <a:schemeClr val="accent1">
                    <a:lumMod val="50000"/>
                  </a:schemeClr>
                </a:solidFill>
                <a:latin typeface="Calibri" panose="020F0502020204030204" pitchFamily="34" charset="0"/>
                <a:cs typeface="Calibri" panose="020F0502020204030204" pitchFamily="34" charset="0"/>
              </a:rPr>
              <a:t> </a:t>
            </a:r>
            <a:r>
              <a:rPr lang="en-US" sz="3600" b="1" dirty="0" err="1">
                <a:solidFill>
                  <a:schemeClr val="accent1">
                    <a:lumMod val="50000"/>
                  </a:schemeClr>
                </a:solidFill>
                <a:latin typeface="Calibri" panose="020F0502020204030204" pitchFamily="34" charset="0"/>
                <a:cs typeface="Calibri" panose="020F0502020204030204" pitchFamily="34" charset="0"/>
              </a:rPr>
              <a:t>cần</a:t>
            </a:r>
            <a:r>
              <a:rPr lang="en-US" sz="3600" b="1" dirty="0">
                <a:solidFill>
                  <a:schemeClr val="accent1">
                    <a:lumMod val="50000"/>
                  </a:schemeClr>
                </a:solidFill>
                <a:latin typeface="Calibri" panose="020F0502020204030204" pitchFamily="34" charset="0"/>
                <a:cs typeface="Calibri" panose="020F0502020204030204" pitchFamily="34" charset="0"/>
              </a:rPr>
              <a:t> </a:t>
            </a:r>
            <a:r>
              <a:rPr lang="en-US" sz="3600" b="1" dirty="0" err="1">
                <a:solidFill>
                  <a:schemeClr val="accent1">
                    <a:lumMod val="50000"/>
                  </a:schemeClr>
                </a:solidFill>
                <a:latin typeface="Calibri" panose="020F0502020204030204" pitchFamily="34" charset="0"/>
                <a:cs typeface="Calibri" panose="020F0502020204030204" pitchFamily="34" charset="0"/>
              </a:rPr>
              <a:t>chú</a:t>
            </a:r>
            <a:r>
              <a:rPr lang="en-US" sz="3600" b="1" dirty="0">
                <a:solidFill>
                  <a:schemeClr val="accent1">
                    <a:lumMod val="50000"/>
                  </a:schemeClr>
                </a:solidFill>
                <a:latin typeface="Calibri" panose="020F0502020204030204" pitchFamily="34" charset="0"/>
                <a:cs typeface="Calibri" panose="020F0502020204030204" pitchFamily="34" charset="0"/>
              </a:rPr>
              <a:t> ý </a:t>
            </a:r>
            <a:r>
              <a:rPr lang="en-US" sz="3600" dirty="0">
                <a:solidFill>
                  <a:schemeClr val="accent1">
                    <a:lumMod val="50000"/>
                  </a:schemeClr>
                </a:solidFill>
                <a:latin typeface="Calibri" panose="020F0502020204030204" pitchFamily="34" charset="0"/>
                <a:cs typeface="Calibri" panose="020F0502020204030204" pitchFamily="34" charset="0"/>
              </a:rPr>
              <a:t>:</a:t>
            </a:r>
          </a:p>
          <a:p>
            <a:pPr>
              <a:defRPr/>
            </a:pPr>
            <a:r>
              <a:rPr lang="en-US" sz="3600" dirty="0">
                <a:solidFill>
                  <a:schemeClr val="accent1">
                    <a:lumMod val="50000"/>
                  </a:schemeClr>
                </a:solidFill>
                <a:latin typeface="Calibri" panose="020F0502020204030204" pitchFamily="34" charset="0"/>
                <a:cs typeface="Calibri" panose="020F0502020204030204" pitchFamily="34" charset="0"/>
              </a:rPr>
              <a:t>- </a:t>
            </a:r>
            <a:r>
              <a:rPr lang="en-US" sz="3600" dirty="0" err="1">
                <a:solidFill>
                  <a:schemeClr val="accent1">
                    <a:lumMod val="50000"/>
                  </a:schemeClr>
                </a:solidFill>
                <a:latin typeface="Calibri" panose="020F0502020204030204" pitchFamily="34" charset="0"/>
                <a:cs typeface="Calibri" panose="020F0502020204030204" pitchFamily="34" charset="0"/>
              </a:rPr>
              <a:t>Chọn</a:t>
            </a:r>
            <a:r>
              <a:rPr lang="en-US" sz="3600" dirty="0">
                <a:solidFill>
                  <a:schemeClr val="accent1">
                    <a:lumMod val="50000"/>
                  </a:schemeClr>
                </a:solidFill>
                <a:latin typeface="Calibri" panose="020F0502020204030204" pitchFamily="34" charset="0"/>
                <a:cs typeface="Calibri" panose="020F0502020204030204" pitchFamily="34" charset="0"/>
              </a:rPr>
              <a:t> </a:t>
            </a:r>
            <a:r>
              <a:rPr lang="en-US" sz="3600" dirty="0" err="1">
                <a:solidFill>
                  <a:schemeClr val="accent1">
                    <a:lumMod val="50000"/>
                  </a:schemeClr>
                </a:solidFill>
                <a:latin typeface="Calibri" panose="020F0502020204030204" pitchFamily="34" charset="0"/>
                <a:cs typeface="Calibri" panose="020F0502020204030204" pitchFamily="34" charset="0"/>
              </a:rPr>
              <a:t>kể</a:t>
            </a:r>
            <a:r>
              <a:rPr lang="en-US" sz="3600" dirty="0">
                <a:solidFill>
                  <a:schemeClr val="accent1">
                    <a:lumMod val="50000"/>
                  </a:schemeClr>
                </a:solidFill>
                <a:latin typeface="Calibri" panose="020F0502020204030204" pitchFamily="34" charset="0"/>
                <a:cs typeface="Calibri" panose="020F0502020204030204" pitchFamily="34" charset="0"/>
              </a:rPr>
              <a:t> </a:t>
            </a:r>
            <a:r>
              <a:rPr lang="en-US" sz="3600" dirty="0" err="1">
                <a:solidFill>
                  <a:schemeClr val="accent1">
                    <a:lumMod val="50000"/>
                  </a:schemeClr>
                </a:solidFill>
                <a:latin typeface="Calibri" panose="020F0502020204030204" pitchFamily="34" charset="0"/>
                <a:cs typeface="Calibri" panose="020F0502020204030204" pitchFamily="34" charset="0"/>
              </a:rPr>
              <a:t>những</a:t>
            </a:r>
            <a:r>
              <a:rPr lang="en-US" sz="3600" dirty="0">
                <a:solidFill>
                  <a:schemeClr val="accent1">
                    <a:lumMod val="50000"/>
                  </a:schemeClr>
                </a:solidFill>
                <a:latin typeface="Calibri" panose="020F0502020204030204" pitchFamily="34" charset="0"/>
                <a:cs typeface="Calibri" panose="020F0502020204030204" pitchFamily="34" charset="0"/>
              </a:rPr>
              <a:t> </a:t>
            </a:r>
            <a:r>
              <a:rPr lang="en-US" sz="3600" dirty="0" err="1">
                <a:solidFill>
                  <a:schemeClr val="accent1">
                    <a:lumMod val="50000"/>
                  </a:schemeClr>
                </a:solidFill>
                <a:latin typeface="Calibri" panose="020F0502020204030204" pitchFamily="34" charset="0"/>
                <a:cs typeface="Calibri" panose="020F0502020204030204" pitchFamily="34" charset="0"/>
              </a:rPr>
              <a:t>hành</a:t>
            </a:r>
            <a:r>
              <a:rPr lang="en-US" sz="3600" dirty="0">
                <a:solidFill>
                  <a:schemeClr val="accent1">
                    <a:lumMod val="50000"/>
                  </a:schemeClr>
                </a:solidFill>
                <a:latin typeface="Calibri" panose="020F0502020204030204" pitchFamily="34" charset="0"/>
                <a:cs typeface="Calibri" panose="020F0502020204030204" pitchFamily="34" charset="0"/>
              </a:rPr>
              <a:t> </a:t>
            </a:r>
            <a:r>
              <a:rPr lang="en-US" sz="3600" dirty="0" err="1">
                <a:solidFill>
                  <a:schemeClr val="accent1">
                    <a:lumMod val="50000"/>
                  </a:schemeClr>
                </a:solidFill>
                <a:latin typeface="Calibri" panose="020F0502020204030204" pitchFamily="34" charset="0"/>
                <a:cs typeface="Calibri" panose="020F0502020204030204" pitchFamily="34" charset="0"/>
              </a:rPr>
              <a:t>động</a:t>
            </a:r>
            <a:r>
              <a:rPr lang="en-US" sz="3600" dirty="0">
                <a:solidFill>
                  <a:schemeClr val="accent1">
                    <a:lumMod val="50000"/>
                  </a:schemeClr>
                </a:solidFill>
                <a:latin typeface="Calibri" panose="020F0502020204030204" pitchFamily="34" charset="0"/>
                <a:cs typeface="Calibri" panose="020F0502020204030204" pitchFamily="34" charset="0"/>
              </a:rPr>
              <a:t> </a:t>
            </a:r>
            <a:r>
              <a:rPr lang="en-US" sz="3600" dirty="0" err="1">
                <a:solidFill>
                  <a:schemeClr val="accent1">
                    <a:lumMod val="50000"/>
                  </a:schemeClr>
                </a:solidFill>
                <a:latin typeface="Calibri" panose="020F0502020204030204" pitchFamily="34" charset="0"/>
                <a:cs typeface="Calibri" panose="020F0502020204030204" pitchFamily="34" charset="0"/>
              </a:rPr>
              <a:t>tiêu</a:t>
            </a:r>
            <a:r>
              <a:rPr lang="en-US" sz="3600" dirty="0">
                <a:solidFill>
                  <a:schemeClr val="accent1">
                    <a:lumMod val="50000"/>
                  </a:schemeClr>
                </a:solidFill>
                <a:latin typeface="Calibri" panose="020F0502020204030204" pitchFamily="34" charset="0"/>
                <a:cs typeface="Calibri" panose="020F0502020204030204" pitchFamily="34" charset="0"/>
              </a:rPr>
              <a:t> </a:t>
            </a:r>
            <a:r>
              <a:rPr lang="en-US" sz="3600" dirty="0" err="1">
                <a:solidFill>
                  <a:schemeClr val="accent1">
                    <a:lumMod val="50000"/>
                  </a:schemeClr>
                </a:solidFill>
                <a:latin typeface="Calibri" panose="020F0502020204030204" pitchFamily="34" charset="0"/>
                <a:cs typeface="Calibri" panose="020F0502020204030204" pitchFamily="34" charset="0"/>
              </a:rPr>
              <a:t>biểu</a:t>
            </a:r>
            <a:r>
              <a:rPr lang="en-US" sz="3600" dirty="0">
                <a:solidFill>
                  <a:schemeClr val="accent1">
                    <a:lumMod val="50000"/>
                  </a:schemeClr>
                </a:solidFill>
                <a:latin typeface="Calibri" panose="020F0502020204030204" pitchFamily="34" charset="0"/>
                <a:cs typeface="Calibri" panose="020F0502020204030204" pitchFamily="34" charset="0"/>
              </a:rPr>
              <a:t> </a:t>
            </a:r>
            <a:r>
              <a:rPr lang="en-US" sz="3600" dirty="0" err="1">
                <a:solidFill>
                  <a:schemeClr val="accent1">
                    <a:lumMod val="50000"/>
                  </a:schemeClr>
                </a:solidFill>
                <a:latin typeface="Calibri" panose="020F0502020204030204" pitchFamily="34" charset="0"/>
                <a:cs typeface="Calibri" panose="020F0502020204030204" pitchFamily="34" charset="0"/>
              </a:rPr>
              <a:t>của</a:t>
            </a:r>
            <a:r>
              <a:rPr lang="en-US" sz="3600" dirty="0">
                <a:solidFill>
                  <a:schemeClr val="accent1">
                    <a:lumMod val="50000"/>
                  </a:schemeClr>
                </a:solidFill>
                <a:latin typeface="Calibri" panose="020F0502020204030204" pitchFamily="34" charset="0"/>
                <a:cs typeface="Calibri" panose="020F0502020204030204" pitchFamily="34" charset="0"/>
              </a:rPr>
              <a:t> </a:t>
            </a:r>
            <a:r>
              <a:rPr lang="en-US" sz="3600" dirty="0" err="1">
                <a:solidFill>
                  <a:schemeClr val="accent1">
                    <a:lumMod val="50000"/>
                  </a:schemeClr>
                </a:solidFill>
                <a:latin typeface="Calibri" panose="020F0502020204030204" pitchFamily="34" charset="0"/>
                <a:cs typeface="Calibri" panose="020F0502020204030204" pitchFamily="34" charset="0"/>
              </a:rPr>
              <a:t>nhân</a:t>
            </a:r>
            <a:r>
              <a:rPr lang="en-US" sz="3600" dirty="0">
                <a:solidFill>
                  <a:schemeClr val="accent1">
                    <a:lumMod val="50000"/>
                  </a:schemeClr>
                </a:solidFill>
                <a:latin typeface="Calibri" panose="020F0502020204030204" pitchFamily="34" charset="0"/>
                <a:cs typeface="Calibri" panose="020F0502020204030204" pitchFamily="34" charset="0"/>
              </a:rPr>
              <a:t> </a:t>
            </a:r>
            <a:r>
              <a:rPr lang="en-US" sz="3600" dirty="0" err="1">
                <a:solidFill>
                  <a:schemeClr val="accent1">
                    <a:lumMod val="50000"/>
                  </a:schemeClr>
                </a:solidFill>
                <a:latin typeface="Calibri" panose="020F0502020204030204" pitchFamily="34" charset="0"/>
                <a:cs typeface="Calibri" panose="020F0502020204030204" pitchFamily="34" charset="0"/>
              </a:rPr>
              <a:t>vật</a:t>
            </a:r>
            <a:r>
              <a:rPr lang="en-US" sz="3600" dirty="0">
                <a:solidFill>
                  <a:schemeClr val="accent1">
                    <a:lumMod val="50000"/>
                  </a:schemeClr>
                </a:solidFill>
                <a:latin typeface="Calibri" panose="020F0502020204030204" pitchFamily="34" charset="0"/>
                <a:cs typeface="Calibri" panose="020F0502020204030204" pitchFamily="34" charset="0"/>
              </a:rPr>
              <a:t>.</a:t>
            </a:r>
          </a:p>
          <a:p>
            <a:pPr>
              <a:defRPr/>
            </a:pPr>
            <a:r>
              <a:rPr lang="en-US" sz="3600" dirty="0">
                <a:solidFill>
                  <a:schemeClr val="accent1">
                    <a:lumMod val="50000"/>
                  </a:schemeClr>
                </a:solidFill>
                <a:latin typeface="Calibri" panose="020F0502020204030204" pitchFamily="34" charset="0"/>
                <a:cs typeface="Calibri" panose="020F0502020204030204" pitchFamily="34" charset="0"/>
              </a:rPr>
              <a:t> - Thông thường, nếu hành động nào xảy ra trước thì kể trước,hành động nào xảy ra sau thì kể sau.</a:t>
            </a:r>
          </a:p>
        </p:txBody>
      </p:sp>
    </p:spTree>
    <p:extLst>
      <p:ext uri="{BB962C8B-B14F-4D97-AF65-F5344CB8AC3E}">
        <p14:creationId xmlns:p14="http://schemas.microsoft.com/office/powerpoint/2010/main" val="392056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gray">
          <a:xfrm>
            <a:off x="218365" y="652038"/>
            <a:ext cx="9956799" cy="48558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20000"/>
              </a:spcBef>
              <a:spcAft>
                <a:spcPct val="0"/>
              </a:spcAft>
              <a:defRPr/>
            </a:pPr>
            <a:r>
              <a:rPr lang="en-US" sz="3200" b="1" kern="0" dirty="0" err="1">
                <a:solidFill>
                  <a:schemeClr val="accent1">
                    <a:lumMod val="50000"/>
                  </a:schemeClr>
                </a:solidFill>
                <a:latin typeface="Calibri" panose="020F0502020204030204" pitchFamily="34" charset="0"/>
                <a:cs typeface="Calibri" panose="020F0502020204030204" pitchFamily="34" charset="0"/>
              </a:rPr>
              <a:t>I.Nhận</a:t>
            </a:r>
            <a:r>
              <a:rPr lang="en-US" sz="3200" b="1" kern="0" dirty="0">
                <a:solidFill>
                  <a:schemeClr val="accent1">
                    <a:lumMod val="50000"/>
                  </a:schemeClr>
                </a:solidFill>
                <a:latin typeface="Calibri" panose="020F0502020204030204" pitchFamily="34" charset="0"/>
                <a:cs typeface="Calibri" panose="020F0502020204030204" pitchFamily="34" charset="0"/>
              </a:rPr>
              <a:t> xét:</a:t>
            </a:r>
          </a:p>
          <a:p>
            <a:pPr marL="812800" indent="-812800" algn="just" fontAlgn="base">
              <a:spcBef>
                <a:spcPct val="20000"/>
              </a:spcBef>
              <a:spcAft>
                <a:spcPct val="0"/>
              </a:spcAft>
              <a:defRPr/>
            </a:pPr>
            <a:r>
              <a:rPr lang="en-US" sz="3200" kern="0" dirty="0">
                <a:solidFill>
                  <a:srgbClr val="CC3300"/>
                </a:solidFill>
                <a:latin typeface="Calibri" panose="020F0502020204030204" pitchFamily="34" charset="0"/>
                <a:cs typeface="Calibri" panose="020F0502020204030204" pitchFamily="34" charset="0"/>
              </a:rPr>
              <a:t>        </a:t>
            </a:r>
            <a:r>
              <a:rPr lang="en-US" sz="3200" b="1" kern="0" dirty="0">
                <a:latin typeface="Calibri" panose="020F0502020204030204" pitchFamily="34" charset="0"/>
                <a:cs typeface="Calibri" panose="020F0502020204030204" pitchFamily="34" charset="0"/>
              </a:rPr>
              <a:t>Đọc đoạn văn sau và trả lời câu hỏi:</a:t>
            </a:r>
          </a:p>
          <a:p>
            <a:pPr marL="812800" indent="-812800" fontAlgn="base">
              <a:spcBef>
                <a:spcPct val="20000"/>
              </a:spcBef>
              <a:spcAft>
                <a:spcPct val="0"/>
              </a:spcAft>
              <a:defRPr/>
            </a:pPr>
            <a:r>
              <a:rPr lang="en-US" sz="3200" kern="0" dirty="0">
                <a:solidFill>
                  <a:srgbClr val="00B050"/>
                </a:solidFill>
                <a:latin typeface="Calibri" panose="020F0502020204030204" pitchFamily="34" charset="0"/>
                <a:cs typeface="Calibri" panose="020F0502020204030204" pitchFamily="34" charset="0"/>
              </a:rPr>
              <a:t>               </a:t>
            </a:r>
            <a:r>
              <a:rPr lang="en-US" sz="3200" b="1" kern="0" dirty="0">
                <a:solidFill>
                  <a:srgbClr val="00B050"/>
                </a:solidFill>
                <a:latin typeface="Calibri" panose="020F0502020204030204" pitchFamily="34" charset="0"/>
                <a:cs typeface="Calibri" panose="020F0502020204030204" pitchFamily="34" charset="0"/>
              </a:rPr>
              <a:t>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khoẻ cũng chẳng bay được xa. Tôi đến gần, chị Nhà Trò vẫn khóc.</a:t>
            </a:r>
          </a:p>
          <a:p>
            <a:pPr marL="812800" indent="-812800" fontAlgn="base">
              <a:spcBef>
                <a:spcPct val="20000"/>
              </a:spcBef>
              <a:spcAft>
                <a:spcPct val="0"/>
              </a:spcAft>
              <a:defRPr/>
            </a:pPr>
            <a:r>
              <a:rPr lang="en-US" sz="3200" b="1" kern="0" dirty="0">
                <a:solidFill>
                  <a:srgbClr val="00B050"/>
                </a:solidFill>
                <a:latin typeface="Calibri" panose="020F0502020204030204" pitchFamily="34" charset="0"/>
                <a:cs typeface="Calibri" panose="020F0502020204030204" pitchFamily="34" charset="0"/>
              </a:rPr>
              <a:t>                                                            </a:t>
            </a:r>
            <a:r>
              <a:rPr lang="en-US" sz="3200" b="1" i="1" kern="0" dirty="0">
                <a:solidFill>
                  <a:srgbClr val="00B050"/>
                </a:solidFill>
                <a:latin typeface="Calibri" panose="020F0502020204030204" pitchFamily="34" charset="0"/>
                <a:cs typeface="Calibri" panose="020F0502020204030204" pitchFamily="34" charset="0"/>
              </a:rPr>
              <a:t>Theo Tô Hoài</a:t>
            </a:r>
          </a:p>
          <a:p>
            <a:pPr marL="812800" indent="-812800" algn="ctr" fontAlgn="base">
              <a:spcBef>
                <a:spcPct val="20000"/>
              </a:spcBef>
              <a:spcAft>
                <a:spcPct val="0"/>
              </a:spcAft>
              <a:defRPr/>
            </a:pPr>
            <a:endParaRPr lang="en-US" sz="3200" kern="0" dirty="0">
              <a:solidFill>
                <a:srgbClr val="66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4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bwMode="auto">
          <a:xfrm>
            <a:off x="2839305" y="4287448"/>
            <a:ext cx="2985362" cy="338138"/>
          </a:xfrm>
          <a:prstGeom prst="rect">
            <a:avLst/>
          </a:prstGeom>
          <a:noFill/>
        </p:spPr>
        <p:txBody>
          <a:bodyPr wrap="square">
            <a:spAutoFit/>
          </a:bodyPr>
          <a:lstStyle/>
          <a:p>
            <a:pPr eaLnBrk="0" fontAlgn="base" hangingPunct="0">
              <a:spcBef>
                <a:spcPct val="0"/>
              </a:spcBef>
              <a:spcAft>
                <a:spcPct val="0"/>
              </a:spcAft>
              <a:buSzPct val="80000"/>
              <a:buFont typeface="Arial" pitchFamily="34" charset="0"/>
              <a:buChar char="•"/>
              <a:defRPr/>
            </a:pPr>
            <a:r>
              <a:rPr lang="en-US" sz="1600" kern="0" dirty="0">
                <a:solidFill>
                  <a:prstClr val="black"/>
                </a:solidFill>
                <a:latin typeface="Calibri" panose="020F0502020204030204" pitchFamily="34" charset="0"/>
                <a:cs typeface="Calibri" panose="020F0502020204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011464008"/>
              </p:ext>
            </p:extLst>
          </p:nvPr>
        </p:nvGraphicFramePr>
        <p:xfrm>
          <a:off x="354799" y="1004736"/>
          <a:ext cx="10032664" cy="5390692"/>
        </p:xfrm>
        <a:graphic>
          <a:graphicData uri="http://schemas.openxmlformats.org/drawingml/2006/table">
            <a:tbl>
              <a:tblPr firstRow="1" bandRow="1">
                <a:tableStyleId>{5DA37D80-6434-44D0-A028-1B22A696006F}</a:tableStyleId>
              </a:tblPr>
              <a:tblGrid>
                <a:gridCol w="10032664">
                  <a:extLst>
                    <a:ext uri="{9D8B030D-6E8A-4147-A177-3AD203B41FA5}">
                      <a16:colId xmlns:a16="http://schemas.microsoft.com/office/drawing/2014/main" val="20000"/>
                    </a:ext>
                  </a:extLst>
                </a:gridCol>
              </a:tblGrid>
              <a:tr h="2511188">
                <a:tc>
                  <a:txBody>
                    <a:bodyPr/>
                    <a:lstStyle/>
                    <a:p>
                      <a:pPr>
                        <a:lnSpc>
                          <a:spcPct val="200000"/>
                        </a:lnSpc>
                      </a:pPr>
                      <a:r>
                        <a:rPr lang="en-US" sz="2800" dirty="0">
                          <a:latin typeface="Calibri" panose="020F0502020204030204" pitchFamily="34" charset="0"/>
                          <a:cs typeface="Calibri" panose="020F0502020204030204" pitchFamily="34" charset="0"/>
                        </a:rPr>
                        <a:t> 1. </a:t>
                      </a:r>
                      <a:r>
                        <a:rPr lang="en-US" sz="2800" dirty="0" err="1">
                          <a:latin typeface="Calibri" panose="020F0502020204030204" pitchFamily="34" charset="0"/>
                          <a:cs typeface="Calibri" panose="020F0502020204030204" pitchFamily="34" charset="0"/>
                        </a:rPr>
                        <a:t>Ghi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vắn</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tắt</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đ</a:t>
                      </a:r>
                      <a:r>
                        <a:rPr lang="en-US" sz="2800" dirty="0" err="1">
                          <a:latin typeface="Calibri" panose="020F0502020204030204" pitchFamily="34" charset="0"/>
                          <a:cs typeface="Calibri" panose="020F0502020204030204" pitchFamily="34" charset="0"/>
                        </a:rPr>
                        <a:t>ặc</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điểm</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ngoại</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hình</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của</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chị</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Nhà</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Trò</a:t>
                      </a:r>
                      <a:r>
                        <a:rPr lang="en-US" sz="2800" baseline="0" dirty="0">
                          <a:latin typeface="Calibri" panose="020F0502020204030204" pitchFamily="34" charset="0"/>
                          <a:cs typeface="Calibri" panose="020F0502020204030204" pitchFamily="34" charset="0"/>
                        </a:rPr>
                        <a:t>:</a:t>
                      </a:r>
                    </a:p>
                    <a:p>
                      <a:pPr>
                        <a:lnSpc>
                          <a:spcPct val="200000"/>
                        </a:lnSpc>
                      </a:pPr>
                      <a:r>
                        <a:rPr lang="en-US" sz="2400" baseline="0" dirty="0">
                          <a:latin typeface="Calibri" panose="020F0502020204030204" pitchFamily="34" charset="0"/>
                          <a:cs typeface="Calibri" panose="020F0502020204030204" pitchFamily="34" charset="0"/>
                        </a:rPr>
                        <a:t>   </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Sức</a:t>
                      </a:r>
                      <a:r>
                        <a:rPr lang="en-US" sz="2800" baseline="0" dirty="0">
                          <a:latin typeface="Calibri" panose="020F0502020204030204" pitchFamily="34" charset="0"/>
                          <a:cs typeface="Calibri" panose="020F0502020204030204" pitchFamily="34" charset="0"/>
                        </a:rPr>
                        <a:t> </a:t>
                      </a:r>
                      <a:r>
                        <a:rPr lang="en-US" sz="2800" baseline="0" dirty="0" err="1">
                          <a:latin typeface="Calibri" panose="020F0502020204030204" pitchFamily="34" charset="0"/>
                          <a:cs typeface="Calibri" panose="020F0502020204030204" pitchFamily="34" charset="0"/>
                        </a:rPr>
                        <a:t>vóc</a:t>
                      </a:r>
                      <a:r>
                        <a:rPr lang="en-US" sz="2800" b="0" baseline="0" dirty="0">
                          <a:latin typeface="Calibri" panose="020F0502020204030204" pitchFamily="34" charset="0"/>
                          <a:cs typeface="Calibri" panose="020F0502020204030204" pitchFamily="34" charset="0"/>
                        </a:rPr>
                        <a:t>:………………………………………………………………….</a:t>
                      </a:r>
                    </a:p>
                    <a:p>
                      <a:pPr>
                        <a:lnSpc>
                          <a:spcPct val="200000"/>
                        </a:lnSpc>
                      </a:pPr>
                      <a:r>
                        <a:rPr lang="en-US" sz="2400" baseline="0" dirty="0">
                          <a:latin typeface="Calibri" panose="020F0502020204030204" pitchFamily="34" charset="0"/>
                          <a:cs typeface="Calibri" panose="020F0502020204030204" pitchFamily="34" charset="0"/>
                        </a:rPr>
                        <a:t>   - </a:t>
                      </a:r>
                      <a:r>
                        <a:rPr lang="en-US" sz="2400" baseline="0" dirty="0" err="1">
                          <a:latin typeface="Calibri" panose="020F0502020204030204" pitchFamily="34" charset="0"/>
                          <a:cs typeface="Calibri" panose="020F0502020204030204" pitchFamily="34" charset="0"/>
                        </a:rPr>
                        <a:t>Cánh</a:t>
                      </a:r>
                      <a:r>
                        <a:rPr lang="en-US" sz="2400" b="0" baseline="0" dirty="0">
                          <a:latin typeface="Calibri" panose="020F0502020204030204" pitchFamily="34" charset="0"/>
                          <a:cs typeface="Calibri" panose="020F0502020204030204" pitchFamily="34" charset="0"/>
                        </a:rPr>
                        <a:t>:……………………………………………………………………</a:t>
                      </a:r>
                    </a:p>
                    <a:p>
                      <a:pPr>
                        <a:lnSpc>
                          <a:spcPct val="200000"/>
                        </a:lnSpc>
                      </a:pPr>
                      <a:r>
                        <a:rPr lang="en-US" sz="2400" baseline="0" dirty="0">
                          <a:latin typeface="Calibri" panose="020F0502020204030204" pitchFamily="34" charset="0"/>
                          <a:cs typeface="Calibri" panose="020F0502020204030204" pitchFamily="34" charset="0"/>
                        </a:rPr>
                        <a:t>   - “</a:t>
                      </a:r>
                      <a:r>
                        <a:rPr lang="en-US" sz="2400" baseline="0" dirty="0" err="1">
                          <a:latin typeface="Calibri" panose="020F0502020204030204" pitchFamily="34" charset="0"/>
                          <a:cs typeface="Calibri" panose="020F0502020204030204" pitchFamily="34" charset="0"/>
                        </a:rPr>
                        <a:t>Trang</a:t>
                      </a:r>
                      <a:r>
                        <a:rPr lang="en-US" sz="2400" baseline="0" dirty="0">
                          <a:latin typeface="Calibri" panose="020F0502020204030204" pitchFamily="34" charset="0"/>
                          <a:cs typeface="Calibri" panose="020F0502020204030204" pitchFamily="34" charset="0"/>
                        </a:rPr>
                        <a:t> </a:t>
                      </a:r>
                      <a:r>
                        <a:rPr lang="en-US" sz="2400" baseline="0" dirty="0" err="1">
                          <a:latin typeface="Calibri" panose="020F0502020204030204" pitchFamily="34" charset="0"/>
                          <a:cs typeface="Calibri" panose="020F0502020204030204" pitchFamily="34" charset="0"/>
                        </a:rPr>
                        <a:t>phục</a:t>
                      </a:r>
                      <a:r>
                        <a:rPr lang="en-US" sz="2400" b="0" baseline="0" dirty="0">
                          <a:latin typeface="Calibri" panose="020F0502020204030204" pitchFamily="34" charset="0"/>
                          <a:cs typeface="Calibri" panose="020F0502020204030204" pitchFamily="34" charset="0"/>
                        </a:rPr>
                        <a:t>”:………………………………………………………..…</a:t>
                      </a:r>
                    </a:p>
                  </a:txBody>
                  <a:tcPr marT="45112" marB="45112">
                    <a:lnL w="12700" cmpd="sng">
                      <a:noFill/>
                    </a:lnL>
                    <a:lnT w="12700" cmpd="sng">
                      <a:noFill/>
                    </a:lnT>
                  </a:tcPr>
                </a:tc>
                <a:extLst>
                  <a:ext uri="{0D108BD9-81ED-4DB2-BD59-A6C34878D82A}">
                    <a16:rowId xmlns:a16="http://schemas.microsoft.com/office/drawing/2014/main" val="10000"/>
                  </a:ext>
                </a:extLst>
              </a:tr>
              <a:tr h="2232973">
                <a:tc>
                  <a:txBody>
                    <a:bodyPr/>
                    <a:lstStyle/>
                    <a:p>
                      <a:pPr>
                        <a:lnSpc>
                          <a:spcPct val="200000"/>
                        </a:lnSpc>
                      </a:pPr>
                      <a:r>
                        <a:rPr lang="en-US" sz="1800" dirty="0">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2. </a:t>
                      </a:r>
                      <a:r>
                        <a:rPr lang="en-US" sz="2400" b="1" dirty="0" err="1">
                          <a:solidFill>
                            <a:schemeClr val="tx1"/>
                          </a:solidFill>
                          <a:latin typeface="Calibri" panose="020F0502020204030204" pitchFamily="34" charset="0"/>
                          <a:cs typeface="Calibri" panose="020F0502020204030204" pitchFamily="34" charset="0"/>
                        </a:rPr>
                        <a:t>Ngoại</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hình</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của</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chị</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Nhà</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Trò</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cho</a:t>
                      </a:r>
                      <a:r>
                        <a:rPr lang="en-US" sz="2400" b="1" baseline="0" dirty="0">
                          <a:solidFill>
                            <a:schemeClr val="tx1"/>
                          </a:solidFill>
                          <a:latin typeface="Calibri" panose="020F0502020204030204" pitchFamily="34" charset="0"/>
                          <a:cs typeface="Calibri" panose="020F0502020204030204" pitchFamily="34" charset="0"/>
                        </a:rPr>
                        <a:t> ta </a:t>
                      </a:r>
                      <a:r>
                        <a:rPr lang="en-US" sz="2400" b="1" baseline="0" dirty="0" err="1">
                          <a:solidFill>
                            <a:schemeClr val="tx1"/>
                          </a:solidFill>
                          <a:latin typeface="Calibri" panose="020F0502020204030204" pitchFamily="34" charset="0"/>
                          <a:cs typeface="Calibri" panose="020F0502020204030204" pitchFamily="34" charset="0"/>
                        </a:rPr>
                        <a:t>biết</a:t>
                      </a:r>
                      <a:r>
                        <a:rPr lang="en-US" sz="2400" b="1" baseline="0" dirty="0">
                          <a:solidFill>
                            <a:schemeClr val="tx1"/>
                          </a:solidFill>
                          <a:latin typeface="Calibri" panose="020F0502020204030204" pitchFamily="34" charset="0"/>
                          <a:cs typeface="Calibri" panose="020F0502020204030204" pitchFamily="34" charset="0"/>
                        </a:rPr>
                        <a:t>:</a:t>
                      </a:r>
                    </a:p>
                    <a:p>
                      <a:pPr>
                        <a:lnSpc>
                          <a:spcPct val="200000"/>
                        </a:lnSpc>
                      </a:pPr>
                      <a:r>
                        <a:rPr lang="en-US" sz="2400" b="1" baseline="0" dirty="0">
                          <a:solidFill>
                            <a:schemeClr val="tx1"/>
                          </a:solidFill>
                          <a:latin typeface="Calibri" panose="020F0502020204030204" pitchFamily="34" charset="0"/>
                          <a:cs typeface="Calibri" panose="020F0502020204030204" pitchFamily="34" charset="0"/>
                        </a:rPr>
                        <a:t>   - </a:t>
                      </a:r>
                      <a:r>
                        <a:rPr lang="en-US" sz="2400" b="1" baseline="0" dirty="0" err="1">
                          <a:solidFill>
                            <a:schemeClr val="tx1"/>
                          </a:solidFill>
                          <a:latin typeface="Calibri" panose="020F0502020204030204" pitchFamily="34" charset="0"/>
                          <a:cs typeface="Calibri" panose="020F0502020204030204" pitchFamily="34" charset="0"/>
                        </a:rPr>
                        <a:t>Thân</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phận</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của</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chị</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như</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thế</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nào</a:t>
                      </a:r>
                      <a:r>
                        <a:rPr lang="en-US" sz="2400" b="1" baseline="0" dirty="0">
                          <a:solidFill>
                            <a:schemeClr val="tx1"/>
                          </a:solidFill>
                          <a:latin typeface="Calibri" panose="020F0502020204030204" pitchFamily="34" charset="0"/>
                          <a:cs typeface="Calibri" panose="020F0502020204030204" pitchFamily="34" charset="0"/>
                        </a:rPr>
                        <a:t>?</a:t>
                      </a:r>
                      <a:r>
                        <a:rPr lang="en-US" sz="2400" b="0" baseline="0" dirty="0">
                          <a:solidFill>
                            <a:schemeClr val="tx1"/>
                          </a:solidFill>
                          <a:latin typeface="Calibri" panose="020F0502020204030204" pitchFamily="34" charset="0"/>
                          <a:cs typeface="Calibri" panose="020F0502020204030204" pitchFamily="34" charset="0"/>
                        </a:rPr>
                        <a:t>:………………………………...</a:t>
                      </a:r>
                    </a:p>
                    <a:p>
                      <a:pPr>
                        <a:lnSpc>
                          <a:spcPct val="200000"/>
                        </a:lnSpc>
                      </a:pP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Tính</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cách</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của</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chị</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như</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thế</a:t>
                      </a:r>
                      <a:r>
                        <a:rPr lang="en-US" sz="2400" b="1" baseline="0" dirty="0">
                          <a:solidFill>
                            <a:schemeClr val="tx1"/>
                          </a:solidFill>
                          <a:latin typeface="Calibri" panose="020F0502020204030204" pitchFamily="34" charset="0"/>
                          <a:cs typeface="Calibri" panose="020F0502020204030204" pitchFamily="34" charset="0"/>
                        </a:rPr>
                        <a:t> </a:t>
                      </a:r>
                      <a:r>
                        <a:rPr lang="en-US" sz="2400" b="1" baseline="0" dirty="0" err="1">
                          <a:solidFill>
                            <a:schemeClr val="tx1"/>
                          </a:solidFill>
                          <a:latin typeface="Calibri" panose="020F0502020204030204" pitchFamily="34" charset="0"/>
                          <a:cs typeface="Calibri" panose="020F0502020204030204" pitchFamily="34" charset="0"/>
                        </a:rPr>
                        <a:t>nào</a:t>
                      </a:r>
                      <a:r>
                        <a:rPr lang="en-US" sz="2400" b="1" baseline="0" dirty="0">
                          <a:solidFill>
                            <a:schemeClr val="tx1"/>
                          </a:solidFill>
                          <a:latin typeface="Calibri" panose="020F0502020204030204" pitchFamily="34" charset="0"/>
                          <a:cs typeface="Calibri" panose="020F0502020204030204" pitchFamily="34" charset="0"/>
                        </a:rPr>
                        <a:t> ?</a:t>
                      </a:r>
                      <a:r>
                        <a:rPr lang="en-US" sz="2400" b="0" baseline="0" dirty="0">
                          <a:solidFill>
                            <a:schemeClr val="tx1"/>
                          </a:solidFill>
                          <a:latin typeface="Calibri" panose="020F0502020204030204" pitchFamily="34" charset="0"/>
                          <a:cs typeface="Calibri" panose="020F0502020204030204" pitchFamily="34" charset="0"/>
                        </a:rPr>
                        <a:t>:………………………..…………</a:t>
                      </a:r>
                    </a:p>
                  </a:txBody>
                  <a:tcPr marT="45112" marB="45112">
                    <a:lnL w="12700" cmpd="sng">
                      <a:noFill/>
                    </a:lnL>
                    <a:lnB w="12700" cmpd="sng">
                      <a:noFill/>
                    </a:lnB>
                    <a:noFill/>
                  </a:tcPr>
                </a:tc>
                <a:extLst>
                  <a:ext uri="{0D108BD9-81ED-4DB2-BD59-A6C34878D82A}">
                    <a16:rowId xmlns:a16="http://schemas.microsoft.com/office/drawing/2014/main" val="10001"/>
                  </a:ext>
                </a:extLst>
              </a:tr>
            </a:tbl>
          </a:graphicData>
        </a:graphic>
      </p:graphicFrame>
      <p:sp>
        <p:nvSpPr>
          <p:cNvPr id="8" name="Title 1"/>
          <p:cNvSpPr txBox="1">
            <a:spLocks/>
          </p:cNvSpPr>
          <p:nvPr/>
        </p:nvSpPr>
        <p:spPr bwMode="black">
          <a:xfrm>
            <a:off x="419434" y="352993"/>
            <a:ext cx="4762879" cy="944563"/>
          </a:xfrm>
          <a:prstGeom prst="rect">
            <a:avLst/>
          </a:prstGeom>
          <a:noFill/>
          <a:ln w="9525">
            <a:noFill/>
            <a:miter lim="800000"/>
            <a:headEnd/>
            <a:tailEnd/>
          </a:ln>
          <a:effectLst/>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defRPr/>
            </a:pPr>
            <a:r>
              <a:rPr lang="en-US" sz="3200" kern="0" dirty="0">
                <a:solidFill>
                  <a:schemeClr val="accent1">
                    <a:lumMod val="50000"/>
                  </a:schemeClr>
                </a:solidFill>
                <a:latin typeface="Calibri" panose="020F0502020204030204" pitchFamily="34" charset="0"/>
                <a:cs typeface="Calibri" panose="020F0502020204030204" pitchFamily="34" charset="0"/>
              </a:rPr>
              <a:t>I.NHẬN XÉT</a:t>
            </a:r>
          </a:p>
        </p:txBody>
      </p:sp>
      <p:sp>
        <p:nvSpPr>
          <p:cNvPr id="5" name="TextBox 4"/>
          <p:cNvSpPr txBox="1"/>
          <p:nvPr/>
        </p:nvSpPr>
        <p:spPr>
          <a:xfrm>
            <a:off x="2254739" y="1947067"/>
            <a:ext cx="3209196" cy="461665"/>
          </a:xfrm>
          <a:prstGeom prst="rect">
            <a:avLst/>
          </a:prstGeom>
          <a:noFill/>
        </p:spPr>
        <p:txBody>
          <a:bodyPr wrap="square">
            <a:spAutoFit/>
          </a:bodyPr>
          <a:lstStyle/>
          <a:p>
            <a:pPr eaLnBrk="0" fontAlgn="base" hangingPunct="0">
              <a:spcBef>
                <a:spcPct val="0"/>
              </a:spcBef>
              <a:spcAft>
                <a:spcPct val="0"/>
              </a:spcAft>
              <a:defRPr/>
            </a:pPr>
            <a:r>
              <a:rPr lang="en-US" sz="2400" b="1" dirty="0" err="1">
                <a:solidFill>
                  <a:srgbClr val="FF0000"/>
                </a:solidFill>
                <a:latin typeface="Calibri" panose="020F0502020204030204" pitchFamily="34" charset="0"/>
                <a:cs typeface="Calibri" panose="020F0502020204030204" pitchFamily="34" charset="0"/>
              </a:rPr>
              <a:t>gầy</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yếu</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quá</a:t>
            </a:r>
            <a:r>
              <a:rPr lang="en-US" sz="2400" b="1" dirty="0">
                <a:solidFill>
                  <a:srgbClr val="FF0000"/>
                </a:solidFill>
                <a:latin typeface="Calibri" panose="020F0502020204030204" pitchFamily="34" charset="0"/>
                <a:cs typeface="Calibri" panose="020F0502020204030204" pitchFamily="34" charset="0"/>
              </a:rPr>
              <a:t>.</a:t>
            </a:r>
          </a:p>
        </p:txBody>
      </p:sp>
      <p:sp>
        <p:nvSpPr>
          <p:cNvPr id="7" name="TextBox 6"/>
          <p:cNvSpPr txBox="1"/>
          <p:nvPr/>
        </p:nvSpPr>
        <p:spPr>
          <a:xfrm>
            <a:off x="1717060" y="2791852"/>
            <a:ext cx="9808317" cy="461665"/>
          </a:xfrm>
          <a:prstGeom prst="rect">
            <a:avLst/>
          </a:prstGeom>
          <a:noFill/>
        </p:spPr>
        <p:txBody>
          <a:bodyPr wrap="square">
            <a:spAutoFit/>
          </a:bodyPr>
          <a:lstStyle/>
          <a:p>
            <a:pPr eaLnBrk="0" fontAlgn="base" hangingPunct="0">
              <a:spcBef>
                <a:spcPct val="0"/>
              </a:spcBef>
              <a:spcAft>
                <a:spcPct val="0"/>
              </a:spcAft>
              <a:defRPr/>
            </a:pP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Hai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cánh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mỏng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như</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cánh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bướm</a:t>
            </a:r>
            <a:r>
              <a:rPr lang="en-US" sz="2400" b="1" dirty="0">
                <a:solidFill>
                  <a:srgbClr val="FF0000"/>
                </a:solidFill>
                <a:latin typeface="Calibri" panose="020F0502020204030204" pitchFamily="34" charset="0"/>
                <a:cs typeface="Calibri" panose="020F0502020204030204" pitchFamily="34" charset="0"/>
              </a:rPr>
              <a:t> non,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ngắn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chùn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chùn</a:t>
            </a:r>
            <a:r>
              <a:rPr lang="en-US" sz="2400" b="1" dirty="0">
                <a:solidFill>
                  <a:srgbClr val="FF0000"/>
                </a:solidFill>
                <a:latin typeface="Calibri" panose="020F0502020204030204" pitchFamily="34" charset="0"/>
                <a:cs typeface="Calibri" panose="020F0502020204030204" pitchFamily="34" charset="0"/>
              </a:rPr>
              <a:t>.</a:t>
            </a:r>
          </a:p>
        </p:txBody>
      </p:sp>
      <p:sp>
        <p:nvSpPr>
          <p:cNvPr id="9" name="TextBox 8"/>
          <p:cNvSpPr txBox="1"/>
          <p:nvPr/>
        </p:nvSpPr>
        <p:spPr>
          <a:xfrm>
            <a:off x="2719930" y="3427237"/>
            <a:ext cx="8044526" cy="461665"/>
          </a:xfrm>
          <a:prstGeom prst="rect">
            <a:avLst/>
          </a:prstGeom>
          <a:noFill/>
        </p:spPr>
        <p:txBody>
          <a:bodyPr wrap="square">
            <a:spAutoFit/>
          </a:bodyPr>
          <a:lstStyle/>
          <a:p>
            <a:pPr eaLnBrk="0" fontAlgn="base" hangingPunct="0">
              <a:spcBef>
                <a:spcPct val="0"/>
              </a:spcBef>
              <a:spcAft>
                <a:spcPct val="0"/>
              </a:spcAft>
              <a:defRPr/>
            </a:pPr>
            <a:r>
              <a:rPr lang="en-US" sz="2400" b="1" dirty="0" err="1">
                <a:solidFill>
                  <a:srgbClr val="FF0000"/>
                </a:solidFill>
                <a:latin typeface="Calibri" panose="020F0502020204030204" pitchFamily="34" charset="0"/>
                <a:cs typeface="Calibri" panose="020F0502020204030204" pitchFamily="34" charset="0"/>
              </a:rPr>
              <a:t>mặc</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áo</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thâm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dài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đôi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chỗ</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chấm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điểm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vàng</a:t>
            </a:r>
            <a:r>
              <a:rPr lang="en-US" sz="2400" b="1" dirty="0">
                <a:solidFill>
                  <a:srgbClr val="FF0000"/>
                </a:solidFill>
                <a:latin typeface="Calibri" panose="020F0502020204030204" pitchFamily="34" charset="0"/>
                <a:cs typeface="Calibri" panose="020F0502020204030204" pitchFamily="34" charset="0"/>
              </a:rPr>
              <a:t>.</a:t>
            </a:r>
          </a:p>
        </p:txBody>
      </p:sp>
      <p:sp>
        <p:nvSpPr>
          <p:cNvPr id="10" name="TextBox 9"/>
          <p:cNvSpPr txBox="1"/>
          <p:nvPr/>
        </p:nvSpPr>
        <p:spPr>
          <a:xfrm>
            <a:off x="5257873" y="5038076"/>
            <a:ext cx="6267504" cy="461665"/>
          </a:xfrm>
          <a:prstGeom prst="rect">
            <a:avLst/>
          </a:prstGeom>
          <a:noFill/>
        </p:spPr>
        <p:txBody>
          <a:bodyPr wrap="square">
            <a:spAutoFit/>
          </a:bodyPr>
          <a:lstStyle/>
          <a:p>
            <a:pPr eaLnBrk="0" fontAlgn="base" hangingPunct="0">
              <a:spcBef>
                <a:spcPct val="0"/>
              </a:spcBef>
              <a:spcAft>
                <a:spcPct val="0"/>
              </a:spcAft>
              <a:defRPr/>
            </a:pPr>
            <a:r>
              <a:rPr lang="en-US" sz="2400" b="1" dirty="0" err="1">
                <a:solidFill>
                  <a:srgbClr val="FF0000"/>
                </a:solidFill>
                <a:latin typeface="Calibri" panose="020F0502020204030204" pitchFamily="34" charset="0"/>
                <a:cs typeface="Calibri" panose="020F0502020204030204" pitchFamily="34" charset="0"/>
              </a:rPr>
              <a:t>tội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nghiệp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đáng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thương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dễ</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bị</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bắt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nạt</a:t>
            </a:r>
            <a:endParaRPr lang="en-US" sz="2400" b="1" dirty="0">
              <a:solidFill>
                <a:srgbClr val="FF0000"/>
              </a:solidFill>
              <a:latin typeface="Calibri" panose="020F0502020204030204" pitchFamily="34" charset="0"/>
              <a:cs typeface="Calibri" panose="020F0502020204030204" pitchFamily="34" charset="0"/>
            </a:endParaRPr>
          </a:p>
        </p:txBody>
      </p:sp>
      <p:sp>
        <p:nvSpPr>
          <p:cNvPr id="11" name="TextBox 10"/>
          <p:cNvSpPr txBox="1"/>
          <p:nvPr/>
        </p:nvSpPr>
        <p:spPr>
          <a:xfrm>
            <a:off x="5231774" y="5751109"/>
            <a:ext cx="1801047" cy="461665"/>
          </a:xfrm>
          <a:prstGeom prst="rect">
            <a:avLst/>
          </a:prstGeom>
          <a:noFill/>
        </p:spPr>
        <p:txBody>
          <a:bodyPr wrap="square">
            <a:spAutoFit/>
          </a:bodyPr>
          <a:lstStyle/>
          <a:p>
            <a:pPr eaLnBrk="0" fontAlgn="base" hangingPunct="0">
              <a:spcBef>
                <a:spcPct val="0"/>
              </a:spcBef>
              <a:spcAft>
                <a:spcPct val="0"/>
              </a:spcAft>
              <a:defRPr/>
            </a:pPr>
            <a:r>
              <a:rPr lang="en-US" sz="2400" b="1" err="1">
                <a:solidFill>
                  <a:srgbClr val="FF0000"/>
                </a:solidFill>
                <a:latin typeface="Calibri" panose="020F0502020204030204" pitchFamily="34" charset="0"/>
                <a:cs typeface="Calibri" panose="020F0502020204030204" pitchFamily="34" charset="0"/>
              </a:rPr>
              <a:t>yếu</a:t>
            </a:r>
            <a:r>
              <a:rPr lang="en-US" sz="2400" b="1">
                <a:solidFill>
                  <a:srgbClr val="FF0000"/>
                </a:solidFill>
                <a:latin typeface="Calibri" panose="020F0502020204030204" pitchFamily="34" charset="0"/>
                <a:cs typeface="Calibri" panose="020F0502020204030204" pitchFamily="34" charset="0"/>
              </a:rPr>
              <a:t> đuối</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21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66" name="Group 14"/>
          <p:cNvGraphicFramePr>
            <a:graphicFrameLocks noGrp="1"/>
          </p:cNvGraphicFramePr>
          <p:nvPr>
            <p:ph idx="4294967295"/>
            <p:extLst>
              <p:ext uri="{D42A27DB-BD31-4B8C-83A1-F6EECF244321}">
                <p14:modId xmlns:p14="http://schemas.microsoft.com/office/powerpoint/2010/main" val="1461865604"/>
              </p:ext>
            </p:extLst>
          </p:nvPr>
        </p:nvGraphicFramePr>
        <p:xfrm>
          <a:off x="492125" y="1042989"/>
          <a:ext cx="10016218" cy="5112152"/>
        </p:xfrm>
        <a:graphic>
          <a:graphicData uri="http://schemas.openxmlformats.org/drawingml/2006/table">
            <a:tbl>
              <a:tblPr/>
              <a:tblGrid>
                <a:gridCol w="10016218">
                  <a:extLst>
                    <a:ext uri="{9D8B030D-6E8A-4147-A177-3AD203B41FA5}">
                      <a16:colId xmlns:a16="http://schemas.microsoft.com/office/drawing/2014/main" val="20000"/>
                    </a:ext>
                  </a:extLst>
                </a:gridCol>
              </a:tblGrid>
              <a:tr h="2992427">
                <a:tc>
                  <a:txBody>
                    <a:bodyPr/>
                    <a:lstStyle/>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a:ln>
                            <a:noFill/>
                          </a:ln>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1.</a:t>
                      </a:r>
                      <a:r>
                        <a:rPr kumimoji="0" lang="en-US" sz="2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Đặc điểm ngoại hình chị Nhà Trò về:</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rgbClr val="6600CC"/>
                          </a:solidFill>
                          <a:effectLst/>
                          <a:latin typeface="Calibri" panose="020F0502020204030204" pitchFamily="34" charset="0"/>
                          <a:cs typeface="Calibri" panose="020F0502020204030204" pitchFamily="34" charset="0"/>
                        </a:rPr>
                        <a:t>- Sức vóc:</a:t>
                      </a:r>
                      <a:r>
                        <a:rPr kumimoji="0" lang="en-US" sz="2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gầy yếu quá</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rgbClr val="6600CC"/>
                          </a:solidFill>
                          <a:effectLst/>
                          <a:latin typeface="Calibri" panose="020F0502020204030204" pitchFamily="34" charset="0"/>
                          <a:cs typeface="Calibri" panose="020F0502020204030204" pitchFamily="34" charset="0"/>
                        </a:rPr>
                        <a:t>-Thân mình:</a:t>
                      </a:r>
                      <a:r>
                        <a:rPr kumimoji="0" lang="en-US" sz="2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bé nhỏ, người bự những phấn như mới lột</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rgbClr val="6600CC"/>
                          </a:solidFill>
                          <a:effectLst/>
                          <a:latin typeface="Calibri" panose="020F0502020204030204" pitchFamily="34" charset="0"/>
                          <a:cs typeface="Calibri" panose="020F0502020204030204" pitchFamily="34" charset="0"/>
                        </a:rPr>
                        <a:t>- Cánh:</a:t>
                      </a:r>
                      <a:r>
                        <a:rPr kumimoji="0" lang="en-US" sz="2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hai cánh mỏng như cánh bướm non, lại ngắn chùn chùn</a:t>
                      </a:r>
                    </a:p>
                    <a:p>
                      <a:pPr marL="514350" marR="0" lvl="0" indent="-514350" algn="just"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1"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en-US" sz="2800" b="1" i="1" u="none" strike="noStrike" cap="none" normalizeH="0" baseline="0" dirty="0">
                          <a:ln>
                            <a:noFill/>
                          </a:ln>
                          <a:solidFill>
                            <a:srgbClr val="6600CC"/>
                          </a:solidFill>
                          <a:effectLst/>
                          <a:latin typeface="Calibri" panose="020F0502020204030204" pitchFamily="34" charset="0"/>
                          <a:cs typeface="Calibri" panose="020F0502020204030204" pitchFamily="34" charset="0"/>
                        </a:rPr>
                        <a:t>-Trang phục:</a:t>
                      </a:r>
                      <a:r>
                        <a:rPr kumimoji="0" lang="en-US" sz="2800" b="1" i="1"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mặc áo thâm dài, đôi chỗ chấm điểm vàng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19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2. Ngoại hình chị Nhà Trò nói lên:</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a:ln>
                            <a:noFill/>
                          </a:ln>
                          <a:solidFill>
                            <a:schemeClr val="tx1"/>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rgbClr val="6600CC"/>
                          </a:solidFill>
                          <a:effectLst/>
                          <a:latin typeface="Calibri" panose="020F0502020204030204" pitchFamily="34" charset="0"/>
                          <a:cs typeface="Calibri" panose="020F0502020204030204" pitchFamily="34" charset="0"/>
                        </a:rPr>
                        <a:t>- Tính cách:</a:t>
                      </a:r>
                      <a:r>
                        <a:rPr kumimoji="0" lang="en-US" sz="2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yếu đuối</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a:ln>
                            <a:noFill/>
                          </a:ln>
                          <a:solidFill>
                            <a:schemeClr val="tx1"/>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rgbClr val="6600CC"/>
                          </a:solidFill>
                          <a:effectLst/>
                          <a:latin typeface="Calibri" panose="020F0502020204030204" pitchFamily="34" charset="0"/>
                          <a:cs typeface="Calibri" panose="020F0502020204030204" pitchFamily="34" charset="0"/>
                        </a:rPr>
                        <a:t>- Thân phận:</a:t>
                      </a:r>
                      <a:r>
                        <a:rPr kumimoji="0" lang="en-US" sz="2800" b="1"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tội nghiệp, đáng thương, dễ bị bắt nạt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itle 1"/>
          <p:cNvSpPr txBox="1">
            <a:spLocks/>
          </p:cNvSpPr>
          <p:nvPr/>
        </p:nvSpPr>
        <p:spPr bwMode="black">
          <a:xfrm>
            <a:off x="690873" y="99191"/>
            <a:ext cx="4762879" cy="944563"/>
          </a:xfrm>
          <a:prstGeom prst="rect">
            <a:avLst/>
          </a:prstGeom>
          <a:noFill/>
          <a:ln w="9525">
            <a:noFill/>
            <a:miter lim="800000"/>
            <a:headEnd/>
            <a:tailEnd/>
          </a:ln>
          <a:effectLst/>
        </p:spPr>
        <p:txBody>
          <a:bodyPr anchor="ctr"/>
          <a:lst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defRPr/>
            </a:pPr>
            <a:r>
              <a:rPr lang="en-US" sz="3200" kern="0" dirty="0">
                <a:solidFill>
                  <a:schemeClr val="accent1">
                    <a:lumMod val="50000"/>
                  </a:schemeClr>
                </a:solidFill>
                <a:latin typeface="Calibri" panose="020F0502020204030204" pitchFamily="34" charset="0"/>
                <a:cs typeface="Calibri" panose="020F0502020204030204" pitchFamily="34" charset="0"/>
              </a:rPr>
              <a:t>I.NHẬN XÉT</a:t>
            </a:r>
          </a:p>
        </p:txBody>
      </p:sp>
    </p:spTree>
    <p:extLst>
      <p:ext uri="{BB962C8B-B14F-4D97-AF65-F5344CB8AC3E}">
        <p14:creationId xmlns:p14="http://schemas.microsoft.com/office/powerpoint/2010/main" val="349925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图片 44040" descr="11">
            <a:extLst>
              <a:ext uri="{FF2B5EF4-FFF2-40B4-BE49-F238E27FC236}">
                <a16:creationId xmlns:a16="http://schemas.microsoft.com/office/drawing/2014/main" id="{ED570793-235D-426B-96C6-C0192FAA3073}"/>
              </a:ext>
            </a:extLst>
          </p:cNvPr>
          <p:cNvPicPr>
            <a:picLocks noChangeAspect="1"/>
          </p:cNvPicPr>
          <p:nvPr/>
        </p:nvPicPr>
        <p:blipFill>
          <a:blip r:embed="rId2"/>
          <a:stretch>
            <a:fillRect/>
          </a:stretch>
        </p:blipFill>
        <p:spPr>
          <a:xfrm>
            <a:off x="221011" y="1570598"/>
            <a:ext cx="4519309" cy="4457024"/>
          </a:xfrm>
          <a:prstGeom prst="rect">
            <a:avLst/>
          </a:prstGeom>
          <a:noFill/>
          <a:ln w="9525">
            <a:noFill/>
          </a:ln>
        </p:spPr>
      </p:pic>
      <p:grpSp>
        <p:nvGrpSpPr>
          <p:cNvPr id="13" name="Group 12"/>
          <p:cNvGrpSpPr/>
          <p:nvPr/>
        </p:nvGrpSpPr>
        <p:grpSpPr>
          <a:xfrm>
            <a:off x="8582527" y="2292495"/>
            <a:ext cx="2632020" cy="1884684"/>
            <a:chOff x="7513900" y="1430429"/>
            <a:chExt cx="2632020" cy="1884684"/>
          </a:xfrm>
        </p:grpSpPr>
        <p:cxnSp>
          <p:nvCxnSpPr>
            <p:cNvPr id="19" name="Connector: Curved 18">
              <a:extLst>
                <a:ext uri="{FF2B5EF4-FFF2-40B4-BE49-F238E27FC236}">
                  <a16:creationId xmlns:a16="http://schemas.microsoft.com/office/drawing/2014/main" id="{C3C256B3-A6A1-4E2B-A9A2-CD1F431658CC}"/>
                </a:ext>
              </a:extLst>
            </p:cNvPr>
            <p:cNvCxnSpPr>
              <a:cxnSpLocks/>
            </p:cNvCxnSpPr>
            <p:nvPr/>
          </p:nvCxnSpPr>
          <p:spPr>
            <a:xfrm flipV="1">
              <a:off x="7513900" y="1821072"/>
              <a:ext cx="2445090" cy="778722"/>
            </a:xfrm>
            <a:prstGeom prst="curvedConnector3">
              <a:avLst>
                <a:gd name="adj1" fmla="val 25236"/>
              </a:avLst>
            </a:prstGeom>
            <a:ln w="57150">
              <a:tailEnd type="triangle"/>
            </a:ln>
          </p:spPr>
          <p:style>
            <a:lnRef idx="3">
              <a:schemeClr val="accent1"/>
            </a:lnRef>
            <a:fillRef idx="0">
              <a:schemeClr val="accent1"/>
            </a:fillRef>
            <a:effectRef idx="2">
              <a:schemeClr val="accent1"/>
            </a:effectRef>
            <a:fontRef idx="minor">
              <a:schemeClr val="tx1"/>
            </a:fontRef>
          </p:style>
        </p:cxnSp>
        <p:cxnSp>
          <p:nvCxnSpPr>
            <p:cNvPr id="24" name="Connector: Curved 23">
              <a:extLst>
                <a:ext uri="{FF2B5EF4-FFF2-40B4-BE49-F238E27FC236}">
                  <a16:creationId xmlns:a16="http://schemas.microsoft.com/office/drawing/2014/main" id="{C4C9BFD0-1E1A-4A95-88D2-57A9FF083686}"/>
                </a:ext>
              </a:extLst>
            </p:cNvPr>
            <p:cNvCxnSpPr>
              <a:cxnSpLocks/>
            </p:cNvCxnSpPr>
            <p:nvPr/>
          </p:nvCxnSpPr>
          <p:spPr>
            <a:xfrm>
              <a:off x="7513900" y="2728827"/>
              <a:ext cx="2620585" cy="586286"/>
            </a:xfrm>
            <a:prstGeom prst="curvedConnector3">
              <a:avLst>
                <a:gd name="adj1" fmla="val 22652"/>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36" name="TextBox 35">
              <a:extLst>
                <a:ext uri="{FF2B5EF4-FFF2-40B4-BE49-F238E27FC236}">
                  <a16:creationId xmlns:a16="http://schemas.microsoft.com/office/drawing/2014/main" id="{262D7056-1E47-4438-AD8E-282C98B1D6A8}"/>
                </a:ext>
              </a:extLst>
            </p:cNvPr>
            <p:cNvSpPr txBox="1"/>
            <p:nvPr/>
          </p:nvSpPr>
          <p:spPr>
            <a:xfrm rot="399177">
              <a:off x="8208384" y="2777141"/>
              <a:ext cx="1936884"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phận</a:t>
              </a:r>
              <a:endParaRPr lang="en-US" sz="28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947B5FAD-4692-4E0C-953D-3A000E820635}"/>
                </a:ext>
              </a:extLst>
            </p:cNvPr>
            <p:cNvSpPr txBox="1"/>
            <p:nvPr/>
          </p:nvSpPr>
          <p:spPr>
            <a:xfrm rot="21185422">
              <a:off x="8209036" y="1430429"/>
              <a:ext cx="1936884"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Tính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cách</a:t>
              </a:r>
              <a:endParaRPr lang="en-US" sz="2800" dirty="0">
                <a:latin typeface="Calibri" panose="020F0502020204030204" pitchFamily="34" charset="0"/>
                <a:cs typeface="Calibri" panose="020F0502020204030204" pitchFamily="34" charset="0"/>
              </a:endParaRPr>
            </a:p>
          </p:txBody>
        </p:sp>
      </p:grpSp>
      <p:sp>
        <p:nvSpPr>
          <p:cNvPr id="2" name="TextBox 1"/>
          <p:cNvSpPr txBox="1"/>
          <p:nvPr/>
        </p:nvSpPr>
        <p:spPr>
          <a:xfrm>
            <a:off x="5000265" y="2388747"/>
            <a:ext cx="2671460" cy="2246769"/>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Tả</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những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đặc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điểm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ngoại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hình</a:t>
            </a: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tiêu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biểu</a:t>
            </a:r>
            <a:r>
              <a:rPr lang="en-US" sz="2800" b="1"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vật</a:t>
            </a:r>
            <a:endParaRPr lang="en-US" sz="2800" dirty="0">
              <a:latin typeface="Calibri" panose="020F0502020204030204" pitchFamily="34" charset="0"/>
              <a:cs typeface="Calibri" panose="020F0502020204030204" pitchFamily="34" charset="0"/>
            </a:endParaRPr>
          </a:p>
        </p:txBody>
      </p:sp>
      <p:sp>
        <p:nvSpPr>
          <p:cNvPr id="5" name="Oval 4"/>
          <p:cNvSpPr/>
          <p:nvPr/>
        </p:nvSpPr>
        <p:spPr>
          <a:xfrm>
            <a:off x="230995" y="2388748"/>
            <a:ext cx="3619109" cy="300255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libri" panose="020F0502020204030204" pitchFamily="34" charset="0"/>
                <a:cs typeface="Calibri" panose="020F0502020204030204" pitchFamily="34" charset="0"/>
              </a:rPr>
              <a:t>Bài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văn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kể</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chuyện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cần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miêu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tả</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ngoại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hình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vật</a:t>
            </a:r>
            <a:r>
              <a:rPr lang="en-US" sz="3200" b="1" dirty="0">
                <a:latin typeface="Calibri" panose="020F0502020204030204" pitchFamily="34" charset="0"/>
                <a:cs typeface="Calibri" panose="020F0502020204030204" pitchFamily="34" charset="0"/>
              </a:rPr>
              <a:t> </a:t>
            </a:r>
          </a:p>
        </p:txBody>
      </p:sp>
      <p:cxnSp>
        <p:nvCxnSpPr>
          <p:cNvPr id="11" name="Straight Connector 10"/>
          <p:cNvCxnSpPr/>
          <p:nvPr/>
        </p:nvCxnSpPr>
        <p:spPr>
          <a:xfrm flipV="1">
            <a:off x="4740321" y="3512130"/>
            <a:ext cx="3842207" cy="16578"/>
          </a:xfrm>
          <a:prstGeom prst="line">
            <a:avLst/>
          </a:prstGeom>
          <a:ln w="76200">
            <a:solidFill>
              <a:srgbClr val="0070C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02385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475373" y="304800"/>
            <a:ext cx="3626625" cy="914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US" sz="4400" b="1" dirty="0">
                <a:solidFill>
                  <a:schemeClr val="accent1">
                    <a:lumMod val="50000"/>
                  </a:schemeClr>
                </a:solidFill>
                <a:latin typeface="Calibri" panose="020F0502020204030204" pitchFamily="34" charset="0"/>
                <a:cs typeface="Calibri" panose="020F0502020204030204" pitchFamily="34" charset="0"/>
              </a:rPr>
              <a:t>II. </a:t>
            </a:r>
            <a:r>
              <a:rPr lang="en-US" sz="4400" b="1" dirty="0" err="1">
                <a:solidFill>
                  <a:schemeClr val="accent1">
                    <a:lumMod val="50000"/>
                  </a:schemeClr>
                </a:solidFill>
                <a:latin typeface="Calibri" panose="020F0502020204030204" pitchFamily="34" charset="0"/>
                <a:cs typeface="Calibri" panose="020F0502020204030204" pitchFamily="34" charset="0"/>
              </a:rPr>
              <a:t>Ghi</a:t>
            </a:r>
            <a:r>
              <a:rPr lang="en-US" sz="4400" b="1" dirty="0">
                <a:solidFill>
                  <a:schemeClr val="accent1">
                    <a:lumMod val="50000"/>
                  </a:schemeClr>
                </a:solidFill>
                <a:latin typeface="Calibri" panose="020F0502020204030204" pitchFamily="34" charset="0"/>
                <a:cs typeface="Calibri" panose="020F0502020204030204" pitchFamily="34" charset="0"/>
              </a:rPr>
              <a:t> </a:t>
            </a:r>
            <a:r>
              <a:rPr lang="en-US" sz="4400" b="1" dirty="0" err="1">
                <a:solidFill>
                  <a:schemeClr val="accent1">
                    <a:lumMod val="50000"/>
                  </a:schemeClr>
                </a:solidFill>
                <a:latin typeface="Calibri" panose="020F0502020204030204" pitchFamily="34" charset="0"/>
                <a:cs typeface="Calibri" panose="020F0502020204030204" pitchFamily="34" charset="0"/>
              </a:rPr>
              <a:t>nhớ</a:t>
            </a:r>
            <a:r>
              <a:rPr lang="en-US" sz="4400" b="1" dirty="0">
                <a:solidFill>
                  <a:schemeClr val="accent1">
                    <a:lumMod val="50000"/>
                  </a:schemeClr>
                </a:solidFill>
                <a:latin typeface="Calibri" panose="020F0502020204030204" pitchFamily="34" charset="0"/>
                <a:cs typeface="Calibri" panose="020F0502020204030204" pitchFamily="34" charset="0"/>
              </a:rPr>
              <a:t>:</a:t>
            </a:r>
          </a:p>
        </p:txBody>
      </p:sp>
      <p:sp>
        <p:nvSpPr>
          <p:cNvPr id="8" name="Rounded Rectangle 7"/>
          <p:cNvSpPr/>
          <p:nvPr/>
        </p:nvSpPr>
        <p:spPr>
          <a:xfrm>
            <a:off x="491236" y="1571223"/>
            <a:ext cx="10046786" cy="4868214"/>
          </a:xfrm>
          <a:prstGeom prst="roundRect">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just" fontAlgn="base">
              <a:lnSpc>
                <a:spcPct val="150000"/>
              </a:lnSpc>
              <a:spcBef>
                <a:spcPct val="0"/>
              </a:spcBef>
              <a:spcAft>
                <a:spcPct val="0"/>
              </a:spcAft>
            </a:pP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Trong</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bài</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văn</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kể</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chuyện</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nhiều</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khi</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cần</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miêu</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tả</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ngoại</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hình</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của</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nhân</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vật</a:t>
            </a:r>
            <a:r>
              <a:rPr lang="en-US" sz="3600" b="1" dirty="0">
                <a:solidFill>
                  <a:srgbClr val="00B050"/>
                </a:solidFill>
                <a:latin typeface="Calibri" panose="020F0502020204030204" pitchFamily="34" charset="0"/>
                <a:cs typeface="Calibri" panose="020F0502020204030204" pitchFamily="34" charset="0"/>
              </a:rPr>
              <a:t>.</a:t>
            </a:r>
          </a:p>
          <a:p>
            <a:pPr algn="just" fontAlgn="base">
              <a:lnSpc>
                <a:spcPct val="150000"/>
              </a:lnSpc>
              <a:spcBef>
                <a:spcPct val="0"/>
              </a:spcBef>
              <a:spcAft>
                <a:spcPct val="0"/>
              </a:spcAft>
            </a:pPr>
            <a:r>
              <a:rPr lang="en-US" sz="3600" b="1" dirty="0">
                <a:solidFill>
                  <a:srgbClr val="00B050"/>
                </a:solidFill>
                <a:latin typeface="Calibri" panose="020F0502020204030204" pitchFamily="34" charset="0"/>
                <a:cs typeface="Calibri" panose="020F0502020204030204" pitchFamily="34" charset="0"/>
              </a:rPr>
              <a:t>       Những đặc điểm ngoại hình tiêu biểu có thể góp phần nói lên tính cách hoặc thân phận của nhân vật và làm cho câu chuyện thêm sinh động,   </a:t>
            </a:r>
            <a:r>
              <a:rPr lang="en-US" sz="3600" b="1" dirty="0" err="1">
                <a:solidFill>
                  <a:srgbClr val="00B050"/>
                </a:solidFill>
                <a:latin typeface="Calibri" panose="020F0502020204030204" pitchFamily="34" charset="0"/>
                <a:cs typeface="Calibri" panose="020F0502020204030204" pitchFamily="34" charset="0"/>
              </a:rPr>
              <a:t>hấp</a:t>
            </a:r>
            <a:r>
              <a:rPr lang="en-US" sz="3600" b="1" dirty="0">
                <a:solidFill>
                  <a:srgbClr val="00B050"/>
                </a:solidFill>
                <a:latin typeface="Calibri" panose="020F0502020204030204" pitchFamily="34" charset="0"/>
                <a:cs typeface="Calibri" panose="020F0502020204030204" pitchFamily="34" charset="0"/>
              </a:rPr>
              <a:t> </a:t>
            </a:r>
            <a:r>
              <a:rPr lang="en-US" sz="3600" b="1" dirty="0" err="1">
                <a:solidFill>
                  <a:srgbClr val="00B050"/>
                </a:solidFill>
                <a:latin typeface="Calibri" panose="020F0502020204030204" pitchFamily="34" charset="0"/>
                <a:cs typeface="Calibri" panose="020F0502020204030204" pitchFamily="34" charset="0"/>
              </a:rPr>
              <a:t>dẫn</a:t>
            </a:r>
            <a:r>
              <a:rPr lang="en-US" sz="3600" b="1" dirty="0">
                <a:solidFill>
                  <a:srgbClr val="00B05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217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194F55-885F-479C-9FBF-10FB352A4F8C}"/>
              </a:ext>
            </a:extLst>
          </p:cNvPr>
          <p:cNvSpPr txBox="1"/>
          <p:nvPr/>
        </p:nvSpPr>
        <p:spPr>
          <a:xfrm>
            <a:off x="684058" y="526342"/>
            <a:ext cx="3918857" cy="523220"/>
          </a:xfrm>
          <a:prstGeom prst="rect">
            <a:avLst/>
          </a:prstGeom>
          <a:noFill/>
        </p:spPr>
        <p:txBody>
          <a:bodyPr wrap="square" rtlCol="0">
            <a:spAutoFit/>
          </a:bodyPr>
          <a:lstStyle/>
          <a:p>
            <a:r>
              <a:rPr lang="en-US" sz="2800" b="1" dirty="0">
                <a:solidFill>
                  <a:schemeClr val="tx2">
                    <a:lumMod val="50000"/>
                  </a:schemeClr>
                </a:solidFill>
                <a:latin typeface="Calibri" panose="020F0502020204030204" pitchFamily="34" charset="0"/>
                <a:cs typeface="Calibri" panose="020F0502020204030204" pitchFamily="34" charset="0"/>
              </a:rPr>
              <a:t>II. LUYỆN TẬP:</a:t>
            </a:r>
          </a:p>
        </p:txBody>
      </p:sp>
      <p:sp>
        <p:nvSpPr>
          <p:cNvPr id="5" name="Rounded Rectangle 28">
            <a:extLst>
              <a:ext uri="{FF2B5EF4-FFF2-40B4-BE49-F238E27FC236}">
                <a16:creationId xmlns:a16="http://schemas.microsoft.com/office/drawing/2014/main" id="{3F2B70E2-DB43-43F5-B43B-DD25C8F7063C}"/>
              </a:ext>
            </a:extLst>
          </p:cNvPr>
          <p:cNvSpPr/>
          <p:nvPr/>
        </p:nvSpPr>
        <p:spPr>
          <a:xfrm>
            <a:off x="2480584" y="1195500"/>
            <a:ext cx="4988483" cy="1062647"/>
          </a:xfrm>
          <a:prstGeom prst="round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ctr"/>
          <a:lstStyle/>
          <a:p>
            <a:r>
              <a:rPr lang="en-US" sz="3200" b="1" u="sng" dirty="0" err="1">
                <a:solidFill>
                  <a:schemeClr val="tx1"/>
                </a:solidFill>
                <a:latin typeface="Calibri" panose="020F0502020204030204" pitchFamily="34" charset="0"/>
                <a:cs typeface="Calibri" panose="020F0502020204030204" pitchFamily="34" charset="0"/>
              </a:rPr>
              <a:t>Bài</a:t>
            </a:r>
            <a:r>
              <a:rPr lang="en-US" sz="3200" b="1" u="sng" dirty="0">
                <a:solidFill>
                  <a:schemeClr val="tx1"/>
                </a:solidFill>
                <a:latin typeface="Calibri" panose="020F0502020204030204" pitchFamily="34" charset="0"/>
                <a:cs typeface="Calibri" panose="020F0502020204030204" pitchFamily="34" charset="0"/>
              </a:rPr>
              <a:t> 1:</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Đọc</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đoạn</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văn</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sau</a:t>
            </a:r>
            <a:r>
              <a:rPr lang="en-US" sz="3200" b="1" dirty="0">
                <a:solidFill>
                  <a:schemeClr val="tx1"/>
                </a:solidFill>
                <a:latin typeface="Calibri" panose="020F0502020204030204" pitchFamily="34" charset="0"/>
                <a:cs typeface="Calibri" panose="020F0502020204030204" pitchFamily="34" charset="0"/>
              </a:rPr>
              <a:t>:</a:t>
            </a:r>
          </a:p>
        </p:txBody>
      </p:sp>
      <p:sp>
        <p:nvSpPr>
          <p:cNvPr id="6" name="Content Placeholder 2"/>
          <p:cNvSpPr txBox="1">
            <a:spLocks/>
          </p:cNvSpPr>
          <p:nvPr/>
        </p:nvSpPr>
        <p:spPr>
          <a:xfrm>
            <a:off x="370222" y="1886481"/>
            <a:ext cx="9209206" cy="45894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Tx/>
              <a:buNone/>
            </a:pPr>
            <a:endParaRPr lang="en-US" sz="3200" i="1" dirty="0">
              <a:solidFill>
                <a:schemeClr val="tx2">
                  <a:lumMod val="50000"/>
                </a:schemeClr>
              </a:solidFill>
              <a:latin typeface="Calibri" panose="020F0502020204030204" pitchFamily="34" charset="0"/>
              <a:cs typeface="Calibri" panose="020F0502020204030204" pitchFamily="34" charset="0"/>
            </a:endParaRPr>
          </a:p>
          <a:p>
            <a:pPr algn="just">
              <a:lnSpc>
                <a:spcPct val="100000"/>
              </a:lnSpc>
              <a:buFontTx/>
              <a:buNone/>
            </a:pP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Tôi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nhìn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em</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Một</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em</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bé</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gầy</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tóc</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húi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ngắn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hai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túi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của</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chiếc</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áo</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cánh</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nâu</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đã</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trễ</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xuống</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tận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đùi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như</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đã</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từng</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phải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đựng</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nhiều</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thứ</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quá</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nặng</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Quần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của</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em</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ngắn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chỉ</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tới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đầu</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gối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để</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lộ</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đôi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bắp</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chân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nhỏ</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luôn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luôn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động</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đậy</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Tôi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đặc</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biệt</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chú</a:t>
            </a:r>
            <a:r>
              <a:rPr lang="en-US" sz="3200" dirty="0">
                <a:solidFill>
                  <a:schemeClr val="tx2">
                    <a:lumMod val="50000"/>
                  </a:schemeClr>
                </a:solidFill>
                <a:latin typeface="Calibri" panose="020F0502020204030204" pitchFamily="34" charset="0"/>
                <a:cs typeface="Calibri" panose="020F0502020204030204" pitchFamily="34" charset="0"/>
              </a:rPr>
              <a:t> ý </a:t>
            </a:r>
            <a:r>
              <a:rPr lang="en-US" sz="3200" dirty="0" err="1">
                <a:solidFill>
                  <a:schemeClr val="tx2">
                    <a:lumMod val="50000"/>
                  </a:schemeClr>
                </a:solidFill>
                <a:latin typeface="Calibri" panose="020F0502020204030204" pitchFamily="34" charset="0"/>
                <a:cs typeface="Calibri" panose="020F0502020204030204" pitchFamily="34" charset="0"/>
              </a:rPr>
              <a:t>đến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đôi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mắt</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của</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em</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đôi</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mắt</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sáng</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và</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xếch</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lên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khiến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người</a:t>
            </a:r>
            <a:r>
              <a:rPr lang="en-US" sz="3200" dirty="0">
                <a:solidFill>
                  <a:schemeClr val="tx2">
                    <a:lumMod val="50000"/>
                  </a:schemeClr>
                </a:solidFill>
                <a:latin typeface="Calibri" panose="020F0502020204030204" pitchFamily="34" charset="0"/>
                <a:cs typeface="Calibri" panose="020F0502020204030204" pitchFamily="34" charset="0"/>
              </a:rPr>
              <a:t> ta </a:t>
            </a:r>
            <a:r>
              <a:rPr lang="en-US" sz="3200" dirty="0" err="1">
                <a:solidFill>
                  <a:schemeClr val="tx2">
                    <a:lumMod val="50000"/>
                  </a:schemeClr>
                </a:solidFill>
                <a:latin typeface="Calibri" panose="020F0502020204030204" pitchFamily="34" charset="0"/>
                <a:cs typeface="Calibri" panose="020F0502020204030204" pitchFamily="34" charset="0"/>
              </a:rPr>
              <a:t>có</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ngay</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cảm</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giác</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là</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một</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em</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bé</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vừa</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thông</a:t>
            </a:r>
            <a:r>
              <a:rPr lang="en-US" sz="3200" dirty="0">
                <a:solidFill>
                  <a:schemeClr val="tx2">
                    <a:lumMod val="50000"/>
                  </a:schemeClr>
                </a:solidFill>
                <a:latin typeface="Calibri" panose="020F0502020204030204" pitchFamily="34" charset="0"/>
                <a:cs typeface="Calibri" panose="020F0502020204030204" pitchFamily="34" charset="0"/>
              </a:rPr>
              <a:t> minh </a:t>
            </a:r>
            <a:r>
              <a:rPr lang="en-US" sz="3200" dirty="0" err="1">
                <a:solidFill>
                  <a:schemeClr val="tx2">
                    <a:lumMod val="50000"/>
                  </a:schemeClr>
                </a:solidFill>
                <a:latin typeface="Calibri" panose="020F0502020204030204" pitchFamily="34" charset="0"/>
                <a:cs typeface="Calibri" panose="020F0502020204030204" pitchFamily="34" charset="0"/>
              </a:rPr>
              <a:t>vừa</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gan</a:t>
            </a:r>
            <a:r>
              <a:rPr lang="en-US" sz="3200" dirty="0">
                <a:solidFill>
                  <a:schemeClr val="tx2">
                    <a:lumMod val="50000"/>
                  </a:schemeClr>
                </a:solidFill>
                <a:latin typeface="Calibri" panose="020F0502020204030204" pitchFamily="34" charset="0"/>
                <a:cs typeface="Calibri" panose="020F0502020204030204" pitchFamily="34" charset="0"/>
              </a:rPr>
              <a:t> </a:t>
            </a:r>
            <a:r>
              <a:rPr lang="en-US" sz="3200" dirty="0" err="1">
                <a:solidFill>
                  <a:schemeClr val="tx2">
                    <a:lumMod val="50000"/>
                  </a:schemeClr>
                </a:solidFill>
                <a:latin typeface="Calibri" panose="020F0502020204030204" pitchFamily="34" charset="0"/>
                <a:cs typeface="Calibri" panose="020F0502020204030204" pitchFamily="34" charset="0"/>
              </a:rPr>
              <a:t>dạ</a:t>
            </a:r>
            <a:r>
              <a:rPr lang="en-US" sz="3200" dirty="0">
                <a:solidFill>
                  <a:schemeClr val="tx2">
                    <a:lumMod val="50000"/>
                  </a:schemeClr>
                </a:solidFill>
                <a:latin typeface="Calibri" panose="020F0502020204030204" pitchFamily="34" charset="0"/>
                <a:cs typeface="Calibri" panose="020F0502020204030204" pitchFamily="34" charset="0"/>
              </a:rPr>
              <a:t>.</a:t>
            </a:r>
          </a:p>
          <a:p>
            <a:pPr algn="just">
              <a:lnSpc>
                <a:spcPct val="100000"/>
              </a:lnSpc>
              <a:buFontTx/>
              <a:buNone/>
            </a:pPr>
            <a:r>
              <a:rPr lang="en-US" sz="3200" dirty="0">
                <a:solidFill>
                  <a:schemeClr val="tx2">
                    <a:lumMod val="50000"/>
                  </a:schemeClr>
                </a:solidFill>
                <a:latin typeface="Calibri" panose="020F0502020204030204" pitchFamily="34" charset="0"/>
                <a:cs typeface="Calibri" panose="020F0502020204030204" pitchFamily="34" charset="0"/>
              </a:rPr>
              <a:t>                                                               </a:t>
            </a:r>
            <a:r>
              <a:rPr lang="en-US" sz="2400" i="1" dirty="0">
                <a:solidFill>
                  <a:schemeClr val="tx2">
                    <a:lumMod val="50000"/>
                  </a:schemeClr>
                </a:solidFill>
                <a:latin typeface="Calibri" panose="020F0502020204030204" pitchFamily="34" charset="0"/>
                <a:cs typeface="Calibri" panose="020F0502020204030204" pitchFamily="34" charset="0"/>
              </a:rPr>
              <a:t>Theo</a:t>
            </a:r>
            <a:r>
              <a:rPr lang="en-US" sz="2400" dirty="0">
                <a:solidFill>
                  <a:schemeClr val="tx2">
                    <a:lumMod val="50000"/>
                  </a:schemeClr>
                </a:solidFill>
                <a:latin typeface="Calibri" panose="020F0502020204030204" pitchFamily="34" charset="0"/>
                <a:cs typeface="Calibri" panose="020F0502020204030204" pitchFamily="34" charset="0"/>
              </a:rPr>
              <a:t> VŨ CAO</a:t>
            </a:r>
          </a:p>
          <a:p>
            <a:pPr algn="just">
              <a:lnSpc>
                <a:spcPct val="100000"/>
              </a:lnSpc>
              <a:buFontTx/>
              <a:buNone/>
            </a:pPr>
            <a:r>
              <a:rPr lang="en-US" sz="3200" dirty="0">
                <a:solidFill>
                  <a:schemeClr val="tx2">
                    <a:lumMod val="50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238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615" y="2114923"/>
            <a:ext cx="11673385" cy="523220"/>
          </a:xfrm>
          <a:prstGeom prst="rect">
            <a:avLst/>
          </a:prstGeom>
          <a:noFill/>
        </p:spPr>
        <p:txBody>
          <a:bodyPr wrap="square" rtlCol="0">
            <a:spAutoFit/>
          </a:bodyPr>
          <a:lstStyle/>
          <a:p>
            <a:pPr lvl="0" algn="just" fontAlgn="base">
              <a:spcBef>
                <a:spcPct val="20000"/>
              </a:spcBef>
              <a:spcAft>
                <a:spcPct val="0"/>
              </a:spcAft>
              <a:buClr>
                <a:schemeClr val="hlink"/>
              </a:buClr>
              <a:buSzPct val="120000"/>
            </a:pPr>
            <a:r>
              <a:rPr lang="en-US" sz="2800" b="1" dirty="0" err="1">
                <a:latin typeface="Calibri" panose="020F0502020204030204" pitchFamily="34" charset="0"/>
                <a:cs typeface="Calibri" panose="020F0502020204030204" pitchFamily="34" charset="0"/>
              </a:rPr>
              <a:t>a.Tác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chú</a:t>
            </a:r>
            <a:r>
              <a:rPr lang="en-US" sz="2800" b="1" dirty="0">
                <a:latin typeface="Calibri" panose="020F0502020204030204" pitchFamily="34" charset="0"/>
                <a:cs typeface="Calibri" panose="020F0502020204030204" pitchFamily="34" charset="0"/>
              </a:rPr>
              <a:t> ý </a:t>
            </a:r>
            <a:r>
              <a:rPr lang="en-US" sz="2800" b="1" dirty="0" err="1">
                <a:latin typeface="Calibri" panose="020F0502020204030204" pitchFamily="34" charset="0"/>
                <a:cs typeface="Calibri" panose="020F0502020204030204" pitchFamily="34" charset="0"/>
              </a:rPr>
              <a:t>miêu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những</a:t>
            </a:r>
            <a:r>
              <a:rPr lang="en-US" sz="2800" b="1" dirty="0">
                <a:latin typeface="Calibri" panose="020F0502020204030204" pitchFamily="34" charset="0"/>
                <a:cs typeface="Calibri" panose="020F0502020204030204" pitchFamily="34" charset="0"/>
              </a:rPr>
              <a:t> chi </a:t>
            </a:r>
            <a:r>
              <a:rPr lang="en-US" sz="2800" b="1" dirty="0" err="1">
                <a:latin typeface="Calibri" panose="020F0502020204030204" pitchFamily="34" charset="0"/>
                <a:cs typeface="Calibri" panose="020F0502020204030204" pitchFamily="34" charset="0"/>
              </a:rPr>
              <a:t>tiết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nào</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về</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ngoại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chú</a:t>
            </a:r>
            <a:r>
              <a:rPr lang="en-US" sz="2800" b="1" dirty="0">
                <a:latin typeface="Calibri" panose="020F0502020204030204" pitchFamily="34" charset="0"/>
                <a:cs typeface="Calibri" panose="020F0502020204030204" pitchFamily="34" charset="0"/>
              </a:rPr>
              <a:t> </a:t>
            </a:r>
            <a:r>
              <a:rPr lang="en-US" sz="2800" b="1" err="1">
                <a:latin typeface="Calibri" panose="020F0502020204030204" pitchFamily="34" charset="0"/>
                <a:cs typeface="Calibri" panose="020F0502020204030204" pitchFamily="34" charset="0"/>
              </a:rPr>
              <a:t>bé</a:t>
            </a:r>
            <a:r>
              <a:rPr lang="en-US" sz="2800" b="1">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sp>
        <p:nvSpPr>
          <p:cNvPr id="15" name="Rounded Rectangle 28">
            <a:extLst>
              <a:ext uri="{FF2B5EF4-FFF2-40B4-BE49-F238E27FC236}">
                <a16:creationId xmlns:a16="http://schemas.microsoft.com/office/drawing/2014/main" id="{3F2B70E2-DB43-43F5-B43B-DD25C8F7063C}"/>
              </a:ext>
            </a:extLst>
          </p:cNvPr>
          <p:cNvSpPr/>
          <p:nvPr/>
        </p:nvSpPr>
        <p:spPr>
          <a:xfrm>
            <a:off x="516416" y="227022"/>
            <a:ext cx="9270728" cy="1438469"/>
          </a:xfrm>
          <a:prstGeom prst="roundRect">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ctr"/>
          <a:lstStyle/>
          <a:p>
            <a:r>
              <a:rPr lang="en-US" sz="2800" b="1" u="sng" dirty="0" err="1">
                <a:solidFill>
                  <a:schemeClr val="accent2">
                    <a:lumMod val="75000"/>
                  </a:schemeClr>
                </a:solidFill>
                <a:latin typeface="Calibri" panose="020F0502020204030204" pitchFamily="34" charset="0"/>
                <a:cs typeface="Calibri" panose="020F0502020204030204" pitchFamily="34" charset="0"/>
              </a:rPr>
              <a:t>Bài</a:t>
            </a:r>
            <a:r>
              <a:rPr lang="en-US" sz="2800" b="1" u="sng" dirty="0">
                <a:solidFill>
                  <a:schemeClr val="accent2">
                    <a:lumMod val="75000"/>
                  </a:schemeClr>
                </a:solidFill>
                <a:latin typeface="Calibri" panose="020F0502020204030204" pitchFamily="34" charset="0"/>
                <a:cs typeface="Calibri" panose="020F0502020204030204" pitchFamily="34" charset="0"/>
              </a:rPr>
              <a:t> 1:</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Đoạn</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văn</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trên</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miêu</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tả</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ngoại</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hình</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của</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một</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chú</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bé</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liên</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lạc</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cho</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bộ</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đội</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trong</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kháng</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chiến</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Tác</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giả</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đã</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chú</a:t>
            </a:r>
            <a:r>
              <a:rPr lang="en-US" sz="2800" b="1" dirty="0">
                <a:solidFill>
                  <a:schemeClr val="accent2">
                    <a:lumMod val="75000"/>
                  </a:schemeClr>
                </a:solidFill>
                <a:latin typeface="Calibri" panose="020F0502020204030204" pitchFamily="34" charset="0"/>
                <a:cs typeface="Calibri" panose="020F0502020204030204" pitchFamily="34" charset="0"/>
              </a:rPr>
              <a:t> ý </a:t>
            </a:r>
            <a:r>
              <a:rPr lang="en-US" sz="2800" b="1" dirty="0" err="1">
                <a:solidFill>
                  <a:schemeClr val="accent2">
                    <a:lumMod val="75000"/>
                  </a:schemeClr>
                </a:solidFill>
                <a:latin typeface="Calibri" panose="020F0502020204030204" pitchFamily="34" charset="0"/>
                <a:cs typeface="Calibri" panose="020F0502020204030204" pitchFamily="34" charset="0"/>
              </a:rPr>
              <a:t>miêu</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tả</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những</a:t>
            </a:r>
            <a:r>
              <a:rPr lang="en-US" sz="2800" b="1" dirty="0">
                <a:solidFill>
                  <a:schemeClr val="accent2">
                    <a:lumMod val="75000"/>
                  </a:schemeClr>
                </a:solidFill>
                <a:latin typeface="Calibri" panose="020F0502020204030204" pitchFamily="34" charset="0"/>
                <a:cs typeface="Calibri" panose="020F0502020204030204" pitchFamily="34" charset="0"/>
              </a:rPr>
              <a:t> chi </a:t>
            </a:r>
            <a:r>
              <a:rPr lang="en-US" sz="2800" b="1" dirty="0" err="1">
                <a:solidFill>
                  <a:schemeClr val="accent2">
                    <a:lumMod val="75000"/>
                  </a:schemeClr>
                </a:solidFill>
                <a:latin typeface="Calibri" panose="020F0502020204030204" pitchFamily="34" charset="0"/>
                <a:cs typeface="Calibri" panose="020F0502020204030204" pitchFamily="34" charset="0"/>
              </a:rPr>
              <a:t>tiết</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nào</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Các</a:t>
            </a:r>
            <a:r>
              <a:rPr lang="en-US" sz="2800" b="1" dirty="0">
                <a:solidFill>
                  <a:schemeClr val="accent2">
                    <a:lumMod val="75000"/>
                  </a:schemeClr>
                </a:solidFill>
                <a:latin typeface="Calibri" panose="020F0502020204030204" pitchFamily="34" charset="0"/>
                <a:cs typeface="Calibri" panose="020F0502020204030204" pitchFamily="34" charset="0"/>
              </a:rPr>
              <a:t> chi </a:t>
            </a:r>
            <a:r>
              <a:rPr lang="en-US" sz="2800" b="1" dirty="0" err="1">
                <a:solidFill>
                  <a:schemeClr val="accent2">
                    <a:lumMod val="75000"/>
                  </a:schemeClr>
                </a:solidFill>
                <a:latin typeface="Calibri" panose="020F0502020204030204" pitchFamily="34" charset="0"/>
                <a:cs typeface="Calibri" panose="020F0502020204030204" pitchFamily="34" charset="0"/>
              </a:rPr>
              <a:t>tiết</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ấy</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nói</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lên</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điều</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gì</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về</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chú</a:t>
            </a:r>
            <a:r>
              <a:rPr lang="en-US" sz="2800" b="1" dirty="0">
                <a:solidFill>
                  <a:schemeClr val="accent2">
                    <a:lumMod val="75000"/>
                  </a:schemeClr>
                </a:solidFill>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bé</a:t>
            </a:r>
            <a:r>
              <a:rPr lang="en-US" sz="2800" b="1" dirty="0">
                <a:solidFill>
                  <a:schemeClr val="accent2">
                    <a:lumMod val="75000"/>
                  </a:schemeClr>
                </a:solidFill>
                <a:latin typeface="Calibri" panose="020F0502020204030204" pitchFamily="34" charset="0"/>
                <a:cs typeface="Calibri" panose="020F0502020204030204" pitchFamily="34" charset="0"/>
              </a:rPr>
              <a:t>?</a:t>
            </a:r>
          </a:p>
        </p:txBody>
      </p:sp>
      <p:sp>
        <p:nvSpPr>
          <p:cNvPr id="17" name="TextBox 16"/>
          <p:cNvSpPr txBox="1"/>
          <p:nvPr/>
        </p:nvSpPr>
        <p:spPr>
          <a:xfrm>
            <a:off x="3763676" y="2613749"/>
            <a:ext cx="3046099" cy="523220"/>
          </a:xfrm>
          <a:prstGeom prst="rect">
            <a:avLst/>
          </a:prstGeom>
          <a:noFill/>
        </p:spPr>
        <p:txBody>
          <a:bodyPr wrap="square" rtlCol="0">
            <a:spAutoFit/>
          </a:bodyPr>
          <a:lstStyle/>
          <a:p>
            <a:r>
              <a:rPr lang="en-US" sz="2800" b="1" i="1">
                <a:solidFill>
                  <a:srgbClr val="FF0000"/>
                </a:solidFill>
                <a:latin typeface="Calibri" panose="020F0502020204030204" pitchFamily="34" charset="0"/>
                <a:cs typeface="Calibri" panose="020F0502020204030204" pitchFamily="34" charset="0"/>
              </a:rPr>
              <a:t>gầy</a:t>
            </a:r>
          </a:p>
        </p:txBody>
      </p:sp>
      <p:sp>
        <p:nvSpPr>
          <p:cNvPr id="18" name="TextBox 17"/>
          <p:cNvSpPr txBox="1"/>
          <p:nvPr/>
        </p:nvSpPr>
        <p:spPr>
          <a:xfrm>
            <a:off x="2472132" y="3263897"/>
            <a:ext cx="3980094" cy="523220"/>
          </a:xfrm>
          <a:prstGeom prst="rect">
            <a:avLst/>
          </a:prstGeom>
          <a:noFill/>
        </p:spPr>
        <p:txBody>
          <a:bodyPr wrap="square" rtlCol="0">
            <a:spAutoFit/>
          </a:bodyPr>
          <a:lstStyle/>
          <a:p>
            <a:pPr lvl="0"/>
            <a:r>
              <a:rPr lang="en-US" sz="2800" b="1" i="1" dirty="0">
                <a:solidFill>
                  <a:srgbClr val="FF0000"/>
                </a:solidFill>
                <a:latin typeface="Calibri" panose="020F0502020204030204" pitchFamily="34" charset="0"/>
                <a:cs typeface="Calibri" panose="020F0502020204030204" pitchFamily="34" charset="0"/>
              </a:rPr>
              <a:t>húi</a:t>
            </a:r>
            <a:r>
              <a:rPr lang="en-US" sz="2800" b="1" i="1" dirty="0">
                <a:solidFill>
                  <a:srgbClr val="C00000"/>
                </a:solidFill>
                <a:latin typeface="Calibri" panose="020F0502020204030204" pitchFamily="34" charset="0"/>
                <a:cs typeface="Calibri" panose="020F0502020204030204" pitchFamily="34" charset="0"/>
              </a:rPr>
              <a:t> </a:t>
            </a:r>
            <a:r>
              <a:rPr lang="en-US" sz="2800" b="1" i="1" dirty="0">
                <a:solidFill>
                  <a:srgbClr val="FF0000"/>
                </a:solidFill>
                <a:latin typeface="Calibri" panose="020F0502020204030204" pitchFamily="34" charset="0"/>
                <a:cs typeface="Calibri" panose="020F0502020204030204" pitchFamily="34" charset="0"/>
              </a:rPr>
              <a:t>ngắn</a:t>
            </a:r>
          </a:p>
        </p:txBody>
      </p:sp>
      <p:sp>
        <p:nvSpPr>
          <p:cNvPr id="19" name="TextBox 18"/>
          <p:cNvSpPr txBox="1"/>
          <p:nvPr/>
        </p:nvSpPr>
        <p:spPr>
          <a:xfrm>
            <a:off x="3292526" y="3864483"/>
            <a:ext cx="3033105" cy="523220"/>
          </a:xfrm>
          <a:prstGeom prst="rect">
            <a:avLst/>
          </a:prstGeom>
          <a:noFill/>
        </p:spPr>
        <p:txBody>
          <a:bodyPr wrap="square" rtlCol="0">
            <a:spAutoFit/>
          </a:bodyPr>
          <a:lstStyle/>
          <a:p>
            <a:r>
              <a:rPr lang="en-US" sz="2800" b="1" i="1" dirty="0">
                <a:solidFill>
                  <a:srgbClr val="FF0000"/>
                </a:solidFill>
                <a:latin typeface="Calibri" panose="020F0502020204030204" pitchFamily="34" charset="0"/>
                <a:cs typeface="Calibri" panose="020F0502020204030204" pitchFamily="34" charset="0"/>
              </a:rPr>
              <a:t>trễ xuống tận đùi</a:t>
            </a:r>
          </a:p>
        </p:txBody>
      </p:sp>
      <p:sp>
        <p:nvSpPr>
          <p:cNvPr id="20" name="TextBox 19"/>
          <p:cNvSpPr txBox="1"/>
          <p:nvPr/>
        </p:nvSpPr>
        <p:spPr>
          <a:xfrm>
            <a:off x="3027630" y="4417543"/>
            <a:ext cx="2864855" cy="523220"/>
          </a:xfrm>
          <a:prstGeom prst="rect">
            <a:avLst/>
          </a:prstGeom>
          <a:noFill/>
        </p:spPr>
        <p:txBody>
          <a:bodyPr wrap="square" rtlCol="0">
            <a:spAutoFit/>
          </a:bodyPr>
          <a:lstStyle/>
          <a:p>
            <a:r>
              <a:rPr lang="en-US" sz="2800" b="1" i="1" dirty="0">
                <a:solidFill>
                  <a:srgbClr val="FF0000"/>
                </a:solidFill>
                <a:latin typeface="Calibri" panose="020F0502020204030204" pitchFamily="34" charset="0"/>
                <a:cs typeface="Calibri" panose="020F0502020204030204" pitchFamily="34" charset="0"/>
              </a:rPr>
              <a:t>ngắn tới đầu gối</a:t>
            </a:r>
          </a:p>
        </p:txBody>
      </p:sp>
      <p:sp>
        <p:nvSpPr>
          <p:cNvPr id="21" name="TextBox 20"/>
          <p:cNvSpPr txBox="1"/>
          <p:nvPr/>
        </p:nvSpPr>
        <p:spPr>
          <a:xfrm>
            <a:off x="3214940" y="5678899"/>
            <a:ext cx="2975200" cy="523220"/>
          </a:xfrm>
          <a:prstGeom prst="rect">
            <a:avLst/>
          </a:prstGeom>
          <a:noFill/>
        </p:spPr>
        <p:txBody>
          <a:bodyPr wrap="square" rtlCol="0">
            <a:spAutoFit/>
          </a:bodyPr>
          <a:lstStyle/>
          <a:p>
            <a:r>
              <a:rPr lang="en-US" sz="2800" b="1" i="1" dirty="0" err="1">
                <a:solidFill>
                  <a:srgbClr val="FF0000"/>
                </a:solidFill>
                <a:latin typeface="Calibri" panose="020F0502020204030204" pitchFamily="34" charset="0"/>
                <a:cs typeface="Calibri" panose="020F0502020204030204" pitchFamily="34" charset="0"/>
              </a:rPr>
              <a:t>sáng</a:t>
            </a:r>
            <a:r>
              <a:rPr lang="en-US" sz="2800" b="1" i="1" dirty="0">
                <a:solidFill>
                  <a:srgbClr val="FF0000"/>
                </a:solidFill>
                <a:latin typeface="Calibri" panose="020F0502020204030204" pitchFamily="34" charset="0"/>
                <a:cs typeface="Calibri" panose="020F0502020204030204" pitchFamily="34" charset="0"/>
              </a:rPr>
              <a:t> </a:t>
            </a:r>
            <a:r>
              <a:rPr lang="en-US" sz="2800" b="1" i="1" err="1">
                <a:solidFill>
                  <a:srgbClr val="FF0000"/>
                </a:solidFill>
                <a:latin typeface="Calibri" panose="020F0502020204030204" pitchFamily="34" charset="0"/>
                <a:cs typeface="Calibri" panose="020F0502020204030204" pitchFamily="34" charset="0"/>
              </a:rPr>
              <a:t>và</a:t>
            </a:r>
            <a:r>
              <a:rPr lang="en-US" sz="2800" b="1" i="1">
                <a:solidFill>
                  <a:srgbClr val="FF0000"/>
                </a:solidFill>
                <a:latin typeface="Calibri" panose="020F0502020204030204" pitchFamily="34" charset="0"/>
                <a:cs typeface="Calibri" panose="020F0502020204030204" pitchFamily="34" charset="0"/>
              </a:rPr>
              <a:t> xếch</a:t>
            </a:r>
            <a:endParaRPr lang="en-US" sz="2800" b="1" i="1" dirty="0">
              <a:solidFill>
                <a:srgbClr val="FF0000"/>
              </a:solidFill>
              <a:latin typeface="Calibri" panose="020F0502020204030204" pitchFamily="34" charset="0"/>
              <a:cs typeface="Calibri" panose="020F0502020204030204" pitchFamily="34" charset="0"/>
            </a:endParaRPr>
          </a:p>
        </p:txBody>
      </p:sp>
      <p:sp>
        <p:nvSpPr>
          <p:cNvPr id="22" name="Rectangle 21"/>
          <p:cNvSpPr/>
          <p:nvPr/>
        </p:nvSpPr>
        <p:spPr>
          <a:xfrm>
            <a:off x="1532709" y="2672021"/>
            <a:ext cx="4269988" cy="523220"/>
          </a:xfrm>
          <a:prstGeom prst="rect">
            <a:avLst/>
          </a:prstGeom>
        </p:spPr>
        <p:txBody>
          <a:bodyPr wrap="square">
            <a:spAutoFit/>
          </a:bodyPr>
          <a:lstStyle/>
          <a:p>
            <a:r>
              <a:rPr lang="en-US" sz="2800" b="1" dirty="0">
                <a:solidFill>
                  <a:srgbClr val="0000CC"/>
                </a:solidFill>
                <a:latin typeface="Calibri" panose="020F0502020204030204" pitchFamily="34" charset="0"/>
                <a:cs typeface="Calibri" panose="020F0502020204030204" pitchFamily="34" charset="0"/>
              </a:rPr>
              <a:t>- Dáng người</a:t>
            </a:r>
            <a:r>
              <a:rPr lang="en-US" sz="2800" b="1" dirty="0">
                <a:solidFill>
                  <a:schemeClr val="tx2"/>
                </a:solidFill>
                <a:latin typeface="Calibri" panose="020F0502020204030204" pitchFamily="34" charset="0"/>
                <a:cs typeface="Calibri" panose="020F0502020204030204" pitchFamily="34" charset="0"/>
              </a:rPr>
              <a:t>:……………..</a:t>
            </a:r>
            <a:r>
              <a:rPr lang="en-US" sz="2800" b="1" i="1" dirty="0">
                <a:solidFill>
                  <a:srgbClr val="C00000"/>
                </a:solidFill>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
        <p:nvSpPr>
          <p:cNvPr id="23" name="Rectangle 22"/>
          <p:cNvSpPr/>
          <p:nvPr/>
        </p:nvSpPr>
        <p:spPr>
          <a:xfrm>
            <a:off x="1532709" y="3329625"/>
            <a:ext cx="4192133" cy="523220"/>
          </a:xfrm>
          <a:prstGeom prst="rect">
            <a:avLst/>
          </a:prstGeom>
        </p:spPr>
        <p:txBody>
          <a:bodyPr wrap="square">
            <a:spAutoFit/>
          </a:bodyPr>
          <a:lstStyle/>
          <a:p>
            <a:pPr lvl="0" fontAlgn="base">
              <a:spcBef>
                <a:spcPct val="20000"/>
              </a:spcBef>
              <a:spcAft>
                <a:spcPct val="0"/>
              </a:spcAft>
              <a:buClr>
                <a:schemeClr val="hlink"/>
              </a:buClr>
              <a:buSzPct val="120000"/>
            </a:pPr>
            <a:r>
              <a:rPr lang="en-US" sz="2800" b="1" dirty="0">
                <a:solidFill>
                  <a:srgbClr val="003399"/>
                </a:solidFill>
                <a:latin typeface="Calibri" panose="020F0502020204030204" pitchFamily="34" charset="0"/>
                <a:cs typeface="Calibri" panose="020F0502020204030204" pitchFamily="34" charset="0"/>
              </a:rPr>
              <a:t>- Tóc:……………………….</a:t>
            </a:r>
            <a:endParaRPr lang="en-US" sz="2800" b="1" i="1" dirty="0">
              <a:solidFill>
                <a:srgbClr val="003399"/>
              </a:solidFill>
              <a:latin typeface="Calibri" panose="020F0502020204030204" pitchFamily="34" charset="0"/>
              <a:cs typeface="Calibri" panose="020F0502020204030204" pitchFamily="34" charset="0"/>
            </a:endParaRPr>
          </a:p>
        </p:txBody>
      </p:sp>
      <p:sp>
        <p:nvSpPr>
          <p:cNvPr id="24" name="Rectangle 23"/>
          <p:cNvSpPr/>
          <p:nvPr/>
        </p:nvSpPr>
        <p:spPr>
          <a:xfrm>
            <a:off x="1532709" y="3896729"/>
            <a:ext cx="3629520" cy="523220"/>
          </a:xfrm>
          <a:prstGeom prst="rect">
            <a:avLst/>
          </a:prstGeom>
        </p:spPr>
        <p:txBody>
          <a:bodyPr wrap="none">
            <a:spAutoFit/>
          </a:bodyPr>
          <a:lstStyle/>
          <a:p>
            <a:pPr lvl="0" algn="just" fontAlgn="base">
              <a:spcBef>
                <a:spcPct val="20000"/>
              </a:spcBef>
              <a:spcAft>
                <a:spcPct val="0"/>
              </a:spcAft>
              <a:buClr>
                <a:schemeClr val="hlink"/>
              </a:buClr>
              <a:buSzPct val="120000"/>
            </a:pPr>
            <a:r>
              <a:rPr lang="en-US" sz="2800" b="1" dirty="0">
                <a:solidFill>
                  <a:srgbClr val="003399"/>
                </a:solidFill>
                <a:latin typeface="Calibri" panose="020F0502020204030204" pitchFamily="34" charset="0"/>
                <a:cs typeface="Calibri" panose="020F0502020204030204" pitchFamily="34" charset="0"/>
              </a:rPr>
              <a:t>- Hai túi áo:</a:t>
            </a:r>
            <a:r>
              <a:rPr lang="en-US" sz="2800" b="1" i="1" dirty="0">
                <a:solidFill>
                  <a:srgbClr val="003399"/>
                </a:solidFill>
                <a:latin typeface="Calibri" panose="020F0502020204030204" pitchFamily="34" charset="0"/>
                <a:cs typeface="Calibri" panose="020F0502020204030204" pitchFamily="34" charset="0"/>
              </a:rPr>
              <a:t>………………..</a:t>
            </a:r>
          </a:p>
        </p:txBody>
      </p:sp>
      <p:sp>
        <p:nvSpPr>
          <p:cNvPr id="25" name="Rectangle 24"/>
          <p:cNvSpPr/>
          <p:nvPr/>
        </p:nvSpPr>
        <p:spPr>
          <a:xfrm>
            <a:off x="1532709" y="4493035"/>
            <a:ext cx="3502882" cy="523220"/>
          </a:xfrm>
          <a:prstGeom prst="rect">
            <a:avLst/>
          </a:prstGeom>
        </p:spPr>
        <p:txBody>
          <a:bodyPr wrap="none">
            <a:spAutoFit/>
          </a:bodyPr>
          <a:lstStyle/>
          <a:p>
            <a:pPr lvl="0" algn="just" fontAlgn="base">
              <a:spcBef>
                <a:spcPct val="20000"/>
              </a:spcBef>
              <a:spcAft>
                <a:spcPct val="0"/>
              </a:spcAft>
              <a:buClr>
                <a:schemeClr val="hlink"/>
              </a:buClr>
              <a:buSzPct val="120000"/>
            </a:pPr>
            <a:r>
              <a:rPr lang="en-US" sz="2800" b="1" dirty="0">
                <a:solidFill>
                  <a:srgbClr val="003399"/>
                </a:solidFill>
                <a:latin typeface="Calibri" panose="020F0502020204030204" pitchFamily="34" charset="0"/>
                <a:cs typeface="Calibri" panose="020F0502020204030204" pitchFamily="34" charset="0"/>
              </a:rPr>
              <a:t>- Quần: </a:t>
            </a:r>
            <a:r>
              <a:rPr lang="en-US" sz="2800" b="1" i="1" dirty="0">
                <a:solidFill>
                  <a:srgbClr val="003399"/>
                </a:solidFill>
                <a:latin typeface="Calibri" panose="020F0502020204030204" pitchFamily="34" charset="0"/>
                <a:cs typeface="Calibri" panose="020F0502020204030204" pitchFamily="34" charset="0"/>
              </a:rPr>
              <a:t>…………………….</a:t>
            </a:r>
          </a:p>
        </p:txBody>
      </p:sp>
      <p:sp>
        <p:nvSpPr>
          <p:cNvPr id="26" name="Rectangle 25"/>
          <p:cNvSpPr/>
          <p:nvPr/>
        </p:nvSpPr>
        <p:spPr>
          <a:xfrm>
            <a:off x="1532709" y="5112690"/>
            <a:ext cx="4647426" cy="523220"/>
          </a:xfrm>
          <a:prstGeom prst="rect">
            <a:avLst/>
          </a:prstGeom>
        </p:spPr>
        <p:txBody>
          <a:bodyPr wrap="none">
            <a:spAutoFit/>
          </a:bodyPr>
          <a:lstStyle/>
          <a:p>
            <a:pPr lvl="0" algn="just" fontAlgn="base">
              <a:spcBef>
                <a:spcPct val="20000"/>
              </a:spcBef>
              <a:spcAft>
                <a:spcPct val="0"/>
              </a:spcAft>
              <a:buClr>
                <a:schemeClr val="hlink"/>
              </a:buClr>
              <a:buSzPct val="120000"/>
            </a:pPr>
            <a:r>
              <a:rPr lang="en-US" sz="2800" b="1">
                <a:solidFill>
                  <a:srgbClr val="0000CC"/>
                </a:solidFill>
                <a:latin typeface="Calibri" panose="020F0502020204030204" pitchFamily="34" charset="0"/>
                <a:cs typeface="Calibri" panose="020F0502020204030204" pitchFamily="34" charset="0"/>
              </a:rPr>
              <a:t>-  Đôi bắp chân: </a:t>
            </a:r>
            <a:r>
              <a:rPr lang="en-US" sz="2800" b="1">
                <a:solidFill>
                  <a:schemeClr val="tx2"/>
                </a:solidFill>
                <a:latin typeface="Calibri" panose="020F0502020204030204" pitchFamily="34" charset="0"/>
                <a:cs typeface="Calibri" panose="020F0502020204030204" pitchFamily="34" charset="0"/>
              </a:rPr>
              <a:t>…………………..</a:t>
            </a:r>
            <a:r>
              <a:rPr lang="en-US" sz="2800" b="1" i="1">
                <a:solidFill>
                  <a:srgbClr val="C00000"/>
                </a:solidFill>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sp>
        <p:nvSpPr>
          <p:cNvPr id="27" name="Rectangle 26"/>
          <p:cNvSpPr/>
          <p:nvPr/>
        </p:nvSpPr>
        <p:spPr>
          <a:xfrm>
            <a:off x="1532709" y="5756864"/>
            <a:ext cx="3799310" cy="523220"/>
          </a:xfrm>
          <a:prstGeom prst="rect">
            <a:avLst/>
          </a:prstGeom>
        </p:spPr>
        <p:txBody>
          <a:bodyPr wrap="none">
            <a:spAutoFit/>
          </a:bodyPr>
          <a:lstStyle/>
          <a:p>
            <a:pPr lvl="0" algn="just" fontAlgn="base">
              <a:spcBef>
                <a:spcPct val="20000"/>
              </a:spcBef>
              <a:spcAft>
                <a:spcPct val="0"/>
              </a:spcAft>
              <a:buClr>
                <a:schemeClr val="hlink"/>
              </a:buClr>
              <a:buSzPct val="120000"/>
            </a:pPr>
            <a:r>
              <a:rPr lang="en-US" sz="2800" b="1" dirty="0">
                <a:solidFill>
                  <a:srgbClr val="0000CC"/>
                </a:solidFill>
                <a:latin typeface="Calibri" panose="020F0502020204030204" pitchFamily="34" charset="0"/>
                <a:cs typeface="Calibri" panose="020F0502020204030204" pitchFamily="34" charset="0"/>
              </a:rPr>
              <a:t>-  Đôi mắt</a:t>
            </a:r>
            <a:r>
              <a:rPr lang="en-US" sz="2800" b="1" dirty="0">
                <a:solidFill>
                  <a:schemeClr val="tx2"/>
                </a:solidFill>
                <a:latin typeface="Calibri" panose="020F0502020204030204" pitchFamily="34" charset="0"/>
                <a:cs typeface="Calibri" panose="020F0502020204030204" pitchFamily="34" charset="0"/>
              </a:rPr>
              <a:t>:…………………..</a:t>
            </a:r>
            <a:r>
              <a:rPr lang="en-US" sz="2800" b="1" i="1" dirty="0">
                <a:solidFill>
                  <a:srgbClr val="C00000"/>
                </a:solidFill>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sp>
        <p:nvSpPr>
          <p:cNvPr id="28" name="TextBox 27"/>
          <p:cNvSpPr txBox="1"/>
          <p:nvPr/>
        </p:nvSpPr>
        <p:spPr>
          <a:xfrm>
            <a:off x="4054086" y="5068806"/>
            <a:ext cx="4235828" cy="523220"/>
          </a:xfrm>
          <a:prstGeom prst="rect">
            <a:avLst/>
          </a:prstGeom>
          <a:noFill/>
        </p:spPr>
        <p:txBody>
          <a:bodyPr wrap="square" rtlCol="0">
            <a:spAutoFit/>
          </a:bodyPr>
          <a:lstStyle/>
          <a:p>
            <a:r>
              <a:rPr lang="en-US" sz="2800" b="1" i="1" dirty="0">
                <a:solidFill>
                  <a:srgbClr val="FF0000"/>
                </a:solidFill>
                <a:latin typeface="Calibri" panose="020F0502020204030204" pitchFamily="34" charset="0"/>
                <a:cs typeface="Calibri" panose="020F0502020204030204" pitchFamily="34" charset="0"/>
              </a:rPr>
              <a:t>nhỏ luôn động đậy</a:t>
            </a:r>
          </a:p>
        </p:txBody>
      </p:sp>
      <p:cxnSp>
        <p:nvCxnSpPr>
          <p:cNvPr id="30" name="Straight Connector 29"/>
          <p:cNvCxnSpPr/>
          <p:nvPr/>
        </p:nvCxnSpPr>
        <p:spPr>
          <a:xfrm flipV="1">
            <a:off x="5538830" y="1509486"/>
            <a:ext cx="3576141" cy="145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5966" y="1897039"/>
            <a:ext cx="8575120" cy="188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41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arn(inVertical)">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1000"/>
                                        <p:tgtEl>
                                          <p:spTgt spid="28"/>
                                        </p:tgtEl>
                                      </p:cBhvr>
                                    </p:animEffect>
                                    <p:anim calcmode="lin" valueType="num">
                                      <p:cBhvr>
                                        <p:cTn id="87" dur="1000" fill="hold"/>
                                        <p:tgtEl>
                                          <p:spTgt spid="28"/>
                                        </p:tgtEl>
                                        <p:attrNameLst>
                                          <p:attrName>ppt_x</p:attrName>
                                        </p:attrNameLst>
                                      </p:cBhvr>
                                      <p:tavLst>
                                        <p:tav tm="0">
                                          <p:val>
                                            <p:strVal val="#ppt_x"/>
                                          </p:val>
                                        </p:tav>
                                        <p:tav tm="100000">
                                          <p:val>
                                            <p:strVal val="#ppt_x"/>
                                          </p:val>
                                        </p:tav>
                                      </p:tavLst>
                                    </p:anim>
                                    <p:anim calcmode="lin" valueType="num">
                                      <p:cBhvr>
                                        <p:cTn id="8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500" fill="hold"/>
                                        <p:tgtEl>
                                          <p:spTgt spid="27"/>
                                        </p:tgtEl>
                                        <p:attrNameLst>
                                          <p:attrName>ppt_x</p:attrName>
                                        </p:attrNameLst>
                                      </p:cBhvr>
                                      <p:tavLst>
                                        <p:tav tm="0">
                                          <p:val>
                                            <p:strVal val="#ppt_x"/>
                                          </p:val>
                                        </p:tav>
                                        <p:tav tm="100000">
                                          <p:val>
                                            <p:strVal val="#ppt_x"/>
                                          </p:val>
                                        </p:tav>
                                      </p:tavLst>
                                    </p:anim>
                                    <p:anim calcmode="lin" valueType="num">
                                      <p:cBhvr additive="base">
                                        <p:cTn id="9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2764</TotalTime>
  <Words>1096</Words>
  <Application>Microsoft Office PowerPoint</Application>
  <PresentationFormat>Widescreen</PresentationFormat>
  <Paragraphs>110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Special.Computer</dc:creator>
  <cp:lastModifiedBy>Dang Hong Son 20143793</cp:lastModifiedBy>
  <cp:revision>103</cp:revision>
  <dcterms:created xsi:type="dcterms:W3CDTF">2021-08-02T16:22:41Z</dcterms:created>
  <dcterms:modified xsi:type="dcterms:W3CDTF">2022-09-19T14:11:25Z</dcterms:modified>
</cp:coreProperties>
</file>