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7" r:id="rId2"/>
    <p:sldId id="257" r:id="rId3"/>
    <p:sldId id="308" r:id="rId4"/>
    <p:sldId id="309" r:id="rId5"/>
    <p:sldId id="287" r:id="rId6"/>
    <p:sldId id="297" r:id="rId7"/>
    <p:sldId id="298" r:id="rId8"/>
    <p:sldId id="299" r:id="rId9"/>
    <p:sldId id="271" r:id="rId10"/>
    <p:sldId id="301" r:id="rId11"/>
    <p:sldId id="265" r:id="rId12"/>
    <p:sldId id="277" r:id="rId13"/>
    <p:sldId id="302" r:id="rId14"/>
    <p:sldId id="294" r:id="rId15"/>
    <p:sldId id="286" r:id="rId16"/>
    <p:sldId id="288" r:id="rId17"/>
    <p:sldId id="280" r:id="rId18"/>
    <p:sldId id="272" r:id="rId19"/>
    <p:sldId id="281" r:id="rId20"/>
    <p:sldId id="310" r:id="rId21"/>
    <p:sldId id="314" r:id="rId22"/>
    <p:sldId id="31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EA0"/>
    <a:srgbClr val="FF0066"/>
    <a:srgbClr val="F3E071"/>
    <a:srgbClr val="EA1C2B"/>
    <a:srgbClr val="FFF1B7"/>
    <a:srgbClr val="FFE989"/>
    <a:srgbClr val="0000CC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47" autoAdjust="0"/>
  </p:normalViewPr>
  <p:slideViewPr>
    <p:cSldViewPr>
      <p:cViewPr varScale="1">
        <p:scale>
          <a:sx n="59" d="100"/>
          <a:sy n="59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D52C136-FE39-42D7-90CC-0259342BE1BE}" type="datetimeFigureOut">
              <a:rPr lang="en-US"/>
              <a:pPr>
                <a:defRPr/>
              </a:pPr>
              <a:t>19/9/2022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7720495-46B5-4C2F-87DD-2F8D3D776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85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20495-46B5-4C2F-87DD-2F8D3D776A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3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20495-46B5-4C2F-87DD-2F8D3D776A7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720495-46B5-4C2F-87DD-2F8D3D776A7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8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8F78-4F6B-437A-BF96-09D22F3E03ED}" type="datetimeFigureOut">
              <a:rPr lang="en-US"/>
              <a:pPr>
                <a:defRPr/>
              </a:pPr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3683-5701-4941-A69D-8188847C2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3DFB-965F-403E-BB5E-D55843023E5B}" type="datetimeFigureOut">
              <a:rPr lang="en-US"/>
              <a:pPr>
                <a:defRPr/>
              </a:pPr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CBCB-A3FB-4679-9691-53632CA1C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09D6-96E0-4E8F-9A44-74288B37F7B5}" type="datetimeFigureOut">
              <a:rPr lang="en-US"/>
              <a:pPr>
                <a:defRPr/>
              </a:pPr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B5A2-05AF-4F91-A7DB-F4111AA93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F777-CB43-4029-83BA-AE275D1711C0}" type="datetimeFigureOut">
              <a:rPr lang="en-US"/>
              <a:pPr>
                <a:defRPr/>
              </a:pPr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9BB54-A747-4D1F-A675-109B327AC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1890-26AF-4C8E-AD73-906C0D5837C1}" type="datetimeFigureOut">
              <a:rPr lang="en-US"/>
              <a:pPr>
                <a:defRPr/>
              </a:pPr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98F1-7408-4AE7-82B6-CFF632EC7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D366-919E-4843-B382-A1F6574F0BBC}" type="datetimeFigureOut">
              <a:rPr lang="en-US"/>
              <a:pPr>
                <a:defRPr/>
              </a:pPr>
              <a:t>19/9/2022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F260-9D2D-451E-BE0C-6B88F8B06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FB67-4967-496F-B889-9DE1F4F89A83}" type="datetimeFigureOut">
              <a:rPr lang="en-US"/>
              <a:pPr>
                <a:defRPr/>
              </a:pPr>
              <a:t>19/9/2022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114F-5430-459D-8E8A-520D9F90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42-2D2C-414F-89AA-EDE16DB7DCFF}" type="datetimeFigureOut">
              <a:rPr lang="en-US"/>
              <a:pPr>
                <a:defRPr/>
              </a:pPr>
              <a:t>19/9/2022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6909-9B7E-4975-B060-B9385DB05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6B38-6D71-496A-AFFA-735528D752A1}" type="datetimeFigureOut">
              <a:rPr lang="en-US"/>
              <a:pPr>
                <a:defRPr/>
              </a:pPr>
              <a:t>19/9/2022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1999-0FE7-468B-A527-5A71AA74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83DB-4185-42ED-8521-01CDE2B096C4}" type="datetimeFigureOut">
              <a:rPr lang="en-US"/>
              <a:pPr>
                <a:defRPr/>
              </a:pPr>
              <a:t>19/9/2022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57CD-2DC4-4441-8ED8-5BC2A6BE4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144EE-537A-454B-84D1-A1FBC16AB920}" type="datetimeFigureOut">
              <a:rPr lang="en-US"/>
              <a:pPr>
                <a:defRPr/>
              </a:pPr>
              <a:t>19/9/2022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D566-8BE6-4E86-8526-C19B184A8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6C55D1C-1D24-4283-A4F1-7A2835221F75}" type="datetimeFigureOut">
              <a:rPr lang="en-US"/>
              <a:pPr>
                <a:defRPr/>
              </a:pPr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D7F06AB-8764-483B-8708-46C2DA218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457200" y="29718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/>
            </a:pPr>
            <a:endParaRPr lang="en-US" sz="2800" b="1" kern="0" dirty="0">
              <a:solidFill>
                <a:srgbClr val="000000"/>
              </a:solidFill>
              <a:latin typeface="HP001 4 hàng" pitchFamily="34" charset="0"/>
            </a:endParaRPr>
          </a:p>
        </p:txBody>
      </p:sp>
      <p:pic>
        <p:nvPicPr>
          <p:cNvPr id="21511" name="Picture 11" descr="22834-79ced4e917d4d201b767e97c95f6f7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14550" y="479552"/>
            <a:ext cx="5067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spc="50" dirty="0" err="1">
                <a:ln w="11430"/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spc="50" dirty="0">
                <a:ln w="11430"/>
                <a:latin typeface="Times New Roman" pitchFamily="18" charset="0"/>
                <a:cs typeface="Times New Roman" pitchFamily="18" charset="0"/>
              </a:rPr>
              <a:t> làm văn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vật </a:t>
            </a:r>
            <a:r>
              <a:rPr lang="en-US" sz="3200" b="1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50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spc="50" dirty="0">
                <a:ln w="11430"/>
                <a:gradFill>
                  <a:gsLst>
                    <a:gs pos="25000">
                      <a:srgbClr val="4584D3">
                        <a:satMod val="155000"/>
                      </a:srgbClr>
                    </a:gs>
                    <a:gs pos="100000">
                      <a:srgbClr val="4584D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en-US" sz="3200" b="1" i="1" spc="50" dirty="0">
              <a:ln w="11430"/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495215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905000"/>
            <a:ext cx="4581525" cy="498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69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16028"/>
            <a:ext cx="906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- Em hãy tìm nhân vật có thể là con vật, đồ vật, cây cối…?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2590800"/>
            <a:ext cx="8227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</a:p>
          <a:p>
            <a:pPr eaLnBrk="1" hangingPunct="1"/>
            <a:r>
              <a:rPr lang="en-US" alt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Truyện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anh em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em đã học ở lớp 3</a:t>
            </a:r>
            <a:r>
              <a:rPr lang="vi-VN" alt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nhân vật, </a:t>
            </a:r>
            <a:r>
              <a:rPr lang="en-US" altLang="vi-VN" sz="32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 khế</a:t>
            </a:r>
            <a:r>
              <a:rPr lang="en-US" alt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altLang="vi-VN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</a:t>
            </a:r>
            <a:r>
              <a:rPr lang="vi-VN" alt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cối.</a:t>
            </a:r>
          </a:p>
          <a:p>
            <a:pPr eaLnBrk="1" hangingPunct="1"/>
            <a:r>
              <a:rPr lang="en-US" alt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Truyện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 Cám</a:t>
            </a:r>
            <a:r>
              <a:rPr lang="en-US" alt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nhân vật, </a:t>
            </a:r>
            <a:r>
              <a:rPr lang="en-US" altLang="vi-VN" sz="32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khung cửi</a:t>
            </a:r>
            <a:r>
              <a:rPr lang="en-US" alt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đồ vật.</a:t>
            </a:r>
            <a:endParaRPr lang="vi-VN" altLang="vi-VN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334000"/>
            <a:ext cx="7927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altLang="vi-VN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ính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cách của nhân vật trong truyện Hai anh em được thể hiện như thế nào?</a:t>
            </a:r>
            <a:endParaRPr lang="vi-VN" alt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8" y="1548319"/>
            <a:ext cx="8686800" cy="4724400"/>
          </a:xfrm>
        </p:spPr>
        <p:txBody>
          <a:bodyPr/>
          <a:lstStyle/>
          <a:p>
            <a:pPr algn="l" eaLnBrk="1" hangingPunct="1"/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Nhân vật trong câu chuyện sau đây là những ai? Em có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ý với nhận xét của bà về tính cách của từng cháu không? Vì sao bà có nhận xét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vậy?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84409" y="1898540"/>
            <a:ext cx="2967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</a:rPr>
              <a:t>III. Luyện tập</a:t>
            </a:r>
            <a:endParaRPr lang="vi-VN" sz="3600" b="1" dirty="0"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16660" y="3276600"/>
            <a:ext cx="1672079" cy="0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30349" y="3910519"/>
            <a:ext cx="1752600" cy="0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22098" y="3276600"/>
            <a:ext cx="2590800" cy="0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6560" y="3888971"/>
            <a:ext cx="1600200" cy="0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16660" y="4572000"/>
            <a:ext cx="2362200" cy="0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0525" y="5181600"/>
            <a:ext cx="1200150" cy="0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Ba anh em</a:t>
            </a:r>
          </a:p>
          <a:p>
            <a:pPr algn="just"/>
            <a:r>
              <a:rPr lang="en-US" sz="2300">
                <a:latin typeface="Times New Roman" pitchFamily="18" charset="0"/>
                <a:cs typeface="Times New Roman" pitchFamily="18" charset="0"/>
              </a:rPr>
              <a:t>   Nghỉ hè, Ni-ki-ta, Gô-sa và Chi-ôm-ca về thăm bà ngoại.</a:t>
            </a:r>
          </a:p>
          <a:p>
            <a:pPr algn="just"/>
            <a:r>
              <a:rPr lang="en-US" sz="2300">
                <a:latin typeface="Times New Roman" pitchFamily="18" charset="0"/>
                <a:cs typeface="Times New Roman" pitchFamily="18" charset="0"/>
              </a:rPr>
              <a:t>   Ăn cơm xong, Ni-ki-ta chạy vội ra ngõ, hòa vào đám trẻ láng giềng đang nô đùa. Gô-sa thấy nhiều mẩu bánh mì vụn rơi trên bàn, liếc nhìn bà rồi nhanh tay phủi xuống đất, hối hả chạy theo anh. Còn Chi-ôm-ca ở lại giúp bà lau bàn, nhặt hết mẩu bánh vụn đem cho bầy chim đang gù bên cửa sổ.</a:t>
            </a:r>
          </a:p>
          <a:p>
            <a:pPr algn="just"/>
            <a:r>
              <a:rPr lang="en-US" sz="230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30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38400"/>
            <a:ext cx="891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124200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Buổi tối, ba anh em quây quần bên bà. Bà nói :</a:t>
            </a: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- Ba cháu là anh em ruột mà chẳng giống nhau.</a:t>
            </a: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Ni-ki-ta thắc mắc :</a:t>
            </a: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- Bà ơi, ai cũng bảo anh em cháu giống nhau như những giọt nước cơ mà ?</a:t>
            </a: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Bà mỉm cười :</a:t>
            </a: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    - Bà nói về tính nết các cháu cơ. Ni-ki-ta thì chỉ nghĩ đến ham thích riêng của mình, ăn xong là chạy tót đi chơi. Gô-sa hơi láu, lén hắt những mẩu bánh vụn xuống đất. Chi-ôm-ca bé nhất lại biết giúp bà. Em nó còn biết nghĩ đến cả những con chim bồ câu nữa. Những con bồ câu cũng cần ăn chứ nhỉ ?</a:t>
            </a:r>
          </a:p>
          <a:p>
            <a:r>
              <a:rPr lang="en-US" sz="2000"/>
              <a:t>                                                                         </a:t>
            </a:r>
            <a:r>
              <a:rPr lang="en-US" sz="2000" i="1"/>
              <a:t>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GIÉT – XTÉP</a:t>
            </a:r>
          </a:p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     Gù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(tiếng chim) kêu trầm và nhẹ.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91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035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2400" y="228600"/>
            <a:ext cx="8686800" cy="523220"/>
          </a:xfrm>
          <a:prstGeom prst="rect">
            <a:avLst/>
          </a:prstGeom>
          <a:ln/>
          <a:effectLst>
            <a:softEdge rad="635000"/>
          </a:effectLst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chuyện“Ba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7" descr="20180315_220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46866"/>
            <a:ext cx="8991600" cy="543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878189" y="1620061"/>
            <a:ext cx="2322211" cy="439150"/>
          </a:xfrm>
          <a:prstGeom prst="wedgeRoundRectCallout">
            <a:avLst>
              <a:gd name="adj1" fmla="val -20842"/>
              <a:gd name="adj2" fmla="val 161378"/>
              <a:gd name="adj3" fmla="val 16667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21017665">
            <a:off x="6801391" y="1855875"/>
            <a:ext cx="2322211" cy="439150"/>
          </a:xfrm>
          <a:prstGeom prst="wedgeRoundRectCallout">
            <a:avLst>
              <a:gd name="adj1" fmla="val -20842"/>
              <a:gd name="adj2" fmla="val 161378"/>
              <a:gd name="adj3" fmla="val 16667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Ni-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-ta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152525" y="5740480"/>
            <a:ext cx="1882538" cy="425386"/>
          </a:xfrm>
          <a:prstGeom prst="wedgeRoundRectCallout">
            <a:avLst>
              <a:gd name="adj1" fmla="val 60596"/>
              <a:gd name="adj2" fmla="val -328185"/>
              <a:gd name="adj3" fmla="val 16667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Gô-sa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176010" y="2109969"/>
            <a:ext cx="2322211" cy="439149"/>
          </a:xfrm>
          <a:prstGeom prst="wedgeRoundRectCallout">
            <a:avLst>
              <a:gd name="adj1" fmla="val -15510"/>
              <a:gd name="adj2" fmla="val 144026"/>
              <a:gd name="adj3" fmla="val 16667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150" y="1346774"/>
            <a:ext cx="845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Nhìn vào tranh, kết hợp với nội dung câu chuyện, các em thấy ba anh em có gì khác nhau?</a:t>
            </a:r>
          </a:p>
          <a:p>
            <a:endParaRPr lang="en-US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569" y="2209800"/>
            <a:ext cx="7871012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8150" y="5688449"/>
            <a:ext cx="7943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11430"/>
                <a:latin typeface="Times New Roman" pitchFamily="18" charset="0"/>
                <a:cs typeface="Times New Roman" pitchFamily="18" charset="0"/>
              </a:rPr>
              <a:t>    Ba anh em tuy giống nhau nhưng hành động sau bữa ăn lại rất khác nhau.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3886200"/>
            <a:ext cx="8958685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36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Ni-ki-ta chỉ nghĩ đến ham thích riêng của mình.</a:t>
            </a:r>
          </a:p>
          <a:p>
            <a:pPr algn="just">
              <a:defRPr/>
            </a:pPr>
            <a:r>
              <a:rPr lang="en-US" sz="36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Gô- sa láu lỉnh.</a:t>
            </a:r>
          </a:p>
          <a:p>
            <a:pPr algn="just">
              <a:defRPr/>
            </a:pPr>
            <a:r>
              <a:rPr lang="en-US" sz="36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Chi-ôm-ca nhân hậu, chăm chỉ.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857" y="1727749"/>
            <a:ext cx="8882485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04800" y="1219200"/>
            <a:ext cx="8534400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đồng ý với nhận xét của bà về tính cách của từng cháu không? Vì sao bà có nhận xét như vậy?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420" y="2667000"/>
            <a:ext cx="8763000" cy="175432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 ý với nhận xét của bà. Vì bà nhận xét tính cách các cháu thông qua việc quan sát hành </a:t>
            </a:r>
            <a:r>
              <a:rPr lang="vi-VN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lời nói, suy nghĩ của các cháu.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115" y="4421326"/>
            <a:ext cx="8686800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Em thích tính cách của bạn nào nhất? Vì sao?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Qua câu chuyện, em rút ra được bài học gì cho bản thân?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88392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38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>
                <a:latin typeface="Times New Roman" pitchFamily="18" charset="0"/>
                <a:cs typeface="Times New Roman" pitchFamily="18" charset="0"/>
              </a:rPr>
              <a:t> Cho tình huống sau: Một bạn nhỏ mải vui đùa, chạy nhảy, lỡ làm ngã một em bé. Em bé khóc.</a:t>
            </a:r>
          </a:p>
          <a:p>
            <a:pPr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3800">
                <a:latin typeface="Times New Roman" pitchFamily="18" charset="0"/>
                <a:cs typeface="Times New Roman" pitchFamily="18" charset="0"/>
              </a:rPr>
              <a:t>      Hãy hình dung sự việc và kể tiếp câu chuyện theo một trong hai hướng sau đây:</a:t>
            </a:r>
            <a:endParaRPr lang="vi-VN" sz="3800">
              <a:latin typeface="Times New Roman" pitchFamily="18" charset="0"/>
              <a:cs typeface="Times New Roman" pitchFamily="18" charset="0"/>
            </a:endParaRPr>
          </a:p>
          <a:p>
            <a:pPr indent="-342900">
              <a:spcBef>
                <a:spcPts val="600"/>
              </a:spcBef>
              <a:spcAft>
                <a:spcPts val="600"/>
              </a:spcAft>
              <a:buFontTx/>
              <a:buAutoNum type="alphaLcPeriod"/>
            </a:pPr>
            <a:r>
              <a:rPr lang="en-US" sz="3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>
                <a:latin typeface="Times New Roman" pitchFamily="18" charset="0"/>
                <a:cs typeface="Times New Roman" pitchFamily="18" charset="0"/>
              </a:rPr>
              <a:t>Bạn nhỏ trên biết quan tâm đến người khác. </a:t>
            </a:r>
          </a:p>
          <a:p>
            <a:pPr indent="-342900">
              <a:spcBef>
                <a:spcPts val="600"/>
              </a:spcBef>
              <a:spcAft>
                <a:spcPts val="600"/>
              </a:spcAft>
              <a:buFontTx/>
              <a:buAutoNum type="alphaLcPeriod"/>
            </a:pPr>
            <a:r>
              <a:rPr lang="en-US" sz="3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>
                <a:latin typeface="Times New Roman" pitchFamily="18" charset="0"/>
                <a:cs typeface="Times New Roman" pitchFamily="18" charset="0"/>
              </a:rPr>
              <a:t>Bạn nhỏ trên không biết quan tâm đến người khác.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600200"/>
            <a:ext cx="4267200" cy="0"/>
          </a:xfrm>
          <a:prstGeom prst="line">
            <a:avLst/>
          </a:prstGeom>
          <a:ln w="25400">
            <a:solidFill>
              <a:srgbClr val="EA1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91200" y="1600200"/>
            <a:ext cx="1295400" cy="0"/>
          </a:xfrm>
          <a:prstGeom prst="line">
            <a:avLst/>
          </a:prstGeom>
          <a:ln w="25400">
            <a:solidFill>
              <a:srgbClr val="EA1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9200" y="2133600"/>
            <a:ext cx="2209800" cy="0"/>
          </a:xfrm>
          <a:prstGeom prst="line">
            <a:avLst/>
          </a:prstGeom>
          <a:ln w="25400">
            <a:solidFill>
              <a:srgbClr val="EA1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2895600"/>
            <a:ext cx="1219200" cy="0"/>
          </a:xfrm>
          <a:prstGeom prst="line">
            <a:avLst/>
          </a:prstGeom>
          <a:ln w="25400">
            <a:solidFill>
              <a:srgbClr val="EA1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3505200"/>
            <a:ext cx="3962400" cy="0"/>
          </a:xfrm>
          <a:prstGeom prst="line">
            <a:avLst/>
          </a:prstGeom>
          <a:ln w="25400">
            <a:solidFill>
              <a:srgbClr val="EA1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4191000"/>
            <a:ext cx="609600" cy="0"/>
          </a:xfrm>
          <a:prstGeom prst="line">
            <a:avLst/>
          </a:prstGeom>
          <a:ln w="25400">
            <a:solidFill>
              <a:srgbClr val="EA1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81400" y="5486400"/>
            <a:ext cx="1981200" cy="0"/>
          </a:xfrm>
          <a:prstGeom prst="line">
            <a:avLst/>
          </a:prstGeom>
          <a:ln w="25400">
            <a:solidFill>
              <a:srgbClr val="EA1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8000" y="990600"/>
            <a:ext cx="1447800" cy="0"/>
          </a:xfrm>
          <a:prstGeom prst="line">
            <a:avLst/>
          </a:prstGeom>
          <a:ln w="25400">
            <a:solidFill>
              <a:srgbClr val="EA1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idx="1"/>
          </p:nvPr>
        </p:nvSpPr>
        <p:spPr>
          <a:xfrm>
            <a:off x="114300" y="304800"/>
            <a:ext cx="8915400" cy="71173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3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u="sng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: Tình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huống: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71654"/>
              </p:ext>
            </p:extLst>
          </p:nvPr>
        </p:nvGraphicFramePr>
        <p:xfrm>
          <a:off x="38100" y="1143000"/>
          <a:ext cx="9029700" cy="5410200"/>
        </p:xfrm>
        <a:graphic>
          <a:graphicData uri="http://schemas.openxmlformats.org/drawingml/2006/table">
            <a:tbl>
              <a:tblPr/>
              <a:tblGrid>
                <a:gridCol w="4592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7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247">
                <a:tc>
                  <a:txBody>
                    <a:bodyPr/>
                    <a:lstStyle/>
                    <a:p>
                      <a:endParaRPr lang="en-US" sz="2800" b="1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2800" b="1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Nếu là người biết quan tâm đến người khác bạn nhỏ sẽ làm gì?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kern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2800" b="1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Nếu là người không biết quan tâm đến người khác bạn nhỏ sẽ làm gì?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953">
                <a:tc>
                  <a:txBody>
                    <a:bodyPr/>
                    <a:lstStyle/>
                    <a:p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6200" y="3790857"/>
            <a:ext cx="4495800" cy="2457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Bạn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 sẽ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lại,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bé dậy,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phủi bụi bẩn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 quần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của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em, xin lỗi em, dỗ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bé nín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khóc,…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 em về lớp hoặc về  nhà, rủ em cùng chơi những trò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 khác.</a:t>
            </a:r>
            <a:endParaRPr lang="en-A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3505200"/>
            <a:ext cx="3733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nhỏ sẽ bỏ chạy hoặc tiếp tục nô đùa, cứ vui chơi... mặc em bé khóc.</a:t>
            </a:r>
          </a:p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4478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1. Ghi tên các nhân vật trong những truyện em mới học vào nhóm thích hợp:</a:t>
            </a:r>
          </a:p>
          <a:p>
            <a:pPr>
              <a:lnSpc>
                <a:spcPct val="150000"/>
              </a:lnSpc>
              <a:buFontTx/>
              <a:buAutoNum type="alphaLcPeriod"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Nhân vật 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AutoNum type="alphaLcPeriod"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Nhân vật là vật ( con vật,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vật, cây cối…)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362200"/>
            <a:ext cx="5097066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NHÂN VẬT TRONG TRUYỆN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230" y="4267200"/>
            <a:ext cx="3884340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4274403"/>
            <a:ext cx="4267200" cy="156966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439466" y="2819400"/>
            <a:ext cx="2889647" cy="1360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rved Down Ribbon 11"/>
          <p:cNvSpPr/>
          <p:nvPr/>
        </p:nvSpPr>
        <p:spPr bwMode="auto">
          <a:xfrm>
            <a:off x="381000" y="152400"/>
            <a:ext cx="8610600" cy="990600"/>
          </a:xfrm>
          <a:prstGeom prst="ellipseRibbon">
            <a:avLst/>
          </a:prstGeom>
          <a:solidFill>
            <a:srgbClr val="E1FE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5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dụng, trải nghiệm</a:t>
            </a:r>
            <a:endParaRPr lang="en-US" sz="32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3338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hiểu thế nào là nhân vật trong truyện?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endCxn id="17" idx="0"/>
          </p:cNvCxnSpPr>
          <p:nvPr/>
        </p:nvCxnSpPr>
        <p:spPr>
          <a:xfrm>
            <a:off x="4329113" y="2823865"/>
            <a:ext cx="2528887" cy="1450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6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048000" y="381000"/>
            <a:ext cx="343422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</a:t>
            </a:r>
            <a:r>
              <a:rPr lang="en-US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DÒ</a:t>
            </a:r>
            <a:endParaRPr lang="en-US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Double Wave 1"/>
          <p:cNvSpPr/>
          <p:nvPr/>
        </p:nvSpPr>
        <p:spPr>
          <a:xfrm>
            <a:off x="152400" y="2514600"/>
            <a:ext cx="8839200" cy="3886200"/>
          </a:xfrm>
          <a:prstGeom prst="doubleWav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nghe.Phải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Tx/>
              <a:buChar char="-"/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3556" name="Picture 15" descr="teacher_kids_wav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966107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1295400"/>
            <a:ext cx="7543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13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DẶN DÒ</a:t>
            </a:r>
          </a:p>
          <a:p>
            <a:pPr marL="289743" indent="-289743" defTabSz="71321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 thành bài tập 2 vào vở</a:t>
            </a:r>
          </a:p>
          <a:p>
            <a:pPr marL="289743" indent="-289743" defTabSz="71321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Sưu tầm thêm các câu chuyện</a:t>
            </a:r>
          </a:p>
          <a:p>
            <a:pPr marL="289743" indent="-289743" defTabSz="71321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 bài Tập làm văn tiếp theo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6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07576"/>
              </p:ext>
            </p:extLst>
          </p:nvPr>
        </p:nvGraphicFramePr>
        <p:xfrm>
          <a:off x="152400" y="2971800"/>
          <a:ext cx="8763000" cy="3624831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1028"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endParaRPr lang="en-US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3000" b="0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vật </a:t>
                      </a:r>
                    </a:p>
                    <a:p>
                      <a:pPr algn="ctr"/>
                      <a:r>
                        <a:rPr lang="en-US" sz="3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là người</a:t>
                      </a:r>
                      <a:endParaRPr lang="en-US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3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vật </a:t>
                      </a:r>
                    </a:p>
                    <a:p>
                      <a:pPr algn="ctr"/>
                      <a:r>
                        <a:rPr lang="en-US" sz="3000" b="0" baseline="0">
                          <a:latin typeface="Times New Roman" pitchFamily="18" charset="0"/>
                          <a:cs typeface="Times New Roman" pitchFamily="18" charset="0"/>
                        </a:rPr>
                        <a:t>là vật (con vật, đồ vật, cây cối…)</a:t>
                      </a:r>
                      <a:endParaRPr lang="en-US" sz="3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02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Times New Roman" pitchFamily="18" charset="0"/>
                          <a:cs typeface="Times New Roman" pitchFamily="18" charset="0"/>
                        </a:rPr>
                        <a:t>Dế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Mèn </a:t>
                      </a:r>
                    </a:p>
                    <a:p>
                      <a:pPr algn="ctr"/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bênh vực kẻ yếu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HP001 4 hàng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>
                        <a:latin typeface="HP001 4 hàng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743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Bể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HP001 4 hàng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HP001 4 hàng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" y="16764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1. Ghi tên các nhân vật trong những truyện em mới học vào nhóm thích hợp: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681397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tên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0934" y="168514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vật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209800"/>
            <a:ext cx="1676400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29031"/>
              </p:ext>
            </p:extLst>
          </p:nvPr>
        </p:nvGraphicFramePr>
        <p:xfrm>
          <a:off x="152400" y="1600200"/>
          <a:ext cx="8816281" cy="5046258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0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="1" dirty="0" err="1"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3000" b="1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vật </a:t>
                      </a:r>
                    </a:p>
                    <a:p>
                      <a:pPr algn="ctr"/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là người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3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vật </a:t>
                      </a:r>
                    </a:p>
                    <a:p>
                      <a:pPr algn="ctr"/>
                      <a:r>
                        <a:rPr lang="en-US" sz="3000" b="1" baseline="0">
                          <a:latin typeface="Times New Roman" pitchFamily="18" charset="0"/>
                          <a:cs typeface="Times New Roman" pitchFamily="18" charset="0"/>
                        </a:rPr>
                        <a:t>là vật (con vật, đồ vật, cây cối…)</a:t>
                      </a:r>
                      <a:endParaRPr lang="en-US" sz="3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331">
                <a:tc>
                  <a:txBody>
                    <a:bodyPr/>
                    <a:lstStyle/>
                    <a:p>
                      <a:endParaRPr lang="en-US" sz="25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500">
                          <a:latin typeface="Times New Roman" pitchFamily="18" charset="0"/>
                          <a:cs typeface="Times New Roman" pitchFamily="18" charset="0"/>
                        </a:rPr>
                        <a:t>Dế</a:t>
                      </a:r>
                      <a:r>
                        <a:rPr lang="en-US" sz="2500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Mèn</a:t>
                      </a:r>
                      <a:r>
                        <a:rPr lang="en-US" sz="25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bênh</a:t>
                      </a:r>
                      <a:r>
                        <a:rPr lang="en-US" sz="25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lang="en-US" sz="25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kẻ</a:t>
                      </a:r>
                      <a:r>
                        <a:rPr lang="en-US" sz="25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3673">
                <a:tc>
                  <a:txBody>
                    <a:bodyPr/>
                    <a:lstStyle/>
                    <a:p>
                      <a:endParaRPr lang="en-US" sz="25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500">
                          <a:latin typeface="Times New Roman" pitchFamily="18" charset="0"/>
                          <a:cs typeface="Times New Roman" pitchFamily="18" charset="0"/>
                        </a:rPr>
                        <a:t>      Sự</a:t>
                      </a:r>
                      <a:r>
                        <a:rPr lang="en-US" sz="2500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5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5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lang="en-US" sz="25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Bể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3810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1. Ghi tên các nhân vật trong những truyện em mới học vào nhóm thích hợp: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0850" y="543154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0" y="5257800"/>
            <a:ext cx="213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Con giao long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0"/>
            <a:ext cx="213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Không có</a:t>
            </a:r>
            <a:endParaRPr lang="en-US" sz="2500"/>
          </a:p>
        </p:txBody>
      </p:sp>
      <p:sp>
        <p:nvSpPr>
          <p:cNvPr id="7" name="TextBox 6"/>
          <p:cNvSpPr txBox="1"/>
          <p:nvPr/>
        </p:nvSpPr>
        <p:spPr>
          <a:xfrm>
            <a:off x="3733800" y="4800600"/>
            <a:ext cx="236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8100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 New Roman" pitchFamily="18" charset="0"/>
                <a:cs typeface="Times New Roman" pitchFamily="18" charset="0"/>
              </a:rPr>
              <a:t>Dế Mèn, nhện, Nhà Trò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6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997" y="1371600"/>
            <a:ext cx="889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Nêu nhận xét tính cách của nhân vật: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lphaL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Dế Mèn ( trong truyện Dế Mèn bênh vực kẻ yếu).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AutoNum type="alphaLcPeriod"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Mẹ con bà nông dân ( trong truyện Sự tích hồ Ba Bể).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 cứ vào đâu mà em có nhận xét như vậy?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228600"/>
            <a:ext cx="88392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Nhận xét về 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tính cách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Dế Mèn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căn </a:t>
            </a:r>
            <a:r>
              <a:rPr lang="en-US" sz="2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cứ vào đâu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mà em có nhận xét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như vậy?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 dirty="0">
              <a:solidFill>
                <a:srgbClr val="00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6630" name="Rectangle 12"/>
          <p:cNvSpPr>
            <a:spLocks noChangeArrowheads="1"/>
          </p:cNvSpPr>
          <p:nvPr/>
        </p:nvSpPr>
        <p:spPr bwMode="auto">
          <a:xfrm>
            <a:off x="5791200" y="27432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	</a:t>
            </a:r>
          </a:p>
        </p:txBody>
      </p:sp>
      <p:pic>
        <p:nvPicPr>
          <p:cNvPr id="8" name="Picture 7" descr="đe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3200400" cy="518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600200"/>
            <a:ext cx="5851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Dế Mèn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 cách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Dế Mèn là một nhân vật có tính khảng khái, có lòng yêu thương người, sẵn sàng làm việc nghĩa để  bênh vực kẻ yếu.</a:t>
            </a:r>
          </a:p>
          <a:p>
            <a:pPr>
              <a:buFont typeface="Arial" pitchFamily="34" charset="0"/>
              <a:buChar char="•"/>
            </a:pP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 cứ vào việc che chở, giúp đỡ cho chị Nhà Trò qua:</a:t>
            </a:r>
          </a:p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 động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“xòe cả hai càng ra ”, “dắt Nhà Trò đi ”.</a:t>
            </a:r>
          </a:p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 nói </a:t>
            </a:r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“Em đừng sợ. Hãy trở về cùng với tôi đây. Đứa độc ác không thể cậy khỏe ăn hiếp kẻ yếu ”.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10364" y="457200"/>
            <a:ext cx="89154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HP001 4 hàng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500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5791200" y="27432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	</a:t>
            </a:r>
          </a:p>
        </p:txBody>
      </p:sp>
      <p:pic>
        <p:nvPicPr>
          <p:cNvPr id="9" name="Picture 11" descr="22834-79ced4e917d4d201b767e97c95f6f7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352800" cy="3581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2057400"/>
            <a:ext cx="548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733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Content Placeholder 3" descr="NHANV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121" y="242646"/>
            <a:ext cx="9067800" cy="6615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228600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Qua 2 bài tập trên, em hiểu thế nào là nhân vật trong truyện?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0" y="1447800"/>
            <a:ext cx="3962400" cy="487363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II. Ghi nhớ</a:t>
            </a:r>
            <a:endParaRPr lang="vi-VN" b="1"/>
          </a:p>
        </p:txBody>
      </p:sp>
      <p:sp>
        <p:nvSpPr>
          <p:cNvPr id="3" name="Horizontal Scroll 2"/>
          <p:cNvSpPr/>
          <p:nvPr/>
        </p:nvSpPr>
        <p:spPr>
          <a:xfrm>
            <a:off x="178438" y="1295400"/>
            <a:ext cx="8534400" cy="55626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Nhân vật trong truyện có thể là người, là con vật, đồ vật, cây cối,… được nhân hóa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Hành động, lời nói, suy nghĩ,…của nhân vật nói lên tính cách của nhân vật ấy. </a:t>
            </a:r>
            <a:endParaRPr lang="en-US" sz="3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38" descr="tulips_with_sun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3788" y="5353050"/>
            <a:ext cx="1504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8" descr="tulips_with_sun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53050"/>
            <a:ext cx="1504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1347</Words>
  <Application>Microsoft Office PowerPoint</Application>
  <PresentationFormat>On-screen Show (4:3)</PresentationFormat>
  <Paragraphs>116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Ghi nhớ</vt:lpstr>
      <vt:lpstr>PowerPoint Presentation</vt:lpstr>
      <vt:lpstr>Bài 1: Nhân vật trong câu chuyện sau đây là những ai? Em có đồng ý với nhận xét của bà về tính cách của từng cháu không? Vì sao bà có nhận xét như vậy?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Mobile:0979696247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173</cp:revision>
  <dcterms:created xsi:type="dcterms:W3CDTF">2010-07-29T07:22:14Z</dcterms:created>
  <dcterms:modified xsi:type="dcterms:W3CDTF">2022-09-19T15:19:10Z</dcterms:modified>
</cp:coreProperties>
</file>