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3" r:id="rId3"/>
    <p:sldId id="277" r:id="rId4"/>
    <p:sldId id="275" r:id="rId5"/>
    <p:sldId id="282" r:id="rId6"/>
    <p:sldId id="264" r:id="rId7"/>
    <p:sldId id="260" r:id="rId8"/>
    <p:sldId id="265" r:id="rId9"/>
    <p:sldId id="266" r:id="rId10"/>
    <p:sldId id="281" r:id="rId11"/>
    <p:sldId id="276" r:id="rId12"/>
    <p:sldId id="268" r:id="rId13"/>
    <p:sldId id="271" r:id="rId14"/>
    <p:sldId id="283" r:id="rId15"/>
    <p:sldId id="284" r:id="rId16"/>
    <p:sldId id="272" r:id="rId17"/>
    <p:sldId id="280" r:id="rId18"/>
    <p:sldId id="273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BAF4"/>
    <a:srgbClr val="FF3399"/>
    <a:srgbClr val="BBF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47011-744D-470B-977D-A4CE9E2C1EC9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C4125-139C-4AEC-8B36-8A2576AE3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55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60AA2F2-0AC9-48E4-8A1F-0F638F696DEE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hangingPunct="1"/>
              <a:t>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0543E4D-AD2F-4755-8B27-C89DAFB1CCB0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40652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3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8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43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3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3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786325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332291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2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5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6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3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9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88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0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751CC-BA70-46E5-AE83-AAB942F9496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00B87-F78D-4F1B-91F1-97351F27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E3B8A7-E281-4DDF-A5B8-AEE39A52AF43}"/>
              </a:ext>
            </a:extLst>
          </p:cNvPr>
          <p:cNvGrpSpPr/>
          <p:nvPr/>
        </p:nvGrpSpPr>
        <p:grpSpPr>
          <a:xfrm>
            <a:off x="2127613" y="319833"/>
            <a:ext cx="4457700" cy="3467230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73BC71-C745-48FB-956A-F92B60D7AEE8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4837CB-F100-4B48-97AB-F26071BE03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839A36-9439-4C61-80E6-17C7653CA84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572F4D-C981-4611-8C9E-A07FAFE91B86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D5C706-F8F5-49BD-AAD7-78C1322AA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6119" y="0"/>
            <a:ext cx="9144000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026378" y="2486707"/>
            <a:ext cx="11237178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Chaøo</a:t>
            </a:r>
            <a:r>
              <a:rPr kumimoji="0" lang="en-US" sz="3200" b="1" i="0" u="none" strike="noStrike" kern="1200" cap="none" spc="0" normalizeH="0" baseline="0" noProof="0" dirty="0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möøng</a:t>
            </a:r>
            <a:r>
              <a:rPr kumimoji="0" lang="en-US" sz="3200" b="1" i="0" u="none" strike="noStrike" kern="1200" cap="none" spc="0" normalizeH="0" baseline="0" noProof="0" dirty="0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caùc</a:t>
            </a:r>
            <a:r>
              <a:rPr kumimoji="0" lang="en-US" sz="3200" b="1" i="0" u="none" strike="noStrike" kern="1200" cap="none" spc="0" normalizeH="0" baseline="0" noProof="0" dirty="0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ñeán</a:t>
            </a:r>
            <a:r>
              <a:rPr kumimoji="0" lang="en-US" sz="3200" b="1" i="0" u="none" strike="noStrike" kern="1200" cap="none" spc="0" normalizeH="0" baseline="0" noProof="0" dirty="0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vôùi</a:t>
            </a:r>
            <a:r>
              <a:rPr kumimoji="0" lang="en-US" sz="3200" b="1" i="0" u="none" strike="noStrike" kern="1200" cap="none" spc="0" normalizeH="0" baseline="0" noProof="0" dirty="0" smtClean="0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tieát</a:t>
            </a:r>
            <a:r>
              <a:rPr kumimoji="0" lang="en-US" sz="3200" b="1" i="0" u="none" strike="noStrike" kern="1200" cap="none" spc="0" normalizeH="0" baseline="0" noProof="0" dirty="0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hoïc</a:t>
            </a:r>
            <a:r>
              <a:rPr kumimoji="0" lang="en-US" sz="3200" b="1" i="0" u="none" strike="noStrike" kern="1200" cap="none" spc="0" normalizeH="0" baseline="0" noProof="0" dirty="0">
                <a:ln/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VNI-Times" pitchFamily="2" charset="0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/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VNI-Times" pitchFamily="2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Tiếng</a:t>
            </a:r>
            <a:r>
              <a:rPr lang="en-US" sz="3200" b="1" dirty="0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  <a:r>
              <a:rPr lang="en-US" sz="3200" b="1" dirty="0" err="1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Việt</a:t>
            </a:r>
            <a:r>
              <a:rPr lang="en-US" sz="3200" b="1" dirty="0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  <a:r>
              <a:rPr lang="en-US" sz="3200" b="1" dirty="0" err="1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Lớp</a:t>
            </a:r>
            <a:r>
              <a:rPr lang="en-US" sz="3200" b="1" dirty="0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2</a:t>
            </a:r>
            <a:endParaRPr kumimoji="0" lang="en-US" sz="3200" b="1" i="0" u="none" strike="noStrike" kern="1200" cap="none" spc="0" normalizeH="0" baseline="0" noProof="0" dirty="0" err="1">
              <a:ln/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9987F2-7E0E-4EFD-90CE-F6D7124C3D0D}"/>
              </a:ext>
            </a:extLst>
          </p:cNvPr>
          <p:cNvSpPr txBox="1"/>
          <p:nvPr/>
        </p:nvSpPr>
        <p:spPr>
          <a:xfrm>
            <a:off x="1447800" y="1581150"/>
            <a:ext cx="67733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b="1" dirty="0" smtClean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sở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3600" b="1" dirty="0" smtClean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srgbClr val="EC00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EC00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EC00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600" b="1" dirty="0">
              <a:solidFill>
                <a:srgbClr val="EC00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ounded Rectangle 1044"/>
          <p:cNvSpPr/>
          <p:nvPr/>
        </p:nvSpPr>
        <p:spPr>
          <a:xfrm>
            <a:off x="155575" y="84138"/>
            <a:ext cx="8836025" cy="48498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0" name="Group 1039"/>
          <p:cNvGrpSpPr/>
          <p:nvPr/>
        </p:nvGrpSpPr>
        <p:grpSpPr>
          <a:xfrm>
            <a:off x="3834156" y="1423657"/>
            <a:ext cx="1828800" cy="1524000"/>
            <a:chOff x="3566087" y="1608323"/>
            <a:chExt cx="1828800" cy="1524000"/>
          </a:xfrm>
        </p:grpSpPr>
        <p:sp>
          <p:nvSpPr>
            <p:cNvPr id="10" name="Oval 9"/>
            <p:cNvSpPr/>
            <p:nvPr/>
          </p:nvSpPr>
          <p:spPr>
            <a:xfrm>
              <a:off x="3566087" y="1608323"/>
              <a:ext cx="1828800" cy="1524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8930" y="1644959"/>
              <a:ext cx="1603115" cy="145072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58465" y="3200811"/>
            <a:ext cx="1163783" cy="596200"/>
            <a:chOff x="5729402" y="630382"/>
            <a:chExt cx="1761717" cy="596200"/>
          </a:xfrm>
        </p:grpSpPr>
        <p:sp>
          <p:nvSpPr>
            <p:cNvPr id="16" name="Rounded Rectangle 15"/>
            <p:cNvSpPr/>
            <p:nvPr/>
          </p:nvSpPr>
          <p:spPr>
            <a:xfrm>
              <a:off x="5729402" y="630382"/>
              <a:ext cx="1585798" cy="596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43319" y="754618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Vẽ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82195" y="3876290"/>
            <a:ext cx="1057364" cy="596200"/>
            <a:chOff x="5729402" y="630382"/>
            <a:chExt cx="1623898" cy="596200"/>
          </a:xfrm>
        </p:grpSpPr>
        <p:sp>
          <p:nvSpPr>
            <p:cNvPr id="24" name="Rounded Rectangle 23"/>
            <p:cNvSpPr/>
            <p:nvPr/>
          </p:nvSpPr>
          <p:spPr>
            <a:xfrm>
              <a:off x="5729402" y="630382"/>
              <a:ext cx="1585798" cy="596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05500" y="754618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Du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lịch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15966" y="2354269"/>
            <a:ext cx="1205346" cy="596200"/>
            <a:chOff x="5729402" y="630382"/>
            <a:chExt cx="1887024" cy="596200"/>
          </a:xfrm>
        </p:grpSpPr>
        <p:sp>
          <p:nvSpPr>
            <p:cNvPr id="30" name="Rounded Rectangle 29"/>
            <p:cNvSpPr/>
            <p:nvPr/>
          </p:nvSpPr>
          <p:spPr>
            <a:xfrm>
              <a:off x="5729402" y="630382"/>
              <a:ext cx="1585798" cy="596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62477" y="728391"/>
              <a:ext cx="155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Hát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82195" y="2422876"/>
            <a:ext cx="1163781" cy="596200"/>
            <a:chOff x="5729402" y="630382"/>
            <a:chExt cx="1745399" cy="596200"/>
          </a:xfrm>
        </p:grpSpPr>
        <p:sp>
          <p:nvSpPr>
            <p:cNvPr id="39" name="Rounded Rectangle 38"/>
            <p:cNvSpPr/>
            <p:nvPr/>
          </p:nvSpPr>
          <p:spPr>
            <a:xfrm>
              <a:off x="5729402" y="630382"/>
              <a:ext cx="1585798" cy="596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27001" y="754618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Múa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2" name="Group 1031"/>
          <p:cNvGrpSpPr/>
          <p:nvPr/>
        </p:nvGrpSpPr>
        <p:grpSpPr>
          <a:xfrm>
            <a:off x="5953265" y="209550"/>
            <a:ext cx="1709667" cy="914400"/>
            <a:chOff x="5685196" y="584716"/>
            <a:chExt cx="1709667" cy="914400"/>
          </a:xfrm>
        </p:grpSpPr>
        <p:sp>
          <p:nvSpPr>
            <p:cNvPr id="1031" name="Cloud 1030"/>
            <p:cNvSpPr/>
            <p:nvPr/>
          </p:nvSpPr>
          <p:spPr>
            <a:xfrm>
              <a:off x="5685196" y="584716"/>
              <a:ext cx="1709667" cy="914400"/>
            </a:xfrm>
            <a:prstGeom prst="clou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825836" y="81915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latin typeface="Times New Roman" pitchFamily="18" charset="0"/>
                  <a:cs typeface="Times New Roman" pitchFamily="18" charset="0"/>
                </a:rPr>
                <a:t>chào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554910" y="1704190"/>
            <a:ext cx="2063561" cy="914400"/>
            <a:chOff x="5647437" y="584716"/>
            <a:chExt cx="2063561" cy="914400"/>
          </a:xfrm>
        </p:grpSpPr>
        <p:sp>
          <p:nvSpPr>
            <p:cNvPr id="47" name="Cloud 46"/>
            <p:cNvSpPr/>
            <p:nvPr/>
          </p:nvSpPr>
          <p:spPr>
            <a:xfrm>
              <a:off x="5685196" y="584716"/>
              <a:ext cx="1709667" cy="914400"/>
            </a:xfrm>
            <a:prstGeom prst="cloud">
              <a:avLst/>
            </a:prstGeom>
            <a:solidFill>
              <a:srgbClr val="96BA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647437" y="792824"/>
              <a:ext cx="2063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Mình tên là……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190577" y="3498911"/>
            <a:ext cx="3427894" cy="914400"/>
            <a:chOff x="5685196" y="584716"/>
            <a:chExt cx="1734433" cy="914400"/>
          </a:xfrm>
        </p:grpSpPr>
        <p:sp>
          <p:nvSpPr>
            <p:cNvPr id="50" name="Cloud 49"/>
            <p:cNvSpPr/>
            <p:nvPr/>
          </p:nvSpPr>
          <p:spPr>
            <a:xfrm>
              <a:off x="5685196" y="584716"/>
              <a:ext cx="1658236" cy="914400"/>
            </a:xfrm>
            <a:prstGeom prst="cloud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01162" y="685107"/>
              <a:ext cx="1718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Năm nay mình …. tuổi, học lớp 2.., trường tiểu học Phúc Đồng.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764086" y="2989573"/>
            <a:ext cx="1856783" cy="914400"/>
            <a:chOff x="5685196" y="584716"/>
            <a:chExt cx="1856783" cy="9144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3" name="Cloud 52"/>
            <p:cNvSpPr/>
            <p:nvPr/>
          </p:nvSpPr>
          <p:spPr>
            <a:xfrm>
              <a:off x="5685196" y="584716"/>
              <a:ext cx="1709667" cy="914400"/>
            </a:xfrm>
            <a:prstGeom prst="clou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50730" y="745823"/>
              <a:ext cx="1691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err="1" smtClean="0">
                  <a:latin typeface="Times New Roman" pitchFamily="18" charset="0"/>
                  <a:cs typeface="Times New Roman" pitchFamily="18" charset="0"/>
                </a:rPr>
                <a:t>Sở</a:t>
              </a:r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 thích của mình là…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74228" y="3956198"/>
            <a:ext cx="1057364" cy="596200"/>
            <a:chOff x="5729402" y="630382"/>
            <a:chExt cx="1623898" cy="596200"/>
          </a:xfrm>
        </p:grpSpPr>
        <p:sp>
          <p:nvSpPr>
            <p:cNvPr id="56" name="Rounded Rectangle 55"/>
            <p:cNvSpPr/>
            <p:nvPr/>
          </p:nvSpPr>
          <p:spPr>
            <a:xfrm>
              <a:off x="5729402" y="630382"/>
              <a:ext cx="1585798" cy="596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05500" y="754618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ăn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75663" y="3280090"/>
            <a:ext cx="1057364" cy="596200"/>
            <a:chOff x="5729402" y="630382"/>
            <a:chExt cx="1623898" cy="596200"/>
          </a:xfrm>
        </p:grpSpPr>
        <p:sp>
          <p:nvSpPr>
            <p:cNvPr id="59" name="Rounded Rectangle 58"/>
            <p:cNvSpPr/>
            <p:nvPr/>
          </p:nvSpPr>
          <p:spPr>
            <a:xfrm>
              <a:off x="5729402" y="630382"/>
              <a:ext cx="1585798" cy="596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05500" y="754618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…….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19394" y="443984"/>
            <a:ext cx="1723425" cy="914400"/>
            <a:chOff x="5685196" y="584716"/>
            <a:chExt cx="1723425" cy="914400"/>
          </a:xfrm>
        </p:grpSpPr>
        <p:sp>
          <p:nvSpPr>
            <p:cNvPr id="65" name="Cloud 64"/>
            <p:cNvSpPr/>
            <p:nvPr/>
          </p:nvSpPr>
          <p:spPr>
            <a:xfrm>
              <a:off x="5685196" y="584716"/>
              <a:ext cx="1709667" cy="914400"/>
            </a:xfrm>
            <a:prstGeom prst="cloud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960821" y="81915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 smtClean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b="1" dirty="0" err="1" smtClean="0">
                  <a:latin typeface="Times New Roman" pitchFamily="18" charset="0"/>
                  <a:cs typeface="Times New Roman" pitchFamily="18" charset="0"/>
                </a:rPr>
                <a:t>ớc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latin typeface="Times New Roman" pitchFamily="18" charset="0"/>
                  <a:cs typeface="Times New Roman" pitchFamily="18" charset="0"/>
                </a:rPr>
                <a:t>mơ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5586756" y="2267980"/>
            <a:ext cx="1082113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5225079" y="901184"/>
            <a:ext cx="737892" cy="64770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242398" y="2825465"/>
            <a:ext cx="956967" cy="684248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3381231" y="2731778"/>
            <a:ext cx="710710" cy="47570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122434" y="1123950"/>
            <a:ext cx="862833" cy="588998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3" name="Group 1042"/>
          <p:cNvGrpSpPr/>
          <p:nvPr/>
        </p:nvGrpSpPr>
        <p:grpSpPr>
          <a:xfrm>
            <a:off x="5366974" y="863084"/>
            <a:ext cx="295982" cy="400110"/>
            <a:chOff x="5098905" y="1119848"/>
            <a:chExt cx="295982" cy="400110"/>
          </a:xfrm>
        </p:grpSpPr>
        <p:sp>
          <p:nvSpPr>
            <p:cNvPr id="1042" name="Oval 1041"/>
            <p:cNvSpPr/>
            <p:nvPr/>
          </p:nvSpPr>
          <p:spPr>
            <a:xfrm>
              <a:off x="5098905" y="1200150"/>
              <a:ext cx="295982" cy="28985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TextBox 1040"/>
            <p:cNvSpPr txBox="1"/>
            <p:nvPr/>
          </p:nvSpPr>
          <p:spPr>
            <a:xfrm>
              <a:off x="5098905" y="1119848"/>
              <a:ext cx="235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987478" y="1886084"/>
            <a:ext cx="295982" cy="400110"/>
            <a:chOff x="5098905" y="1119848"/>
            <a:chExt cx="295982" cy="400110"/>
          </a:xfrm>
        </p:grpSpPr>
        <p:sp>
          <p:nvSpPr>
            <p:cNvPr id="84" name="Oval 83"/>
            <p:cNvSpPr/>
            <p:nvPr/>
          </p:nvSpPr>
          <p:spPr>
            <a:xfrm>
              <a:off x="5098905" y="1200150"/>
              <a:ext cx="295982" cy="28985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098905" y="1119848"/>
              <a:ext cx="235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656688" y="2769573"/>
            <a:ext cx="295982" cy="400110"/>
            <a:chOff x="5098905" y="1119848"/>
            <a:chExt cx="295982" cy="400110"/>
          </a:xfrm>
        </p:grpSpPr>
        <p:sp>
          <p:nvSpPr>
            <p:cNvPr id="87" name="Oval 86"/>
            <p:cNvSpPr/>
            <p:nvPr/>
          </p:nvSpPr>
          <p:spPr>
            <a:xfrm>
              <a:off x="5098905" y="1200150"/>
              <a:ext cx="295982" cy="28985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098905" y="1119848"/>
              <a:ext cx="235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673321" y="2566950"/>
            <a:ext cx="295982" cy="400110"/>
            <a:chOff x="5098905" y="1119848"/>
            <a:chExt cx="295982" cy="400110"/>
          </a:xfrm>
        </p:grpSpPr>
        <p:sp>
          <p:nvSpPr>
            <p:cNvPr id="90" name="Oval 89"/>
            <p:cNvSpPr/>
            <p:nvPr/>
          </p:nvSpPr>
          <p:spPr>
            <a:xfrm>
              <a:off x="5098905" y="1200150"/>
              <a:ext cx="295982" cy="28985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098905" y="1119848"/>
              <a:ext cx="235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542334" y="1063336"/>
            <a:ext cx="295982" cy="400110"/>
            <a:chOff x="5098905" y="1119848"/>
            <a:chExt cx="295982" cy="400110"/>
          </a:xfrm>
        </p:grpSpPr>
        <p:sp>
          <p:nvSpPr>
            <p:cNvPr id="93" name="Oval 92"/>
            <p:cNvSpPr/>
            <p:nvPr/>
          </p:nvSpPr>
          <p:spPr>
            <a:xfrm>
              <a:off x="5098905" y="1200150"/>
              <a:ext cx="295982" cy="28985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098905" y="1119848"/>
              <a:ext cx="235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0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9600" y="191024"/>
            <a:ext cx="8153400" cy="700543"/>
            <a:chOff x="1066800" y="80962"/>
            <a:chExt cx="7419109" cy="814388"/>
          </a:xfrm>
        </p:grpSpPr>
        <p:pic>
          <p:nvPicPr>
            <p:cNvPr id="3" name="Picture 2" descr="Funny cartoon pencil vector Free vector in Encapsulated PostScript eps (  .eps ) vector illustration graphic art design format format for free  download 292.17KB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80962"/>
              <a:ext cx="1098640" cy="81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247900" y="171905"/>
              <a:ext cx="6238009" cy="6096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47900" y="148009"/>
              <a:ext cx="6134100" cy="60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2 – 3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thân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438400" y="695752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33520" y="695752"/>
            <a:ext cx="3619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789" y="1733550"/>
            <a:ext cx="33528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1318065"/>
            <a:ext cx="5536188" cy="36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0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9600" y="191024"/>
            <a:ext cx="8153400" cy="700543"/>
            <a:chOff x="1066800" y="80962"/>
            <a:chExt cx="7419109" cy="814388"/>
          </a:xfrm>
        </p:grpSpPr>
        <p:pic>
          <p:nvPicPr>
            <p:cNvPr id="3" name="Picture 2" descr="Funny cartoon pencil vector Free vector in Encapsulated PostScript eps (  .eps ) vector illustration graphic art design format format for free  download 292.17KB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80962"/>
              <a:ext cx="1098640" cy="81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247900" y="171905"/>
              <a:ext cx="6238009" cy="6096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47900" y="148009"/>
              <a:ext cx="6134100" cy="60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2 – 3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thân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438400" y="695752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33520" y="695752"/>
            <a:ext cx="3619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Premium Vector | Boy sitting at the table and doing homework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46" y="2282536"/>
            <a:ext cx="4333009" cy="31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0" y="929667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914400" y="1507683"/>
            <a:ext cx="3124200" cy="1066800"/>
          </a:xfrm>
          <a:prstGeom prst="cloudCallout">
            <a:avLst>
              <a:gd name="adj1" fmla="val 30128"/>
              <a:gd name="adj2" fmla="val 527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105400" y="1509416"/>
            <a:ext cx="3429000" cy="1595734"/>
          </a:xfrm>
          <a:prstGeom prst="wedgeRoundRectCallout">
            <a:avLst>
              <a:gd name="adj1" fmla="val -58532"/>
              <a:gd name="adj2" fmla="val 39505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rường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59" y="0"/>
            <a:ext cx="9129236" cy="5143500"/>
            <a:chOff x="19811" y="0"/>
            <a:chExt cx="121723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1" y="0"/>
              <a:ext cx="12172188" cy="68336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1" y="5273039"/>
              <a:ext cx="2671572" cy="1584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59" y="0"/>
              <a:ext cx="1737359" cy="1255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443" y="4349495"/>
              <a:ext cx="3686555" cy="25085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3092" y="0"/>
              <a:ext cx="1031748" cy="861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0440" y="3945635"/>
              <a:ext cx="1031748" cy="8610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975" y="309372"/>
              <a:ext cx="8787384" cy="58506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13231" y="665390"/>
            <a:ext cx="7116318" cy="149720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9525">
              <a:spcBef>
                <a:spcPts val="1035"/>
              </a:spcBef>
              <a:tabLst>
                <a:tab pos="715804" algn="l"/>
                <a:tab pos="4291489" algn="l"/>
              </a:tabLst>
            </a:pPr>
            <a:r>
              <a:rPr lang="en-US" sz="2400" b="1" spc="259">
                <a:latin typeface="HP001 4 hàng" panose="020B0603050302020204" pitchFamily="34" charset="0"/>
                <a:cs typeface="Times New Roman"/>
              </a:rPr>
              <a:t>    </a:t>
            </a:r>
            <a:r>
              <a:rPr sz="2400" b="1" spc="259">
                <a:latin typeface="HP001 4 hàng" panose="020B0603050302020204" pitchFamily="34" charset="0"/>
                <a:cs typeface="Times New Roman"/>
              </a:rPr>
              <a:t>T</a:t>
            </a:r>
            <a:r>
              <a:rPr sz="2400" b="1" spc="-26">
                <a:latin typeface="HP001 4 hàng" panose="020B0603050302020204" pitchFamily="34" charset="0"/>
                <a:cs typeface="Times New Roman"/>
              </a:rPr>
              <a:t>h</a:t>
            </a:r>
            <a:r>
              <a:rPr lang="en-US" sz="2400" b="1" spc="-26">
                <a:latin typeface="HP001 4 hàng" panose="020B0603050302020204" pitchFamily="34" charset="0"/>
                <a:cs typeface="Times New Roman"/>
              </a:rPr>
              <a:t>ứ </a:t>
            </a:r>
            <a:r>
              <a:rPr lang="en-US" sz="2400" b="1" spc="-75">
                <a:latin typeface="HP001 4 hàng" panose="020B0603050302020204" pitchFamily="34" charset="0"/>
                <a:cs typeface="Arial"/>
              </a:rPr>
              <a:t>sáu </a:t>
            </a:r>
            <a:r>
              <a:rPr sz="2400" b="1" spc="-146">
                <a:latin typeface="HP001 4 hàng" panose="020B0603050302020204" pitchFamily="34" charset="0"/>
                <a:cs typeface="Arial"/>
              </a:rPr>
              <a:t>ngà</a:t>
            </a:r>
            <a:r>
              <a:rPr sz="2400" b="1" spc="-131">
                <a:latin typeface="HP001 4 hàng" panose="020B0603050302020204" pitchFamily="34" charset="0"/>
                <a:cs typeface="Arial"/>
              </a:rPr>
              <a:t>y</a:t>
            </a:r>
            <a:r>
              <a:rPr sz="2400" b="1" spc="296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2400" b="1" spc="153">
                <a:latin typeface="HP001 4 hàng" panose="020B0603050302020204" pitchFamily="34" charset="0"/>
                <a:cs typeface="Arial"/>
              </a:rPr>
              <a:t>10</a:t>
            </a:r>
            <a:r>
              <a:rPr sz="2400" b="1" spc="300">
                <a:latin typeface="HP001 4 hàng" panose="020B0603050302020204" pitchFamily="34" charset="0"/>
                <a:cs typeface="Arial"/>
              </a:rPr>
              <a:t> </a:t>
            </a:r>
            <a:r>
              <a:rPr sz="2400" b="1" spc="-113" dirty="0">
                <a:latin typeface="HP001 4 hàng" panose="020B0603050302020204" pitchFamily="34" charset="0"/>
                <a:cs typeface="Arial"/>
              </a:rPr>
              <a:t>tháng</a:t>
            </a:r>
            <a:r>
              <a:rPr sz="2400" b="1" spc="278" dirty="0">
                <a:latin typeface="HP001 4 hàng" panose="020B0603050302020204" pitchFamily="34" charset="0"/>
                <a:cs typeface="Arial"/>
              </a:rPr>
              <a:t> </a:t>
            </a:r>
            <a:r>
              <a:rPr sz="2400" b="1" spc="153">
                <a:latin typeface="HP001 4 hàng" panose="020B0603050302020204" pitchFamily="34" charset="0"/>
                <a:cs typeface="Arial"/>
              </a:rPr>
              <a:t>9</a:t>
            </a:r>
            <a:r>
              <a:rPr sz="2400" b="1" spc="300">
                <a:latin typeface="HP001 4 hàng" panose="020B0603050302020204" pitchFamily="34" charset="0"/>
                <a:cs typeface="Arial"/>
              </a:rPr>
              <a:t> </a:t>
            </a:r>
            <a:r>
              <a:rPr sz="2400" b="1" spc="188">
                <a:latin typeface="HP001 4 hàng" panose="020B0603050302020204" pitchFamily="34" charset="0"/>
                <a:cs typeface="Times New Roman"/>
              </a:rPr>
              <a:t>năm</a:t>
            </a:r>
            <a:r>
              <a:rPr lang="en-US" sz="2400" b="1" spc="188">
                <a:latin typeface="HP001 4 hàng" panose="020B0603050302020204" pitchFamily="34" charset="0"/>
                <a:cs typeface="Times New Roman"/>
              </a:rPr>
              <a:t> </a:t>
            </a:r>
            <a:r>
              <a:rPr sz="2400" b="1" spc="71">
                <a:latin typeface="HP001 4 hàng" panose="020B0603050302020204" pitchFamily="34" charset="0"/>
                <a:cs typeface="Arial"/>
              </a:rPr>
              <a:t>2021</a:t>
            </a:r>
            <a:endParaRPr lang="en-US" sz="2400">
              <a:latin typeface="HP001 4 hàng" panose="020B0603050302020204" pitchFamily="34" charset="0"/>
              <a:cs typeface="Arial"/>
            </a:endParaRPr>
          </a:p>
          <a:p>
            <a:pPr marL="9525">
              <a:spcBef>
                <a:spcPts val="1035"/>
              </a:spcBef>
              <a:tabLst>
                <a:tab pos="715804" algn="l"/>
                <a:tab pos="4291489" algn="l"/>
              </a:tabLst>
            </a:pPr>
            <a:r>
              <a:rPr lang="en-US" sz="2400" b="1" spc="-146">
                <a:latin typeface="HP001 4 hàng" panose="020B0603050302020204" pitchFamily="34" charset="0"/>
                <a:cs typeface="Arial"/>
              </a:rPr>
              <a:t>                         </a:t>
            </a:r>
            <a:r>
              <a:rPr lang="en-US" sz="2400" b="1" spc="-146">
                <a:latin typeface="HP001 4 hàng" panose="020B0603050302020204" pitchFamily="34" charset="0"/>
                <a:cs typeface="Times New Roman"/>
              </a:rPr>
              <a:t>Tiếng Việt</a:t>
            </a:r>
            <a:endParaRPr lang="en-US" sz="2400">
              <a:latin typeface="HP001 4 hàng" panose="020B0603050302020204" pitchFamily="34" charset="0"/>
              <a:cs typeface="Times New Roman"/>
            </a:endParaRPr>
          </a:p>
          <a:p>
            <a:pPr marR="579120" algn="ctr">
              <a:spcBef>
                <a:spcPts val="960"/>
              </a:spcBef>
            </a:pPr>
            <a:r>
              <a:rPr lang="en-US" sz="2400" b="1" spc="-45">
                <a:latin typeface="HP001 4 hàng" panose="020B0603050302020204" pitchFamily="34" charset="0"/>
                <a:cs typeface="Arial"/>
              </a:rPr>
              <a:t>Luyện viết đoạn: Viết đoạn văn giới thiệu bản thân</a:t>
            </a:r>
            <a:endParaRPr sz="2400">
              <a:latin typeface="HP001 4 hàng" panose="020B0603050302020204" pitchFamily="34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DBBED-6598-4594-B99F-83E9D0D3C46C}"/>
              </a:ext>
            </a:extLst>
          </p:cNvPr>
          <p:cNvSpPr txBox="1"/>
          <p:nvPr/>
        </p:nvSpPr>
        <p:spPr>
          <a:xfrm>
            <a:off x="1186433" y="2242568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Bài 2: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249" y="2101322"/>
            <a:ext cx="3996951" cy="302388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49"/>
            <a:ext cx="3352800" cy="142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3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59" y="0"/>
            <a:ext cx="9129236" cy="5143500"/>
            <a:chOff x="19811" y="0"/>
            <a:chExt cx="121723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1" y="0"/>
              <a:ext cx="12172188" cy="68336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1" y="5273039"/>
              <a:ext cx="2671572" cy="1584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59" y="0"/>
              <a:ext cx="1737359" cy="1255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443" y="4349495"/>
              <a:ext cx="3686555" cy="25085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3092" y="0"/>
              <a:ext cx="1031748" cy="861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0440" y="3945635"/>
              <a:ext cx="1031748" cy="8610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975" y="309372"/>
              <a:ext cx="8787384" cy="58506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13231" y="665390"/>
            <a:ext cx="7116318" cy="149720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9525">
              <a:spcBef>
                <a:spcPts val="1035"/>
              </a:spcBef>
              <a:tabLst>
                <a:tab pos="715804" algn="l"/>
                <a:tab pos="4291489" algn="l"/>
              </a:tabLst>
            </a:pPr>
            <a:r>
              <a:rPr lang="en-US" sz="2400" b="1" spc="259">
                <a:latin typeface="HP001 4 hàng" panose="020B0603050302020204" pitchFamily="34" charset="0"/>
                <a:cs typeface="Times New Roman"/>
              </a:rPr>
              <a:t>    </a:t>
            </a:r>
            <a:r>
              <a:rPr sz="2400" b="1" spc="259">
                <a:latin typeface="HP001 4 hàng" panose="020B0603050302020204" pitchFamily="34" charset="0"/>
                <a:cs typeface="Times New Roman"/>
              </a:rPr>
              <a:t>T</a:t>
            </a:r>
            <a:r>
              <a:rPr sz="2400" b="1" spc="-26">
                <a:latin typeface="HP001 4 hàng" panose="020B0603050302020204" pitchFamily="34" charset="0"/>
                <a:cs typeface="Times New Roman"/>
              </a:rPr>
              <a:t>h</a:t>
            </a:r>
            <a:r>
              <a:rPr lang="en-US" sz="2400" b="1" spc="-26">
                <a:latin typeface="HP001 4 hàng" panose="020B0603050302020204" pitchFamily="34" charset="0"/>
                <a:cs typeface="Times New Roman"/>
              </a:rPr>
              <a:t>ứ </a:t>
            </a:r>
            <a:r>
              <a:rPr lang="en-US" sz="2400" b="1" spc="-75">
                <a:latin typeface="HP001 4 hàng" panose="020B0603050302020204" pitchFamily="34" charset="0"/>
                <a:cs typeface="Arial"/>
              </a:rPr>
              <a:t>sáu </a:t>
            </a:r>
            <a:r>
              <a:rPr sz="2400" b="1" spc="-146">
                <a:latin typeface="HP001 4 hàng" panose="020B0603050302020204" pitchFamily="34" charset="0"/>
                <a:cs typeface="Arial"/>
              </a:rPr>
              <a:t>ngà</a:t>
            </a:r>
            <a:r>
              <a:rPr sz="2400" b="1" spc="-131">
                <a:latin typeface="HP001 4 hàng" panose="020B0603050302020204" pitchFamily="34" charset="0"/>
                <a:cs typeface="Arial"/>
              </a:rPr>
              <a:t>y</a:t>
            </a:r>
            <a:r>
              <a:rPr sz="2400" b="1" spc="296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2400" b="1" spc="153">
                <a:latin typeface="HP001 4 hàng" panose="020B0603050302020204" pitchFamily="34" charset="0"/>
                <a:cs typeface="Arial"/>
              </a:rPr>
              <a:t>10</a:t>
            </a:r>
            <a:r>
              <a:rPr sz="2400" b="1" spc="300">
                <a:latin typeface="HP001 4 hàng" panose="020B0603050302020204" pitchFamily="34" charset="0"/>
                <a:cs typeface="Arial"/>
              </a:rPr>
              <a:t> </a:t>
            </a:r>
            <a:r>
              <a:rPr sz="2400" b="1" spc="-113" dirty="0">
                <a:latin typeface="HP001 4 hàng" panose="020B0603050302020204" pitchFamily="34" charset="0"/>
                <a:cs typeface="Arial"/>
              </a:rPr>
              <a:t>tháng</a:t>
            </a:r>
            <a:r>
              <a:rPr sz="2400" b="1" spc="278" dirty="0">
                <a:latin typeface="HP001 4 hàng" panose="020B0603050302020204" pitchFamily="34" charset="0"/>
                <a:cs typeface="Arial"/>
              </a:rPr>
              <a:t> </a:t>
            </a:r>
            <a:r>
              <a:rPr sz="2400" b="1" spc="153">
                <a:latin typeface="HP001 4 hàng" panose="020B0603050302020204" pitchFamily="34" charset="0"/>
                <a:cs typeface="Arial"/>
              </a:rPr>
              <a:t>9</a:t>
            </a:r>
            <a:r>
              <a:rPr sz="2400" b="1" spc="300">
                <a:latin typeface="HP001 4 hàng" panose="020B0603050302020204" pitchFamily="34" charset="0"/>
                <a:cs typeface="Arial"/>
              </a:rPr>
              <a:t> </a:t>
            </a:r>
            <a:r>
              <a:rPr sz="2400" b="1" spc="188">
                <a:latin typeface="HP001 4 hàng" panose="020B0603050302020204" pitchFamily="34" charset="0"/>
                <a:cs typeface="Times New Roman"/>
              </a:rPr>
              <a:t>năm</a:t>
            </a:r>
            <a:r>
              <a:rPr lang="en-US" sz="2400" b="1" spc="188">
                <a:latin typeface="HP001 4 hàng" panose="020B0603050302020204" pitchFamily="34" charset="0"/>
                <a:cs typeface="Times New Roman"/>
              </a:rPr>
              <a:t> </a:t>
            </a:r>
            <a:r>
              <a:rPr sz="2400" b="1" spc="71">
                <a:latin typeface="HP001 4 hàng" panose="020B0603050302020204" pitchFamily="34" charset="0"/>
                <a:cs typeface="Arial"/>
              </a:rPr>
              <a:t>2021</a:t>
            </a:r>
            <a:endParaRPr lang="en-US" sz="2400">
              <a:latin typeface="HP001 4 hàng" panose="020B0603050302020204" pitchFamily="34" charset="0"/>
              <a:cs typeface="Arial"/>
            </a:endParaRPr>
          </a:p>
          <a:p>
            <a:pPr marL="9525">
              <a:spcBef>
                <a:spcPts val="1035"/>
              </a:spcBef>
              <a:tabLst>
                <a:tab pos="715804" algn="l"/>
                <a:tab pos="4291489" algn="l"/>
              </a:tabLst>
            </a:pPr>
            <a:r>
              <a:rPr lang="en-US" sz="2400" b="1" spc="-146">
                <a:latin typeface="HP001 4 hàng" panose="020B0603050302020204" pitchFamily="34" charset="0"/>
                <a:cs typeface="Arial"/>
              </a:rPr>
              <a:t>                         </a:t>
            </a:r>
            <a:r>
              <a:rPr lang="en-US" sz="2400" b="1" spc="-146">
                <a:latin typeface="HP001 4 hàng" panose="020B0603050302020204" pitchFamily="34" charset="0"/>
                <a:cs typeface="Times New Roman"/>
              </a:rPr>
              <a:t>Tiếng Việt</a:t>
            </a:r>
            <a:endParaRPr lang="en-US" sz="2400">
              <a:latin typeface="HP001 4 hàng" panose="020B0603050302020204" pitchFamily="34" charset="0"/>
              <a:cs typeface="Times New Roman"/>
            </a:endParaRPr>
          </a:p>
          <a:p>
            <a:pPr marR="579120" algn="ctr">
              <a:spcBef>
                <a:spcPts val="960"/>
              </a:spcBef>
            </a:pPr>
            <a:r>
              <a:rPr lang="en-US" sz="2400" b="1" spc="-45">
                <a:latin typeface="HP001 4 hàng" panose="020B0603050302020204" pitchFamily="34" charset="0"/>
                <a:cs typeface="Arial"/>
              </a:rPr>
              <a:t>Luyện viết đoạn: Viết đoạn văn giới thiệu bản thân</a:t>
            </a:r>
            <a:endParaRPr sz="2400">
              <a:latin typeface="HP001 4 hàng" panose="020B0603050302020204" pitchFamily="34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DBBED-6598-4594-B99F-83E9D0D3C46C}"/>
              </a:ext>
            </a:extLst>
          </p:cNvPr>
          <p:cNvSpPr txBox="1"/>
          <p:nvPr/>
        </p:nvSpPr>
        <p:spPr>
          <a:xfrm>
            <a:off x="1186433" y="2242568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Bài 2:</a:t>
            </a:r>
          </a:p>
        </p:txBody>
      </p:sp>
    </p:spTree>
    <p:extLst>
      <p:ext uri="{BB962C8B-B14F-4D97-AF65-F5344CB8AC3E}">
        <p14:creationId xmlns:p14="http://schemas.microsoft.com/office/powerpoint/2010/main" val="9912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>
            <a:off x="1447799" y="895350"/>
            <a:ext cx="2133600" cy="12192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57200" y="2190750"/>
            <a:ext cx="1981200" cy="2590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676399" y="209550"/>
            <a:ext cx="4114800" cy="6858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666999" y="2223655"/>
            <a:ext cx="2209800" cy="2590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GB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5105399" y="2223655"/>
            <a:ext cx="2369128" cy="2590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2-3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GB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81399" y="895350"/>
            <a:ext cx="2902528" cy="12192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81399" y="895350"/>
            <a:ext cx="304800" cy="12192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/>
          <a:stretch/>
        </p:blipFill>
        <p:spPr>
          <a:xfrm>
            <a:off x="6934200" y="272096"/>
            <a:ext cx="3085799" cy="44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/>
          <a:stretch/>
        </p:blipFill>
        <p:spPr>
          <a:xfrm>
            <a:off x="6807128" y="272096"/>
            <a:ext cx="3085799" cy="4422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6" y="1099894"/>
            <a:ext cx="1101761" cy="1110224"/>
          </a:xfrm>
          <a:prstGeom prst="ellips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2500"/>
          <a:stretch/>
        </p:blipFill>
        <p:spPr>
          <a:xfrm>
            <a:off x="437616" y="2600118"/>
            <a:ext cx="1151533" cy="1068311"/>
          </a:xfrm>
          <a:prstGeom prst="ellipse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39377" y="1441244"/>
            <a:ext cx="5267752" cy="438582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Dot"/>
          </a:ln>
          <a:effectLst/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9376" y="2935510"/>
            <a:ext cx="5267752" cy="438581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Dot"/>
          </a:ln>
          <a:effectLst/>
        </p:spPr>
        <p:txBody>
          <a:bodyPr wrap="square" lIns="68580" tIns="34290" rIns="68580" bIns="34290" rtlCol="0" anchor="ctr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17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92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807" y="305043"/>
            <a:ext cx="3492698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89979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12862"/>
            <a:ext cx="9144000" cy="930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62000" y="2571750"/>
            <a:ext cx="6624736" cy="15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48884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996796" y="2499742"/>
            <a:ext cx="1450504" cy="1717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940689" y="3803389"/>
            <a:ext cx="3352800" cy="14127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01248" y="-108164"/>
            <a:ext cx="6813952" cy="4840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892701" y="-108164"/>
            <a:ext cx="1389888" cy="37917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26359" y="2421298"/>
            <a:ext cx="2016851" cy="27222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677860" y="1082836"/>
            <a:ext cx="1487424" cy="14447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940689" y="312576"/>
            <a:ext cx="1446632" cy="130454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33153" y="734498"/>
            <a:ext cx="5268952" cy="17652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lnSpc>
                <a:spcPct val="150000"/>
              </a:lnSpc>
              <a:defRPr/>
            </a:pPr>
            <a:r>
              <a:rPr lang="en-US" sz="6600" b="1" dirty="0" err="1">
                <a:solidFill>
                  <a:schemeClr val="tx2"/>
                </a:solidFill>
                <a:latin typeface="VNI-Times" pitchFamily="2" charset="0"/>
                <a:cs typeface="Times New Roman" panose="02020603050405020304" pitchFamily="18" charset="0"/>
              </a:rPr>
              <a:t>Khôûi</a:t>
            </a:r>
            <a:r>
              <a:rPr lang="en-US" sz="6600" b="1" dirty="0">
                <a:solidFill>
                  <a:schemeClr val="tx2"/>
                </a:solidFill>
                <a:latin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/>
                </a:solidFill>
                <a:latin typeface="VNI-Times" pitchFamily="2" charset="0"/>
                <a:cs typeface="Times New Roman" panose="02020603050405020304" pitchFamily="18" charset="0"/>
              </a:rPr>
              <a:t>ñoäng</a:t>
            </a:r>
            <a:endParaRPr lang="en-US" sz="6600" b="1" dirty="0">
              <a:solidFill>
                <a:schemeClr val="tx2"/>
              </a:solidFill>
              <a:latin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33929" y="2547139"/>
            <a:ext cx="5867400" cy="17652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lnSpc>
                <a:spcPct val="150000"/>
              </a:lnSpc>
              <a:defRPr/>
            </a:pP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40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8447" y="2311948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85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ào-Người-Bạn-Mới-Đến-Có-Lời-Hát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982" y="133350"/>
            <a:ext cx="7924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72415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600" b="1" dirty="0" smtClean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89535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0209" y="1756606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59" y="0"/>
            <a:ext cx="9129236" cy="5143500"/>
            <a:chOff x="19811" y="0"/>
            <a:chExt cx="121723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1" y="0"/>
              <a:ext cx="12172188" cy="68336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1" y="5273039"/>
              <a:ext cx="2671572" cy="1584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59" y="0"/>
              <a:ext cx="1737359" cy="1255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443" y="4349495"/>
              <a:ext cx="3686555" cy="25085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3092" y="0"/>
              <a:ext cx="1031748" cy="861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0440" y="3945635"/>
              <a:ext cx="1031748" cy="8610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975" y="309372"/>
              <a:ext cx="8787384" cy="58506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13231" y="665390"/>
            <a:ext cx="7116318" cy="149720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9525">
              <a:spcBef>
                <a:spcPts val="1035"/>
              </a:spcBef>
              <a:tabLst>
                <a:tab pos="715804" algn="l"/>
                <a:tab pos="4291489" algn="l"/>
              </a:tabLst>
            </a:pPr>
            <a:r>
              <a:rPr lang="en-US" sz="2400" b="1" spc="259">
                <a:latin typeface="HP001 4 hàng" panose="020B0603050302020204" pitchFamily="34" charset="0"/>
                <a:cs typeface="Times New Roman"/>
              </a:rPr>
              <a:t>    </a:t>
            </a:r>
            <a:r>
              <a:rPr sz="2400" b="1" spc="259">
                <a:latin typeface="HP001 4 hàng" panose="020B0603050302020204" pitchFamily="34" charset="0"/>
                <a:cs typeface="Times New Roman"/>
              </a:rPr>
              <a:t>T</a:t>
            </a:r>
            <a:r>
              <a:rPr sz="2400" b="1" spc="-26">
                <a:latin typeface="HP001 4 hàng" panose="020B0603050302020204" pitchFamily="34" charset="0"/>
                <a:cs typeface="Times New Roman"/>
              </a:rPr>
              <a:t>h</a:t>
            </a:r>
            <a:r>
              <a:rPr lang="en-US" sz="2400" b="1" spc="-26">
                <a:latin typeface="HP001 4 hàng" panose="020B0603050302020204" pitchFamily="34" charset="0"/>
                <a:cs typeface="Times New Roman"/>
              </a:rPr>
              <a:t>ứ </a:t>
            </a:r>
            <a:r>
              <a:rPr lang="en-US" sz="2400" b="1" spc="-75">
                <a:latin typeface="HP001 4 hàng" panose="020B0603050302020204" pitchFamily="34" charset="0"/>
                <a:cs typeface="Arial"/>
              </a:rPr>
              <a:t>sáu </a:t>
            </a:r>
            <a:r>
              <a:rPr sz="2400" b="1" spc="-146">
                <a:latin typeface="HP001 4 hàng" panose="020B0603050302020204" pitchFamily="34" charset="0"/>
                <a:cs typeface="Arial"/>
              </a:rPr>
              <a:t>ngà</a:t>
            </a:r>
            <a:r>
              <a:rPr sz="2400" b="1" spc="-131">
                <a:latin typeface="HP001 4 hàng" panose="020B0603050302020204" pitchFamily="34" charset="0"/>
                <a:cs typeface="Arial"/>
              </a:rPr>
              <a:t>y</a:t>
            </a:r>
            <a:r>
              <a:rPr sz="2400" b="1" spc="296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2400" b="1" spc="153">
                <a:latin typeface="HP001 4 hàng" panose="020B0603050302020204" pitchFamily="34" charset="0"/>
                <a:cs typeface="Arial"/>
              </a:rPr>
              <a:t>10</a:t>
            </a:r>
            <a:r>
              <a:rPr sz="2400" b="1" spc="300">
                <a:latin typeface="HP001 4 hàng" panose="020B0603050302020204" pitchFamily="34" charset="0"/>
                <a:cs typeface="Arial"/>
              </a:rPr>
              <a:t> </a:t>
            </a:r>
            <a:r>
              <a:rPr sz="2400" b="1" spc="-113" dirty="0">
                <a:latin typeface="HP001 4 hàng" panose="020B0603050302020204" pitchFamily="34" charset="0"/>
                <a:cs typeface="Arial"/>
              </a:rPr>
              <a:t>tháng</a:t>
            </a:r>
            <a:r>
              <a:rPr sz="2400" b="1" spc="278" dirty="0">
                <a:latin typeface="HP001 4 hàng" panose="020B0603050302020204" pitchFamily="34" charset="0"/>
                <a:cs typeface="Arial"/>
              </a:rPr>
              <a:t> </a:t>
            </a:r>
            <a:r>
              <a:rPr sz="2400" b="1" spc="153">
                <a:latin typeface="HP001 4 hàng" panose="020B0603050302020204" pitchFamily="34" charset="0"/>
                <a:cs typeface="Arial"/>
              </a:rPr>
              <a:t>9</a:t>
            </a:r>
            <a:r>
              <a:rPr sz="2400" b="1" spc="300">
                <a:latin typeface="HP001 4 hàng" panose="020B0603050302020204" pitchFamily="34" charset="0"/>
                <a:cs typeface="Arial"/>
              </a:rPr>
              <a:t> </a:t>
            </a:r>
            <a:r>
              <a:rPr sz="2400" b="1" spc="188">
                <a:latin typeface="HP001 4 hàng" panose="020B0603050302020204" pitchFamily="34" charset="0"/>
                <a:cs typeface="Times New Roman"/>
              </a:rPr>
              <a:t>năm</a:t>
            </a:r>
            <a:r>
              <a:rPr lang="en-US" sz="2400" b="1" spc="188">
                <a:latin typeface="HP001 4 hàng" panose="020B0603050302020204" pitchFamily="34" charset="0"/>
                <a:cs typeface="Times New Roman"/>
              </a:rPr>
              <a:t> </a:t>
            </a:r>
            <a:r>
              <a:rPr sz="2400" b="1" spc="71">
                <a:latin typeface="HP001 4 hàng" panose="020B0603050302020204" pitchFamily="34" charset="0"/>
                <a:cs typeface="Arial"/>
              </a:rPr>
              <a:t>2021</a:t>
            </a:r>
            <a:endParaRPr lang="en-US" sz="2400">
              <a:latin typeface="HP001 4 hàng" panose="020B0603050302020204" pitchFamily="34" charset="0"/>
              <a:cs typeface="Arial"/>
            </a:endParaRPr>
          </a:p>
          <a:p>
            <a:pPr marL="9525">
              <a:spcBef>
                <a:spcPts val="1035"/>
              </a:spcBef>
              <a:tabLst>
                <a:tab pos="715804" algn="l"/>
                <a:tab pos="4291489" algn="l"/>
              </a:tabLst>
            </a:pPr>
            <a:r>
              <a:rPr lang="en-US" sz="2400" b="1" spc="-146">
                <a:latin typeface="HP001 4 hàng" panose="020B0603050302020204" pitchFamily="34" charset="0"/>
                <a:cs typeface="Arial"/>
              </a:rPr>
              <a:t>                         </a:t>
            </a:r>
            <a:r>
              <a:rPr lang="en-US" sz="2400" b="1" spc="-146">
                <a:latin typeface="HP001 4 hàng" panose="020B0603050302020204" pitchFamily="34" charset="0"/>
                <a:cs typeface="Times New Roman"/>
              </a:rPr>
              <a:t>Tiếng Việt</a:t>
            </a:r>
            <a:endParaRPr lang="en-US" sz="2400">
              <a:latin typeface="HP001 4 hàng" panose="020B0603050302020204" pitchFamily="34" charset="0"/>
              <a:cs typeface="Times New Roman"/>
            </a:endParaRPr>
          </a:p>
          <a:p>
            <a:pPr marR="579120" algn="ctr">
              <a:spcBef>
                <a:spcPts val="960"/>
              </a:spcBef>
            </a:pPr>
            <a:r>
              <a:rPr lang="en-US" sz="2400" b="1" spc="-45">
                <a:latin typeface="HP001 4 hàng" panose="020B0603050302020204" pitchFamily="34" charset="0"/>
                <a:cs typeface="Arial"/>
              </a:rPr>
              <a:t>Luyện viết đoạn: Viết đoạn văn giới thiệu bản thân</a:t>
            </a:r>
            <a:endParaRPr sz="2400">
              <a:latin typeface="HP001 4 hàng" panose="020B06030503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3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Download Archery Png Clipart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0"/>
            <a:ext cx="1428750" cy="95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086100" y="300038"/>
            <a:ext cx="26860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5850"/>
            <a:ext cx="91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727473" y="1414463"/>
            <a:ext cx="7689056" cy="860906"/>
            <a:chOff x="1100442" y="1886005"/>
            <a:chExt cx="10253358" cy="1148402"/>
          </a:xfrm>
        </p:grpSpPr>
        <p:grpSp>
          <p:nvGrpSpPr>
            <p:cNvPr id="13" name="Group 12"/>
            <p:cNvGrpSpPr/>
            <p:nvPr/>
          </p:nvGrpSpPr>
          <p:grpSpPr>
            <a:xfrm>
              <a:off x="1100442" y="1886005"/>
              <a:ext cx="10253358" cy="1078409"/>
              <a:chOff x="2095497" y="2195092"/>
              <a:chExt cx="8251016" cy="97195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grpSpPr>
          <p:sp>
            <p:nvSpPr>
              <p:cNvPr id="10" name="Rectangle 9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95497" y="2195092"/>
                <a:ext cx="1620901" cy="971950"/>
                <a:chOff x="8534400" y="2504059"/>
                <a:chExt cx="1152641" cy="696327"/>
              </a:xfrm>
            </p:grpSpPr>
            <p:sp>
              <p:nvSpPr>
                <p:cNvPr id="7" name="Rectangle: Rounded Corners 6"/>
                <p:cNvSpPr/>
                <p:nvPr/>
              </p:nvSpPr>
              <p:spPr>
                <a:xfrm>
                  <a:off x="8534400" y="2514600"/>
                  <a:ext cx="838200" cy="685786"/>
                </a:xfrm>
                <a:prstGeom prst="roundRect">
                  <a:avLst/>
                </a:prstGeom>
                <a:solidFill>
                  <a:srgbClr val="E19023"/>
                </a:solidFill>
                <a:ln>
                  <a:solidFill>
                    <a:srgbClr val="E190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8" name="Isosceles Triangle 7"/>
                <p:cNvSpPr/>
                <p:nvPr/>
              </p:nvSpPr>
              <p:spPr>
                <a:xfrm rot="5400000">
                  <a:off x="9143562" y="2656907"/>
                  <a:ext cx="696327" cy="390631"/>
                </a:xfrm>
                <a:prstGeom prst="triangle">
                  <a:avLst/>
                </a:prstGeom>
                <a:solidFill>
                  <a:srgbClr val="E19023"/>
                </a:solidFill>
                <a:ln>
                  <a:solidFill>
                    <a:srgbClr val="E190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  <p:sp>
              <p:nvSpPr>
                <p:cNvPr id="11" name="Isosceles Triangle 10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12" name="Isosceles Triangle 11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136" name="TextBox 14"/>
            <p:cNvSpPr txBox="1">
              <a:spLocks noChangeArrowheads="1"/>
            </p:cNvSpPr>
            <p:nvPr/>
          </p:nvSpPr>
          <p:spPr bwMode="auto">
            <a:xfrm>
              <a:off x="3151796" y="1925902"/>
              <a:ext cx="7952733" cy="1108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Dựa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37" name="TextBox 22"/>
            <p:cNvSpPr txBox="1">
              <a:spLocks noChangeArrowheads="1"/>
            </p:cNvSpPr>
            <p:nvPr/>
          </p:nvSpPr>
          <p:spPr bwMode="auto">
            <a:xfrm>
              <a:off x="1525758" y="1981199"/>
              <a:ext cx="479969" cy="80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3300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927498" y="2551510"/>
            <a:ext cx="8002958" cy="736997"/>
            <a:chOff x="1145666" y="3315096"/>
            <a:chExt cx="10671134" cy="982824"/>
          </a:xfrm>
        </p:grpSpPr>
        <p:grpSp>
          <p:nvGrpSpPr>
            <p:cNvPr id="16" name="Group 15"/>
            <p:cNvGrpSpPr/>
            <p:nvPr/>
          </p:nvGrpSpPr>
          <p:grpSpPr>
            <a:xfrm>
              <a:off x="1145666" y="3315096"/>
              <a:ext cx="10360533" cy="982824"/>
              <a:chOff x="2105750" y="2184222"/>
              <a:chExt cx="8240763" cy="98282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grpSpPr>
          <p:sp>
            <p:nvSpPr>
              <p:cNvPr id="17" name="Rectangle 16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105750" y="2184222"/>
                <a:ext cx="1704253" cy="982824"/>
                <a:chOff x="8541687" y="2496270"/>
                <a:chExt cx="1211913" cy="704117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8541687" y="2496270"/>
                  <a:ext cx="818041" cy="704117"/>
                </a:xfrm>
                <a:prstGeom prst="roundRect">
                  <a:avLst/>
                </a:prstGeom>
                <a:solidFill>
                  <a:srgbClr val="7AAC54"/>
                </a:solidFill>
                <a:ln>
                  <a:solidFill>
                    <a:srgbClr val="7AAC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  <p:sp>
              <p:nvSpPr>
                <p:cNvPr id="21" name="Isosceles Triangle 20"/>
                <p:cNvSpPr/>
                <p:nvPr/>
              </p:nvSpPr>
              <p:spPr>
                <a:xfrm rot="5400000">
                  <a:off x="9182112" y="2628898"/>
                  <a:ext cx="685785" cy="457190"/>
                </a:xfrm>
                <a:prstGeom prst="triangle">
                  <a:avLst/>
                </a:prstGeom>
                <a:solidFill>
                  <a:srgbClr val="7AAC54"/>
                </a:solidFill>
                <a:ln>
                  <a:solidFill>
                    <a:srgbClr val="7AAC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2" name="Isosceles Triangle 21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19" name="Isosceles Triangle 18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133" name="TextBox 33"/>
            <p:cNvSpPr txBox="1">
              <a:spLocks noChangeArrowheads="1"/>
            </p:cNvSpPr>
            <p:nvPr/>
          </p:nvSpPr>
          <p:spPr bwMode="auto">
            <a:xfrm>
              <a:off x="1579109" y="3352800"/>
              <a:ext cx="479970" cy="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3300">
                  <a:solidFill>
                    <a:schemeClr val="bg1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134" name="TextBox 35"/>
            <p:cNvSpPr txBox="1">
              <a:spLocks noChangeArrowheads="1"/>
            </p:cNvSpPr>
            <p:nvPr/>
          </p:nvSpPr>
          <p:spPr bwMode="auto">
            <a:xfrm>
              <a:off x="3160301" y="3498679"/>
              <a:ext cx="8656499" cy="615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187054" y="3587354"/>
            <a:ext cx="7866459" cy="740569"/>
            <a:chOff x="1246447" y="4674178"/>
            <a:chExt cx="10488353" cy="987748"/>
          </a:xfrm>
        </p:grpSpPr>
        <p:grpSp>
          <p:nvGrpSpPr>
            <p:cNvPr id="24" name="Group 23"/>
            <p:cNvGrpSpPr/>
            <p:nvPr/>
          </p:nvGrpSpPr>
          <p:grpSpPr>
            <a:xfrm>
              <a:off x="1246447" y="4674178"/>
              <a:ext cx="10488353" cy="987748"/>
              <a:chOff x="2196700" y="2184219"/>
              <a:chExt cx="8149813" cy="987748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grpSpPr>
          <p:sp>
            <p:nvSpPr>
              <p:cNvPr id="25" name="Rectangle 24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196700" y="2184219"/>
                <a:ext cx="1613304" cy="987748"/>
                <a:chOff x="8606361" y="2496269"/>
                <a:chExt cx="1147238" cy="707645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8606361" y="2496269"/>
                  <a:ext cx="740112" cy="707645"/>
                </a:xfrm>
                <a:prstGeom prst="roundRect">
                  <a:avLst/>
                </a:prstGeom>
                <a:solidFill>
                  <a:srgbClr val="AE7C52"/>
                </a:solidFill>
                <a:ln>
                  <a:solidFill>
                    <a:srgbClr val="AE7C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  <p:sp>
              <p:nvSpPr>
                <p:cNvPr id="29" name="Isosceles Triangle 28"/>
                <p:cNvSpPr/>
                <p:nvPr/>
              </p:nvSpPr>
              <p:spPr>
                <a:xfrm rot="5400000">
                  <a:off x="9182111" y="2628898"/>
                  <a:ext cx="685785" cy="457190"/>
                </a:xfrm>
                <a:prstGeom prst="triangle">
                  <a:avLst/>
                </a:prstGeom>
                <a:solidFill>
                  <a:srgbClr val="AE7C52"/>
                </a:solidFill>
                <a:ln>
                  <a:solidFill>
                    <a:srgbClr val="AE7C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0" name="Isosceles Triangle 29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</p:grpSp>
          <p:sp>
            <p:nvSpPr>
              <p:cNvPr id="27" name="Isosceles Triangle 26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130" name="TextBox 36"/>
            <p:cNvSpPr txBox="1">
              <a:spLocks noChangeArrowheads="1"/>
            </p:cNvSpPr>
            <p:nvPr/>
          </p:nvSpPr>
          <p:spPr bwMode="auto">
            <a:xfrm>
              <a:off x="1644576" y="4716959"/>
              <a:ext cx="479969" cy="80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3300">
                  <a:solidFill>
                    <a:schemeClr val="bg1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5131" name="TextBox 37"/>
            <p:cNvSpPr txBox="1">
              <a:spLocks noChangeArrowheads="1"/>
            </p:cNvSpPr>
            <p:nvPr/>
          </p:nvSpPr>
          <p:spPr bwMode="auto">
            <a:xfrm>
              <a:off x="3219660" y="4857294"/>
              <a:ext cx="8182923" cy="615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2-3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2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9600" y="191024"/>
            <a:ext cx="7419109" cy="700543"/>
            <a:chOff x="1066800" y="80962"/>
            <a:chExt cx="7419109" cy="814388"/>
          </a:xfrm>
        </p:grpSpPr>
        <p:pic>
          <p:nvPicPr>
            <p:cNvPr id="3" name="Picture 2" descr="Funny cartoon pencil vector Free vector in Encapsulated PostScript eps (  .eps ) vector illustration graphic art design format format for free  download 292.17KB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80962"/>
              <a:ext cx="1098640" cy="81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247900" y="171905"/>
              <a:ext cx="6238009" cy="6096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47900" y="148009"/>
              <a:ext cx="6057900" cy="60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85799" y="4171950"/>
            <a:ext cx="75438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latin typeface="+mj-lt"/>
              </a:rPr>
              <a:t>a. Bình và Khang gặp nhau và chào nhau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799" y="4585960"/>
            <a:ext cx="75438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Khang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821770"/>
            <a:ext cx="8382000" cy="335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2247899" y="706692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05400" y="692288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58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9600" y="191024"/>
            <a:ext cx="7419109" cy="700543"/>
            <a:chOff x="1066800" y="80962"/>
            <a:chExt cx="7419109" cy="814388"/>
          </a:xfrm>
        </p:grpSpPr>
        <p:pic>
          <p:nvPicPr>
            <p:cNvPr id="3" name="Picture 2" descr="Funny cartoon pencil vector Free vector in Encapsulated PostScript eps (  .eps ) vector illustration graphic art design format format for free  download 292.17KB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80962"/>
              <a:ext cx="1098640" cy="81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247900" y="171905"/>
              <a:ext cx="6238009" cy="6096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47900" y="148009"/>
              <a:ext cx="53270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85799" y="4171950"/>
            <a:ext cx="75438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latin typeface="+mj-lt"/>
              </a:rPr>
              <a:t>a. Bình và Khang gặp nhau và chào nhau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821770"/>
            <a:ext cx="8382000" cy="335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85799" y="4419902"/>
            <a:ext cx="75438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latin typeface="+mj-lt"/>
              </a:rPr>
              <a:t>a. Bình và Khang gặp nhau và chào nhau </a:t>
            </a:r>
            <a:r>
              <a:rPr lang="vi-VN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0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9600" y="191024"/>
            <a:ext cx="7419109" cy="700543"/>
            <a:chOff x="1066800" y="80962"/>
            <a:chExt cx="7419109" cy="814388"/>
          </a:xfrm>
        </p:grpSpPr>
        <p:pic>
          <p:nvPicPr>
            <p:cNvPr id="3" name="Picture 2" descr="Funny cartoon pencil vector Free vector in Encapsulated PostScript eps (  .eps ) vector illustration graphic art design format format for free  download 292.17KB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80962"/>
              <a:ext cx="1098640" cy="81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247900" y="171905"/>
              <a:ext cx="6238009" cy="6096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47900" y="148009"/>
              <a:ext cx="53270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821770"/>
            <a:ext cx="8382000" cy="335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4626" y="4171950"/>
            <a:ext cx="75438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Khang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4095750"/>
            <a:ext cx="32488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Khang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943600" y="1581150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17421" y="4165753"/>
            <a:ext cx="1418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467601" y="1589809"/>
            <a:ext cx="9143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129645" y="4181340"/>
            <a:ext cx="219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768258" y="1809750"/>
            <a:ext cx="18517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717421" y="4628149"/>
            <a:ext cx="2050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147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8" grpId="0"/>
      <p:bldP spid="14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477</Words>
  <Application>Microsoft Office PowerPoint</Application>
  <PresentationFormat>On-screen Show (16:9)</PresentationFormat>
  <Paragraphs>79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宋体</vt:lpstr>
      <vt:lpstr>Arial</vt:lpstr>
      <vt:lpstr>Arial-Rounded</vt:lpstr>
      <vt:lpstr>Calibri</vt:lpstr>
      <vt:lpstr>Cambria</vt:lpstr>
      <vt:lpstr>HP001 4 hàng</vt:lpstr>
      <vt:lpstr>Quicksand Medium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WINDOWS 10 PRO</cp:lastModifiedBy>
  <cp:revision>48</cp:revision>
  <dcterms:created xsi:type="dcterms:W3CDTF">2021-08-28T03:25:21Z</dcterms:created>
  <dcterms:modified xsi:type="dcterms:W3CDTF">2021-09-09T14:52:18Z</dcterms:modified>
</cp:coreProperties>
</file>