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sldIdLst>
    <p:sldId id="343" r:id="rId2"/>
    <p:sldId id="260" r:id="rId3"/>
    <p:sldId id="329" r:id="rId4"/>
    <p:sldId id="258" r:id="rId5"/>
    <p:sldId id="332" r:id="rId6"/>
    <p:sldId id="333" r:id="rId7"/>
    <p:sldId id="344" r:id="rId8"/>
    <p:sldId id="328" r:id="rId9"/>
    <p:sldId id="347" r:id="rId10"/>
    <p:sldId id="334" r:id="rId11"/>
    <p:sldId id="335" r:id="rId12"/>
    <p:sldId id="337" r:id="rId13"/>
    <p:sldId id="336" r:id="rId14"/>
    <p:sldId id="340" r:id="rId15"/>
    <p:sldId id="341" r:id="rId16"/>
    <p:sldId id="348" r:id="rId17"/>
    <p:sldId id="342" r:id="rId18"/>
  </p:sldIdLst>
  <p:sldSz cx="12192000" cy="6858000"/>
  <p:notesSz cx="6858000" cy="9144000"/>
  <p:embeddedFontLst>
    <p:embeddedFont>
      <p:font typeface="Arial-Rounded" panose="020B0500000000000000" charset="0"/>
      <p:regular r:id="rId20"/>
    </p:embeddedFont>
    <p:embeddedFont>
      <p:font typeface="Calibri" panose="020F0502020204030204" pitchFamily="34" charset="0"/>
      <p:regular r:id="rId21"/>
      <p:bold r:id="rId22"/>
      <p:italic r:id="rId23"/>
      <p:boldItalic r:id="rId24"/>
    </p:embeddedFont>
    <p:embeddedFont>
      <p:font typeface="Coiny" panose="020B0604020202020204" charset="0"/>
      <p:regular r:id="rId25"/>
    </p:embeddedFont>
    <p:embeddedFont>
      <p:font typeface="Patrick Hand" panose="00000500000000000000" pitchFamily="2" charset="0"/>
      <p:regular r:id="rId26"/>
    </p:embeddedFont>
    <p:embeddedFont>
      <p:font typeface="Pattaya" panose="020B0604020202020204" charset="-34"/>
      <p:regular r:id="rId27"/>
    </p:embeddedFont>
    <p:embeddedFont>
      <p:font typeface="SVN-Sign Painter House Script" panose="020000060700000200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jpeg"/><Relationship Id="rId7" Type="http://schemas.openxmlformats.org/officeDocument/2006/relationships/image" Target="../media/image1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9.gif"/><Relationship Id="rId5" Type="http://schemas.openxmlformats.org/officeDocument/2006/relationships/image" Target="../media/image9.gif"/><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gif"/><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audio" Target="../media/audio1.wav"/><Relationship Id="rId5" Type="http://schemas.openxmlformats.org/officeDocument/2006/relationships/image" Target="../media/image10.png"/><Relationship Id="rId10" Type="http://schemas.openxmlformats.org/officeDocument/2006/relationships/audio" Target="../media/audio3.wav"/><Relationship Id="rId4" Type="http://schemas.openxmlformats.org/officeDocument/2006/relationships/image" Target="../media/image4.jpe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0.gif"/><Relationship Id="rId3" Type="http://schemas.openxmlformats.org/officeDocument/2006/relationships/image" Target="../media/image4.jpe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8.gif"/><Relationship Id="rId4" Type="http://schemas.openxmlformats.org/officeDocument/2006/relationships/image" Target="../media/image10.png"/><Relationship Id="rId9" Type="http://schemas.openxmlformats.org/officeDocument/2006/relationships/image" Target="../media/image9.gi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gif"/><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TIẾNG VIỆT</a:t>
            </a:r>
          </a:p>
        </p:txBody>
      </p:sp>
      <p:sp>
        <p:nvSpPr>
          <p:cNvPr id="28" name="TextBox 27">
            <a:extLst>
              <a:ext uri="{FF2B5EF4-FFF2-40B4-BE49-F238E27FC236}">
                <a16:creationId xmlns:a16="http://schemas.microsoft.com/office/drawing/2014/main" id="{6CA0F6DF-5171-4B32-88FE-8A88697831F5}"/>
              </a:ext>
            </a:extLst>
          </p:cNvPr>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trải</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nghiệm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thú</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vị</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a:extLst>
              <a:ext uri="{FF2B5EF4-FFF2-40B4-BE49-F238E27FC236}">
                <a16:creationId xmlns:a16="http://schemas.microsoft.com/office/drawing/2014/main" id="{626C9D12-9981-4602-9C4C-2A6DDEF69639}"/>
              </a:ext>
            </a:extLst>
          </p:cNvPr>
          <p:cNvSpPr txBox="1"/>
          <p:nvPr/>
        </p:nvSpPr>
        <p:spPr>
          <a:xfrm>
            <a:off x="1964724" y="3104492"/>
            <a:ext cx="863917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 kể lại một hoạt động em đã cùng làm với người thân trong gia đình.</a:t>
            </a: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2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edge">
                                      <p:cBhvr>
                                        <p:cTn id="29" dur="500"/>
                                        <p:tgtEl>
                                          <p:spTgt spid="26"/>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2500"/>
                            </p:stCondLst>
                            <p:childTnLst>
                              <p:par>
                                <p:cTn id="37" presetID="9" presetClass="entr" presetSubtype="0" fill="hold" grpId="0" nodeType="afterEffect">
                                  <p:stCondLst>
                                    <p:cond delay="0"/>
                                  </p:stCondLst>
                                  <p:iterate type="wd">
                                    <p:tmPct val="10000"/>
                                  </p:iterate>
                                  <p:childTnLst>
                                    <p:set>
                                      <p:cBhvr>
                                        <p:cTn id="38" dur="1" fill="hold">
                                          <p:stCondLst>
                                            <p:cond delay="0"/>
                                          </p:stCondLst>
                                        </p:cTn>
                                        <p:tgtEl>
                                          <p:spTgt spid="29"/>
                                        </p:tgtEl>
                                        <p:attrNameLst>
                                          <p:attrName>style.visibility</p:attrName>
                                        </p:attrNameLst>
                                      </p:cBhvr>
                                      <p:to>
                                        <p:strVal val="visible"/>
                                      </p:to>
                                    </p:set>
                                    <p:animEffect transition="in" filter="dissolve">
                                      <p:cBhvr>
                                        <p:cTn id="39" dur="500"/>
                                        <p:tgtEl>
                                          <p:spTgt spid="29"/>
                                        </p:tgtEl>
                                      </p:cBhvr>
                                    </p:animEffect>
                                  </p:childTnLst>
                                </p:cTn>
                              </p:par>
                            </p:childTnLst>
                          </p:cTn>
                        </p:par>
                        <p:par>
                          <p:cTn id="40" fill="hold">
                            <p:stCondLst>
                              <p:cond delay="405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rPr>
              <a:t>5.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một</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chung</a:t>
            </a:r>
            <a:r>
              <a:rPr lang="en-US" sz="3200" b="1" dirty="0">
                <a:solidFill>
                  <a:srgbClr val="FF2543"/>
                </a:solidFill>
              </a:rPr>
              <a:t> </a:t>
            </a:r>
            <a:r>
              <a:rPr lang="en-US" sz="3200" b="1" dirty="0" err="1">
                <a:solidFill>
                  <a:srgbClr val="FF2543"/>
                </a:solidFill>
              </a:rPr>
              <a:t>của</a:t>
            </a:r>
            <a:r>
              <a:rPr lang="en-US" sz="3200" b="1" dirty="0">
                <a:solidFill>
                  <a:srgbClr val="FF2543"/>
                </a:solidFill>
              </a:rPr>
              <a:t> </a:t>
            </a:r>
            <a:r>
              <a:rPr lang="en-US" sz="3200" b="1" dirty="0" err="1">
                <a:solidFill>
                  <a:srgbClr val="FF2543"/>
                </a:solidFill>
              </a:rPr>
              <a:t>gia</a:t>
            </a:r>
            <a:r>
              <a:rPr lang="en-US" sz="3200" b="1" dirty="0">
                <a:solidFill>
                  <a:srgbClr val="FF2543"/>
                </a:solidFill>
              </a:rPr>
              <a:t> </a:t>
            </a:r>
            <a:r>
              <a:rPr lang="en-US" sz="3200" b="1" dirty="0" err="1">
                <a:solidFill>
                  <a:srgbClr val="FF2543"/>
                </a:solidFill>
              </a:rPr>
              <a:t>đình</a:t>
            </a:r>
            <a:r>
              <a:rPr lang="en-US" sz="3200" b="1" dirty="0">
                <a:solidFill>
                  <a:srgbClr val="FF2543"/>
                </a:solidFill>
              </a:rPr>
              <a:t> </a:t>
            </a:r>
            <a:r>
              <a:rPr lang="en-US" sz="3200" b="1" dirty="0" err="1">
                <a:solidFill>
                  <a:srgbClr val="FF2543"/>
                </a:solidFill>
              </a:rPr>
              <a:t>em</a:t>
            </a:r>
            <a:endParaRPr lang="en-US" sz="3200" b="1" dirty="0">
              <a:solidFill>
                <a:srgbClr val="FF2543"/>
              </a:solidFill>
            </a:endParaRPr>
          </a:p>
        </p:txBody>
      </p:sp>
      <p:grpSp>
        <p:nvGrpSpPr>
          <p:cNvPr id="7" name="Group 6">
            <a:extLst>
              <a:ext uri="{FF2B5EF4-FFF2-40B4-BE49-F238E27FC236}">
                <a16:creationId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diễn</a:t>
              </a:r>
              <a:r>
                <a:rPr lang="en-US" sz="2800" dirty="0">
                  <a:latin typeface="Arial-Rounded" panose="020B0500000000000000" pitchFamily="34" charset="0"/>
                  <a:ea typeface="Arial-Rounded" panose="020B0500000000000000" pitchFamily="34" charset="0"/>
                  <a:cs typeface="Arial-Rounded" panose="020B0500000000000000" pitchFamily="34" charset="0"/>
                </a:rPr>
                <a:t> ra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Khi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0" name="Group 19">
            <a:extLst>
              <a:ext uri="{FF2B5EF4-FFF2-40B4-BE49-F238E27FC236}">
                <a16:creationId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tiên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ra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ấn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hoạt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36" name="TextBox 35">
            <a:extLst>
              <a:ext uri="{FF2B5EF4-FFF2-40B4-BE49-F238E27FC236}">
                <a16:creationId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THẢO LUẬN NHÓM BỐN</a:t>
            </a:r>
          </a:p>
        </p:txBody>
      </p:sp>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hoạt</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động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Nêu</a:t>
            </a:r>
            <a:r>
              <a:rPr lang="en-US" sz="3600" b="1" dirty="0">
                <a:solidFill>
                  <a:srgbClr val="0D4C8E"/>
                </a:solidFill>
              </a:rPr>
              <a:t> </a:t>
            </a: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r>
              <a:rPr lang="en-US" sz="3600" b="1" dirty="0">
                <a:solidFill>
                  <a:srgbClr val="0D4C8E"/>
                </a:solidFill>
              </a:rPr>
              <a:t> </a:t>
            </a:r>
            <a:r>
              <a:rPr lang="en-US" sz="3600" b="1" dirty="0" err="1">
                <a:solidFill>
                  <a:srgbClr val="0D4C8E"/>
                </a:solidFill>
              </a:rPr>
              <a:t>của</a:t>
            </a:r>
            <a:r>
              <a:rPr lang="en-US" sz="3600" b="1" dirty="0">
                <a:solidFill>
                  <a:srgbClr val="0D4C8E"/>
                </a:solidFill>
              </a:rPr>
              <a:t> </a:t>
            </a:r>
            <a:r>
              <a:rPr lang="en-US" sz="3600" b="1" dirty="0" err="1">
                <a:solidFill>
                  <a:srgbClr val="0D4C8E"/>
                </a:solidFill>
              </a:rPr>
              <a:t>hoạt</a:t>
            </a:r>
            <a:r>
              <a:rPr lang="en-US" sz="3600" b="1" dirty="0">
                <a:solidFill>
                  <a:srgbClr val="0D4C8E"/>
                </a:solidFill>
              </a:rPr>
              <a:t> </a:t>
            </a:r>
            <a:r>
              <a:rPr lang="en-US" sz="3600" b="1" dirty="0" err="1">
                <a:solidFill>
                  <a:srgbClr val="0D4C8E"/>
                </a:solidFill>
              </a:rPr>
              <a:t>động</a:t>
            </a:r>
            <a:endParaRPr lang="en-US" sz="3600" b="1" dirty="0">
              <a:solidFill>
                <a:srgbClr val="0D4C8E"/>
              </a:solidFill>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7901851" y="2425257"/>
            <a:ext cx="2993775" cy="208442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7343775" y="4900830"/>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đầu</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tiên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tiếp</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theo</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cuối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cùng</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rPr>
              <a:t>4.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kể</a:t>
            </a:r>
            <a:r>
              <a:rPr lang="en-US" sz="3200" b="1" dirty="0">
                <a:solidFill>
                  <a:srgbClr val="FF2543"/>
                </a:solidFill>
              </a:rPr>
              <a:t> </a:t>
            </a:r>
            <a:r>
              <a:rPr lang="en-US" sz="3200" b="1" dirty="0" err="1">
                <a:solidFill>
                  <a:srgbClr val="FF2543"/>
                </a:solidFill>
              </a:rPr>
              <a:t>lại</a:t>
            </a:r>
            <a:r>
              <a:rPr lang="en-US" sz="3200" b="1" dirty="0">
                <a:solidFill>
                  <a:srgbClr val="FF2543"/>
                </a:solidFill>
              </a:rPr>
              <a:t> </a:t>
            </a:r>
            <a:r>
              <a:rPr lang="en-US" sz="3200" b="1" dirty="0" err="1">
                <a:solidFill>
                  <a:srgbClr val="FF2543"/>
                </a:solidFill>
              </a:rPr>
              <a:t>các</a:t>
            </a:r>
            <a:r>
              <a:rPr lang="en-US" sz="3200" b="1" dirty="0">
                <a:solidFill>
                  <a:srgbClr val="FF2543"/>
                </a:solidFill>
              </a:rPr>
              <a:t> </a:t>
            </a:r>
            <a:r>
              <a:rPr lang="en-US" sz="3200" b="1" dirty="0" err="1">
                <a:solidFill>
                  <a:srgbClr val="FF2543"/>
                </a:solidFill>
              </a:rPr>
              <a:t>hoạt</a:t>
            </a:r>
            <a:r>
              <a:rPr lang="en-US" sz="3200" b="1" dirty="0">
                <a:solidFill>
                  <a:srgbClr val="FF2543"/>
                </a:solidFill>
              </a:rPr>
              <a:t> </a:t>
            </a:r>
            <a:r>
              <a:rPr lang="en-US" sz="3200" b="1" dirty="0" err="1">
                <a:solidFill>
                  <a:srgbClr val="FF2543"/>
                </a:solidFill>
              </a:rPr>
              <a:t>động</a:t>
            </a:r>
            <a:r>
              <a:rPr lang="en-US" sz="3200" b="1" dirty="0">
                <a:solidFill>
                  <a:srgbClr val="FF2543"/>
                </a:solidFill>
              </a:rPr>
              <a:t> </a:t>
            </a:r>
            <a:r>
              <a:rPr lang="en-US" sz="3200" b="1" dirty="0" err="1">
                <a:solidFill>
                  <a:srgbClr val="FF2543"/>
                </a:solidFill>
              </a:rPr>
              <a:t>trong</a:t>
            </a:r>
            <a:r>
              <a:rPr lang="en-US" sz="3200" b="1" dirty="0">
                <a:solidFill>
                  <a:srgbClr val="FF2543"/>
                </a:solidFill>
              </a:rPr>
              <a:t> </a:t>
            </a:r>
            <a:r>
              <a:rPr lang="en-US" sz="3200" b="1" dirty="0" err="1">
                <a:solidFill>
                  <a:srgbClr val="FF2543"/>
                </a:solidFill>
              </a:rPr>
              <a:t>từng</a:t>
            </a:r>
            <a:r>
              <a:rPr lang="en-US" sz="3200" b="1" dirty="0">
                <a:solidFill>
                  <a:srgbClr val="FF2543"/>
                </a:solidFill>
              </a:rPr>
              <a:t> </a:t>
            </a:r>
            <a:r>
              <a:rPr lang="en-US" sz="3200" b="1" dirty="0" err="1">
                <a:solidFill>
                  <a:srgbClr val="FF2543"/>
                </a:solidFill>
              </a:rPr>
              <a:t>tranh</a:t>
            </a:r>
            <a:endParaRPr lang="en-US" sz="3200" b="1" dirty="0">
              <a:solidFill>
                <a:srgbClr val="FF2543"/>
              </a:solidFill>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2171699" y="1594713"/>
            <a:ext cx="7458075"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du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lịch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vali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đài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chuyền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543"/>
                </a:solidFill>
                <a:effectLst/>
                <a:uLnTx/>
                <a:uFillTx/>
                <a:latin typeface="Calibri"/>
                <a:ea typeface="+mn-ea"/>
                <a:cs typeface="+mn-cs"/>
              </a:rPr>
              <a:t>5.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Kể</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lại</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một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hoạt</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động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chung</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của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gia</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đình</a:t>
            </a:r>
            <a:r>
              <a:rPr kumimoji="0" lang="en-US" sz="3200" b="1" i="0" u="none" strike="noStrike" kern="1200" cap="none" spc="0" normalizeH="0" baseline="0" noProof="0" dirty="0">
                <a:ln>
                  <a:noFill/>
                </a:ln>
                <a:solidFill>
                  <a:srgbClr val="FF2543"/>
                </a:solidFill>
                <a:effectLst/>
                <a:uLnTx/>
                <a:uFillTx/>
                <a:latin typeface="Calibri"/>
                <a:ea typeface="+mn-ea"/>
                <a:cs typeface="+mn-cs"/>
              </a:rPr>
              <a:t> </a:t>
            </a:r>
            <a:r>
              <a:rPr kumimoji="0" lang="en-US" sz="3200" b="1" i="0" u="none" strike="noStrike" kern="1200" cap="none" spc="0" normalizeH="0" baseline="0" noProof="0" dirty="0" err="1">
                <a:ln>
                  <a:noFill/>
                </a:ln>
                <a:solidFill>
                  <a:srgbClr val="FF2543"/>
                </a:solidFill>
                <a:effectLst/>
                <a:uLnTx/>
                <a:uFillTx/>
                <a:latin typeface="Calibri"/>
                <a:ea typeface="+mn-ea"/>
                <a:cs typeface="+mn-cs"/>
              </a:rPr>
              <a:t>em</a:t>
            </a:r>
            <a:endParaRPr kumimoji="0" lang="en-US" sz="3200" b="1" i="0" u="none" strike="noStrike" kern="1200" cap="none" spc="0" normalizeH="0" baseline="0" noProof="0" dirty="0">
              <a:ln>
                <a:noFill/>
              </a:ln>
              <a:solidFill>
                <a:srgbClr val="FF2543"/>
              </a:solidFill>
              <a:effectLst/>
              <a:uLnTx/>
              <a:uFillTx/>
              <a:latin typeface="Calibri"/>
              <a:ea typeface="+mn-ea"/>
              <a:cs typeface="+mn-cs"/>
            </a:endParaRPr>
          </a:p>
        </p:txBody>
      </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518</Words>
  <Application>Microsoft Office PowerPoint</Application>
  <PresentationFormat>Widescreen</PresentationFormat>
  <Paragraphs>51</Paragraphs>
  <Slides>17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Pattaya</vt:lpstr>
      <vt:lpstr>Arial</vt:lpstr>
      <vt:lpstr>SVN-Dumpling</vt:lpstr>
      <vt:lpstr>Coiny</vt:lpstr>
      <vt:lpstr>SVN-Roselina Script</vt:lpstr>
      <vt:lpstr>Patrick Hand</vt:lpstr>
      <vt:lpstr>Arial-Rounded</vt:lpstr>
      <vt:lpstr>Calibri</vt:lpstr>
      <vt:lpstr>SVN-Sign Painter House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B06020. Pham Thi Thuy  Hanh</cp:lastModifiedBy>
  <cp:revision>20</cp:revision>
  <dcterms:created xsi:type="dcterms:W3CDTF">2022-06-11T00:25:14Z</dcterms:created>
  <dcterms:modified xsi:type="dcterms:W3CDTF">2022-09-20T14:16:34Z</dcterms:modified>
</cp:coreProperties>
</file>