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98" r:id="rId2"/>
    <p:sldId id="270" r:id="rId3"/>
    <p:sldId id="304" r:id="rId4"/>
    <p:sldId id="305" r:id="rId5"/>
    <p:sldId id="282" r:id="rId6"/>
    <p:sldId id="271" r:id="rId7"/>
    <p:sldId id="299" r:id="rId8"/>
    <p:sldId id="273" r:id="rId9"/>
    <p:sldId id="274" r:id="rId10"/>
    <p:sldId id="303" r:id="rId11"/>
    <p:sldId id="283" r:id="rId12"/>
    <p:sldId id="285" r:id="rId13"/>
    <p:sldId id="286" r:id="rId14"/>
    <p:sldId id="297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53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28F19C-692A-41BF-AB34-73564D2925C2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74AD19-C617-463E-88A3-81D3A76012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4189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74AD19-C617-463E-88A3-81D3A7601277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E0EFA-C730-40AA-BF29-CE84716142DE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38ECD-CF8F-4BBA-8D6F-F6D1FEFCE2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E0EFA-C730-40AA-BF29-CE84716142DE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38ECD-CF8F-4BBA-8D6F-F6D1FEFCE2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E0EFA-C730-40AA-BF29-CE84716142DE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38ECD-CF8F-4BBA-8D6F-F6D1FEFCE2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40"/>
            <a:ext cx="8229600" cy="58515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LU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LU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5BF64B-FE91-413B-965E-471949889234}" type="slidenum">
              <a:rPr lang="fr-LU" altLang="en-US"/>
              <a:t>‹#›</a:t>
            </a:fld>
            <a:endParaRPr lang="fr-LU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E0EFA-C730-40AA-BF29-CE84716142DE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38ECD-CF8F-4BBA-8D6F-F6D1FEFCE2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E0EFA-C730-40AA-BF29-CE84716142DE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38ECD-CF8F-4BBA-8D6F-F6D1FEFCE2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E0EFA-C730-40AA-BF29-CE84716142DE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38ECD-CF8F-4BBA-8D6F-F6D1FEFCE2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E0EFA-C730-40AA-BF29-CE84716142DE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38ECD-CF8F-4BBA-8D6F-F6D1FEFCE2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E0EFA-C730-40AA-BF29-CE84716142DE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38ECD-CF8F-4BBA-8D6F-F6D1FEFCE2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E0EFA-C730-40AA-BF29-CE84716142DE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38ECD-CF8F-4BBA-8D6F-F6D1FEFCE2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E0EFA-C730-40AA-BF29-CE84716142DE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38ECD-CF8F-4BBA-8D6F-F6D1FEFCE2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E0EFA-C730-40AA-BF29-CE84716142DE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38ECD-CF8F-4BBA-8D6F-F6D1FEFCE2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BE0EFA-C730-40AA-BF29-CE84716142DE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B38ECD-CF8F-4BBA-8D6F-F6D1FEFCE27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khung nen\6097168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04" y="1"/>
            <a:ext cx="907299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2590800" y="2743200"/>
            <a:ext cx="6517696" cy="175432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lvl="0" algn="ctr">
              <a:buNone/>
            </a:pPr>
            <a:r>
              <a:rPr lang="en-US" altLang="zh-C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Các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chất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dinh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dưỡng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</a:p>
          <a:p>
            <a:pPr lvl="0" algn="ctr">
              <a:buNone/>
            </a:pPr>
            <a:r>
              <a:rPr lang="en-US" altLang="zh-C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có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trong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thức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ăn.Vai </a:t>
            </a:r>
            <a:r>
              <a:rPr lang="en-US" altLang="zh-C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trò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của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</a:p>
          <a:p>
            <a:pPr lvl="0" algn="ctr">
              <a:buNone/>
            </a:pP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</a:t>
            </a:r>
            <a:r>
              <a:rPr lang="vi-VN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ác chất </a:t>
            </a:r>
            <a:r>
              <a:rPr lang="en-SG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bột đường</a:t>
            </a:r>
          </a:p>
        </p:txBody>
      </p:sp>
      <p:sp>
        <p:nvSpPr>
          <p:cNvPr id="6" name="矩形 21"/>
          <p:cNvSpPr/>
          <p:nvPr/>
        </p:nvSpPr>
        <p:spPr>
          <a:xfrm>
            <a:off x="2438400" y="1676400"/>
            <a:ext cx="7696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None/>
            </a:pPr>
            <a:r>
              <a:rPr lang="en-US" altLang="zh-CN" sz="4000" b="1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Khoa </a:t>
            </a:r>
            <a:r>
              <a:rPr lang="en-US" altLang="zh-CN" sz="40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học</a:t>
            </a:r>
            <a:r>
              <a:rPr lang="en-US" altLang="zh-CN" sz="40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:</a:t>
            </a:r>
            <a:endParaRPr lang="zh-CN" altLang="en-US" sz="4000" b="1" dirty="0"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0" y="854645"/>
            <a:ext cx="1792178" cy="1931261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endParaRPr lang="en-US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Arrow Connector 3"/>
          <p:cNvCxnSpPr>
            <a:stCxn id="2" idx="6"/>
          </p:cNvCxnSpPr>
          <p:nvPr/>
        </p:nvCxnSpPr>
        <p:spPr>
          <a:xfrm flipV="1">
            <a:off x="1792178" y="750732"/>
            <a:ext cx="837735" cy="106954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629913" y="388639"/>
            <a:ext cx="1997663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Arrow Connector 6"/>
          <p:cNvCxnSpPr>
            <a:stCxn id="2" idx="6"/>
          </p:cNvCxnSpPr>
          <p:nvPr/>
        </p:nvCxnSpPr>
        <p:spPr>
          <a:xfrm>
            <a:off x="1792178" y="1820276"/>
            <a:ext cx="797154" cy="169157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590581" y="2215657"/>
            <a:ext cx="2030606" cy="304698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dinh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004493" y="76200"/>
            <a:ext cx="164981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004493" y="893318"/>
            <a:ext cx="170110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4621186" y="397445"/>
            <a:ext cx="556807" cy="29383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4624321" y="710183"/>
            <a:ext cx="471082" cy="50467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6248400" y="2068590"/>
            <a:ext cx="279109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bột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6295869" y="2972893"/>
            <a:ext cx="178648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đạm</a:t>
            </a:r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6346009" y="3907558"/>
            <a:ext cx="165622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béo</a:t>
            </a:r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6346009" y="4794082"/>
            <a:ext cx="218040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Vi-ta-min, </a:t>
            </a:r>
          </a:p>
          <a:p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khoáng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1" name="Straight Arrow Connector 30"/>
          <p:cNvCxnSpPr>
            <a:endCxn id="20" idx="1"/>
          </p:cNvCxnSpPr>
          <p:nvPr/>
        </p:nvCxnSpPr>
        <p:spPr>
          <a:xfrm flipV="1">
            <a:off x="4620510" y="2360978"/>
            <a:ext cx="1627890" cy="11254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endCxn id="21" idx="1"/>
          </p:cNvCxnSpPr>
          <p:nvPr/>
        </p:nvCxnSpPr>
        <p:spPr>
          <a:xfrm flipV="1">
            <a:off x="4649451" y="3265281"/>
            <a:ext cx="1646418" cy="2211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endCxn id="22" idx="1"/>
          </p:cNvCxnSpPr>
          <p:nvPr/>
        </p:nvCxnSpPr>
        <p:spPr>
          <a:xfrm>
            <a:off x="4633210" y="3505200"/>
            <a:ext cx="1712799" cy="69474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endCxn id="23" idx="1"/>
          </p:cNvCxnSpPr>
          <p:nvPr/>
        </p:nvCxnSpPr>
        <p:spPr>
          <a:xfrm>
            <a:off x="4627576" y="3486464"/>
            <a:ext cx="1718433" cy="18462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>
            <a:spLocks noChangeArrowheads="1"/>
          </p:cNvSpPr>
          <p:nvPr/>
        </p:nvSpPr>
        <p:spPr bwMode="auto">
          <a:xfrm>
            <a:off x="3581400" y="5982158"/>
            <a:ext cx="5488743" cy="867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lnSpc>
                <a:spcPct val="90000"/>
              </a:lnSpc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Ngoài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nhiều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loại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thức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còn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chứa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chất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xơ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vi-V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nước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24" name="Oval 23"/>
          <p:cNvSpPr/>
          <p:nvPr/>
        </p:nvSpPr>
        <p:spPr>
          <a:xfrm>
            <a:off x="6142702" y="1963573"/>
            <a:ext cx="2896789" cy="88849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10" grpId="0" animBg="1"/>
      <p:bldP spid="11" grpId="0"/>
      <p:bldP spid="12" grpId="0"/>
      <p:bldP spid="20" grpId="0"/>
      <p:bldP spid="21" grpId="0"/>
      <p:bldP spid="22" grpId="0"/>
      <p:bldP spid="23" grpId="0"/>
      <p:bldP spid="41" grpId="0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92440"/>
            <a:ext cx="8229600" cy="1143000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Nói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tên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thức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ăn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chứa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nhiều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chất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bột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đường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ở SGK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trang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11. </a:t>
            </a:r>
            <a:endParaRPr lang="en-US" altLang="en-US" sz="3200" dirty="0">
              <a:solidFill>
                <a:schemeClr val="bg1"/>
              </a:solidFill>
            </a:endParaRPr>
          </a:p>
        </p:txBody>
      </p:sp>
      <p:sp>
        <p:nvSpPr>
          <p:cNvPr id="4" name="Title 1"/>
          <p:cNvSpPr txBox="1"/>
          <p:nvPr/>
        </p:nvSpPr>
        <p:spPr bwMode="auto">
          <a:xfrm>
            <a:off x="571500" y="30480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br>
              <a:rPr lang="en-US" altLang="en-US" b="1" kern="0" dirty="0">
                <a:solidFill>
                  <a:srgbClr val="FF0000"/>
                </a:solidFill>
                <a:latin typeface="Times New Roman" panose="02020603050405020304" pitchFamily="18" charset="0"/>
              </a:rPr>
            </a:br>
            <a:endParaRPr lang="en-US" kern="0" dirty="0"/>
          </a:p>
        </p:txBody>
      </p:sp>
      <p:pic>
        <p:nvPicPr>
          <p:cNvPr id="5" name="Content Placeholder 4" descr="scan0037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0599" y="1166813"/>
            <a:ext cx="7010401" cy="5691187"/>
          </a:xfrm>
          <a:noFill/>
        </p:spPr>
      </p:pic>
      <p:sp>
        <p:nvSpPr>
          <p:cNvPr id="6" name="Rectangle 5"/>
          <p:cNvSpPr/>
          <p:nvPr/>
        </p:nvSpPr>
        <p:spPr>
          <a:xfrm>
            <a:off x="685799" y="-36853"/>
            <a:ext cx="7620000" cy="1200151"/>
          </a:xfrm>
          <a:prstGeom prst="rect">
            <a:avLst/>
          </a:prstGeom>
          <a:solidFill>
            <a:srgbClr val="FFFF66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en-US" sz="36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</a:rPr>
              <a:t>Hằng</a:t>
            </a:r>
            <a:r>
              <a:rPr lang="en-US" altLang="en-US" sz="36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</a:rPr>
              <a:t>ngày</a:t>
            </a:r>
            <a:r>
              <a:rPr lang="en-US" altLang="en-US" sz="36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36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</a:rPr>
              <a:t>ăn</a:t>
            </a:r>
            <a:r>
              <a:rPr lang="en-US" altLang="en-US" sz="36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sz="36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</a:rPr>
              <a:t>thức</a:t>
            </a:r>
            <a:r>
              <a:rPr lang="en-US" altLang="en-US" sz="36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</a:rPr>
              <a:t>ăn</a:t>
            </a:r>
            <a:r>
              <a:rPr lang="en-US" altLang="en-US" sz="36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36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</a:rPr>
              <a:t>chứa</a:t>
            </a:r>
            <a:r>
              <a:rPr lang="en-US" altLang="en-US" sz="36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</a:rPr>
              <a:t>nhiều</a:t>
            </a:r>
            <a:r>
              <a:rPr lang="en-US" altLang="en-US" sz="36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</a:rPr>
              <a:t>chất</a:t>
            </a:r>
            <a:r>
              <a:rPr lang="en-US" altLang="en-US" sz="36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</a:rPr>
              <a:t>bột</a:t>
            </a:r>
            <a:r>
              <a:rPr lang="en-US" altLang="en-US" sz="36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</a:rPr>
              <a:t>đường</a:t>
            </a:r>
            <a:r>
              <a:rPr lang="en-US" altLang="en-US" sz="36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</a:rPr>
              <a:t>?</a:t>
            </a: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903" name="Group 135"/>
          <p:cNvGraphicFramePr>
            <a:graphicFrameLocks noGrp="1"/>
          </p:cNvGraphicFramePr>
          <p:nvPr>
            <p:ph/>
          </p:nvPr>
        </p:nvGraphicFramePr>
        <p:xfrm>
          <a:off x="0" y="1"/>
          <a:ext cx="7162800" cy="6749041"/>
        </p:xfrm>
        <a:graphic>
          <a:graphicData uri="http://schemas.openxmlformats.org/drawingml/2006/table">
            <a:tbl>
              <a:tblPr/>
              <a:tblGrid>
                <a:gridCol w="14103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489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034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3819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fr-LU" altLang="en-US" sz="3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fr-LU" altLang="en-US" sz="2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kumimoji="0" lang="fr-LU" altLang="en-US" sz="2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fr-LU" altLang="en-US" sz="2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endParaRPr kumimoji="0" lang="fr-LU" altLang="en-US" sz="28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45715" marB="457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fr-LU" altLang="en-US" sz="2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kumimoji="0" lang="fr-LU" altLang="en-US" sz="2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fr-LU" altLang="en-US" sz="2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kumimoji="0" lang="fr-LU" altLang="en-US" sz="2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fr-LU" altLang="en-US" sz="2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ăn</a:t>
                      </a:r>
                      <a:r>
                        <a:rPr kumimoji="0" lang="fr-LU" altLang="en-US" sz="2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fr-LU" altLang="en-US" sz="2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chứa</a:t>
                      </a:r>
                      <a:r>
                        <a:rPr kumimoji="0" lang="fr-LU" altLang="en-US" sz="2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fr-LU" altLang="en-US" sz="2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nhiều</a:t>
                      </a:r>
                      <a:r>
                        <a:rPr kumimoji="0" lang="fr-LU" altLang="en-US" sz="2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fr-LU" altLang="en-US" sz="2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chất</a:t>
                      </a:r>
                      <a:r>
                        <a:rPr kumimoji="0" lang="fr-LU" altLang="en-US" sz="2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fr-LU" altLang="en-US" sz="2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bột</a:t>
                      </a:r>
                      <a:r>
                        <a:rPr kumimoji="0" lang="fr-LU" altLang="en-US" sz="2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fr-LU" altLang="en-US" sz="2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đường</a:t>
                      </a:r>
                      <a:endParaRPr kumimoji="0" lang="fr-LU" altLang="en-US" sz="28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fr-LU" altLang="en-US" sz="2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kumimoji="0" lang="fr-LU" altLang="en-US" sz="2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fr-LU" altLang="en-US" sz="2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loại</a:t>
                      </a:r>
                      <a:r>
                        <a:rPr kumimoji="0" lang="fr-LU" altLang="en-US" sz="2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fr-LU" altLang="en-US" sz="2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cây</a:t>
                      </a:r>
                      <a:r>
                        <a:rPr kumimoji="0" lang="fr-LU" altLang="en-US" sz="2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fr-LU" altLang="en-US" sz="2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kumimoji="0" lang="fr-LU" altLang="en-US" sz="2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marL="68580" marR="6858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0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fr-LU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45715" marB="457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fr-LU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Gạo</a:t>
                      </a:r>
                      <a:endParaRPr kumimoji="0" lang="fr-LU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240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fr-LU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45715" marB="457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fr-LU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Ngô</a:t>
                      </a:r>
                      <a:endParaRPr kumimoji="0" lang="fr-LU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0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fr-LU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45715" marB="457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fr-LU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Bánh</a:t>
                      </a:r>
                      <a:r>
                        <a:rPr kumimoji="0" lang="fr-LU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fr-LU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quy</a:t>
                      </a:r>
                      <a:endParaRPr kumimoji="0" lang="fr-LU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240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fr-LU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45715" marB="457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fr-LU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Bánh</a:t>
                      </a:r>
                      <a:r>
                        <a:rPr kumimoji="0" lang="fr-LU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fr-LU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mì</a:t>
                      </a:r>
                      <a:endParaRPr kumimoji="0" lang="fr-LU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en-US" altLang="en-US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0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fr-LU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45715" marB="457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fr-LU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Mì</a:t>
                      </a:r>
                      <a:r>
                        <a:rPr kumimoji="0" lang="fr-LU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fr-LU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sợi</a:t>
                      </a:r>
                      <a:endParaRPr kumimoji="0" lang="fr-LU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en-US" altLang="en-US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90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fr-LU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45715" marB="457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fr-LU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Chuối</a:t>
                      </a:r>
                      <a:endParaRPr kumimoji="0" lang="fr-LU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90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fr-LU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45715" marB="457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fr-LU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Bún</a:t>
                      </a:r>
                      <a:endParaRPr kumimoji="0" lang="fr-LU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1884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fr-LU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68580" marR="68580" marT="45715" marB="457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fr-LU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Khoai</a:t>
                      </a:r>
                      <a:r>
                        <a:rPr kumimoji="0" lang="fr-LU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fr-LU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lang</a:t>
                      </a:r>
                      <a:endParaRPr kumimoji="0" lang="fr-LU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2061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fr-LU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68580" marR="68580" marT="45715" marB="457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fr-LU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Khoai</a:t>
                      </a:r>
                      <a:r>
                        <a:rPr kumimoji="0" lang="fr-LU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fr-LU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tây</a:t>
                      </a:r>
                      <a:endParaRPr kumimoji="0" lang="fr-LU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667250" y="1410931"/>
            <a:ext cx="21113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75251" y="1991380"/>
            <a:ext cx="21113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33914" y="2596220"/>
            <a:ext cx="21113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38674" y="3191532"/>
            <a:ext cx="21113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62482" y="3772556"/>
            <a:ext cx="21113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80011" y="4401204"/>
            <a:ext cx="21113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chuối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38674" y="4963180"/>
            <a:ext cx="21113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443402" y="5572780"/>
            <a:ext cx="2614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lang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452938" y="6210956"/>
            <a:ext cx="2614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" name="Oval Callout 1"/>
          <p:cNvSpPr/>
          <p:nvPr/>
        </p:nvSpPr>
        <p:spPr>
          <a:xfrm>
            <a:off x="6541576" y="722720"/>
            <a:ext cx="2590800" cy="3563527"/>
          </a:xfrm>
          <a:prstGeom prst="wedgeEllipseCallout">
            <a:avLst>
              <a:gd name="adj1" fmla="val -54332"/>
              <a:gd name="adj2" fmla="val 80508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9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9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9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1" grpId="0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308" name="Picture 4" descr="lua mi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2175" y="152400"/>
            <a:ext cx="3000375" cy="223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6309" name="Picture 5" descr="lu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152400"/>
            <a:ext cx="2857500" cy="226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6316" name="Picture 12" descr="ngo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152400"/>
            <a:ext cx="2714625" cy="223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6318" name="Picture 14" descr="khoai la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0154" y="3160714"/>
            <a:ext cx="2714625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6319" name="Picture 15" descr="khoai tay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2175" y="3160714"/>
            <a:ext cx="3000375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6323" name="Picture 19" descr="chuoi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3276600"/>
            <a:ext cx="2857500" cy="2617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6324" name="Text Box 20"/>
          <p:cNvSpPr txBox="1">
            <a:spLocks noChangeArrowheads="1"/>
          </p:cNvSpPr>
          <p:nvPr/>
        </p:nvSpPr>
        <p:spPr bwMode="auto">
          <a:xfrm>
            <a:off x="442451" y="2451101"/>
            <a:ext cx="22002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altLang="en-US" sz="280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2800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80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endParaRPr lang="en-US" altLang="en-US" sz="2800" dirty="0">
              <a:solidFill>
                <a:srgbClr val="00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6325" name="Text Box 21"/>
          <p:cNvSpPr txBox="1">
            <a:spLocks noChangeArrowheads="1"/>
          </p:cNvSpPr>
          <p:nvPr/>
        </p:nvSpPr>
        <p:spPr bwMode="auto">
          <a:xfrm>
            <a:off x="6113208" y="2377361"/>
            <a:ext cx="28003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altLang="en-US" sz="240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altLang="en-US" sz="240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altLang="en-US" sz="240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</a:t>
            </a:r>
            <a:r>
              <a:rPr lang="en-US" altLang="en-US" sz="240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</a:t>
            </a:r>
            <a:r>
              <a:rPr lang="en-US" altLang="en-US" sz="240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lang="en-US" altLang="en-US" sz="240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2400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40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en-US" altLang="en-US" sz="240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</a:t>
            </a:r>
            <a:endParaRPr lang="en-US" altLang="en-US" sz="2400" dirty="0">
              <a:solidFill>
                <a:srgbClr val="00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6326" name="Text Box 22"/>
          <p:cNvSpPr txBox="1">
            <a:spLocks noChangeArrowheads="1"/>
          </p:cNvSpPr>
          <p:nvPr/>
        </p:nvSpPr>
        <p:spPr bwMode="auto">
          <a:xfrm>
            <a:off x="3500438" y="5890959"/>
            <a:ext cx="206216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Khoai</a:t>
            </a:r>
            <a:r>
              <a:rPr lang="en-US" altLang="en-US" sz="240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lang</a:t>
            </a:r>
            <a:r>
              <a:rPr lang="en-US" altLang="en-US" sz="240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2400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40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khoai</a:t>
            </a:r>
            <a:r>
              <a:rPr lang="en-US" altLang="en-US" sz="240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lang</a:t>
            </a:r>
            <a:endParaRPr lang="en-US" altLang="en-US" sz="2400" dirty="0">
              <a:solidFill>
                <a:srgbClr val="00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6327" name="Text Box 23"/>
          <p:cNvSpPr txBox="1">
            <a:spLocks noChangeArrowheads="1"/>
          </p:cNvSpPr>
          <p:nvPr/>
        </p:nvSpPr>
        <p:spPr bwMode="auto">
          <a:xfrm>
            <a:off x="3382914" y="2451101"/>
            <a:ext cx="23717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</a:t>
            </a:r>
            <a:r>
              <a:rPr lang="en-US" altLang="en-US" sz="280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2800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80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</a:t>
            </a:r>
            <a:endParaRPr lang="en-US" altLang="en-US" sz="2800" dirty="0">
              <a:solidFill>
                <a:srgbClr val="00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6329" name="Text Box 25"/>
          <p:cNvSpPr txBox="1">
            <a:spLocks noChangeArrowheads="1"/>
          </p:cNvSpPr>
          <p:nvPr/>
        </p:nvSpPr>
        <p:spPr bwMode="auto">
          <a:xfrm>
            <a:off x="6515100" y="5894388"/>
            <a:ext cx="20193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Khoai</a:t>
            </a:r>
            <a:r>
              <a:rPr lang="en-US" altLang="en-US" sz="240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altLang="en-US" sz="240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2400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40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khoai</a:t>
            </a:r>
            <a:r>
              <a:rPr lang="en-US" altLang="en-US" sz="240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endParaRPr lang="en-US" altLang="en-US" sz="2400" dirty="0">
              <a:solidFill>
                <a:srgbClr val="00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6330" name="Text Box 26"/>
          <p:cNvSpPr txBox="1">
            <a:spLocks noChangeArrowheads="1"/>
          </p:cNvSpPr>
          <p:nvPr/>
        </p:nvSpPr>
        <p:spPr bwMode="auto">
          <a:xfrm>
            <a:off x="659988" y="5905707"/>
            <a:ext cx="1600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Chuối</a:t>
            </a:r>
            <a:r>
              <a:rPr lang="en-US" altLang="en-US" sz="240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2400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40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chuối</a:t>
            </a:r>
            <a:endParaRPr lang="en-US" altLang="en-US" sz="2400" dirty="0">
              <a:solidFill>
                <a:srgbClr val="00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6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6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26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6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6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6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6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22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6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6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2263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2263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226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226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6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6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263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63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63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6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5" dur="2000"/>
                                        <p:tgtEl>
                                          <p:spTgt spid="226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633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633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6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26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26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26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26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26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6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26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6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263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26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26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324" grpId="0"/>
      <p:bldP spid="226325" grpId="0"/>
      <p:bldP spid="226326" grpId="0"/>
      <p:bldP spid="226327" grpId="0"/>
      <p:bldP spid="226329" grpId="0"/>
      <p:bldP spid="22633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Group 7"/>
          <p:cNvGrpSpPr/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27651" name="Group 6"/>
            <p:cNvGrpSpPr/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pic>
            <p:nvPicPr>
              <p:cNvPr id="27655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9144000" cy="6858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7656" name="Content Placeholder 2"/>
              <p:cNvSpPr txBox="1"/>
              <p:nvPr/>
            </p:nvSpPr>
            <p:spPr bwMode="auto">
              <a:xfrm>
                <a:off x="2082034" y="3034781"/>
                <a:ext cx="5156965" cy="7143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3200" b="1" dirty="0">
                    <a:solidFill>
                      <a:srgbClr val="FF0000"/>
                    </a:solidFill>
                    <a:cs typeface="Arial" panose="020B0604020202020204" pitchFamily="34" charset="0"/>
                  </a:rPr>
                  <a:t>-</a:t>
                </a:r>
                <a:r>
                  <a:rPr lang="vi-VN" altLang="en-US" sz="3200" b="1" dirty="0">
                    <a:solidFill>
                      <a:srgbClr val="FF0000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altLang="en-US" sz="3200" b="1" dirty="0" err="1">
                    <a:solidFill>
                      <a:srgbClr val="FF0000"/>
                    </a:solidFill>
                    <a:cs typeface="Arial" panose="020B0604020202020204" pitchFamily="34" charset="0"/>
                  </a:rPr>
                  <a:t>Học</a:t>
                </a:r>
                <a:r>
                  <a:rPr lang="en-US" altLang="en-US" sz="3200" b="1" dirty="0">
                    <a:solidFill>
                      <a:srgbClr val="FF0000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altLang="en-US" sz="3200" b="1" dirty="0" err="1">
                    <a:solidFill>
                      <a:srgbClr val="FF0000"/>
                    </a:solidFill>
                    <a:cs typeface="Arial" panose="020B0604020202020204" pitchFamily="34" charset="0"/>
                  </a:rPr>
                  <a:t>thuộc</a:t>
                </a:r>
                <a:r>
                  <a:rPr lang="en-US" altLang="en-US" sz="3200" b="1" dirty="0">
                    <a:solidFill>
                      <a:srgbClr val="FF0000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altLang="en-US" sz="3200" b="1" dirty="0" err="1">
                    <a:solidFill>
                      <a:srgbClr val="FF0000"/>
                    </a:solidFill>
                    <a:cs typeface="Arial" panose="020B0604020202020204" pitchFamily="34" charset="0"/>
                  </a:rPr>
                  <a:t>các</a:t>
                </a:r>
                <a:r>
                  <a:rPr lang="en-US" altLang="en-US" sz="3200" b="1" dirty="0">
                    <a:solidFill>
                      <a:srgbClr val="FF0000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altLang="en-US" sz="3200" b="1" dirty="0" err="1">
                    <a:solidFill>
                      <a:srgbClr val="FF0000"/>
                    </a:solidFill>
                    <a:cs typeface="Arial" panose="020B0604020202020204" pitchFamily="34" charset="0"/>
                  </a:rPr>
                  <a:t>ghi</a:t>
                </a:r>
                <a:r>
                  <a:rPr lang="en-US" altLang="en-US" sz="3200" b="1" dirty="0">
                    <a:solidFill>
                      <a:srgbClr val="FF0000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altLang="en-US" sz="3200" b="1" dirty="0" err="1">
                    <a:solidFill>
                      <a:srgbClr val="FF0000"/>
                    </a:solidFill>
                    <a:cs typeface="Arial" panose="020B0604020202020204" pitchFamily="34" charset="0"/>
                  </a:rPr>
                  <a:t>nhớ</a:t>
                </a:r>
                <a:endParaRPr lang="en-US" altLang="en-US" sz="3200" b="1" dirty="0">
                  <a:solidFill>
                    <a:srgbClr val="FF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7658" name="Content Placeholder 2"/>
              <p:cNvSpPr txBox="1"/>
              <p:nvPr/>
            </p:nvSpPr>
            <p:spPr bwMode="auto">
              <a:xfrm>
                <a:off x="1500166" y="2730266"/>
                <a:ext cx="4714908" cy="7143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just" eaLnBrk="1" hangingPunct="1"/>
                <a:endParaRPr lang="en-US" altLang="en-US" sz="3200">
                  <a:solidFill>
                    <a:schemeClr val="bg2"/>
                  </a:solidFill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" name="Content Placeholder 2"/>
            <p:cNvSpPr txBox="1"/>
            <p:nvPr/>
          </p:nvSpPr>
          <p:spPr bwMode="auto">
            <a:xfrm>
              <a:off x="2362200" y="1577877"/>
              <a:ext cx="5572164" cy="1000132"/>
            </a:xfrm>
            <a:prstGeom prst="rect">
              <a:avLst/>
            </a:prstGeom>
            <a:noFill/>
            <a:ln w="9525">
              <a:noFill/>
              <a:miter lim="800000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eaLnBrk="1" hangingPunct="1">
                <a:lnSpc>
                  <a:spcPts val="6000"/>
                </a:lnSpc>
                <a:spcBef>
                  <a:spcPts val="600"/>
                </a:spcBef>
                <a:spcAft>
                  <a:spcPts val="600"/>
                </a:spcAft>
                <a:defRPr/>
              </a:pPr>
              <a:r>
                <a:rPr lang="en-US" sz="4000" b="1" u="sng" dirty="0" err="1">
                  <a:solidFill>
                    <a:srgbClr val="008000"/>
                  </a:solidFill>
                  <a:cs typeface="Arial" panose="020B0604020202020204" pitchFamily="34" charset="0"/>
                </a:rPr>
                <a:t>Củng</a:t>
              </a:r>
              <a:r>
                <a:rPr lang="en-US" sz="4000" b="1" u="sng" dirty="0">
                  <a:solidFill>
                    <a:srgbClr val="008000"/>
                  </a:solidFill>
                  <a:cs typeface="Arial" panose="020B0604020202020204" pitchFamily="34" charset="0"/>
                </a:rPr>
                <a:t> </a:t>
              </a:r>
              <a:r>
                <a:rPr lang="en-US" sz="4000" b="1" u="sng" dirty="0" err="1">
                  <a:solidFill>
                    <a:srgbClr val="008000"/>
                  </a:solidFill>
                  <a:cs typeface="Arial" panose="020B0604020202020204" pitchFamily="34" charset="0"/>
                </a:rPr>
                <a:t>cố</a:t>
              </a:r>
              <a:r>
                <a:rPr lang="en-US" sz="4000" b="1" u="sng" dirty="0">
                  <a:solidFill>
                    <a:srgbClr val="008000"/>
                  </a:solidFill>
                  <a:cs typeface="Arial" panose="020B0604020202020204" pitchFamily="34" charset="0"/>
                </a:rPr>
                <a:t> - </a:t>
              </a:r>
              <a:r>
                <a:rPr lang="en-US" sz="4000" b="1" u="sng" dirty="0" err="1">
                  <a:solidFill>
                    <a:srgbClr val="008000"/>
                  </a:solidFill>
                  <a:cs typeface="Arial" panose="020B0604020202020204" pitchFamily="34" charset="0"/>
                </a:rPr>
                <a:t>Dặn</a:t>
              </a:r>
              <a:r>
                <a:rPr lang="en-US" sz="4000" b="1" u="sng" dirty="0">
                  <a:solidFill>
                    <a:srgbClr val="008000"/>
                  </a:solidFill>
                  <a:cs typeface="Arial" panose="020B0604020202020204" pitchFamily="34" charset="0"/>
                </a:rPr>
                <a:t> </a:t>
              </a:r>
              <a:r>
                <a:rPr lang="en-US" sz="4000" b="1" u="sng" dirty="0" err="1">
                  <a:solidFill>
                    <a:srgbClr val="008000"/>
                  </a:solidFill>
                  <a:cs typeface="Arial" panose="020B0604020202020204" pitchFamily="34" charset="0"/>
                </a:rPr>
                <a:t>dò</a:t>
              </a:r>
              <a:r>
                <a:rPr lang="en-US" sz="4000" b="1" u="sng" dirty="0">
                  <a:solidFill>
                    <a:srgbClr val="008000"/>
                  </a:solidFill>
                  <a:cs typeface="Arial" panose="020B0604020202020204" pitchFamily="34" charset="0"/>
                </a:rPr>
                <a:t>: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ình nền Powerpoint đơn giản, đẹp (80) | School powerpoint templates,  Powerpoint background templates, Background power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457200" y="2514600"/>
            <a:ext cx="8382000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5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   </a:t>
            </a:r>
            <a:r>
              <a:rPr lang="en-US" alt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Kể</a:t>
            </a:r>
            <a:r>
              <a:rPr lang="en-US" altLang="en-US" sz="5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tên</a:t>
            </a:r>
            <a:r>
              <a:rPr lang="en-US" altLang="en-US" sz="5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5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thức</a:t>
            </a:r>
            <a:r>
              <a:rPr lang="en-US" altLang="en-US" sz="5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ăn</a:t>
            </a:r>
            <a:r>
              <a:rPr lang="en-US" altLang="en-US" sz="5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đồ</a:t>
            </a:r>
            <a:r>
              <a:rPr lang="en-US" altLang="en-US" sz="5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uống</a:t>
            </a:r>
            <a:r>
              <a:rPr lang="en-US" altLang="en-US" sz="5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bạn</a:t>
            </a:r>
            <a:r>
              <a:rPr lang="en-US" altLang="en-US" sz="5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thường</a:t>
            </a:r>
            <a:r>
              <a:rPr lang="en-US" altLang="en-US" sz="5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dùng</a:t>
            </a:r>
            <a:r>
              <a:rPr lang="en-US" altLang="en-US" sz="5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vào</a:t>
            </a:r>
            <a:r>
              <a:rPr lang="en-US" altLang="en-US" sz="5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5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bữa</a:t>
            </a:r>
            <a:r>
              <a:rPr lang="en-US" altLang="en-US" sz="5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sáng</a:t>
            </a:r>
            <a:r>
              <a:rPr lang="en-US" altLang="en-US" sz="5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trưa</a:t>
            </a:r>
            <a:r>
              <a:rPr lang="en-US" altLang="en-US" sz="5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tối</a:t>
            </a:r>
            <a:r>
              <a:rPr lang="en-US" altLang="en-US" sz="5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297905" y="533400"/>
            <a:ext cx="5779295" cy="1066800"/>
          </a:xfrm>
        </p:spPr>
        <p:txBody>
          <a:bodyPr>
            <a:noAutofit/>
          </a:bodyPr>
          <a:lstStyle/>
          <a:p>
            <a:pPr marL="0" indent="14605" algn="just"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dinh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ỏi Đáp : Mở Quán Bán Cơm Tấm Có Lời Không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838200"/>
            <a:ext cx="72009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726905" y="5634789"/>
            <a:ext cx="3417095" cy="685800"/>
          </a:xfrm>
        </p:spPr>
        <p:txBody>
          <a:bodyPr>
            <a:noAutofit/>
          </a:bodyPr>
          <a:lstStyle/>
          <a:p>
            <a:pPr marL="0" indent="14605" algn="just">
              <a:buFontTx/>
              <a:buNone/>
            </a:pPr>
            <a:r>
              <a:rPr lang="vi-VN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 bột đường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6858000" y="4267200"/>
            <a:ext cx="920352" cy="15240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2"/>
          <p:cNvSpPr txBox="1"/>
          <p:nvPr/>
        </p:nvSpPr>
        <p:spPr>
          <a:xfrm>
            <a:off x="6595465" y="133350"/>
            <a:ext cx="2365773" cy="68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14605" algn="just">
              <a:buFontTx/>
              <a:buNone/>
            </a:pPr>
            <a:r>
              <a:rPr lang="vi-VN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 đạm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5887858" y="633663"/>
            <a:ext cx="1222773" cy="71989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"/>
          <p:cNvSpPr txBox="1"/>
          <p:nvPr/>
        </p:nvSpPr>
        <p:spPr>
          <a:xfrm>
            <a:off x="174143" y="5602705"/>
            <a:ext cx="2188058" cy="68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14605" algn="just">
              <a:buFontTx/>
              <a:buNone/>
            </a:pPr>
            <a:r>
              <a:rPr lang="vi-VN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 béo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1856181" y="2658978"/>
            <a:ext cx="1978821" cy="297581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2"/>
          <p:cNvSpPr txBox="1"/>
          <p:nvPr/>
        </p:nvSpPr>
        <p:spPr>
          <a:xfrm>
            <a:off x="-80291" y="201905"/>
            <a:ext cx="5851763" cy="68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14605" algn="just">
              <a:buFontTx/>
              <a:buNone/>
            </a:pPr>
            <a:r>
              <a:rPr lang="vi-VN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Vi-ta-min và chất khoáng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1752600" y="693821"/>
            <a:ext cx="978128" cy="133807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2" grpId="0" build="p"/>
      <p:bldP spid="14" grpId="0" build="p"/>
      <p:bldP spid="1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0" y="1875783"/>
            <a:ext cx="2054640" cy="1931261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vi-VN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nhóm chính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2096091" y="1030354"/>
            <a:ext cx="279109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bột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2654667" y="2364325"/>
            <a:ext cx="178648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đạm</a:t>
            </a:r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2663524" y="3372122"/>
            <a:ext cx="165622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béo</a:t>
            </a:r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2219169" y="4291526"/>
            <a:ext cx="218040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Vi-ta-min, </a:t>
            </a:r>
          </a:p>
          <a:p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khoáng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 flipV="1">
            <a:off x="1586734" y="1634793"/>
            <a:ext cx="620199" cy="39012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2054640" y="2787522"/>
            <a:ext cx="652137" cy="3195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1917469" y="3324662"/>
            <a:ext cx="651527" cy="34849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1337193" y="3760837"/>
            <a:ext cx="717447" cy="65327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>
            <a:spLocks noChangeArrowheads="1"/>
          </p:cNvSpPr>
          <p:nvPr/>
        </p:nvSpPr>
        <p:spPr bwMode="auto">
          <a:xfrm>
            <a:off x="28074" y="5990070"/>
            <a:ext cx="5488743" cy="867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lnSpc>
                <a:spcPct val="90000"/>
              </a:lnSpc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Ngoài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nhiều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loại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thức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còn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chứa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chất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xơ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vi-V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nước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4800600" y="1430954"/>
            <a:ext cx="457200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5046949" y="948553"/>
            <a:ext cx="381918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vi-VN" alt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Cung cấp năng lượng, duy trì nhiệt độ của cơ thể</a:t>
            </a:r>
            <a:endParaRPr lang="en-US" altLang="en-US" sz="2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9" name="Straight Arrow Connector 38"/>
          <p:cNvCxnSpPr>
            <a:endCxn id="40" idx="1"/>
          </p:cNvCxnSpPr>
          <p:nvPr/>
        </p:nvCxnSpPr>
        <p:spPr>
          <a:xfrm flipV="1">
            <a:off x="4399574" y="2753342"/>
            <a:ext cx="487608" cy="2500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4887182" y="2522509"/>
            <a:ext cx="425681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vi-VN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 xây dựng và đổi mới cơ thể</a:t>
            </a:r>
            <a:endParaRPr lang="en-US" altLang="en-US" sz="2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2" name="Straight Arrow Connector 41"/>
          <p:cNvCxnSpPr/>
          <p:nvPr/>
        </p:nvCxnSpPr>
        <p:spPr>
          <a:xfrm>
            <a:off x="4319747" y="3815170"/>
            <a:ext cx="567946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4920610" y="3211597"/>
            <a:ext cx="381918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vi-VN" altLang="en-US"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 cơ thể hấp thụ các vi-ta-min: </a:t>
            </a:r>
            <a:r>
              <a:rPr lang="vi-VN" altLang="en-US" sz="2400" u="sng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A, D, E, K</a:t>
            </a:r>
            <a:endParaRPr lang="en-US" altLang="en-US" sz="2400" u="sng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4" name="Straight Arrow Connector 43"/>
          <p:cNvCxnSpPr/>
          <p:nvPr/>
        </p:nvCxnSpPr>
        <p:spPr>
          <a:xfrm>
            <a:off x="4359660" y="5105400"/>
            <a:ext cx="687289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5046949" y="4855238"/>
            <a:ext cx="38191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vi-VN" alt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 thiếu cơ thể sẽ bị bệnh</a:t>
            </a:r>
            <a:endParaRPr lang="en-US" altLang="en-US" sz="2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0" grpId="0"/>
      <p:bldP spid="21" grpId="0"/>
      <p:bldP spid="22" grpId="0"/>
      <p:bldP spid="23" grpId="0"/>
      <p:bldP spid="41" grpId="0"/>
      <p:bldP spid="37" grpId="0"/>
      <p:bldP spid="40" grpId="0"/>
      <p:bldP spid="43" grpId="0"/>
      <p:bldP spid="4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ình nền powerpoint màu trắng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2" name="TextBox 1"/>
          <p:cNvSpPr txBox="1">
            <a:spLocks noChangeArrowheads="1"/>
          </p:cNvSpPr>
          <p:nvPr/>
        </p:nvSpPr>
        <p:spPr bwMode="auto">
          <a:xfrm>
            <a:off x="0" y="21236"/>
            <a:ext cx="708660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dinh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3996128" y="2778149"/>
            <a:ext cx="2362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đạm</a:t>
            </a:r>
            <a:endParaRPr lang="en-US" altLang="en-US" sz="3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13"/>
          <p:cNvGrpSpPr/>
          <p:nvPr/>
        </p:nvGrpSpPr>
        <p:grpSpPr bwMode="auto">
          <a:xfrm>
            <a:off x="-2809" y="2622417"/>
            <a:ext cx="3684144" cy="4235583"/>
            <a:chOff x="0" y="2503740"/>
            <a:chExt cx="4445042" cy="4354261"/>
          </a:xfrm>
        </p:grpSpPr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332922"/>
              <a:ext cx="4435999" cy="35250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2387365" y="2503740"/>
              <a:ext cx="2057677" cy="761836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3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Trứng</a:t>
              </a:r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gà</a:t>
              </a:r>
              <a:endPara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3996128" y="3872249"/>
            <a:ext cx="51816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khoáng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can-xi,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kẽm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i-ốt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… </a:t>
            </a:r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3962400" y="5642123"/>
            <a:ext cx="5181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Vi-ta-min: A, D,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2" name="Picture 4" descr="scan0036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38200"/>
            <a:ext cx="9144000" cy="6019800"/>
          </a:xfrm>
          <a:noFill/>
        </p:spPr>
      </p:pic>
      <p:sp>
        <p:nvSpPr>
          <p:cNvPr id="9219" name="TextBox 1"/>
          <p:cNvSpPr txBox="1">
            <a:spLocks noChangeArrowheads="1"/>
          </p:cNvSpPr>
          <p:nvPr/>
        </p:nvSpPr>
        <p:spPr bwMode="auto">
          <a:xfrm>
            <a:off x="0" y="119094"/>
            <a:ext cx="9144000" cy="58477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animBg="1"/>
      <p:bldP spid="9219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2" name="Picture 4" descr="scan0036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066800"/>
            <a:ext cx="5715000" cy="5791200"/>
          </a:xfrm>
          <a:noFill/>
        </p:spPr>
      </p:pic>
      <p:graphicFrame>
        <p:nvGraphicFramePr>
          <p:cNvPr id="4" name="Group 179"/>
          <p:cNvGraphicFramePr/>
          <p:nvPr/>
        </p:nvGraphicFramePr>
        <p:xfrm>
          <a:off x="5746230" y="910439"/>
          <a:ext cx="3276600" cy="5912751"/>
        </p:xfrm>
        <a:graphic>
          <a:graphicData uri="http://schemas.openxmlformats.org/drawingml/2006/table">
            <a:tbl>
              <a:tblPr/>
              <a:tblGrid>
                <a:gridCol w="144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0221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fr-LU" altLang="en-US" sz="2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kumimoji="0" lang="fr-LU" alt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fr-LU" altLang="en-US" sz="2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kumimoji="0" lang="fr-LU" alt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fr-LU" altLang="en-US" sz="2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ăn</a:t>
                      </a:r>
                      <a:r>
                        <a:rPr kumimoji="0" lang="fr-LU" alt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fr-LU" altLang="en-US" sz="2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</a:t>
                      </a:r>
                      <a:r>
                        <a:rPr kumimoji="0" lang="fr-LU" alt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fr-LU" altLang="en-US" sz="2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uống</a:t>
                      </a:r>
                      <a:endParaRPr kumimoji="0" lang="fr-LU" altLang="en-US" sz="24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fr-LU" alt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235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fr-LU" altLang="en-US" sz="24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fr-LU" altLang="en-US" sz="48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022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fr-LU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022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fr-LU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022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fr-LU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022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fr-LU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022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fr-LU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022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fr-LU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022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fr-LU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022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fr-LU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2022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fr-LU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2022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fr-LU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2022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fr-LU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776210" y="2164830"/>
            <a:ext cx="1371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Rau </a:t>
            </a:r>
            <a:r>
              <a:rPr lang="en-US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endParaRPr lang="en-US" sz="2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31240" y="2571345"/>
            <a:ext cx="14956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Đậu</a:t>
            </a:r>
            <a:r>
              <a:rPr lang="en-US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côve</a:t>
            </a:r>
            <a:endParaRPr lang="en-US" sz="2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31240" y="3023545"/>
            <a:ext cx="14956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Bí</a:t>
            </a:r>
            <a:r>
              <a:rPr lang="en-US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đao</a:t>
            </a:r>
            <a:endParaRPr lang="en-US" sz="2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91200" y="3466028"/>
            <a:ext cx="1371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endParaRPr lang="en-US" sz="2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46230" y="3872543"/>
            <a:ext cx="14956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endParaRPr lang="en-US" sz="2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71279" y="4324743"/>
            <a:ext cx="16002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Sữa</a:t>
            </a:r>
            <a:r>
              <a:rPr lang="en-US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en-US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748730" y="4700218"/>
            <a:ext cx="14631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748730" y="5106733"/>
            <a:ext cx="14956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endParaRPr lang="en-US" sz="2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48730" y="5558933"/>
            <a:ext cx="14956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61220" y="5929943"/>
            <a:ext cx="14956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lợn</a:t>
            </a:r>
            <a:r>
              <a:rPr lang="en-US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761220" y="6382143"/>
            <a:ext cx="14956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Tôm</a:t>
            </a:r>
            <a:r>
              <a:rPr lang="en-US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17" name="TextBox 1"/>
          <p:cNvSpPr txBox="1">
            <a:spLocks noChangeArrowheads="1"/>
          </p:cNvSpPr>
          <p:nvPr/>
        </p:nvSpPr>
        <p:spPr bwMode="auto">
          <a:xfrm>
            <a:off x="592892" y="151031"/>
            <a:ext cx="8382000" cy="58477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391400" y="2072390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392650" y="2506945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406390" y="2919175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407640" y="3361385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305800" y="3772365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320790" y="4198335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437620" y="4590575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305800" y="5042775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421380" y="5435025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305800" y="5857245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320790" y="6294455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8938" y="0"/>
            <a:ext cx="5687312" cy="1077218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147810" y="1329680"/>
            <a:ext cx="9109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063927" y="1364241"/>
            <a:ext cx="9109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Độngvật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524028" y="215044"/>
            <a:ext cx="1600199" cy="461665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endParaRPr lang="en-US" sz="24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114 -0.14004 L 0.0875 0.1004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24" y="12014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 animBg="1"/>
      <p:bldP spid="30" grpId="1" animBg="1"/>
      <p:bldP spid="31" grpId="0"/>
      <p:bldP spid="32" grpId="0"/>
      <p:bldP spid="33" grpId="0" animBg="1"/>
      <p:bldP spid="33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47"/>
          <p:cNvSpPr txBox="1">
            <a:spLocks noChangeArrowheads="1"/>
          </p:cNvSpPr>
          <p:nvPr/>
        </p:nvSpPr>
        <p:spPr bwMode="auto">
          <a:xfrm>
            <a:off x="0" y="53976"/>
            <a:ext cx="9144000" cy="707886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Thức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uống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có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nguồn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gốc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thực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vật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216" name="Picture 48" descr="rau ca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16624"/>
            <a:ext cx="2686050" cy="1755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17" name="Text Box 49"/>
          <p:cNvSpPr txBox="1">
            <a:spLocks noChangeArrowheads="1"/>
          </p:cNvSpPr>
          <p:nvPr/>
        </p:nvSpPr>
        <p:spPr bwMode="auto">
          <a:xfrm>
            <a:off x="609600" y="2888914"/>
            <a:ext cx="188302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 b="1" dirty="0">
                <a:latin typeface="Times New Roman" panose="02020603050405020304" pitchFamily="18" charset="0"/>
              </a:rPr>
              <a:t>Rau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cải</a:t>
            </a:r>
            <a:endParaRPr lang="en-US" altLang="en-US" sz="4000" b="1" dirty="0">
              <a:latin typeface="Times New Roman" panose="02020603050405020304" pitchFamily="18" charset="0"/>
            </a:endParaRPr>
          </a:p>
        </p:txBody>
      </p:sp>
      <p:grpSp>
        <p:nvGrpSpPr>
          <p:cNvPr id="2" name="Group 50"/>
          <p:cNvGrpSpPr/>
          <p:nvPr/>
        </p:nvGrpSpPr>
        <p:grpSpPr bwMode="auto">
          <a:xfrm>
            <a:off x="2914650" y="914400"/>
            <a:ext cx="2743200" cy="2688851"/>
            <a:chOff x="1776" y="672"/>
            <a:chExt cx="893" cy="940"/>
          </a:xfrm>
        </p:grpSpPr>
        <p:pic>
          <p:nvPicPr>
            <p:cNvPr id="11281" name="Picture 51" descr="dau co v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6" y="672"/>
              <a:ext cx="893" cy="6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82" name="Text Box 52"/>
            <p:cNvSpPr txBox="1">
              <a:spLocks noChangeArrowheads="1"/>
            </p:cNvSpPr>
            <p:nvPr/>
          </p:nvSpPr>
          <p:spPr bwMode="auto">
            <a:xfrm>
              <a:off x="1845" y="1365"/>
              <a:ext cx="768" cy="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4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Đậu</a:t>
              </a:r>
              <a:r>
                <a:rPr lang="en-US" altLang="en-US" sz="4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cô</a:t>
              </a:r>
              <a:r>
                <a:rPr lang="en-US" altLang="en-US" sz="4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ve</a:t>
              </a:r>
              <a:endPara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" name="Group 53"/>
          <p:cNvGrpSpPr/>
          <p:nvPr/>
        </p:nvGrpSpPr>
        <p:grpSpPr bwMode="auto">
          <a:xfrm>
            <a:off x="5943600" y="814387"/>
            <a:ext cx="2971800" cy="2767013"/>
            <a:chOff x="144" y="1776"/>
            <a:chExt cx="1296" cy="853"/>
          </a:xfrm>
        </p:grpSpPr>
        <p:pic>
          <p:nvPicPr>
            <p:cNvPr id="11279" name="Picture 54" descr="bi dao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1776"/>
              <a:ext cx="1296" cy="8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80" name="Text Box 55"/>
            <p:cNvSpPr txBox="1">
              <a:spLocks noChangeArrowheads="1"/>
            </p:cNvSpPr>
            <p:nvPr/>
          </p:nvSpPr>
          <p:spPr bwMode="auto">
            <a:xfrm>
              <a:off x="388" y="2411"/>
              <a:ext cx="816" cy="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en-US" altLang="en-US" sz="4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Bí</a:t>
              </a:r>
              <a:r>
                <a:rPr lang="en-US" altLang="en-US" sz="4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đao</a:t>
              </a:r>
              <a:endPara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" name="Group 56"/>
          <p:cNvGrpSpPr/>
          <p:nvPr/>
        </p:nvGrpSpPr>
        <p:grpSpPr bwMode="auto">
          <a:xfrm>
            <a:off x="342900" y="3657600"/>
            <a:ext cx="2571750" cy="3086478"/>
            <a:chOff x="1776" y="1728"/>
            <a:chExt cx="871" cy="1131"/>
          </a:xfrm>
        </p:grpSpPr>
        <p:pic>
          <p:nvPicPr>
            <p:cNvPr id="11277" name="Picture 57" descr="lac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6" y="1728"/>
              <a:ext cx="871" cy="8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78" name="Text Box 58"/>
            <p:cNvSpPr txBox="1">
              <a:spLocks noChangeArrowheads="1"/>
            </p:cNvSpPr>
            <p:nvPr/>
          </p:nvSpPr>
          <p:spPr bwMode="auto">
            <a:xfrm>
              <a:off x="1866" y="2600"/>
              <a:ext cx="672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dirty="0">
                  <a:latin typeface=".VnTime" panose="020B7200000000000000" pitchFamily="34" charset="0"/>
                </a:rPr>
                <a:t>    </a:t>
              </a:r>
              <a:r>
                <a:rPr lang="en-US" altLang="en-US" sz="4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Lạc</a:t>
              </a:r>
              <a:endPara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7227" name="Picture 59" descr="nuoc ca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919" y="3665538"/>
            <a:ext cx="1803797" cy="312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28" name="Text Box 60"/>
          <p:cNvSpPr txBox="1">
            <a:spLocks noChangeArrowheads="1"/>
          </p:cNvSpPr>
          <p:nvPr/>
        </p:nvSpPr>
        <p:spPr bwMode="auto">
          <a:xfrm>
            <a:off x="4507141" y="4572000"/>
            <a:ext cx="138993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 err="1">
                <a:latin typeface="Times New Roman" panose="02020603050405020304" pitchFamily="18" charset="0"/>
              </a:rPr>
              <a:t>Nước</a:t>
            </a:r>
            <a:r>
              <a:rPr lang="en-US" altLang="en-US" sz="4000" b="1" dirty="0">
                <a:latin typeface="Times New Roman" panose="02020603050405020304" pitchFamily="18" charset="0"/>
              </a:rPr>
              <a:t> cam</a:t>
            </a:r>
          </a:p>
        </p:txBody>
      </p:sp>
      <p:grpSp>
        <p:nvGrpSpPr>
          <p:cNvPr id="5" name="Group 61"/>
          <p:cNvGrpSpPr/>
          <p:nvPr/>
        </p:nvGrpSpPr>
        <p:grpSpPr bwMode="auto">
          <a:xfrm>
            <a:off x="6464726" y="3792932"/>
            <a:ext cx="2526506" cy="2737842"/>
            <a:chOff x="1831" y="3168"/>
            <a:chExt cx="914" cy="851"/>
          </a:xfrm>
        </p:grpSpPr>
        <p:pic>
          <p:nvPicPr>
            <p:cNvPr id="11275" name="Picture 62" descr="com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1" y="3168"/>
              <a:ext cx="914" cy="6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76" name="Text Box 63"/>
            <p:cNvSpPr txBox="1">
              <a:spLocks noChangeArrowheads="1"/>
            </p:cNvSpPr>
            <p:nvPr/>
          </p:nvSpPr>
          <p:spPr bwMode="auto">
            <a:xfrm>
              <a:off x="1887" y="3808"/>
              <a:ext cx="720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dirty="0">
                  <a:latin typeface=".VnTime" panose="020B7200000000000000" pitchFamily="34" charset="0"/>
                </a:rPr>
                <a:t>    </a:t>
              </a:r>
              <a:r>
                <a:rPr lang="en-US" altLang="en-US" sz="4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Cơm</a:t>
              </a:r>
              <a:endPara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7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722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7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17" grpId="0"/>
      <p:bldP spid="72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4"/>
          <p:cNvSpPr txBox="1">
            <a:spLocks noChangeArrowheads="1"/>
          </p:cNvSpPr>
          <p:nvPr/>
        </p:nvSpPr>
        <p:spPr bwMode="auto">
          <a:xfrm>
            <a:off x="0" y="1"/>
            <a:ext cx="9144000" cy="707886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Thức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uống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có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nguồn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gốc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động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vật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5"/>
          <p:cNvGrpSpPr/>
          <p:nvPr/>
        </p:nvGrpSpPr>
        <p:grpSpPr bwMode="auto">
          <a:xfrm>
            <a:off x="180343" y="869058"/>
            <a:ext cx="2800350" cy="2862798"/>
            <a:chOff x="3264" y="576"/>
            <a:chExt cx="914" cy="1198"/>
          </a:xfrm>
        </p:grpSpPr>
        <p:pic>
          <p:nvPicPr>
            <p:cNvPr id="12304" name="Picture 6" descr="thit g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4" y="576"/>
              <a:ext cx="914" cy="8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05" name="Text Box 7"/>
            <p:cNvSpPr txBox="1">
              <a:spLocks noChangeArrowheads="1"/>
            </p:cNvSpPr>
            <p:nvPr/>
          </p:nvSpPr>
          <p:spPr bwMode="auto">
            <a:xfrm>
              <a:off x="3384" y="1526"/>
              <a:ext cx="673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Thịt</a:t>
              </a:r>
              <a:r>
                <a:rPr lang="en-US" altLang="en-US" sz="4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ga</a:t>
              </a:r>
              <a:r>
                <a:rPr lang="en-US" altLang="en-US" sz="4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̀</a:t>
              </a:r>
            </a:p>
          </p:txBody>
        </p:sp>
      </p:grpSp>
      <p:pic>
        <p:nvPicPr>
          <p:cNvPr id="12302" name="Picture 9" descr="sua b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914400"/>
            <a:ext cx="2475185" cy="5092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3" name="Text Box 10"/>
          <p:cNvSpPr txBox="1">
            <a:spLocks noChangeArrowheads="1"/>
          </p:cNvSpPr>
          <p:nvPr/>
        </p:nvSpPr>
        <p:spPr bwMode="auto">
          <a:xfrm>
            <a:off x="6345415" y="6106127"/>
            <a:ext cx="298069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Sữa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endParaRPr lang="en-US" alt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11"/>
          <p:cNvGrpSpPr/>
          <p:nvPr/>
        </p:nvGrpSpPr>
        <p:grpSpPr bwMode="auto">
          <a:xfrm>
            <a:off x="3042642" y="869058"/>
            <a:ext cx="3058715" cy="2895600"/>
            <a:chOff x="3312" y="1872"/>
            <a:chExt cx="835" cy="1068"/>
          </a:xfrm>
        </p:grpSpPr>
        <p:pic>
          <p:nvPicPr>
            <p:cNvPr id="12300" name="Picture 12" descr="thit lon'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2" y="1872"/>
              <a:ext cx="835" cy="8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01" name="Text Box 13"/>
            <p:cNvSpPr txBox="1">
              <a:spLocks noChangeArrowheads="1"/>
            </p:cNvSpPr>
            <p:nvPr/>
          </p:nvSpPr>
          <p:spPr bwMode="auto">
            <a:xfrm>
              <a:off x="3438" y="2736"/>
              <a:ext cx="576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3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Thịt</a:t>
              </a:r>
              <a:r>
                <a:rPr lang="en-US" alt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lợn</a:t>
              </a:r>
              <a:endPara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" name="Group 14"/>
          <p:cNvGrpSpPr/>
          <p:nvPr/>
        </p:nvGrpSpPr>
        <p:grpSpPr bwMode="auto">
          <a:xfrm>
            <a:off x="76200" y="4174885"/>
            <a:ext cx="2904493" cy="2624138"/>
            <a:chOff x="4560" y="2016"/>
            <a:chExt cx="965" cy="789"/>
          </a:xfrm>
        </p:grpSpPr>
        <p:pic>
          <p:nvPicPr>
            <p:cNvPr id="12298" name="Picture 15" descr="ca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0" y="2016"/>
              <a:ext cx="965" cy="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299" name="Text Box 16"/>
            <p:cNvSpPr txBox="1">
              <a:spLocks noChangeArrowheads="1"/>
            </p:cNvSpPr>
            <p:nvPr/>
          </p:nvSpPr>
          <p:spPr bwMode="auto">
            <a:xfrm>
              <a:off x="4704" y="2592"/>
              <a:ext cx="672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4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Cá</a:t>
              </a:r>
            </a:p>
          </p:txBody>
        </p:sp>
      </p:grpSp>
      <p:grpSp>
        <p:nvGrpSpPr>
          <p:cNvPr id="6" name="Group 17"/>
          <p:cNvGrpSpPr/>
          <p:nvPr/>
        </p:nvGrpSpPr>
        <p:grpSpPr bwMode="auto">
          <a:xfrm>
            <a:off x="3042642" y="4158596"/>
            <a:ext cx="3058715" cy="2698050"/>
            <a:chOff x="3936" y="3072"/>
            <a:chExt cx="893" cy="992"/>
          </a:xfrm>
        </p:grpSpPr>
        <p:pic>
          <p:nvPicPr>
            <p:cNvPr id="12296" name="Picture 18" descr="tom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3072"/>
              <a:ext cx="893" cy="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297" name="Text Box 19"/>
            <p:cNvSpPr txBox="1">
              <a:spLocks noChangeArrowheads="1"/>
            </p:cNvSpPr>
            <p:nvPr/>
          </p:nvSpPr>
          <p:spPr bwMode="auto">
            <a:xfrm>
              <a:off x="4182" y="3804"/>
              <a:ext cx="420" cy="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4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Tôm</a:t>
              </a:r>
              <a:endPara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514</Words>
  <Application>Microsoft Office PowerPoint</Application>
  <PresentationFormat>On-screen Show (4:3)</PresentationFormat>
  <Paragraphs>127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.VnTime</vt:lpstr>
      <vt:lpstr>Arial</vt:lpstr>
      <vt:lpstr>Calibri</vt:lpstr>
      <vt:lpstr>Times New Roman</vt:lpstr>
      <vt:lpstr>VNI-Times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Nói tên những thức ăn chứa nhiều chất bột đường có trong các hình ở SGK trang 11. 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Dang Hong Son 20143793</cp:lastModifiedBy>
  <cp:revision>78</cp:revision>
  <dcterms:created xsi:type="dcterms:W3CDTF">2021-11-06T15:34:00Z</dcterms:created>
  <dcterms:modified xsi:type="dcterms:W3CDTF">2022-09-19T14:17:58Z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1033-11.2.0.9107</vt:lpwstr>
  </property>
</Properties>
</file>