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60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9DA38-D015-488C-BFD3-FEA5E9DC3B6B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38C38-80E2-4511-A47B-EC182F9DFE1D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0C30B-7C45-4AE1-BDBA-C9206756D418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599AF-044C-42DF-8A8F-5BE99EE034B9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745DA-67C4-4532-808C-7E1CE63711A2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DEABC-6693-4816-9A95-F95C0DA3288D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34F48-90A8-4140-A814-EEB9D15D967A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0239E-FC8A-428A-B7E5-79B67F354ED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03178-B2D3-40F2-9D21-462C129EB132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4D155-DD77-43E8-BCED-107E4EAD694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62344-C9A9-4A80-9466-D08744200B7F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30BE96C-D7ED-48F0-9D21-7D37B145A33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533400"/>
          </a:xfrm>
        </p:spPr>
        <p:txBody>
          <a:bodyPr/>
          <a:lstStyle/>
          <a:p>
            <a:pPr eaLnBrk="1" hangingPunct="1"/>
            <a:r>
              <a:rPr lang="en-US" sz="2400" u="sng" smtClean="0">
                <a:solidFill>
                  <a:srgbClr val="CAEF11"/>
                </a:solidFill>
              </a:rPr>
              <a:t>Địa lí</a:t>
            </a:r>
            <a:endParaRPr lang="en-US" sz="2400" u="sng" smtClean="0">
              <a:solidFill>
                <a:srgbClr val="CAEF1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371600"/>
            <a:ext cx="8610600" cy="609600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FF3300"/>
                </a:solidFill>
              </a:rPr>
              <a:t>1. Hoàng Liên S</a:t>
            </a:r>
            <a:r>
              <a:rPr lang="vi-VN" sz="2400" smtClean="0">
                <a:solidFill>
                  <a:srgbClr val="FF3300"/>
                </a:solidFill>
              </a:rPr>
              <a:t>ơ</a:t>
            </a:r>
            <a:r>
              <a:rPr lang="en-US" sz="2400" smtClean="0">
                <a:solidFill>
                  <a:srgbClr val="FF3300"/>
                </a:solidFill>
              </a:rPr>
              <a:t>n- dãy núi cao và </a:t>
            </a:r>
            <a:r>
              <a:rPr lang="vi-VN" sz="2400" smtClean="0">
                <a:solidFill>
                  <a:srgbClr val="FF3300"/>
                </a:solidFill>
              </a:rPr>
              <a:t>đ</a:t>
            </a:r>
            <a:r>
              <a:rPr lang="en-US" sz="2400" smtClean="0">
                <a:solidFill>
                  <a:srgbClr val="FF3300"/>
                </a:solidFill>
              </a:rPr>
              <a:t>ồ sộ nhất Việt Nam</a:t>
            </a:r>
            <a:endParaRPr lang="en-US" sz="2400" smtClean="0">
              <a:solidFill>
                <a:srgbClr val="FF3300"/>
              </a:solidFill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28600" y="5943600"/>
            <a:ext cx="8610600" cy="13843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/>
              <a:t>Quan sát l</a:t>
            </a:r>
            <a:r>
              <a:rPr lang="vi-VN" sz="2400"/>
              <a:t>ư</a:t>
            </a:r>
            <a:r>
              <a:rPr lang="en-US" sz="2400"/>
              <a:t>ợc </a:t>
            </a:r>
            <a:r>
              <a:rPr lang="vi-VN" sz="2400"/>
              <a:t>đ</a:t>
            </a:r>
            <a:r>
              <a:rPr lang="en-US" sz="2400"/>
              <a:t>ồ các dãy núi chính ở Bắc Bộ và kể tên những dãy núi chính ở Bắc Bộ</a:t>
            </a:r>
            <a:endParaRPr lang="en-US" sz="2400"/>
          </a:p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762000" y="762000"/>
            <a:ext cx="7848600" cy="523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Dãy Hoàng Liên S</a:t>
            </a:r>
            <a:r>
              <a:rPr lang="vi-VN" sz="2800" b="1"/>
              <a:t>ơ</a:t>
            </a:r>
            <a:r>
              <a:rPr lang="en-US" sz="2800" b="1"/>
              <a:t>n</a:t>
            </a:r>
            <a:endParaRPr lang="en-US" sz="2800" b="1"/>
          </a:p>
        </p:txBody>
      </p:sp>
      <p:pic>
        <p:nvPicPr>
          <p:cNvPr id="3078" name="Picture 6" descr="scan0010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914400" y="1981200"/>
            <a:ext cx="7772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  <p:bldP spid="3076" grpId="0"/>
      <p:bldP spid="30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2400" smtClean="0"/>
              <a:t>Hãy dựa vào l</a:t>
            </a:r>
            <a:r>
              <a:rPr lang="vi-VN" sz="2400" smtClean="0"/>
              <a:t>ư</a:t>
            </a:r>
            <a:r>
              <a:rPr lang="en-US" sz="2400" smtClean="0"/>
              <a:t>ợc </a:t>
            </a:r>
            <a:r>
              <a:rPr lang="vi-VN" sz="2400" smtClean="0"/>
              <a:t>đ</a:t>
            </a:r>
            <a:r>
              <a:rPr lang="en-US" sz="2400" smtClean="0"/>
              <a:t>ồ, SGK </a:t>
            </a:r>
            <a:r>
              <a:rPr lang="vi-VN" sz="2400" smtClean="0"/>
              <a:t>đ</a:t>
            </a:r>
            <a:r>
              <a:rPr lang="en-US" sz="2400" smtClean="0"/>
              <a:t>ể hoàn thành s</a:t>
            </a:r>
            <a:r>
              <a:rPr lang="vi-VN" sz="2400" smtClean="0"/>
              <a:t>ơ</a:t>
            </a:r>
            <a:r>
              <a:rPr lang="en-US" sz="2400" smtClean="0"/>
              <a:t> </a:t>
            </a:r>
            <a:r>
              <a:rPr lang="vi-VN" sz="2400" smtClean="0"/>
              <a:t>đ</a:t>
            </a:r>
            <a:r>
              <a:rPr lang="en-US" sz="2400" smtClean="0"/>
              <a:t>ồ thể hiện </a:t>
            </a:r>
            <a:r>
              <a:rPr lang="vi-VN" sz="2400" smtClean="0"/>
              <a:t>đ</a:t>
            </a:r>
            <a:r>
              <a:rPr lang="en-US" sz="2400" smtClean="0"/>
              <a:t>ặc </a:t>
            </a:r>
            <a:r>
              <a:rPr lang="vi-VN" sz="2400" smtClean="0"/>
              <a:t>đ</a:t>
            </a:r>
            <a:r>
              <a:rPr lang="en-US" sz="2400" smtClean="0"/>
              <a:t>iểm của dãy Hoàng Liên S</a:t>
            </a:r>
            <a:r>
              <a:rPr lang="vi-VN" sz="2400" smtClean="0"/>
              <a:t>ơ</a:t>
            </a:r>
            <a:r>
              <a:rPr lang="en-US" sz="2400" smtClean="0"/>
              <a:t>n.</a:t>
            </a:r>
            <a:endParaRPr lang="en-US" sz="2400" smtClean="0"/>
          </a:p>
        </p:txBody>
      </p:sp>
      <p:pic>
        <p:nvPicPr>
          <p:cNvPr id="4099" name="Picture 3" descr="scan0010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52400" y="2895600"/>
            <a:ext cx="12192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52400" y="2971800"/>
            <a:ext cx="1143000" cy="12001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Hoàng Liên S</a:t>
            </a:r>
            <a:r>
              <a:rPr lang="vi-VN" sz="2400"/>
              <a:t>ơ</a:t>
            </a:r>
            <a:r>
              <a:rPr lang="en-US" sz="2400"/>
              <a:t>n</a:t>
            </a:r>
            <a:endParaRPr lang="en-US" sz="240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057400" y="152400"/>
            <a:ext cx="6858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057400" y="152400"/>
            <a:ext cx="6781800" cy="461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Vị trí:</a:t>
            </a:r>
            <a:endParaRPr lang="en-US" sz="2400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2057400" y="1219200"/>
            <a:ext cx="6858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2057400" y="2057400"/>
            <a:ext cx="6858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057400" y="2971800"/>
            <a:ext cx="6858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2057400" y="4114800"/>
            <a:ext cx="6858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2057400" y="5867400"/>
            <a:ext cx="6858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2057400" y="4953000"/>
            <a:ext cx="6858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2209800" y="1295400"/>
            <a:ext cx="6477000" cy="461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Chiều dài:</a:t>
            </a:r>
            <a:endParaRPr lang="en-US" sz="2400"/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2133600" y="2057400"/>
            <a:ext cx="6553200" cy="461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Chiều rộng:</a:t>
            </a:r>
            <a:endParaRPr lang="en-US" sz="2400"/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2057400" y="2971800"/>
            <a:ext cx="6781800" cy="461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Độ cao:</a:t>
            </a:r>
            <a:endParaRPr lang="en-US" sz="2400"/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2133600" y="4114800"/>
            <a:ext cx="6781800" cy="461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Đỉnh:</a:t>
            </a:r>
            <a:endParaRPr lang="en-US" sz="2400"/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2209800" y="5029200"/>
            <a:ext cx="6705600" cy="461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S</a:t>
            </a:r>
            <a:r>
              <a:rPr lang="vi-VN" sz="2400"/>
              <a:t>ư</a:t>
            </a:r>
            <a:r>
              <a:rPr lang="en-US" sz="2400"/>
              <a:t>ờn:</a:t>
            </a:r>
            <a:endParaRPr lang="en-US" sz="2400"/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2209800" y="5943600"/>
            <a:ext cx="6400800" cy="461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Thung lũng:</a:t>
            </a:r>
            <a:endParaRPr lang="en-US" sz="2400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V="1">
            <a:off x="1371600" y="838200"/>
            <a:ext cx="609600" cy="2667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39" name="Line 19"/>
          <p:cNvSpPr>
            <a:spLocks noChangeShapeType="1"/>
          </p:cNvSpPr>
          <p:nvPr/>
        </p:nvSpPr>
        <p:spPr bwMode="auto">
          <a:xfrm flipV="1">
            <a:off x="1371600" y="1524000"/>
            <a:ext cx="685800" cy="198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40" name="Line 20"/>
          <p:cNvSpPr>
            <a:spLocks noChangeShapeType="1"/>
          </p:cNvSpPr>
          <p:nvPr/>
        </p:nvSpPr>
        <p:spPr bwMode="auto">
          <a:xfrm>
            <a:off x="1371600" y="3810000"/>
            <a:ext cx="685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41" name="Line 21"/>
          <p:cNvSpPr>
            <a:spLocks noChangeShapeType="1"/>
          </p:cNvSpPr>
          <p:nvPr/>
        </p:nvSpPr>
        <p:spPr bwMode="auto">
          <a:xfrm>
            <a:off x="1371600" y="3733800"/>
            <a:ext cx="68580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42" name="Line 22"/>
          <p:cNvSpPr>
            <a:spLocks noChangeShapeType="1"/>
          </p:cNvSpPr>
          <p:nvPr/>
        </p:nvSpPr>
        <p:spPr bwMode="auto">
          <a:xfrm>
            <a:off x="1371600" y="3657600"/>
            <a:ext cx="6858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43" name="Line 23"/>
          <p:cNvSpPr>
            <a:spLocks noChangeShapeType="1"/>
          </p:cNvSpPr>
          <p:nvPr/>
        </p:nvSpPr>
        <p:spPr bwMode="auto">
          <a:xfrm>
            <a:off x="1371600" y="35814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44" name="Line 24"/>
          <p:cNvSpPr>
            <a:spLocks noChangeShapeType="1"/>
          </p:cNvSpPr>
          <p:nvPr/>
        </p:nvSpPr>
        <p:spPr bwMode="auto">
          <a:xfrm flipV="1">
            <a:off x="1371600" y="2514600"/>
            <a:ext cx="6858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3048000" y="152400"/>
            <a:ext cx="5867400" cy="13843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ở phía bắc của n</a:t>
            </a:r>
            <a:r>
              <a:rPr lang="vi-VN" sz="2400"/>
              <a:t>ư</a:t>
            </a:r>
            <a:r>
              <a:rPr lang="en-US" sz="2400"/>
              <a:t>ớc ta, giữa sông Hồng và sông Đà.</a:t>
            </a:r>
            <a:endParaRPr lang="en-US" sz="2400"/>
          </a:p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3810000" y="1277938"/>
            <a:ext cx="3352800" cy="1016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khoảng 180 km</a:t>
            </a:r>
            <a:endParaRPr lang="en-US" sz="2400"/>
          </a:p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3962400" y="2057400"/>
            <a:ext cx="1981200" cy="461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gần 30 km</a:t>
            </a:r>
            <a:endParaRPr lang="en-US" sz="2400"/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3352800" y="2971800"/>
            <a:ext cx="5486400" cy="13843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dãy núi cao và </a:t>
            </a:r>
            <a:r>
              <a:rPr lang="vi-VN" sz="2400"/>
              <a:t>đ</a:t>
            </a:r>
            <a:r>
              <a:rPr lang="en-US" sz="2400"/>
              <a:t>ồ sộ nhất n</a:t>
            </a:r>
            <a:r>
              <a:rPr lang="vi-VN" sz="2400"/>
              <a:t>ư</a:t>
            </a:r>
            <a:r>
              <a:rPr lang="en-US" sz="2400"/>
              <a:t>ớc      Việt Nam</a:t>
            </a:r>
            <a:endParaRPr lang="en-US" sz="2400"/>
          </a:p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3124200" y="4114800"/>
            <a:ext cx="5181600" cy="1016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có nhiều </a:t>
            </a:r>
            <a:r>
              <a:rPr lang="vi-VN" sz="2400"/>
              <a:t>đ</a:t>
            </a:r>
            <a:r>
              <a:rPr lang="en-US" sz="2400"/>
              <a:t>ỉnh nhọn</a:t>
            </a:r>
            <a:endParaRPr lang="en-US" sz="2400"/>
          </a:p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3124200" y="5011738"/>
            <a:ext cx="1828800" cy="1016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rất dốc</a:t>
            </a:r>
            <a:endParaRPr lang="en-US" sz="2400"/>
          </a:p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4114800" y="5926138"/>
            <a:ext cx="3962400" cy="1016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th</a:t>
            </a:r>
            <a:r>
              <a:rPr lang="vi-VN" sz="2400"/>
              <a:t>ư</a:t>
            </a:r>
            <a:r>
              <a:rPr lang="en-US" sz="2400"/>
              <a:t>ờng hẹp và sâu</a:t>
            </a:r>
            <a:endParaRPr lang="en-US" sz="2400"/>
          </a:p>
          <a:p>
            <a:pPr>
              <a:spcBef>
                <a:spcPct val="50000"/>
              </a:spcBef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  <p:bldP spid="6149" grpId="0"/>
      <p:bldP spid="6156" grpId="0"/>
      <p:bldP spid="6157" grpId="0"/>
      <p:bldP spid="6158" grpId="0"/>
      <p:bldP spid="6159" grpId="0"/>
      <p:bldP spid="6160" grpId="0"/>
      <p:bldP spid="6161" grpId="0"/>
      <p:bldP spid="6169" grpId="0"/>
      <p:bldP spid="6170" grpId="0"/>
      <p:bldP spid="6171" grpId="0"/>
      <p:bldP spid="6172" grpId="0"/>
      <p:bldP spid="6173" grpId="0"/>
      <p:bldP spid="6174" grpId="0"/>
      <p:bldP spid="61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228600"/>
            <a:ext cx="4343400" cy="5897563"/>
          </a:xfrm>
        </p:spPr>
        <p:txBody>
          <a:bodyPr/>
          <a:lstStyle/>
          <a:p>
            <a:pPr eaLnBrk="1" hangingPunct="1">
              <a:buFontTx/>
              <a:buChar char="-"/>
            </a:pPr>
            <a:r>
              <a:rPr lang="en-US" sz="2400" smtClean="0"/>
              <a:t>Đỉnh núi Phan-xi-p</a:t>
            </a:r>
            <a:r>
              <a:rPr lang="vi-VN" sz="2400" smtClean="0"/>
              <a:t>ă</a:t>
            </a:r>
            <a:r>
              <a:rPr lang="en-US" sz="2400" smtClean="0"/>
              <a:t>ng có </a:t>
            </a:r>
            <a:r>
              <a:rPr lang="vi-VN" sz="2400" smtClean="0"/>
              <a:t>đ</a:t>
            </a:r>
            <a:r>
              <a:rPr lang="en-US" sz="2400" smtClean="0"/>
              <a:t>ộ cao là bao nhiêu?</a:t>
            </a:r>
            <a:endParaRPr lang="en-US" sz="2400" smtClean="0"/>
          </a:p>
          <a:p>
            <a:pPr eaLnBrk="1" hangingPunct="1">
              <a:buFontTx/>
              <a:buChar char="-"/>
            </a:pPr>
            <a:r>
              <a:rPr lang="en-US" sz="2400" smtClean="0"/>
              <a:t>Theo em, tại sao có thể nói </a:t>
            </a:r>
            <a:r>
              <a:rPr lang="vi-VN" sz="2400" smtClean="0"/>
              <a:t>đ</a:t>
            </a:r>
            <a:r>
              <a:rPr lang="en-US" sz="2400" smtClean="0"/>
              <a:t>ỉnh núi Phan-xi-p</a:t>
            </a:r>
            <a:r>
              <a:rPr lang="vi-VN" sz="2400" smtClean="0"/>
              <a:t>ă</a:t>
            </a:r>
            <a:r>
              <a:rPr lang="en-US" sz="2400" smtClean="0"/>
              <a:t>ng là “nóc nhà” của Tổ quốc ta?</a:t>
            </a:r>
            <a:endParaRPr lang="en-US" sz="2400" smtClean="0"/>
          </a:p>
          <a:p>
            <a:pPr eaLnBrk="1" hangingPunct="1">
              <a:buFontTx/>
              <a:buChar char="-"/>
            </a:pPr>
            <a:r>
              <a:rPr lang="en-US" sz="2400" smtClean="0"/>
              <a:t>Em hãy mô tả </a:t>
            </a:r>
            <a:r>
              <a:rPr lang="vi-VN" sz="2400" smtClean="0"/>
              <a:t>đ</a:t>
            </a:r>
            <a:r>
              <a:rPr lang="en-US" sz="2400" smtClean="0"/>
              <a:t>ỉnh núi Phan-xi-p</a:t>
            </a:r>
            <a:r>
              <a:rPr lang="vi-VN" sz="2400" smtClean="0"/>
              <a:t>ă</a:t>
            </a:r>
            <a:r>
              <a:rPr lang="en-US" sz="2400" smtClean="0"/>
              <a:t>ng</a:t>
            </a:r>
            <a:endParaRPr lang="en-US" sz="24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800600" y="152400"/>
            <a:ext cx="4343400" cy="6477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smtClean="0"/>
              <a:t>+ Đỉnh Phan-xi-p</a:t>
            </a:r>
            <a:r>
              <a:rPr lang="vi-VN" sz="2400" smtClean="0"/>
              <a:t>ă</a:t>
            </a:r>
            <a:r>
              <a:rPr lang="en-US" sz="2400" smtClean="0"/>
              <a:t>ng cao 3143m.</a:t>
            </a:r>
            <a:endParaRPr lang="en-US" sz="2400" smtClean="0"/>
          </a:p>
          <a:p>
            <a:pPr eaLnBrk="1" hangingPunct="1">
              <a:buFontTx/>
              <a:buNone/>
            </a:pPr>
            <a:r>
              <a:rPr lang="en-US" sz="2400" smtClean="0"/>
              <a:t>+ Vì </a:t>
            </a:r>
            <a:r>
              <a:rPr lang="vi-VN" sz="2400" smtClean="0"/>
              <a:t>đ</a:t>
            </a:r>
            <a:r>
              <a:rPr lang="en-US" sz="2400" smtClean="0"/>
              <a:t>ây là </a:t>
            </a:r>
            <a:r>
              <a:rPr lang="vi-VN" sz="2400" smtClean="0"/>
              <a:t>đ</a:t>
            </a:r>
            <a:r>
              <a:rPr lang="en-US" sz="2400" smtClean="0"/>
              <a:t>ỉnh núi cao nhất n</a:t>
            </a:r>
            <a:r>
              <a:rPr lang="vi-VN" sz="2400" smtClean="0"/>
              <a:t>ư</a:t>
            </a:r>
            <a:r>
              <a:rPr lang="en-US" sz="2400" smtClean="0"/>
              <a:t>ớc ta.</a:t>
            </a:r>
            <a:endParaRPr lang="en-US" sz="2400" smtClean="0"/>
          </a:p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>
              <a:buFontTx/>
              <a:buNone/>
            </a:pPr>
            <a:r>
              <a:rPr lang="en-US" sz="2400" smtClean="0"/>
              <a:t> + Đỉnh núi Phan-xi-p</a:t>
            </a:r>
            <a:r>
              <a:rPr lang="vi-VN" sz="2400" smtClean="0"/>
              <a:t>ă</a:t>
            </a:r>
            <a:r>
              <a:rPr lang="en-US" sz="2400" smtClean="0"/>
              <a:t>ng là </a:t>
            </a:r>
            <a:r>
              <a:rPr lang="vi-VN" sz="2400" smtClean="0"/>
              <a:t>đ</a:t>
            </a:r>
            <a:r>
              <a:rPr lang="en-US" sz="2400" smtClean="0"/>
              <a:t>ỉnh núi cao nhất n</a:t>
            </a:r>
            <a:r>
              <a:rPr lang="vi-VN" sz="2400" smtClean="0"/>
              <a:t>ư</a:t>
            </a:r>
            <a:r>
              <a:rPr lang="en-US" sz="2400" smtClean="0"/>
              <a:t>ớc ta nên </a:t>
            </a:r>
            <a:r>
              <a:rPr lang="vi-VN" sz="2400" smtClean="0"/>
              <a:t>đư</a:t>
            </a:r>
            <a:r>
              <a:rPr lang="en-US" sz="2400" smtClean="0"/>
              <a:t>ợc coi là nóc nhà của Tổ quốc. Đỉnh núi này nhọn, xung quanh th</a:t>
            </a:r>
            <a:r>
              <a:rPr lang="vi-VN" sz="2400" smtClean="0"/>
              <a:t>ư</a:t>
            </a:r>
            <a:r>
              <a:rPr lang="en-US" sz="2400" smtClean="0"/>
              <a:t>ờng có mây mù che phủ</a:t>
            </a:r>
            <a:endParaRPr lang="en-US" sz="2400" smtClean="0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4495800" y="228600"/>
            <a:ext cx="0" cy="571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uild="p"/>
      <p:bldP spid="8195" grpId="0" build="p"/>
      <p:bldP spid="819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2800" smtClean="0">
                <a:solidFill>
                  <a:srgbClr val="FF3300"/>
                </a:solidFill>
              </a:rPr>
              <a:t>3. Khí hậu ở n</a:t>
            </a:r>
            <a:r>
              <a:rPr lang="vi-VN" sz="2800" smtClean="0">
                <a:solidFill>
                  <a:srgbClr val="FF3300"/>
                </a:solidFill>
              </a:rPr>
              <a:t>ơ</a:t>
            </a:r>
            <a:r>
              <a:rPr lang="en-US" sz="2800" smtClean="0">
                <a:solidFill>
                  <a:srgbClr val="FF3300"/>
                </a:solidFill>
              </a:rPr>
              <a:t>i cao lạnh quanh n</a:t>
            </a:r>
            <a:r>
              <a:rPr lang="vi-VN" sz="2800" smtClean="0">
                <a:solidFill>
                  <a:srgbClr val="FF3300"/>
                </a:solidFill>
              </a:rPr>
              <a:t>ă</a:t>
            </a:r>
            <a:r>
              <a:rPr lang="en-US" sz="2800" smtClean="0">
                <a:solidFill>
                  <a:srgbClr val="FF3300"/>
                </a:solidFill>
              </a:rPr>
              <a:t>m.</a:t>
            </a:r>
            <a:endParaRPr lang="en-US" sz="2800" smtClean="0">
              <a:solidFill>
                <a:srgbClr val="FF3300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057400"/>
            <a:ext cx="8763000" cy="38401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>
              <a:buFontTx/>
              <a:buNone/>
            </a:pPr>
            <a:r>
              <a:rPr lang="en-US" sz="2400" smtClean="0"/>
              <a:t> +    Những n</a:t>
            </a:r>
            <a:r>
              <a:rPr lang="vi-VN" sz="2400" smtClean="0"/>
              <a:t>ơ</a:t>
            </a:r>
            <a:r>
              <a:rPr lang="en-US" sz="2400" smtClean="0"/>
              <a:t>i cao của dãy Hoàng Liên S</a:t>
            </a:r>
            <a:r>
              <a:rPr lang="vi-VN" sz="2400" smtClean="0"/>
              <a:t>ơ</a:t>
            </a:r>
            <a:r>
              <a:rPr lang="en-US" sz="2400" smtClean="0"/>
              <a:t>n có khí hậu lạnh quanh n</a:t>
            </a:r>
            <a:r>
              <a:rPr lang="vi-VN" sz="2400" smtClean="0"/>
              <a:t>ă</a:t>
            </a:r>
            <a:r>
              <a:rPr lang="en-US" sz="2400" smtClean="0"/>
              <a:t>m, nhất là những tháng mùa </a:t>
            </a:r>
            <a:r>
              <a:rPr lang="vi-VN" sz="2400" smtClean="0"/>
              <a:t>đ</a:t>
            </a:r>
            <a:r>
              <a:rPr lang="en-US" sz="2400" smtClean="0"/>
              <a:t>ông, có khi có tuyết r</a:t>
            </a:r>
            <a:r>
              <a:rPr lang="vi-VN" sz="2400" smtClean="0"/>
              <a:t>ơ</a:t>
            </a:r>
            <a:r>
              <a:rPr lang="en-US" sz="2400" smtClean="0"/>
              <a:t>i. </a:t>
            </a:r>
            <a:endParaRPr lang="en-US" sz="2400" smtClean="0"/>
          </a:p>
          <a:p>
            <a:pPr eaLnBrk="1" hangingPunct="1">
              <a:buFontTx/>
              <a:buNone/>
            </a:pPr>
            <a:r>
              <a:rPr lang="en-US" sz="2400" smtClean="0"/>
              <a:t>+   Từ Độ cao 2000m </a:t>
            </a:r>
            <a:r>
              <a:rPr lang="vi-VN" sz="2400" smtClean="0"/>
              <a:t>đ</a:t>
            </a:r>
            <a:r>
              <a:rPr lang="en-US" sz="2400" smtClean="0"/>
              <a:t>ến 2500m, th</a:t>
            </a:r>
            <a:r>
              <a:rPr lang="vi-VN" sz="2400" smtClean="0"/>
              <a:t>ư</a:t>
            </a:r>
            <a:r>
              <a:rPr lang="en-US" sz="2400" smtClean="0"/>
              <a:t>ờng có nhiều m</a:t>
            </a:r>
            <a:r>
              <a:rPr lang="vi-VN" sz="2400" smtClean="0"/>
              <a:t>ư</a:t>
            </a:r>
            <a:r>
              <a:rPr lang="en-US" sz="2400" smtClean="0"/>
              <a:t>a, rất lạnh. Từ </a:t>
            </a:r>
            <a:r>
              <a:rPr lang="vi-VN" sz="2400" smtClean="0"/>
              <a:t>đ</a:t>
            </a:r>
            <a:r>
              <a:rPr lang="en-US" sz="2400" smtClean="0"/>
              <a:t>ộ cao 2500m trở lên, khí hậu càng lạnh h</a:t>
            </a:r>
            <a:r>
              <a:rPr lang="vi-VN" sz="2400" smtClean="0"/>
              <a:t>ơ</a:t>
            </a:r>
            <a:r>
              <a:rPr lang="en-US" sz="2400" smtClean="0"/>
              <a:t>n, gió thổi mạnh.</a:t>
            </a:r>
            <a:endParaRPr lang="en-US" sz="2400" smtClean="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28600" y="1066800"/>
            <a:ext cx="8610600" cy="1828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400" u="sng"/>
              <a:t>Đọc SGK và trả lời câu hỏi</a:t>
            </a:r>
            <a:r>
              <a:rPr lang="en-US" sz="2400"/>
              <a:t>: </a:t>
            </a:r>
            <a:endParaRPr lang="en-US" sz="2400"/>
          </a:p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400"/>
              <a:t>  </a:t>
            </a:r>
            <a:r>
              <a:rPr lang="en-US" sz="2400">
                <a:solidFill>
                  <a:schemeClr val="bg2"/>
                </a:solidFill>
              </a:rPr>
              <a:t>Những n</a:t>
            </a:r>
            <a:r>
              <a:rPr lang="vi-VN" sz="2400">
                <a:solidFill>
                  <a:schemeClr val="bg2"/>
                </a:solidFill>
              </a:rPr>
              <a:t>ơ</a:t>
            </a:r>
            <a:r>
              <a:rPr lang="en-US" sz="2400">
                <a:solidFill>
                  <a:schemeClr val="bg2"/>
                </a:solidFill>
              </a:rPr>
              <a:t>i cao của dãy Hoàng Liên S</a:t>
            </a:r>
            <a:r>
              <a:rPr lang="vi-VN" sz="2400">
                <a:solidFill>
                  <a:schemeClr val="bg2"/>
                </a:solidFill>
              </a:rPr>
              <a:t>ơ</a:t>
            </a:r>
            <a:r>
              <a:rPr lang="en-US" sz="2400">
                <a:solidFill>
                  <a:schemeClr val="bg2"/>
                </a:solidFill>
              </a:rPr>
              <a:t>n có khí hậu nh</a:t>
            </a:r>
            <a:r>
              <a:rPr lang="vi-VN" sz="2400">
                <a:solidFill>
                  <a:schemeClr val="bg2"/>
                </a:solidFill>
              </a:rPr>
              <a:t>ư</a:t>
            </a:r>
            <a:r>
              <a:rPr lang="en-US" sz="2400">
                <a:solidFill>
                  <a:schemeClr val="bg2"/>
                </a:solidFill>
              </a:rPr>
              <a:t> thế nào?</a:t>
            </a:r>
            <a:endParaRPr lang="en-US" sz="2400">
              <a:solidFill>
                <a:schemeClr val="bg2"/>
              </a:solidFill>
            </a:endParaRPr>
          </a:p>
          <a:p>
            <a:pPr eaLnBrk="0" hangingPunct="0">
              <a:spcBef>
                <a:spcPct val="50000"/>
              </a:spcBef>
            </a:pPr>
            <a:endParaRPr lang="en-US" sz="240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  <p:bldP spid="92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2400" smtClean="0"/>
              <a:t>Dãy Hoàng Liên S</a:t>
            </a:r>
            <a:r>
              <a:rPr lang="vi-VN" sz="2400" smtClean="0"/>
              <a:t>ơ</a:t>
            </a:r>
            <a:r>
              <a:rPr lang="en-US" sz="2400" smtClean="0"/>
              <a:t>n nằm ở </a:t>
            </a:r>
            <a:r>
              <a:rPr lang="vi-VN" sz="2400" smtClean="0"/>
              <a:t>đ</a:t>
            </a:r>
            <a:r>
              <a:rPr lang="en-US" sz="2400" smtClean="0"/>
              <a:t>âu? Là dãy núi nh</a:t>
            </a:r>
            <a:r>
              <a:rPr lang="vi-VN" sz="2400" smtClean="0"/>
              <a:t>ư</a:t>
            </a:r>
            <a:r>
              <a:rPr lang="en-US" sz="2400" smtClean="0"/>
              <a:t> thế nào? Khí hậu ở những n</a:t>
            </a:r>
            <a:r>
              <a:rPr lang="vi-VN" sz="2400" smtClean="0"/>
              <a:t>ơ</a:t>
            </a:r>
            <a:r>
              <a:rPr lang="en-US" sz="2400" smtClean="0"/>
              <a:t>i cao nh</a:t>
            </a:r>
            <a:r>
              <a:rPr lang="vi-VN" sz="2400" smtClean="0"/>
              <a:t>ư</a:t>
            </a:r>
            <a:r>
              <a:rPr lang="en-US" sz="2400" smtClean="0"/>
              <a:t> thế nào?</a:t>
            </a:r>
            <a:endParaRPr lang="en-US" sz="2400" smtClean="0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52400" y="1447800"/>
            <a:ext cx="8763000" cy="2566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400">
                <a:solidFill>
                  <a:schemeClr val="folHlink"/>
                </a:solidFill>
              </a:rPr>
              <a:t>    </a:t>
            </a:r>
            <a:endParaRPr lang="en-US" sz="2400">
              <a:solidFill>
                <a:schemeClr val="folHlink"/>
              </a:solidFill>
            </a:endParaRPr>
          </a:p>
          <a:p>
            <a:pPr>
              <a:spcBef>
                <a:spcPct val="20000"/>
              </a:spcBef>
              <a:buClr>
                <a:schemeClr val="tx2"/>
              </a:buClr>
            </a:pPr>
            <a:r>
              <a:rPr lang="en-US" sz="2400">
                <a:solidFill>
                  <a:schemeClr val="folHlink"/>
                </a:solidFill>
              </a:rPr>
              <a:t>       </a:t>
            </a:r>
            <a:r>
              <a:rPr lang="en-US" sz="2400">
                <a:solidFill>
                  <a:srgbClr val="A0A9FE"/>
                </a:solidFill>
              </a:rPr>
              <a:t>Dãy Hoàng Liên S</a:t>
            </a:r>
            <a:r>
              <a:rPr lang="vi-VN" sz="2400">
                <a:solidFill>
                  <a:srgbClr val="A0A9FE"/>
                </a:solidFill>
              </a:rPr>
              <a:t>ơ</a:t>
            </a:r>
            <a:r>
              <a:rPr lang="en-US" sz="2400">
                <a:solidFill>
                  <a:srgbClr val="A0A9FE"/>
                </a:solidFill>
              </a:rPr>
              <a:t>n nằm giữa sông Hồng và sông Đà. Đây là dãy núi cao, </a:t>
            </a:r>
            <a:r>
              <a:rPr lang="vi-VN" sz="2400">
                <a:solidFill>
                  <a:srgbClr val="A0A9FE"/>
                </a:solidFill>
              </a:rPr>
              <a:t>đ</a:t>
            </a:r>
            <a:r>
              <a:rPr lang="en-US" sz="2400">
                <a:solidFill>
                  <a:srgbClr val="A0A9FE"/>
                </a:solidFill>
              </a:rPr>
              <a:t>ồ sộ nhất n</a:t>
            </a:r>
            <a:r>
              <a:rPr lang="vi-VN" sz="2400">
                <a:solidFill>
                  <a:srgbClr val="A0A9FE"/>
                </a:solidFill>
              </a:rPr>
              <a:t>ư</a:t>
            </a:r>
            <a:r>
              <a:rPr lang="en-US" sz="2400">
                <a:solidFill>
                  <a:srgbClr val="A0A9FE"/>
                </a:solidFill>
              </a:rPr>
              <a:t>ớc ta, có nhiều </a:t>
            </a:r>
            <a:r>
              <a:rPr lang="vi-VN" sz="2400">
                <a:solidFill>
                  <a:srgbClr val="A0A9FE"/>
                </a:solidFill>
              </a:rPr>
              <a:t>đ</a:t>
            </a:r>
            <a:r>
              <a:rPr lang="en-US" sz="2400">
                <a:solidFill>
                  <a:srgbClr val="A0A9FE"/>
                </a:solidFill>
              </a:rPr>
              <a:t>ỉnh nhọn, s</a:t>
            </a:r>
            <a:r>
              <a:rPr lang="vi-VN" sz="2400">
                <a:solidFill>
                  <a:srgbClr val="A0A9FE"/>
                </a:solidFill>
              </a:rPr>
              <a:t>ư</a:t>
            </a:r>
            <a:r>
              <a:rPr lang="en-US" sz="2400">
                <a:solidFill>
                  <a:srgbClr val="A0A9FE"/>
                </a:solidFill>
              </a:rPr>
              <a:t>ờn dốc, thung lũng hẹp và sâu. Khí hậu ở những n</a:t>
            </a:r>
            <a:r>
              <a:rPr lang="vi-VN" sz="2400">
                <a:solidFill>
                  <a:srgbClr val="A0A9FE"/>
                </a:solidFill>
              </a:rPr>
              <a:t>ơ</a:t>
            </a:r>
            <a:r>
              <a:rPr lang="en-US" sz="2400">
                <a:solidFill>
                  <a:srgbClr val="A0A9FE"/>
                </a:solidFill>
              </a:rPr>
              <a:t>i cao lạnh quanh n</a:t>
            </a:r>
            <a:r>
              <a:rPr lang="vi-VN" sz="2400">
                <a:solidFill>
                  <a:srgbClr val="A0A9FE"/>
                </a:solidFill>
              </a:rPr>
              <a:t>ă</a:t>
            </a:r>
            <a:r>
              <a:rPr lang="en-US" sz="2400">
                <a:solidFill>
                  <a:srgbClr val="A0A9FE"/>
                </a:solidFill>
              </a:rPr>
              <a:t>m.</a:t>
            </a:r>
            <a:endParaRPr lang="en-US" sz="2400">
              <a:solidFill>
                <a:srgbClr val="A0A9FE"/>
              </a:solidFill>
            </a:endParaRPr>
          </a:p>
          <a:p>
            <a:pPr eaLnBrk="0" hangingPunct="0">
              <a:spcBef>
                <a:spcPct val="50000"/>
              </a:spcBef>
            </a:pPr>
            <a:endParaRPr lang="en-US" sz="2400">
              <a:solidFill>
                <a:srgbClr val="A0A9F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val 2"/>
          <p:cNvSpPr>
            <a:spLocks noChangeArrowheads="1"/>
          </p:cNvSpPr>
          <p:nvPr/>
        </p:nvSpPr>
        <p:spPr bwMode="auto">
          <a:xfrm>
            <a:off x="2743200" y="152400"/>
            <a:ext cx="4343400" cy="1143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Ai nhanh! Ai nhanh!</a:t>
            </a:r>
            <a:endParaRPr lang="en-US" sz="3200" b="1">
              <a:solidFill>
                <a:srgbClr val="FF3300"/>
              </a:solidFill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04800" y="1524000"/>
            <a:ext cx="85344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Bạn hãy tìm từ ngữ thích hợp điền vào chỗ trống cho hoàn chỉnh nội dung sau:</a:t>
            </a:r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533400" y="2362200"/>
            <a:ext cx="8153400" cy="13112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	Dãy Hoàng Liên Sơn nằm giữa sông ……….... và sông ……... Đây là dãy núi ……, ………...nhất nước ta, có nhiều đỉnh………,  sườn ………, thung lũng ………và.…… Khí hậu ở những nơi cao ……… quanh năm.</a:t>
            </a:r>
            <a:endParaRPr lang="en-US" sz="2000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626100" y="2325688"/>
            <a:ext cx="990600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Hồng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7759700" y="2336800"/>
            <a:ext cx="6096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Đà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260600" y="2654300"/>
            <a:ext cx="7620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cao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2946400" y="2654300"/>
            <a:ext cx="11430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đồ sộ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7086600" y="2667000"/>
            <a:ext cx="9906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nhọn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1371600" y="2971800"/>
            <a:ext cx="10668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dốc 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3594100" y="2946400"/>
            <a:ext cx="10668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hẹp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4533900" y="2971800"/>
            <a:ext cx="6858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sâu 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762000" y="3276600"/>
            <a:ext cx="9144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lạnh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1278" name="AutoShape 14"/>
          <p:cNvSpPr>
            <a:spLocks noChangeArrowheads="1"/>
          </p:cNvSpPr>
          <p:nvPr/>
        </p:nvSpPr>
        <p:spPr bwMode="auto">
          <a:xfrm>
            <a:off x="457200" y="3657600"/>
            <a:ext cx="8229600" cy="2895600"/>
          </a:xfrm>
          <a:prstGeom prst="irregularSeal1">
            <a:avLst/>
          </a:prstGeom>
          <a:solidFill>
            <a:srgbClr val="E8FEA0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DE22C3"/>
                </a:solidFill>
              </a:rPr>
              <a:t>Đây chính là nội dung ghi nhớ ở </a:t>
            </a:r>
            <a:endParaRPr lang="en-US">
              <a:solidFill>
                <a:srgbClr val="DE22C3"/>
              </a:solidFill>
            </a:endParaRPr>
          </a:p>
          <a:p>
            <a:pPr algn="ctr"/>
            <a:r>
              <a:rPr lang="en-US">
                <a:solidFill>
                  <a:srgbClr val="DE22C3"/>
                </a:solidFill>
              </a:rPr>
              <a:t>Sách giáo khoa trang 72.</a:t>
            </a:r>
            <a:endParaRPr lang="en-US">
              <a:solidFill>
                <a:srgbClr val="DE22C3"/>
              </a:solidFill>
            </a:endParaRPr>
          </a:p>
          <a:p>
            <a:pPr algn="ctr"/>
            <a:r>
              <a:rPr lang="en-US">
                <a:solidFill>
                  <a:srgbClr val="DE22C3"/>
                </a:solidFill>
              </a:rPr>
              <a:t>Các em hãy cùng đọc thầm lại ghi nhớ nhé</a:t>
            </a:r>
            <a:endParaRPr lang="en-US">
              <a:solidFill>
                <a:srgbClr val="DE22C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1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1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  <p:bldP spid="11267" grpId="0"/>
      <p:bldP spid="11268" grpId="0"/>
      <p:bldP spid="11269" grpId="0"/>
      <p:bldP spid="11270" grpId="0"/>
      <p:bldP spid="11271" grpId="0"/>
      <p:bldP spid="11272" grpId="0"/>
      <p:bldP spid="11273" grpId="0"/>
      <p:bldP spid="11274" grpId="0"/>
      <p:bldP spid="11275" grpId="0"/>
      <p:bldP spid="11276" grpId="0"/>
      <p:bldP spid="11277" grpId="0"/>
      <p:bldP spid="11278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1904</Words>
  <Application>WPS Presentation</Application>
  <PresentationFormat>On-screen Show (4:3)</PresentationFormat>
  <Paragraphs>100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Arial</vt:lpstr>
      <vt:lpstr>SimSun</vt:lpstr>
      <vt:lpstr>Wingdings</vt:lpstr>
      <vt:lpstr>Microsoft YaHei</vt:lpstr>
      <vt:lpstr>Arial Unicode MS</vt:lpstr>
      <vt:lpstr>Calibri</vt:lpstr>
      <vt:lpstr>Default Design</vt:lpstr>
      <vt:lpstr>Địa lí</vt:lpstr>
      <vt:lpstr>Hãy dựa vào lược đồ, SGK để hoàn thành sơ đồ thể hiện đặc điểm của dãy Hoàng Liên Sơn.</vt:lpstr>
      <vt:lpstr>PowerPoint 演示文稿</vt:lpstr>
      <vt:lpstr>PowerPoint 演示文稿</vt:lpstr>
      <vt:lpstr>3. Khí hậu ở nơi cao lạnh quanh năm.</vt:lpstr>
      <vt:lpstr>Dãy Hoàng Liên Sơn nằm ở đâu? Là dãy núi như thế nào? Khí hậu ở những nơi cao như thế nào?</vt:lpstr>
      <vt:lpstr>PowerPoint 演示文稿</vt:lpstr>
    </vt:vector>
  </TitlesOfParts>
  <Company>ctyLEPHUOC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§Þa lÝ</dc:title>
  <dc:creator>admin</dc:creator>
  <cp:lastModifiedBy>HP</cp:lastModifiedBy>
  <cp:revision>5</cp:revision>
  <dcterms:created xsi:type="dcterms:W3CDTF">2011-08-29T14:43:00Z</dcterms:created>
  <dcterms:modified xsi:type="dcterms:W3CDTF">2022-09-14T11:27:47Z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1033-11.2.0.9107</vt:lpwstr>
  </property>
</Properties>
</file>