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8" r:id="rId4"/>
    <p:sldMasterId id="2147483700" r:id="rId5"/>
    <p:sldMasterId id="2147483712" r:id="rId6"/>
    <p:sldMasterId id="2147483724" r:id="rId7"/>
    <p:sldMasterId id="2147483737" r:id="rId8"/>
    <p:sldMasterId id="2147483749" r:id="rId9"/>
  </p:sldMasterIdLst>
  <p:notesMasterIdLst>
    <p:notesMasterId r:id="rId19"/>
  </p:notesMasterIdLst>
  <p:sldIdLst>
    <p:sldId id="309" r:id="rId10"/>
    <p:sldId id="308" r:id="rId11"/>
    <p:sldId id="280" r:id="rId12"/>
    <p:sldId id="281" r:id="rId13"/>
    <p:sldId id="311" r:id="rId14"/>
    <p:sldId id="312" r:id="rId15"/>
    <p:sldId id="307" r:id="rId16"/>
    <p:sldId id="283" r:id="rId17"/>
    <p:sldId id="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14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7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72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0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9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04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98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54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32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29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06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959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6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1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41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4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30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95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77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2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7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5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2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26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22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5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42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56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07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94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23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0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814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88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81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61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79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3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92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122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20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02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4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14E2-972C-4B51-BA69-DB7F029C1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04C37-9427-4FBB-BDC7-40BC5E977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7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E794B-0B84-4B82-9C26-8E53E69CC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1F5A6-8480-42A1-9BB5-F4FBAC0FFA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0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0526" y="2434688"/>
            <a:ext cx="9149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72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ea typeface="字魂17号-萌趣果冻体"/>
                <a:cs typeface="+mj-lt"/>
                <a:sym typeface="+mn-ea"/>
              </a:rPr>
              <a:t>Chào mừng các em đến với tiết </a:t>
            </a:r>
            <a:r>
              <a:rPr lang="en-US" altLang="zh-CN" sz="72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ea typeface="字魂17号-萌趣果冻体"/>
                <a:cs typeface="+mj-lt"/>
                <a:sym typeface="+mn-ea"/>
              </a:rPr>
              <a:t>Tiếng Việt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38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-56572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09942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-33618" y="2303900"/>
            <a:ext cx="1184013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 smtClean="0"/>
              <a:t>         </a:t>
            </a:r>
            <a:r>
              <a:rPr lang="vi-VN" sz="3600" dirty="0" smtClean="0">
                <a:latin typeface="HP001 4 hàng" pitchFamily="34" charset="-93"/>
              </a:rPr>
              <a:t>Đúng </a:t>
            </a:r>
            <a:r>
              <a:rPr lang="vi-VN" sz="3600" dirty="0">
                <a:latin typeface="HP001 4 hàng" pitchFamily="34" charset="-93"/>
              </a:rPr>
              <a:t>là nói trước cả lớp thì chẳng dễ chút nào</a:t>
            </a:r>
            <a:r>
              <a:rPr lang="en-US" sz="3600" dirty="0">
                <a:latin typeface="HP001 4 hàng" pitchFamily="34" charset="-93"/>
              </a:rPr>
              <a:t>. L</a:t>
            </a:r>
            <a:r>
              <a:rPr lang="vi-VN" sz="3600">
                <a:latin typeface="HP001 4 hàng" pitchFamily="34" charset="-93"/>
              </a:rPr>
              <a:t>úc </a:t>
            </a:r>
            <a:r>
              <a:rPr lang="vi-VN" sz="3600" smtClean="0">
                <a:latin typeface="HP001 4 hàng" pitchFamily="34" charset="-93"/>
              </a:rPr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-93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740137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1.Nghe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36352" y="1114911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cs typeface="Arial-Rounded" panose="020B0500000000000000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-93"/>
              <a:cs typeface="Arial-Rounded" panose="020B0500000000000000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0510" y="3046739"/>
            <a:ext cx="1227044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smtClean="0">
                <a:latin typeface="HP001 4 hàng" pitchFamily="34" charset="-93"/>
              </a:rPr>
              <a:t>đầu, Quang </a:t>
            </a:r>
            <a:r>
              <a:rPr lang="vi-VN" sz="3600" dirty="0" smtClean="0">
                <a:latin typeface="HP001 4 hàng" pitchFamily="34" charset="-93"/>
              </a:rPr>
              <a:t>còn </a:t>
            </a:r>
            <a:r>
              <a:rPr lang="vi-VN" sz="3600" dirty="0">
                <a:latin typeface="HP001 4 hàng" pitchFamily="34" charset="-93"/>
              </a:rPr>
              <a:t>ngượng nghịu</a:t>
            </a:r>
            <a:r>
              <a:rPr lang="en-US" sz="3600" dirty="0">
                <a:latin typeface="HP001 4 hàng" pitchFamily="34" charset="-93"/>
              </a:rPr>
              <a:t>. </a:t>
            </a:r>
            <a:r>
              <a:rPr lang="vi-VN" sz="3600" dirty="0">
                <a:latin typeface="HP001 4 hàng" pitchFamily="34" charset="-93"/>
              </a:rPr>
              <a:t>Nhưng nhờ thầy giáo </a:t>
            </a:r>
            <a:r>
              <a:rPr lang="vi-VN" sz="3600">
                <a:latin typeface="HP001 4 hàng" pitchFamily="34" charset="-93"/>
              </a:rPr>
              <a:t>và </a:t>
            </a:r>
            <a:r>
              <a:rPr lang="vi-VN" sz="3600" smtClean="0">
                <a:latin typeface="HP001 4 hàng" pitchFamily="34" charset="-93"/>
              </a:rPr>
              <a:t>các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-93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0510" y="3758890"/>
            <a:ext cx="134816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>
                <a:latin typeface="HP001 4 hàng" pitchFamily="34" charset="-93"/>
              </a:rPr>
              <a:t>b</a:t>
            </a:r>
            <a:r>
              <a:rPr lang="vi-VN" sz="3600" smtClean="0">
                <a:latin typeface="HP001 4 hàng" pitchFamily="34" charset="-93"/>
              </a:rPr>
              <a:t>ạn động viên</a:t>
            </a:r>
            <a:r>
              <a:rPr lang="vi-VN" sz="3600" dirty="0" smtClean="0">
                <a:latin typeface="HP001 4 hàng" pitchFamily="34" charset="-93"/>
              </a:rPr>
              <a:t>, </a:t>
            </a:r>
            <a:r>
              <a:rPr lang="vi-VN" sz="3600" dirty="0">
                <a:latin typeface="HP001 4 hàng" pitchFamily="34" charset="-93"/>
              </a:rPr>
              <a:t>Quang  đã tự tin hơn và nói một </a:t>
            </a:r>
            <a:r>
              <a:rPr lang="vi-VN" sz="3600">
                <a:latin typeface="HP001 4 hàng" pitchFamily="34" charset="-93"/>
              </a:rPr>
              <a:t>cách </a:t>
            </a:r>
            <a:r>
              <a:rPr lang="vi-VN" sz="3600" smtClean="0">
                <a:latin typeface="HP001 4 hàng" pitchFamily="34" charset="-93"/>
              </a:rPr>
              <a:t>lưu</a:t>
            </a:r>
            <a:endParaRPr lang="vi-VN" sz="3600" dirty="0">
              <a:latin typeface="HP001 4 hàng" pitchFamily="34" charset="-93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7406" y="4476501"/>
            <a:ext cx="131533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 smtClean="0">
                <a:latin typeface="HP001 4 hàng" pitchFamily="34" charset="-93"/>
              </a:rPr>
              <a:t>loát</a:t>
            </a:r>
            <a:r>
              <a:rPr lang="vi-VN" sz="3600" dirty="0" smtClean="0">
                <a:latin typeface="HP001 4 hàng" pitchFamily="34" charset="-93"/>
              </a:rPr>
              <a:t>.</a:t>
            </a:r>
            <a:endParaRPr lang="vi-VN" sz="3600" dirty="0">
              <a:latin typeface="HP001 4 hàng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311" y="5242727"/>
            <a:ext cx="1081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Nhờ đâu mà Quang đã tự tin hơn khi nói trước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2786" y="6025153"/>
            <a:ext cx="7287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Nhờ thầy giáo và các bạn động viên.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689" y="5701987"/>
            <a:ext cx="1081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Đoạn văn có những chữ nào viết hoa?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25142" y="2825750"/>
            <a:ext cx="1044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761890" y="2825750"/>
            <a:ext cx="798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0722" y="3527086"/>
            <a:ext cx="1306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90209" y="3527086"/>
            <a:ext cx="1551132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57466" y="4255621"/>
            <a:ext cx="1362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94801" y="1633444"/>
            <a:ext cx="10446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88089" y="5854387"/>
            <a:ext cx="771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C</a:t>
            </a:r>
            <a:r>
              <a:rPr lang="en-US" sz="3600" b="1" smtClean="0">
                <a:solidFill>
                  <a:srgbClr val="FF0000"/>
                </a:solidFill>
                <a:latin typeface="+mj-lt"/>
              </a:rPr>
              <a:t>hữ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nào dễ viết sai?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1"/>
      <p:bldP spid="4" grpId="1" animBg="1"/>
      <p:bldP spid="6" grpId="1"/>
      <p:bldP spid="7" grpId="1"/>
      <p:bldP spid="12" grpId="1"/>
      <p:bldP spid="9" grpId="0"/>
      <p:bldP spid="9" grpId="1"/>
      <p:bldP spid="10" grpId="0"/>
      <p:bldP spid="10" grpId="1"/>
      <p:bldP spid="15" grpId="0"/>
      <p:bldP spid="15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188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khó viết: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711139"/>
            <a:ext cx="10515600" cy="1123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mtClean="0">
                <a:latin typeface="HP001 4 hàng" panose="020B0603050302020204" pitchFamily="34" charset="0"/>
              </a:rPr>
              <a:t>Quang, ngượng nghịu, lưu loát, trước, lớp  </a:t>
            </a:r>
            <a:endParaRPr lang="en-US" sz="40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0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4050" y="0"/>
            <a:ext cx="11763903" cy="7239000"/>
            <a:chOff x="631064" y="0"/>
            <a:chExt cx="11146212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14526"/>
            <a:stretch/>
          </p:blipFill>
          <p:spPr bwMode="auto">
            <a:xfrm>
              <a:off x="631064" y="0"/>
              <a:ext cx="11146212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48772" y="232704"/>
            <a:ext cx="10490396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8064A2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8064A2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8064A2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8064A2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8064A2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smtClean="0">
              <a:solidFill>
                <a:srgbClr val="8064A2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8064A2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smtClean="0">
              <a:solidFill>
                <a:srgbClr val="8064A2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8064A2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8064A2"/>
                </a:solidFill>
                <a:latin typeface="HP001 4 hàng" pitchFamily="34" charset="0"/>
              </a:rPr>
              <a:t> Thứ </a:t>
            </a:r>
            <a:r>
              <a:rPr lang="en-US" altLang="en-US" sz="3800" b="1" smtClean="0">
                <a:solidFill>
                  <a:srgbClr val="8064A2"/>
                </a:solidFill>
                <a:latin typeface="HP001 4 hàng" pitchFamily="34" charset="0"/>
              </a:rPr>
              <a:t>năm </a:t>
            </a:r>
            <a:r>
              <a:rPr lang="en-US" altLang="en-US" sz="3800" b="1">
                <a:solidFill>
                  <a:srgbClr val="8064A2"/>
                </a:solidFill>
                <a:latin typeface="HP001 4 hàng" pitchFamily="34" charset="0"/>
              </a:rPr>
              <a:t>ngày </a:t>
            </a:r>
            <a:r>
              <a:rPr lang="en-US" altLang="en-US" sz="3800" b="1" smtClean="0">
                <a:solidFill>
                  <a:srgbClr val="8064A2"/>
                </a:solidFill>
                <a:latin typeface="HP001 4 hàng" pitchFamily="34" charset="0"/>
              </a:rPr>
              <a:t>23 </a:t>
            </a:r>
            <a:r>
              <a:rPr lang="en-US" sz="3800" b="1" smtClean="0">
                <a:solidFill>
                  <a:srgbClr val="8064A2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smtClean="0">
                <a:solidFill>
                  <a:srgbClr val="8064A2"/>
                </a:solidFill>
                <a:latin typeface="HP001 4 hàng" pitchFamily="34" charset="0"/>
              </a:rPr>
              <a:t>háng 9 </a:t>
            </a:r>
            <a:r>
              <a:rPr lang="en-US" altLang="en-US" sz="3800" b="1">
                <a:solidFill>
                  <a:srgbClr val="8064A2"/>
                </a:solidFill>
                <a:latin typeface="HP001 4 hàng" pitchFamily="34" charset="0"/>
              </a:rPr>
              <a:t>năm </a:t>
            </a:r>
            <a:r>
              <a:rPr lang="en-US" altLang="en-US" sz="3800" b="1" smtClean="0">
                <a:solidFill>
                  <a:srgbClr val="8064A2"/>
                </a:solidFill>
                <a:latin typeface="HP001 4 hàng" pitchFamily="34" charset="0"/>
              </a:rPr>
              <a:t>2021</a:t>
            </a:r>
            <a:endParaRPr lang="en-US" altLang="en-US" sz="3800" b="1" dirty="0">
              <a:solidFill>
                <a:srgbClr val="8064A2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57547" y="1125538"/>
            <a:ext cx="305874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8064A2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8064A2"/>
                </a:solidFill>
                <a:latin typeface="HP001 4 hàng" pitchFamily="34" charset="0"/>
              </a:rPr>
              <a:t>Nghe – viết</a:t>
            </a:r>
            <a:r>
              <a:rPr lang="el-GR" altLang="en-US" sz="3800" b="1" smtClean="0">
                <a:solidFill>
                  <a:srgbClr val="8064A2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8064A2"/>
              </a:solidFill>
              <a:latin typeface="HP001 4 hàng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129642" y="1917247"/>
            <a:ext cx="326076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fr-FR" altLang="en-US" sz="3800" b="1" smtClean="0">
                <a:solidFill>
                  <a:srgbClr val="8064A2"/>
                </a:solidFill>
                <a:latin typeface="HP001 4 hàng" pitchFamily="34" charset="0"/>
              </a:rPr>
              <a:t>Một giờ học </a:t>
            </a:r>
            <a:endParaRPr lang="en-US" altLang="en-US" sz="3800" b="1" dirty="0">
              <a:solidFill>
                <a:srgbClr val="8064A2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24024" y="2547938"/>
            <a:ext cx="1094837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548640" algn="just">
              <a:spcAft>
                <a:spcPts val="750"/>
              </a:spcAft>
              <a:defRPr/>
            </a:pP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-174724" y="2647970"/>
            <a:ext cx="1186949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b="1" dirty="0" smtClean="0">
                <a:solidFill>
                  <a:srgbClr val="8064A2"/>
                </a:solidFill>
              </a:rPr>
              <a:t>         </a:t>
            </a:r>
            <a:r>
              <a:rPr lang="vi-VN" sz="3600" b="1" dirty="0" smtClean="0">
                <a:solidFill>
                  <a:srgbClr val="8064A2"/>
                </a:solidFill>
                <a:latin typeface="HP001 4 hàng" pitchFamily="34" charset="-93"/>
              </a:rPr>
              <a:t>Đúng </a:t>
            </a:r>
            <a:r>
              <a:rPr lang="vi-VN" sz="3600" b="1" dirty="0">
                <a:solidFill>
                  <a:srgbClr val="8064A2"/>
                </a:solidFill>
                <a:latin typeface="HP001 4 hàng" pitchFamily="34" charset="-93"/>
              </a:rPr>
              <a:t>là nói trước cả lớp thì chẳng dễ chút nào</a:t>
            </a:r>
            <a:r>
              <a:rPr lang="en-US" sz="3600" b="1" dirty="0">
                <a:solidFill>
                  <a:srgbClr val="8064A2"/>
                </a:solidFill>
                <a:latin typeface="HP001 4 hàng" pitchFamily="34" charset="-93"/>
              </a:rPr>
              <a:t>. L</a:t>
            </a:r>
            <a:r>
              <a:rPr lang="vi-VN" sz="3600" b="1">
                <a:solidFill>
                  <a:srgbClr val="8064A2"/>
                </a:solidFill>
                <a:latin typeface="HP001 4 hàng" pitchFamily="34" charset="-93"/>
              </a:rPr>
              <a:t>úc </a:t>
            </a:r>
            <a:r>
              <a:rPr lang="vi-VN" sz="3600" b="1" smtClean="0">
                <a:solidFill>
                  <a:srgbClr val="8064A2"/>
                </a:solidFill>
                <a:latin typeface="HP001 4 hàng" pitchFamily="34" charset="-93"/>
              </a:rPr>
              <a:t> </a:t>
            </a:r>
            <a:endParaRPr lang="en-US" altLang="en-US" sz="3600" b="1" dirty="0">
              <a:solidFill>
                <a:srgbClr val="8064A2"/>
              </a:solidFill>
              <a:latin typeface="HP001 4 hàng" pitchFamily="34" charset="-93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214050" y="3468469"/>
            <a:ext cx="116111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smtClean="0">
                <a:solidFill>
                  <a:srgbClr val="8064A2"/>
                </a:solidFill>
                <a:latin typeface="HP001 4 hàng" pitchFamily="34" charset="-93"/>
              </a:rPr>
              <a:t>đầu, Quang </a:t>
            </a:r>
            <a:r>
              <a:rPr lang="vi-VN" sz="3600" b="1" dirty="0" smtClean="0">
                <a:solidFill>
                  <a:srgbClr val="8064A2"/>
                </a:solidFill>
                <a:latin typeface="HP001 4 hàng" pitchFamily="34" charset="-93"/>
              </a:rPr>
              <a:t>còn </a:t>
            </a:r>
            <a:r>
              <a:rPr lang="vi-VN" sz="3600" b="1" dirty="0">
                <a:solidFill>
                  <a:srgbClr val="8064A2"/>
                </a:solidFill>
                <a:latin typeface="HP001 4 hàng" pitchFamily="34" charset="-93"/>
              </a:rPr>
              <a:t>ngượng nghịu</a:t>
            </a:r>
            <a:r>
              <a:rPr lang="en-US" sz="3600" b="1" dirty="0">
                <a:solidFill>
                  <a:srgbClr val="8064A2"/>
                </a:solidFill>
                <a:latin typeface="HP001 4 hàng" pitchFamily="34" charset="-93"/>
              </a:rPr>
              <a:t>. </a:t>
            </a:r>
            <a:r>
              <a:rPr lang="vi-VN" sz="3600" b="1" dirty="0">
                <a:solidFill>
                  <a:srgbClr val="8064A2"/>
                </a:solidFill>
                <a:latin typeface="HP001 4 hàng" pitchFamily="34" charset="-93"/>
              </a:rPr>
              <a:t>Nhưng nhờ thầy giáo </a:t>
            </a:r>
            <a:r>
              <a:rPr lang="vi-VN" sz="3600" b="1">
                <a:solidFill>
                  <a:srgbClr val="8064A2"/>
                </a:solidFill>
                <a:latin typeface="HP001 4 hàng" pitchFamily="34" charset="-93"/>
              </a:rPr>
              <a:t>và </a:t>
            </a:r>
            <a:endParaRPr lang="en-US" altLang="en-US" sz="3600" b="1" dirty="0">
              <a:solidFill>
                <a:srgbClr val="8064A2"/>
              </a:solidFill>
              <a:latin typeface="HP001 4 hàng" pitchFamily="34" charset="-93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91087" y="4230472"/>
            <a:ext cx="121064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8064A2"/>
                </a:solidFill>
                <a:latin typeface="HP001 4 hàng" pitchFamily="34" charset="-93"/>
              </a:rPr>
              <a:t>c</a:t>
            </a:r>
            <a:r>
              <a:rPr lang="vi-VN" sz="3600" b="1" smtClean="0">
                <a:solidFill>
                  <a:srgbClr val="8064A2"/>
                </a:solidFill>
                <a:latin typeface="HP001 4 hàng" pitchFamily="34" charset="-93"/>
              </a:rPr>
              <a:t>ác bạn động viên</a:t>
            </a:r>
            <a:r>
              <a:rPr lang="vi-VN" sz="3600" b="1" dirty="0" smtClean="0">
                <a:solidFill>
                  <a:srgbClr val="8064A2"/>
                </a:solidFill>
                <a:latin typeface="HP001 4 hàng" pitchFamily="34" charset="-93"/>
              </a:rPr>
              <a:t>, </a:t>
            </a:r>
            <a:r>
              <a:rPr lang="vi-VN" sz="3600" b="1" dirty="0">
                <a:solidFill>
                  <a:srgbClr val="8064A2"/>
                </a:solidFill>
                <a:latin typeface="HP001 4 hàng" pitchFamily="34" charset="-93"/>
              </a:rPr>
              <a:t>Quang  đã tự tin hơn và nói một </a:t>
            </a:r>
            <a:r>
              <a:rPr lang="vi-VN" sz="3600" b="1">
                <a:solidFill>
                  <a:srgbClr val="8064A2"/>
                </a:solidFill>
                <a:latin typeface="HP001 4 hàng" pitchFamily="34" charset="-93"/>
              </a:rPr>
              <a:t>cách </a:t>
            </a:r>
            <a:endParaRPr lang="vi-VN" sz="3600" b="1" dirty="0">
              <a:solidFill>
                <a:srgbClr val="8064A2"/>
              </a:solidFill>
              <a:latin typeface="HP001 4 hàng" pitchFamily="34" charset="-93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290439" y="4992472"/>
            <a:ext cx="25716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8064A2"/>
                </a:solidFill>
                <a:latin typeface="HP001 4 hàng" pitchFamily="34" charset="-93"/>
              </a:rPr>
              <a:t>l</a:t>
            </a:r>
            <a:r>
              <a:rPr lang="vi-VN" sz="3600" b="1" smtClean="0">
                <a:solidFill>
                  <a:srgbClr val="8064A2"/>
                </a:solidFill>
                <a:latin typeface="HP001 4 hàng" pitchFamily="34" charset="-93"/>
              </a:rPr>
              <a:t>ưu loát</a:t>
            </a:r>
            <a:r>
              <a:rPr lang="vi-VN" sz="3600" b="1" dirty="0" smtClean="0">
                <a:solidFill>
                  <a:srgbClr val="8064A2"/>
                </a:solidFill>
                <a:latin typeface="HP001 4 hàng" pitchFamily="34" charset="-93"/>
              </a:rPr>
              <a:t>.</a:t>
            </a:r>
            <a:endParaRPr lang="vi-VN" sz="3600" b="1" dirty="0">
              <a:solidFill>
                <a:srgbClr val="8064A2"/>
              </a:solidFill>
              <a:latin typeface="HP001 4 hàng" pitchFamily="34" charset="-93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927161" y="5754472"/>
            <a:ext cx="25716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 b="1" smtClean="0">
                <a:solidFill>
                  <a:srgbClr val="8064A2"/>
                </a:solidFill>
                <a:latin typeface="HP001 4 hàng" pitchFamily="34" charset="-93"/>
              </a:rPr>
              <a:t>Chữa lỗi:</a:t>
            </a:r>
            <a:endParaRPr lang="vi-VN" sz="3600" b="1" dirty="0">
              <a:solidFill>
                <a:srgbClr val="8064A2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663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067" y="185717"/>
            <a:ext cx="10363200" cy="793077"/>
          </a:xfrm>
        </p:spPr>
        <p:txBody>
          <a:bodyPr>
            <a:norm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2. Tìm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ọc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03" y="1416676"/>
            <a:ext cx="11449317" cy="4222124"/>
          </a:xfrm>
        </p:spPr>
        <p:txBody>
          <a:bodyPr/>
          <a:lstStyle/>
          <a:p>
            <a:endParaRPr lang="vi-V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60980"/>
              </p:ext>
            </p:extLst>
          </p:nvPr>
        </p:nvGraphicFramePr>
        <p:xfrm>
          <a:off x="872901" y="1893196"/>
          <a:ext cx="5012743" cy="364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cái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q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quy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e-</a:t>
                      </a:r>
                      <a:r>
                        <a:rPr lang="en-US" sz="2400" dirty="0" err="1" smtClean="0"/>
                        <a:t>rờ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ét</a:t>
                      </a:r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sì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98835"/>
              </p:ext>
            </p:extLst>
          </p:nvPr>
        </p:nvGraphicFramePr>
        <p:xfrm>
          <a:off x="6228367" y="1918949"/>
          <a:ext cx="5143678" cy="360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vê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xì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87897" y="506998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394877" y="265033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394877" y="383234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94877" y="506909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7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058" y="160822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Times New Roman" pitchFamily="18" charset="0"/>
                <a:cs typeface="Times New Roman" pitchFamily="18" charset="0"/>
                <a:sym typeface="+mn-ea"/>
              </a:rPr>
              <a:t>3</a:t>
            </a:r>
            <a:r>
              <a:rPr lang="en-US" sz="2600" b="1" smtClean="0"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r>
              <a:rPr lang="nl-NL" sz="26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ắp xếp tên các </a:t>
            </a:r>
            <a:r>
              <a:rPr lang="nl-NL" sz="2600" b="1" dirty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 theo thứ tự bảng chữ cái.</a:t>
            </a:r>
            <a:r>
              <a:rPr lang="nl-NL" sz="2600" b="1" dirty="0">
                <a:latin typeface="Times New Roman" pitchFamily="18" charset="0"/>
                <a:cs typeface="Times New Roman" pitchFamily="18" charset="0"/>
              </a:rPr>
              <a:t> Viết lại tên các bạn theo thứ tự đã sắp </a:t>
            </a:r>
            <a:r>
              <a:rPr lang="nl-NL" sz="2600" b="1" dirty="0" smtClean="0">
                <a:latin typeface="Times New Roman" pitchFamily="18" charset="0"/>
                <a:cs typeface="Times New Roman" pitchFamily="18" charset="0"/>
              </a:rPr>
              <a:t>xếp.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23058" y="5175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Tên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các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bạn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theo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thứ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tự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bảng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chữ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cái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: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Quân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Sơn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Tuấn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Vân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Xuân</a:t>
            </a:r>
            <a:endParaRPr lang="vi-VN" sz="2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8" y="1512511"/>
            <a:ext cx="11008322" cy="34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" y="21816"/>
            <a:ext cx="12180047" cy="68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85258" y="1942428"/>
            <a:ext cx="5486400" cy="263920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1967" y="2401163"/>
            <a:ext cx="5884328" cy="258532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39" tIns="45719" rIns="91439" bIns="45719">
            <a:spAutoFit/>
          </a:bodyPr>
          <a:lstStyle/>
          <a:p>
            <a:pPr algn="ctr">
              <a:defRPr/>
            </a:pPr>
            <a:r>
              <a:rPr lang="en-US" sz="5400" b="1" kern="1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lang="en-US" sz="54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54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54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95" y="1038165"/>
            <a:ext cx="4196527" cy="39475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"/>
    </mc:Choice>
    <mc:Fallback xmlns="">
      <p:transition spd="slow" advTm="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3.33333E-6 L 2.91667E-6 -0.07223 " pathEditMode="relative" rAng="0" ptsTypes="AA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313</Words>
  <Application>Microsoft Office PowerPoint</Application>
  <PresentationFormat>Widescreen</PresentationFormat>
  <Paragraphs>76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字魂17号-萌趣果冻体</vt:lpstr>
      <vt:lpstr>1_Office Theme</vt:lpstr>
      <vt:lpstr>2_Office Theme</vt:lpstr>
      <vt:lpstr>2_Office 主题​​</vt:lpstr>
      <vt:lpstr>4_Office Theme</vt:lpstr>
      <vt:lpstr>5_Office Theme</vt:lpstr>
      <vt:lpstr>Office Theme</vt:lpstr>
      <vt:lpstr>6_Office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Những chữ khó viết: </vt:lpstr>
      <vt:lpstr>PowerPoint Presentation</vt:lpstr>
      <vt:lpstr>2. Tìm các chữ cái còn thiếu trong bảng. Học thuộc tên các chữ cái.</vt:lpstr>
      <vt:lpstr>3. Sắp xếp tên các bạn theo thứ tự bảng chữ cái. Viết lại tên các bạn theo thứ tự đã sắp xếp.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10 PRO</cp:lastModifiedBy>
  <cp:revision>13</cp:revision>
  <dcterms:created xsi:type="dcterms:W3CDTF">2021-05-27T04:03:00Z</dcterms:created>
  <dcterms:modified xsi:type="dcterms:W3CDTF">2021-09-22T13:10:10Z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