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  <p:sldMasterId id="2147483706" r:id="rId11"/>
    <p:sldMasterId id="2147483719" r:id="rId12"/>
    <p:sldMasterId id="2147483732" r:id="rId13"/>
  </p:sldMasterIdLst>
  <p:notesMasterIdLst>
    <p:notesMasterId r:id="rId45"/>
  </p:notesMasterIdLst>
  <p:sldIdLst>
    <p:sldId id="470" r:id="rId14"/>
    <p:sldId id="505" r:id="rId15"/>
    <p:sldId id="507" r:id="rId16"/>
    <p:sldId id="518" r:id="rId17"/>
    <p:sldId id="508" r:id="rId18"/>
    <p:sldId id="499" r:id="rId19"/>
    <p:sldId id="501" r:id="rId20"/>
    <p:sldId id="509" r:id="rId21"/>
    <p:sldId id="503" r:id="rId22"/>
    <p:sldId id="510" r:id="rId23"/>
    <p:sldId id="511" r:id="rId24"/>
    <p:sldId id="500" r:id="rId25"/>
    <p:sldId id="513" r:id="rId26"/>
    <p:sldId id="294" r:id="rId27"/>
    <p:sldId id="514" r:id="rId28"/>
    <p:sldId id="515" r:id="rId29"/>
    <p:sldId id="516" r:id="rId30"/>
    <p:sldId id="517" r:id="rId31"/>
    <p:sldId id="519" r:id="rId32"/>
    <p:sldId id="521" r:id="rId33"/>
    <p:sldId id="522" r:id="rId34"/>
    <p:sldId id="523" r:id="rId35"/>
    <p:sldId id="524" r:id="rId36"/>
    <p:sldId id="295" r:id="rId37"/>
    <p:sldId id="525" r:id="rId38"/>
    <p:sldId id="526" r:id="rId39"/>
    <p:sldId id="292" r:id="rId40"/>
    <p:sldId id="293" r:id="rId41"/>
    <p:sldId id="527" r:id="rId42"/>
    <p:sldId id="296" r:id="rId43"/>
    <p:sldId id="528" r:id="rId44"/>
  </p:sldIdLst>
  <p:sldSz cx="12190413" cy="6859588"/>
  <p:notesSz cx="6858000" cy="9144000"/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FFF9F3"/>
    <a:srgbClr val="D09E00"/>
    <a:srgbClr val="FFFF99"/>
    <a:srgbClr val="FFE4B9"/>
    <a:srgbClr val="FEF143"/>
    <a:srgbClr val="DDF86B"/>
    <a:srgbClr val="C4F611"/>
    <a:srgbClr val="99FF33"/>
    <a:srgbClr val="FFF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7778" autoAdjust="0"/>
  </p:normalViewPr>
  <p:slideViewPr>
    <p:cSldViewPr snapToGrid="0" showGuides="1">
      <p:cViewPr varScale="1">
        <p:scale>
          <a:sx n="68" d="100"/>
          <a:sy n="68" d="100"/>
        </p:scale>
        <p:origin x="810" y="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049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62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09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5648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58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2534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6719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63565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317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300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9317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1659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</a:t>
            </a:r>
            <a:r>
              <a:rPr lang="en-US" baseline="0" dirty="0" err="1"/>
              <a:t>cả</a:t>
            </a:r>
            <a:r>
              <a:rPr lang="en-US" baseline="0" dirty="0"/>
              <a:t> </a:t>
            </a:r>
            <a:r>
              <a:rPr lang="en-US" baseline="0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EA4BA-9C9D-4763-B8F6-1C760A4D74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37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9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36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7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123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8684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2672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676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5262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557" y="992997"/>
            <a:ext cx="11359321" cy="2737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2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546" y="3779708"/>
            <a:ext cx="11359321" cy="105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0324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546" y="2868464"/>
            <a:ext cx="11359321" cy="1122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1006621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140295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2361" y="1536989"/>
            <a:ext cx="5332506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1746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3390339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66416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546" y="740972"/>
            <a:ext cx="3743513" cy="100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546" y="1853229"/>
            <a:ext cx="3743513" cy="424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0477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309" lvl="1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463" lvl="2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617" lvl="3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771" lvl="4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926" lvl="5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080" lvl="6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234" lvl="7" indent="-30477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389" lvl="8" indent="-30477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633720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582" y="600339"/>
            <a:ext cx="8489295" cy="54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6354760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5206" y="-167"/>
            <a:ext cx="6095207" cy="685958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3954" y="1644614"/>
            <a:ext cx="5392898" cy="1976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9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3954" y="3738299"/>
            <a:ext cx="5392898" cy="1647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5143" y="965656"/>
            <a:ext cx="5115334" cy="492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34286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2472997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546" y="5642073"/>
            <a:ext cx="7997359" cy="80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154" lvl="0" indent="-22857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309" lvl="1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425616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546" y="1475175"/>
            <a:ext cx="11359321" cy="2618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8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546" y="4203940"/>
            <a:ext cx="11359321" cy="173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154" lvl="0" indent="-34286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09" lvl="1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463" lvl="2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617" lvl="3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771" lvl="4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926" lvl="5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080" lvl="6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234" lvl="7" indent="-317468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389" lvl="8" indent="-31746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32795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8320583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6761495"/>
      </p:ext>
    </p:extLst>
  </p:cSld>
  <p:clrMapOvr>
    <a:masterClrMapping/>
  </p:clrMapOvr>
  <p:transition spd="slow" advTm="12737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9548922"/>
      </p:ext>
    </p:extLst>
  </p:cSld>
  <p:clrMapOvr>
    <a:masterClrMapping/>
  </p:clrMapOvr>
  <p:transition spd="slow" advTm="12737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7029533"/>
      </p:ext>
    </p:extLst>
  </p:cSld>
  <p:clrMapOvr>
    <a:masterClrMapping/>
  </p:clrMapOvr>
  <p:transition spd="slow" advTm="12737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2975"/>
      </p:ext>
    </p:extLst>
  </p:cSld>
  <p:clrMapOvr>
    <a:masterClrMapping/>
  </p:clrMapOvr>
  <p:transition spd="slow" advTm="12737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184836"/>
      </p:ext>
    </p:extLst>
  </p:cSld>
  <p:clrMapOvr>
    <a:masterClrMapping/>
  </p:clrMapOvr>
  <p:transition spd="slow" advTm="12737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7917732"/>
      </p:ext>
    </p:extLst>
  </p:cSld>
  <p:clrMapOvr>
    <a:masterClrMapping/>
  </p:clrMapOvr>
  <p:transition spd="slow" advTm="12737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776365"/>
      </p:ext>
    </p:extLst>
  </p:cSld>
  <p:clrMapOvr>
    <a:masterClrMapping/>
  </p:clrMapOvr>
  <p:transition spd="slow" advTm="12737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2648780"/>
      </p:ext>
    </p:extLst>
  </p:cSld>
  <p:clrMapOvr>
    <a:masterClrMapping/>
  </p:clrMapOvr>
  <p:transition spd="slow" advTm="12737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290794"/>
      </p:ext>
    </p:extLst>
  </p:cSld>
  <p:clrMapOvr>
    <a:masterClrMapping/>
  </p:clrMapOvr>
  <p:transition spd="slow" advTm="12737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618295"/>
      </p:ext>
    </p:extLst>
  </p:cSld>
  <p:clrMapOvr>
    <a:masterClrMapping/>
  </p:clrMapOvr>
  <p:transition spd="slow" advTm="12737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52002"/>
      </p:ext>
    </p:extLst>
  </p:cSld>
  <p:clrMapOvr>
    <a:masterClrMapping/>
  </p:clrMapOvr>
  <p:transition spd="slow" advTm="12737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6700"/>
      </p:ext>
    </p:extLst>
  </p:cSld>
  <p:clrMapOvr>
    <a:masterClrMapping/>
  </p:clrMapOvr>
  <p:transition spd="slow" advTm="12737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2007"/>
      </p:ext>
    </p:extLst>
  </p:cSld>
  <p:clrMapOvr>
    <a:masterClrMapping/>
  </p:clrMapOvr>
  <p:transition spd="med" advTm="4000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65867"/>
      </p:ext>
    </p:extLst>
  </p:cSld>
  <p:clrMapOvr>
    <a:masterClrMapping/>
  </p:clrMapOvr>
  <p:transition spd="med" advTm="4000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246475"/>
      </p:ext>
    </p:extLst>
  </p:cSld>
  <p:clrMapOvr>
    <a:masterClrMapping/>
  </p:clrMapOvr>
  <p:transition spd="med" advTm="4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16848"/>
      </p:ext>
    </p:extLst>
  </p:cSld>
  <p:clrMapOvr>
    <a:masterClrMapping/>
  </p:clrMapOvr>
  <p:transition spd="med" advTm="400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36339"/>
      </p:ext>
    </p:extLst>
  </p:cSld>
  <p:clrMapOvr>
    <a:masterClrMapping/>
  </p:clrMapOvr>
  <p:transition spd="med" advTm="4000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97479"/>
      </p:ext>
    </p:extLst>
  </p:cSld>
  <p:clrMapOvr>
    <a:masterClrMapping/>
  </p:clrMapOvr>
  <p:transition spd="med" advTm="4000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05863"/>
      </p:ext>
    </p:extLst>
  </p:cSld>
  <p:clrMapOvr>
    <a:masterClrMapping/>
  </p:clrMapOvr>
  <p:transition spd="med" advTm="4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74280"/>
      </p:ext>
    </p:extLst>
  </p:cSld>
  <p:clrMapOvr>
    <a:masterClrMapping/>
  </p:clrMapOvr>
  <p:transition spd="med" advTm="4000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235738"/>
      </p:ext>
    </p:extLst>
  </p:cSld>
  <p:clrMapOvr>
    <a:masterClrMapping/>
  </p:clrMapOvr>
  <p:transition spd="med" advTm="4000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469645"/>
      </p:ext>
    </p:extLst>
  </p:cSld>
  <p:clrMapOvr>
    <a:masterClrMapping/>
  </p:clrMapOvr>
  <p:transition spd="med" advTm="4000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6B833182-0A27-4A82-AD86-EAD6460C4385}" type="datetimeFigureOut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/>
          <a:lstStyle/>
          <a:p>
            <a:pPr defTabSz="914309">
              <a:defRPr/>
            </a:pPr>
            <a:fld id="{76B89268-6037-4630-93B9-87DCE428E2CA}" type="slidenum">
              <a:rPr lang="zh-CN" altLang="en-US" smtClean="0">
                <a:solidFill>
                  <a:prstClr val="black"/>
                </a:solidFill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35695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9/20/2022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546" y="593504"/>
            <a:ext cx="11359321" cy="76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546" y="1536989"/>
            <a:ext cx="11359321" cy="4556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5140" y="6219062"/>
            <a:ext cx="731505" cy="524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09">
              <a:defRPr/>
            </a:pPr>
            <a:fld id="{00000000-1234-1234-1234-123412341234}" type="slidenum">
              <a:rPr lang="en-US" kern="0" smtClean="0"/>
              <a:pPr defTabSz="914309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6191799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2022/9/20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>
              <a:defRPr/>
            </a:pPr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30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16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transition spd="slow" advTm="12737">
    <p:wip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 advTm="4000">
    <p:pull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20/9/2022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gif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2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microsoft.com/office/2007/relationships/hdphoto" Target="../media/hdphoto4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8.png"/><Relationship Id="rId5" Type="http://schemas.openxmlformats.org/officeDocument/2006/relationships/image" Target="../media/image69.jpeg"/><Relationship Id="rId4" Type="http://schemas.openxmlformats.org/officeDocument/2006/relationships/notesSlide" Target="../notesSlides/notesSlide2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20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2C706-107D-41A3-8176-73479554D1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018" y="2018500"/>
            <a:ext cx="7718205" cy="1603387"/>
          </a:xfrm>
          <a:prstGeom prst="rect">
            <a:avLst/>
          </a:prstGeom>
        </p:spPr>
      </p:pic>
      <p:pic>
        <p:nvPicPr>
          <p:cNvPr id="7" name="Autumn-July">
            <a:hlinkClick r:id="" action="ppaction://media"/>
            <a:extLst>
              <a:ext uri="{FF2B5EF4-FFF2-40B4-BE49-F238E27FC236}">
                <a16:creationId xmlns:a16="http://schemas.microsoft.com/office/drawing/2014/main" id="{3CDF1A6A-E13C-443F-BBD6-C8DAA0349A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0641" y="1342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8005D77-F859-4F1F-B995-98A607E65726}"/>
              </a:ext>
            </a:extLst>
          </p:cNvPr>
          <p:cNvGrpSpPr/>
          <p:nvPr/>
        </p:nvGrpSpPr>
        <p:grpSpPr>
          <a:xfrm>
            <a:off x="0" y="999381"/>
            <a:ext cx="10112830" cy="2777962"/>
            <a:chOff x="299504" y="1828814"/>
            <a:chExt cx="10081625" cy="4543410"/>
          </a:xfrm>
        </p:grpSpPr>
        <p:pic>
          <p:nvPicPr>
            <p:cNvPr id="11" name="Google Shape;1159;p23">
              <a:extLst>
                <a:ext uri="{FF2B5EF4-FFF2-40B4-BE49-F238E27FC236}">
                  <a16:creationId xmlns:a16="http://schemas.microsoft.com/office/drawing/2014/main" id="{D864E82C-5F4D-4BF1-A04B-4337A0E3527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160;p23">
              <a:extLst>
                <a:ext uri="{FF2B5EF4-FFF2-40B4-BE49-F238E27FC236}">
                  <a16:creationId xmlns:a16="http://schemas.microsoft.com/office/drawing/2014/main" id="{238BE802-55E9-4DF8-9B17-A2008C2CC20A}"/>
                </a:ext>
              </a:extLst>
            </p:cNvPr>
            <p:cNvSpPr/>
            <p:nvPr/>
          </p:nvSpPr>
          <p:spPr>
            <a:xfrm>
              <a:off x="847366" y="1828814"/>
              <a:ext cx="8476635" cy="35487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bố là thành viên trong gia đình thuộc họ hàng bên nội. 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3" name="Google Shape;1162;p23">
            <a:extLst>
              <a:ext uri="{FF2B5EF4-FFF2-40B4-BE49-F238E27FC236}">
                <a16:creationId xmlns:a16="http://schemas.microsoft.com/office/drawing/2014/main" id="{E5532C0E-C72E-4225-AAD1-C0E536FA7F0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745"/>
          <a:stretch/>
        </p:blipFill>
        <p:spPr>
          <a:xfrm>
            <a:off x="914400" y="-208076"/>
            <a:ext cx="4209190" cy="1532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C275DEF-7668-46BA-9E56-756309B88133}"/>
              </a:ext>
            </a:extLst>
          </p:cNvPr>
          <p:cNvGrpSpPr/>
          <p:nvPr/>
        </p:nvGrpSpPr>
        <p:grpSpPr>
          <a:xfrm>
            <a:off x="178179" y="3802592"/>
            <a:ext cx="9804022" cy="2862282"/>
            <a:chOff x="299504" y="1873552"/>
            <a:chExt cx="10081625" cy="4681317"/>
          </a:xfrm>
        </p:grpSpPr>
        <p:pic>
          <p:nvPicPr>
            <p:cNvPr id="17" name="Google Shape;1159;p23">
              <a:extLst>
                <a:ext uri="{FF2B5EF4-FFF2-40B4-BE49-F238E27FC236}">
                  <a16:creationId xmlns:a16="http://schemas.microsoft.com/office/drawing/2014/main" id="{FEAA47B3-37F3-4369-8146-F80EAF2BD08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43807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160;p23">
              <a:extLst>
                <a:ext uri="{FF2B5EF4-FFF2-40B4-BE49-F238E27FC236}">
                  <a16:creationId xmlns:a16="http://schemas.microsoft.com/office/drawing/2014/main" id="{5B64ABA7-7E18-4BD4-BEA1-5A8D96941B16}"/>
                </a:ext>
              </a:extLst>
            </p:cNvPr>
            <p:cNvSpPr/>
            <p:nvPr/>
          </p:nvSpPr>
          <p:spPr>
            <a:xfrm>
              <a:off x="879832" y="1873552"/>
              <a:ext cx="8644087" cy="4681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vi-VN" sz="30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gia đình của người có mối quan hệ huyết thống với mẹ là thành viên trong gia đình thuộc họ hàng bên ngoại.</a:t>
              </a:r>
              <a:endParaRPr sz="30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9" name="图片 19">
            <a:extLst>
              <a:ext uri="{FF2B5EF4-FFF2-40B4-BE49-F238E27FC236}">
                <a16:creationId xmlns:a16="http://schemas.microsoft.com/office/drawing/2014/main" id="{3AA1C5CF-5E0C-4EBA-A98C-D75ABA5AA7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787" y="870874"/>
            <a:ext cx="1914126" cy="2558920"/>
          </a:xfrm>
          <a:prstGeom prst="rect">
            <a:avLst/>
          </a:prstGeom>
        </p:spPr>
      </p:pic>
      <p:pic>
        <p:nvPicPr>
          <p:cNvPr id="28" name="图片 12">
            <a:extLst>
              <a:ext uri="{FF2B5EF4-FFF2-40B4-BE49-F238E27FC236}">
                <a16:creationId xmlns:a16="http://schemas.microsoft.com/office/drawing/2014/main" id="{108BDD11-E62A-47A9-8D03-D6153BC92E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609" y="3874676"/>
            <a:ext cx="2404481" cy="2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DE262C0-95A3-4838-848E-910DDD088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30" y="1386987"/>
            <a:ext cx="9748349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1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2. </a:t>
            </a:r>
            <a:r>
              <a:rPr lang="vi-VN" sz="2800" dirty="0"/>
              <a:t>Quan sát tranh, đọc thông tin và cho biết Hoa xưng hô như thế nào với những người trong gia đình thuộc họ hàng bên nội và bên ngoại?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2B7E0-3C1E-4D62-9E7F-67C0B5AAF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1711"/>
            <a:ext cx="7087510" cy="33426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D4898-F84A-42BE-8E71-059CD699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8713" y="3429794"/>
            <a:ext cx="59817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1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2ECF35D3-FA5D-4768-A575-AA617C5B3971}"/>
              </a:ext>
            </a:extLst>
          </p:cNvPr>
          <p:cNvSpPr/>
          <p:nvPr/>
        </p:nvSpPr>
        <p:spPr>
          <a:xfrm>
            <a:off x="118156" y="849085"/>
            <a:ext cx="7815035" cy="1850573"/>
          </a:xfrm>
          <a:prstGeom prst="roundRect">
            <a:avLst/>
          </a:prstGeom>
          <a:solidFill>
            <a:sysClr val="window" lastClr="FFFFFF">
              <a:alpha val="44000"/>
            </a:sysClr>
          </a:solidFill>
          <a:ln w="38100" cap="flat" cmpd="sng" algn="ctr">
            <a:solidFill>
              <a:srgbClr val="5B9BD5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Hoa xưng hô như thế nào với những người trong gia đình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96265-E42A-4B1F-8139-05E8DE786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1755" y="2013857"/>
            <a:ext cx="4700502" cy="3816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F35B7B-36D9-40BB-AD36-D72715BE4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673" y="3333734"/>
            <a:ext cx="2983252" cy="309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6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algn="ctr" defTabSz="914309">
              <a:buClr>
                <a:srgbClr val="000000"/>
              </a:buClr>
              <a:buSzPts val="4667"/>
              <a:defRPr/>
            </a:pPr>
            <a:endParaRPr sz="4667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086" y="-48424"/>
            <a:ext cx="1651327" cy="16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7"/>
            <a:ext cx="6901543" cy="54972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C9F549-52CE-43FC-8F91-0EC1A187B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629" y="1921912"/>
            <a:ext cx="5582784" cy="2715401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412859" y="1648817"/>
            <a:ext cx="5478596" cy="263149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anh trai của bố là bác trai;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Vợ của bác trai là bác gái;</a:t>
            </a:r>
            <a:endParaRPr lang="en-US" altLang="zh-CN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chemeClr val="accent6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trai và con gái của các bác gọi là anh họ, chị họ.</a:t>
            </a:r>
            <a:endParaRPr lang="zh-CN" altLang="en-US" sz="3300" b="1" dirty="0">
              <a:solidFill>
                <a:schemeClr val="accent6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24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">
            <a:extLst>
              <a:ext uri="{FF2B5EF4-FFF2-40B4-BE49-F238E27FC236}">
                <a16:creationId xmlns:a16="http://schemas.microsoft.com/office/drawing/2014/main" id="{A439D9B7-434D-4865-B75F-F1273D1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914" y="261256"/>
            <a:ext cx="7643065" cy="5769429"/>
          </a:xfrm>
          <a:prstGeom prst="rect">
            <a:avLst/>
          </a:prstGeom>
        </p:spPr>
      </p:pic>
      <p:sp>
        <p:nvSpPr>
          <p:cNvPr id="11" name="文本框 18">
            <a:extLst>
              <a:ext uri="{FF2B5EF4-FFF2-40B4-BE49-F238E27FC236}">
                <a16:creationId xmlns:a16="http://schemas.microsoft.com/office/drawing/2014/main" id="{B1C56151-529D-46D8-A9B8-4A77B4D01146}"/>
              </a:ext>
            </a:extLst>
          </p:cNvPr>
          <p:cNvSpPr txBox="1"/>
          <p:nvPr/>
        </p:nvSpPr>
        <p:spPr>
          <a:xfrm rot="351157">
            <a:off x="378932" y="1905764"/>
            <a:ext cx="5965061" cy="212365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Hoa gọi em gái của mẹ là dì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hồng của dì là chú (theo cách gọi của người miền Bắc);</a:t>
            </a:r>
            <a:endParaRPr lang="en-US" altLang="zh-CN" sz="3300" b="1" dirty="0">
              <a:solidFill>
                <a:srgbClr val="C65885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</a:t>
            </a:r>
            <a:r>
              <a:rPr lang="vi-VN" altLang="zh-CN" sz="3300" b="1" dirty="0">
                <a:solidFill>
                  <a:srgbClr val="C65885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on gái của dì và chú là em họ.</a:t>
            </a:r>
            <a:endParaRPr kumimoji="0" lang="zh-CN" altLang="en-US" sz="3300" b="1" i="0" u="none" strike="noStrike" kern="1200" cap="none" spc="0" normalizeH="0" baseline="0" noProof="0" dirty="0">
              <a:ln>
                <a:noFill/>
              </a:ln>
              <a:solidFill>
                <a:srgbClr val="C65885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3A28-6E54-47FF-A378-5BA522746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686" y="2243443"/>
            <a:ext cx="5397727" cy="313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9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8B057BED-9672-47E1-BEF0-B353D47106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7175791" y="-425330"/>
            <a:ext cx="2774787" cy="2774787"/>
          </a:xfrm>
          <a:prstGeom prst="rect">
            <a:avLst/>
          </a:prstGeom>
        </p:spPr>
      </p:pic>
      <p:pic>
        <p:nvPicPr>
          <p:cNvPr id="4" name="图片 4">
            <a:extLst>
              <a:ext uri="{FF2B5EF4-FFF2-40B4-BE49-F238E27FC236}">
                <a16:creationId xmlns:a16="http://schemas.microsoft.com/office/drawing/2014/main" id="{7AB5E65A-166A-40B8-B1F7-99D063DE7B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4196332" y="1782308"/>
            <a:ext cx="2883737" cy="59109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F5B4094-891E-4E79-85BC-D074AE7B80BE}"/>
              </a:ext>
            </a:extLst>
          </p:cNvPr>
          <p:cNvGrpSpPr/>
          <p:nvPr/>
        </p:nvGrpSpPr>
        <p:grpSpPr>
          <a:xfrm>
            <a:off x="7080069" y="1954726"/>
            <a:ext cx="5110345" cy="3441051"/>
            <a:chOff x="7080069" y="1954726"/>
            <a:chExt cx="5110345" cy="3441051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551CBA3-3032-4F43-BE37-A9BE037F3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8B81D34-D280-4CDD-AC61-0504291FC05E}"/>
                </a:ext>
              </a:extLst>
            </p:cNvPr>
            <p:cNvSpPr txBox="1"/>
            <p:nvPr/>
          </p:nvSpPr>
          <p:spPr>
            <a:xfrm>
              <a:off x="7513240" y="2644169"/>
              <a:ext cx="46771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gái của bố ở miền Trung gọi là “o”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F40404-507C-4547-98B5-9EFA933516F9}"/>
              </a:ext>
            </a:extLst>
          </p:cNvPr>
          <p:cNvGrpSpPr/>
          <p:nvPr/>
        </p:nvGrpSpPr>
        <p:grpSpPr>
          <a:xfrm>
            <a:off x="238114" y="195943"/>
            <a:ext cx="4885391" cy="2966589"/>
            <a:chOff x="238114" y="195943"/>
            <a:chExt cx="4885391" cy="2966589"/>
          </a:xfrm>
        </p:grpSpPr>
        <p:pic>
          <p:nvPicPr>
            <p:cNvPr id="9" name="图片 6">
              <a:extLst>
                <a:ext uri="{FF2B5EF4-FFF2-40B4-BE49-F238E27FC236}">
                  <a16:creationId xmlns:a16="http://schemas.microsoft.com/office/drawing/2014/main" id="{FD0107C6-DB18-4152-A5A9-C569676DA2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F08438-9E21-47E3-867B-2A1B45D76F65}"/>
                </a:ext>
              </a:extLst>
            </p:cNvPr>
            <p:cNvSpPr txBox="1"/>
            <p:nvPr/>
          </p:nvSpPr>
          <p:spPr>
            <a:xfrm>
              <a:off x="283774" y="1031194"/>
              <a:ext cx="4794069" cy="1078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biết em gái của bố ở miền Trung gọi là gì không?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6472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7171236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55596" y="1625960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764155" y="793734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 hàng bên nội hoặc bên ngoại bao gồm ông, bà, anh chị em ruột của bố hoặc mẹ và con ruột của họ. 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 mỗi vùng miền có cách xưng hô khác nhau đối với những thành viên trong họ hàng.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837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9" dur="indefinite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27" grpId="1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5D1F8-02B8-42FA-B866-ABD7A261F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378" y="1522947"/>
            <a:ext cx="6925656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73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6707" y="-38718"/>
            <a:ext cx="9896997" cy="1059656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Thứ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… 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ngày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 … 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tháng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… </a:t>
            </a:r>
            <a:r>
              <a:rPr lang="en-US" sz="44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năm</a:t>
            </a:r>
            <a:r>
              <a:rPr lang="en-US" sz="44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2022</a:t>
            </a:r>
          </a:p>
        </p:txBody>
      </p:sp>
      <p:sp>
        <p:nvSpPr>
          <p:cNvPr id="7" name="Rectangle 6"/>
          <p:cNvSpPr/>
          <p:nvPr/>
        </p:nvSpPr>
        <p:spPr>
          <a:xfrm>
            <a:off x="3939484" y="1843227"/>
            <a:ext cx="3466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89" y="1381873"/>
            <a:ext cx="863672" cy="11692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344" y="1155806"/>
            <a:ext cx="753528" cy="102012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2467">
            <a:off x="11394896" y="4225458"/>
            <a:ext cx="478923" cy="648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FF284-49B5-43C1-BD79-09EAE9FE7E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4318" y="988226"/>
            <a:ext cx="1700931" cy="829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1FEA8-B302-4E19-BC49-72CAF33021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2495" y="2808280"/>
            <a:ext cx="11205419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AE63059-CC82-46D6-B47C-DBF0FF7E98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4952" y="1353090"/>
            <a:ext cx="1140050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198910C6-FA91-4020-82B2-D2CEC67106CB}"/>
              </a:ext>
            </a:extLst>
          </p:cNvPr>
          <p:cNvSpPr/>
          <p:nvPr/>
        </p:nvSpPr>
        <p:spPr>
          <a:xfrm flipV="1">
            <a:off x="0" y="15694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BDD066-B9C9-4E07-B931-68A8C89CCA2F}"/>
              </a:ext>
            </a:extLst>
          </p:cNvPr>
          <p:cNvSpPr txBox="1"/>
          <p:nvPr/>
        </p:nvSpPr>
        <p:spPr>
          <a:xfrm>
            <a:off x="1263641" y="209736"/>
            <a:ext cx="10264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libri"/>
              </a:rPr>
              <a:t>3. </a:t>
            </a:r>
            <a:r>
              <a:rPr lang="vi-VN" sz="3200" dirty="0">
                <a:solidFill>
                  <a:srgbClr val="000000"/>
                </a:solidFill>
                <a:latin typeface="Calibri"/>
              </a:rPr>
              <a:t>Em hãy nói cách Hoa xưng hô với các thành viên trong gia đình thuộc họ hàng bên nội, bên ngoại trong sơ đồ dưới đây.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1B775E-3E00-4793-AB06-B3F1D318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4845"/>
            <a:ext cx="7554686" cy="4535007"/>
          </a:xfrm>
          <a:prstGeom prst="rect">
            <a:avLst/>
          </a:prstGeom>
        </p:spPr>
      </p:pic>
      <p:grpSp>
        <p:nvGrpSpPr>
          <p:cNvPr id="8" name="Google Shape;1023;p13">
            <a:extLst>
              <a:ext uri="{FF2B5EF4-FFF2-40B4-BE49-F238E27FC236}">
                <a16:creationId xmlns:a16="http://schemas.microsoft.com/office/drawing/2014/main" id="{7F4B30D4-E376-4E09-8456-DF1151ACEB27}"/>
              </a:ext>
            </a:extLst>
          </p:cNvPr>
          <p:cNvGrpSpPr/>
          <p:nvPr/>
        </p:nvGrpSpPr>
        <p:grpSpPr>
          <a:xfrm>
            <a:off x="7554686" y="2271681"/>
            <a:ext cx="4484624" cy="2528919"/>
            <a:chOff x="5876916" y="975793"/>
            <a:chExt cx="4684259" cy="2641495"/>
          </a:xfrm>
        </p:grpSpPr>
        <p:grpSp>
          <p:nvGrpSpPr>
            <p:cNvPr id="9" name="Google Shape;1024;p13">
              <a:extLst>
                <a:ext uri="{FF2B5EF4-FFF2-40B4-BE49-F238E27FC236}">
                  <a16:creationId xmlns:a16="http://schemas.microsoft.com/office/drawing/2014/main" id="{57F2676F-5D80-4239-B01E-8B61799B55BD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1" name="Google Shape;1025;p13" descr="2">
                <a:extLst>
                  <a:ext uri="{FF2B5EF4-FFF2-40B4-BE49-F238E27FC236}">
                    <a16:creationId xmlns:a16="http://schemas.microsoft.com/office/drawing/2014/main" id="{B37CA7FF-C042-4A41-AABB-71CD7698FE69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Google Shape;1026;p13" descr="1">
                <a:extLst>
                  <a:ext uri="{FF2B5EF4-FFF2-40B4-BE49-F238E27FC236}">
                    <a16:creationId xmlns:a16="http://schemas.microsoft.com/office/drawing/2014/main" id="{F906B280-0EAF-4F02-AA65-1FD2291A413D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3" name="Google Shape;1027;p13" descr="3">
                <a:extLst>
                  <a:ext uri="{FF2B5EF4-FFF2-40B4-BE49-F238E27FC236}">
                    <a16:creationId xmlns:a16="http://schemas.microsoft.com/office/drawing/2014/main" id="{E7EA3CF3-C269-4FC5-9BA1-CA3B8CC9E27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0" name="Google Shape;1028;p13">
              <a:extLst>
                <a:ext uri="{FF2B5EF4-FFF2-40B4-BE49-F238E27FC236}">
                  <a16:creationId xmlns:a16="http://schemas.microsoft.com/office/drawing/2014/main" id="{430B1554-27D0-4717-9AA4-11436075693F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38331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44" y="2643094"/>
            <a:ext cx="894151" cy="119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72040"/>
            <a:ext cx="12190413" cy="6857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396" y="1056188"/>
            <a:ext cx="2116692" cy="231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188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137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680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05" y="1242"/>
            <a:ext cx="2762408" cy="103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200" y="-98828"/>
            <a:ext cx="1333825" cy="13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66" y="3706725"/>
            <a:ext cx="2330430" cy="2330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127" y="1115242"/>
            <a:ext cx="6370878" cy="3790735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1131" y="1349001"/>
            <a:ext cx="5855371" cy="32359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84" tIns="121884" rIns="121884" bIns="121884" anchor="t" anchorCtr="0">
            <a:no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99" y="2755041"/>
            <a:ext cx="2224863" cy="239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469" y="2764477"/>
            <a:ext cx="1325972" cy="297200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301" y="3692304"/>
            <a:ext cx="1858031" cy="27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3377" y="2156791"/>
            <a:ext cx="6370878" cy="144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85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135547"/>
            <a:ext cx="4443739" cy="1198060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viên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họ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nội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2514600" y="2333607"/>
            <a:ext cx="4749906" cy="8983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nội-bà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1447943" y="3930934"/>
            <a:ext cx="5662898" cy="39497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trai-bác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1384613" y="5373840"/>
            <a:ext cx="5704600" cy="3502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Anh,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954141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"/>
            <a:ext cx="12190413" cy="6857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086" y="827880"/>
            <a:ext cx="11937017" cy="5918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12" y="1001038"/>
            <a:ext cx="11136778" cy="55999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161" y="3633316"/>
            <a:ext cx="1990837" cy="311340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7525395" y="3633316"/>
            <a:ext cx="1969657" cy="953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zh-CN" altLang="en-US" sz="2800" dirty="0">
                <a:solidFill>
                  <a:prstClr val="white"/>
                </a:solidFill>
                <a:latin typeface="方正稚艺简体" panose="03000509000000000000" pitchFamily="65" charset="-122"/>
                <a:ea typeface="方正稚艺简体" panose="03000509000000000000" pitchFamily="65" charset="-122"/>
                <a:cs typeface="Arial"/>
                <a:sym typeface="Arial"/>
              </a:rPr>
              <a:t>走人行道，靠路右边走</a:t>
            </a:r>
          </a:p>
        </p:txBody>
      </p:sp>
      <p:sp>
        <p:nvSpPr>
          <p:cNvPr id="15" name="Google Shape;1045;p15"/>
          <p:cNvSpPr/>
          <p:nvPr/>
        </p:nvSpPr>
        <p:spPr>
          <a:xfrm>
            <a:off x="7192563" y="1001038"/>
            <a:ext cx="4443739" cy="1332569"/>
          </a:xfrm>
          <a:prstGeom prst="wedgeRoundRectCallout">
            <a:avLst>
              <a:gd name="adj1" fmla="val 39707"/>
              <a:gd name="adj2" fmla="val 80074"/>
              <a:gd name="adj3" fmla="val 16667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just" defTabSz="914309">
              <a:buClr>
                <a:srgbClr val="000000"/>
              </a:buClr>
              <a:defRPr/>
            </a:pPr>
            <a:r>
              <a:rPr lang="en-US" sz="2800" kern="0">
                <a:solidFill>
                  <a:prstClr val="black"/>
                </a:solidFill>
                <a:latin typeface="Arial"/>
                <a:ea typeface="Arial"/>
                <a:cs typeface="Arial"/>
                <a:sym typeface="Arial"/>
              </a:rPr>
              <a:t>Thành viên trong gia đình thuộc họ hàng bên ngoại của Hoa: </a:t>
            </a:r>
            <a:endParaRPr sz="2800" kern="0" dirty="0">
              <a:solidFill>
                <a:prstClr val="black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051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05274" y="1240"/>
            <a:ext cx="4670201" cy="123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4111" y="1412763"/>
            <a:ext cx="6130175" cy="4530837"/>
          </a:xfrm>
          <a:prstGeom prst="rect">
            <a:avLst/>
          </a:prstGeom>
        </p:spPr>
      </p:pic>
      <p:cxnSp>
        <p:nvCxnSpPr>
          <p:cNvPr id="4" name="Straight Arrow Connector 3"/>
          <p:cNvCxnSpPr>
            <a:cxnSpLocks/>
            <a:endCxn id="5" idx="1"/>
          </p:cNvCxnSpPr>
          <p:nvPr/>
        </p:nvCxnSpPr>
        <p:spPr>
          <a:xfrm>
            <a:off x="4626429" y="2547561"/>
            <a:ext cx="2638077" cy="6843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264506" y="2693300"/>
            <a:ext cx="42525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en-US" sz="3200">
                <a:solidFill>
                  <a:prstClr val="black"/>
                </a:solidFill>
              </a:rPr>
              <a:t>Ông ngoại-bà ngoại (bố mẹ của mẹ Hoa)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3" name="Straight Arrow Connector 12"/>
          <p:cNvCxnSpPr>
            <a:cxnSpLocks/>
            <a:endCxn id="14" idx="1"/>
          </p:cNvCxnSpPr>
          <p:nvPr/>
        </p:nvCxnSpPr>
        <p:spPr>
          <a:xfrm>
            <a:off x="5682343" y="4058548"/>
            <a:ext cx="1428498" cy="2673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10841" y="3787302"/>
            <a:ext cx="43315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/>
            <a:r>
              <a:rPr lang="en-US" sz="3200" dirty="0" err="1">
                <a:solidFill>
                  <a:prstClr val="black"/>
                </a:solidFill>
              </a:rPr>
              <a:t>Dì-chú</a:t>
            </a:r>
            <a:r>
              <a:rPr lang="en-US" sz="3200" dirty="0">
                <a:solidFill>
                  <a:prstClr val="black"/>
                </a:solidFill>
              </a:rPr>
              <a:t> (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chồng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gái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mẹ</a:t>
            </a:r>
            <a:r>
              <a:rPr lang="en-US" sz="3200" dirty="0">
                <a:solidFill>
                  <a:prstClr val="black"/>
                </a:solidFill>
              </a:rPr>
              <a:t>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F41E1B-0935-4098-BA38-210ED047E020}"/>
              </a:ext>
            </a:extLst>
          </p:cNvPr>
          <p:cNvCxnSpPr>
            <a:cxnSpLocks/>
          </p:cNvCxnSpPr>
          <p:nvPr/>
        </p:nvCxnSpPr>
        <p:spPr>
          <a:xfrm>
            <a:off x="5758543" y="5312229"/>
            <a:ext cx="1330670" cy="4118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6DA14C7-FCCD-4227-AE89-85DC4D74BEF4}"/>
              </a:ext>
            </a:extLst>
          </p:cNvPr>
          <p:cNvSpPr txBox="1"/>
          <p:nvPr/>
        </p:nvSpPr>
        <p:spPr>
          <a:xfrm>
            <a:off x="7111473" y="5174162"/>
            <a:ext cx="38395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09"/>
            <a:r>
              <a:rPr lang="en-US" sz="3200" dirty="0" err="1">
                <a:solidFill>
                  <a:prstClr val="black"/>
                </a:solidFill>
              </a:rPr>
              <a:t>Em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họ</a:t>
            </a:r>
            <a:r>
              <a:rPr lang="en-US" sz="3200" dirty="0">
                <a:solidFill>
                  <a:prstClr val="black"/>
                </a:solidFill>
              </a:rPr>
              <a:t> (con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gì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chú</a:t>
            </a:r>
            <a:r>
              <a:rPr lang="en-US" sz="3200" dirty="0">
                <a:solidFill>
                  <a:prstClr val="black"/>
                </a:solidFill>
              </a:rPr>
              <a:t>). 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404733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60F0B-B040-4787-8B65-5A088ACAE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9342" y="2011510"/>
            <a:ext cx="609652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016EBAA-B47C-475C-BE93-F4E42776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64" y="436760"/>
            <a:ext cx="10653777" cy="2568719"/>
          </a:xfrm>
          <a:prstGeom prst="rect">
            <a:avLst/>
          </a:prstGeom>
        </p:spPr>
      </p:pic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835242" y="255963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77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012694" y="705230"/>
            <a:ext cx="7337738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2838" y="1429804"/>
            <a:ext cx="3895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sinh ra mẹ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76152" y="316190"/>
            <a:ext cx="4767975" cy="2217608"/>
            <a:chOff x="6915256" y="-180163"/>
            <a:chExt cx="4768596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6915256" y="-180163"/>
              <a:ext cx="4768595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ngoại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690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65713" y="1429804"/>
            <a:ext cx="4172235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Người đàn ông được bà nội sinh ra sau bố mình là ai?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437949" y="316190"/>
            <a:ext cx="4606178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022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phụ nữ được bà ngoại sinh ra sau mẹ mình là ai?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: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Dì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23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EF7330-B71C-41CF-B7A2-FAE7E623E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63233"/>
            <a:ext cx="5824300" cy="31379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5BEA1E-672E-4242-A3AD-4C42E8CD01D8}"/>
              </a:ext>
            </a:extLst>
          </p:cNvPr>
          <p:cNvGrpSpPr/>
          <p:nvPr/>
        </p:nvGrpSpPr>
        <p:grpSpPr>
          <a:xfrm>
            <a:off x="3647274" y="1398272"/>
            <a:ext cx="6793486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2" name="Rounded Rectangular Callout 28">
              <a:extLst>
                <a:ext uri="{FF2B5EF4-FFF2-40B4-BE49-F238E27FC236}">
                  <a16:creationId xmlns:a16="http://schemas.microsoft.com/office/drawing/2014/main" id="{4CDBE237-5BE2-41AC-A883-48B62F719222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10E7AB-BB6B-4661-A590-D7FAB106AD8F}"/>
                </a:ext>
              </a:extLst>
            </p:cNvPr>
            <p:cNvSpPr/>
            <p:nvPr/>
          </p:nvSpPr>
          <p:spPr>
            <a:xfrm>
              <a:off x="6016545" y="1778631"/>
              <a:ext cx="3794516" cy="43970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rong bài hát nói về những ai?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D31FDA0-347C-419D-AB04-399C64F56225}"/>
              </a:ext>
            </a:extLst>
          </p:cNvPr>
          <p:cNvGrpSpPr/>
          <p:nvPr/>
        </p:nvGrpSpPr>
        <p:grpSpPr>
          <a:xfrm>
            <a:off x="5952319" y="3441474"/>
            <a:ext cx="6098167" cy="1240548"/>
            <a:chOff x="5835193" y="1564848"/>
            <a:chExt cx="4157220" cy="867267"/>
          </a:xfrm>
          <a:solidFill>
            <a:srgbClr val="BDEEFF"/>
          </a:solidFill>
        </p:grpSpPr>
        <p:sp>
          <p:nvSpPr>
            <p:cNvPr id="19" name="Rounded Rectangular Callout 28">
              <a:extLst>
                <a:ext uri="{FF2B5EF4-FFF2-40B4-BE49-F238E27FC236}">
                  <a16:creationId xmlns:a16="http://schemas.microsoft.com/office/drawing/2014/main" id="{1742F0DB-EA79-4C79-9850-3A84230518FB}"/>
                </a:ext>
              </a:extLst>
            </p:cNvPr>
            <p:cNvSpPr/>
            <p:nvPr/>
          </p:nvSpPr>
          <p:spPr>
            <a:xfrm>
              <a:off x="5835193" y="1564848"/>
              <a:ext cx="4157220" cy="867267"/>
            </a:xfrm>
            <a:prstGeom prst="wedgeRoundRectCallout">
              <a:avLst>
                <a:gd name="adj1" fmla="val -38037"/>
                <a:gd name="adj2" fmla="val 76630"/>
                <a:gd name="adj3" fmla="val 16667"/>
              </a:avLst>
            </a:prstGeom>
            <a:grp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80C54B3-2CFD-4845-9B9C-E9EEEC155408}"/>
                </a:ext>
              </a:extLst>
            </p:cNvPr>
            <p:cNvSpPr/>
            <p:nvPr/>
          </p:nvSpPr>
          <p:spPr>
            <a:xfrm>
              <a:off x="6017207" y="1675315"/>
              <a:ext cx="3794516" cy="7542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280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ác giả bài hát đã ví ba là gì, mẹ là gì và con là gì?</a:t>
              </a:r>
              <a:endParaRPr lang="en-US" sz="28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540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857138" y="240762"/>
            <a:ext cx="11186989" cy="6378064"/>
          </a:xfrm>
          <a:prstGeom prst="roundRect">
            <a:avLst>
              <a:gd name="adj" fmla="val 8705"/>
            </a:avLst>
          </a:prstGeom>
          <a:solidFill>
            <a:srgbClr val="EFEFEF">
              <a:alpha val="94000"/>
            </a:srgbClr>
          </a:solidFill>
          <a:ln w="57150">
            <a:solidFill>
              <a:srgbClr val="EFEFEF"/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>
              <a:defRPr/>
            </a:pPr>
            <a:endParaRPr lang="zh-CN" altLang="en-US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字魂107号-萌趣欢乐体" panose="00000500000000000000" pitchFamily="2" charset="-122"/>
              <a:ea typeface="字魂107号-萌趣欢乐体" panose="00000500000000000000" pitchFamily="2" charset="-122"/>
              <a:sym typeface="字魂107号-萌趣欢乐体" panose="00000500000000000000" pitchFamily="2" charset="-122"/>
            </a:endParaRPr>
          </a:p>
        </p:txBody>
      </p:sp>
      <p:pic>
        <p:nvPicPr>
          <p:cNvPr id="1030" name="Picture 6" descr="female teacher character in front of blackboard. Download a Free Preview or  High Quality Adobe Illustrato… | Teacher cartoon, Teachers illustration,  Student carto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784988" y="705230"/>
            <a:ext cx="7565444" cy="53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 students Royalty Free Vector Image - Vecto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045" y="2260887"/>
            <a:ext cx="4339660" cy="40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2363" y="1429804"/>
            <a:ext cx="4449502" cy="175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09">
              <a:defRPr/>
            </a:pPr>
            <a:r>
              <a:rPr lang="vi-VN" sz="36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 con trai của bác trai và bác gái thì ta gọi là gì?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704721" y="316190"/>
            <a:ext cx="4339406" cy="2217608"/>
            <a:chOff x="7077074" y="-180163"/>
            <a:chExt cx="4606778" cy="2217897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endParaRPr lang="en-US">
                <a:solidFill>
                  <a:prstClr val="black"/>
                </a:solidFill>
                <a:latin typeface="等线" panose="020F0502020204030204"/>
              </a:endParaRPr>
            </a:p>
          </p:txBody>
        </p:sp>
        <p:sp>
          <p:nvSpPr>
            <p:cNvPr id="19" name="Rounded Rectangular Callout 18"/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>
                <a:defRPr/>
              </a:pP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Đáp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án</a:t>
              </a:r>
              <a:r>
                <a:rPr lang="en-US" sz="44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Anh </a:t>
              </a:r>
              <a:r>
                <a:rPr lang="en-US" sz="44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họ</a:t>
              </a:r>
              <a:endPara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183" y="-1561897"/>
            <a:ext cx="609521" cy="60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9051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artoon students Royalty Free Vector Image - VectorStock">
            <a:extLst>
              <a:ext uri="{FF2B5EF4-FFF2-40B4-BE49-F238E27FC236}">
                <a16:creationId xmlns:a16="http://schemas.microsoft.com/office/drawing/2014/main" id="{4F9FAD83-8908-4FEE-96EE-E9E245DBF1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4052956" y="2795691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9F800E-7889-4C97-97EA-A5F18ECDF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44" y="141514"/>
            <a:ext cx="11431723" cy="30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E1D5BB-BDA7-404C-95F9-71207E82A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746" y="1386629"/>
            <a:ext cx="8394920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86771" y="4345975"/>
            <a:ext cx="12861753" cy="2476461"/>
            <a:chOff x="-5582402" y="2316732"/>
            <a:chExt cx="21054282" cy="4026152"/>
          </a:xfrm>
        </p:grpSpPr>
        <p:pic>
          <p:nvPicPr>
            <p:cNvPr id="10" name="Picture 6" descr="Hình ảnh Dây Thừng Dây Bện Dây Phim Hoạt Hình Một, Dây Thừng, Quanh Co, Dây  Phim Hoạt Hình miễn phí tải tập tin PNG PSDComment và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111" b="44120"/>
            <a:stretch/>
          </p:blipFill>
          <p:spPr bwMode="auto">
            <a:xfrm rot="20769797">
              <a:off x="-5582402" y="2708994"/>
              <a:ext cx="21054282" cy="1197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6059749" y="3428746"/>
              <a:ext cx="3095941" cy="2203939"/>
              <a:chOff x="479597" y="3212123"/>
              <a:chExt cx="4012442" cy="268458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479597" y="3212123"/>
                <a:ext cx="401244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69991D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0763" y="3370961"/>
                <a:ext cx="3670110" cy="2066723"/>
              </a:xfrm>
              <a:prstGeom prst="rect">
                <a:avLst/>
              </a:prstGeom>
              <a:ln>
                <a:solidFill>
                  <a:srgbClr val="69991D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93123" y="3382684"/>
                <a:ext cx="2112077" cy="2112077"/>
              </a:xfrm>
              <a:prstGeom prst="rect">
                <a:avLst/>
              </a:prstGeom>
            </p:spPr>
          </p:pic>
        </p:grpSp>
        <p:grpSp>
          <p:nvGrpSpPr>
            <p:cNvPr id="16" name="Group 15"/>
            <p:cNvGrpSpPr/>
            <p:nvPr/>
          </p:nvGrpSpPr>
          <p:grpSpPr>
            <a:xfrm rot="21203244">
              <a:off x="3032539" y="4009992"/>
              <a:ext cx="2602523" cy="2332892"/>
              <a:chOff x="0" y="0"/>
              <a:chExt cx="2942492" cy="2684585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0"/>
                <a:ext cx="2942492" cy="2684585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62900" y="164415"/>
                <a:ext cx="2622093" cy="2168477"/>
              </a:xfrm>
              <a:prstGeom prst="rect">
                <a:avLst/>
              </a:prstGeom>
              <a:solidFill>
                <a:srgbClr val="E88087">
                  <a:lumMod val="40000"/>
                  <a:lumOff val="60000"/>
                </a:srgbClr>
              </a:solidFill>
              <a:ln w="12700" cap="flat" cmpd="sng" algn="ctr">
                <a:solidFill>
                  <a:srgbClr val="E88087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22831" r="25718" b="12576"/>
              <a:stretch/>
            </p:blipFill>
            <p:spPr>
              <a:xfrm>
                <a:off x="894879" y="320107"/>
                <a:ext cx="1158133" cy="2012785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4056953" y="3623039"/>
              <a:ext cx="160346" cy="57663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>
              <a:off x="7499262" y="3035497"/>
              <a:ext cx="160346" cy="576631"/>
            </a:xfrm>
            <a:prstGeom prst="rect">
              <a:avLst/>
            </a:prstGeom>
          </p:spPr>
        </p:pic>
        <p:grpSp>
          <p:nvGrpSpPr>
            <p:cNvPr id="22" name="Group 21"/>
            <p:cNvGrpSpPr/>
            <p:nvPr/>
          </p:nvGrpSpPr>
          <p:grpSpPr>
            <a:xfrm>
              <a:off x="9511147" y="2737313"/>
              <a:ext cx="2273971" cy="2261182"/>
              <a:chOff x="9511147" y="2737313"/>
              <a:chExt cx="2273971" cy="2261182"/>
            </a:xfrm>
          </p:grpSpPr>
          <p:sp>
            <p:nvSpPr>
              <p:cNvPr id="23" name="Rectangle 22"/>
              <p:cNvSpPr/>
              <p:nvPr/>
            </p:nvSpPr>
            <p:spPr>
              <a:xfrm rot="329524">
                <a:off x="9511147" y="2737313"/>
                <a:ext cx="2273971" cy="2261182"/>
              </a:xfrm>
              <a:prstGeom prst="rect">
                <a:avLst/>
              </a:prstGeom>
              <a:solidFill>
                <a:srgbClr val="ABE9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5F5F5"/>
                  </a:clrFrom>
                  <a:clrTo>
                    <a:srgbClr val="F5F5F5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1875" b="67813" l="26250" r="37188"/>
                        </a14:imgEffect>
                      </a14:imgLayer>
                    </a14:imgProps>
                  </a:ext>
                </a:extLst>
              </a:blip>
              <a:srcRect l="26923" t="32129" r="63077" b="31910"/>
              <a:stretch/>
            </p:blipFill>
            <p:spPr>
              <a:xfrm rot="329524">
                <a:off x="10566577" y="2965437"/>
                <a:ext cx="160346" cy="576631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 rot="329524">
                <a:off x="9676404" y="2904275"/>
                <a:ext cx="1941413" cy="1674224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00B0F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pic>
            <p:nvPicPr>
              <p:cNvPr id="26" name="Picture 8" descr="Clip Art Family Love Clipart - Happy Family Png Animation , Free  Transparent Clipart - ClipartKey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329524">
                <a:off x="9787700" y="2904274"/>
                <a:ext cx="1731259" cy="16927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875" b="67813" l="26250" r="37188"/>
                      </a14:imgEffect>
                    </a14:imgLayer>
                  </a14:imgProps>
                </a:ext>
              </a:extLst>
            </a:blip>
            <a:srcRect l="26923" t="32129" r="63077" b="31910"/>
            <a:stretch/>
          </p:blipFill>
          <p:spPr>
            <a:xfrm rot="20620047">
              <a:off x="10486403" y="2316732"/>
              <a:ext cx="160346" cy="57663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20A0C14-914B-490B-BC9B-0BA716AA8D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004" y="1977770"/>
            <a:ext cx="10004403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84C0791A-6676-4043-BBF1-DD2993D19C98}"/>
              </a:ext>
            </a:extLst>
          </p:cNvPr>
          <p:cNvSpPr/>
          <p:nvPr/>
        </p:nvSpPr>
        <p:spPr>
          <a:xfrm flipV="1">
            <a:off x="0" y="959866"/>
            <a:ext cx="12190413" cy="45719"/>
          </a:xfrm>
          <a:prstGeom prst="rect">
            <a:avLst/>
          </a:prstGeom>
          <a:solidFill>
            <a:srgbClr val="B451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63641" y="209736"/>
            <a:ext cx="10503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1. Quan </a:t>
            </a:r>
            <a:r>
              <a:rPr lang="en-US" sz="3600" dirty="0" err="1">
                <a:latin typeface="+mj-lt"/>
              </a:rPr>
              <a:t>sát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tranh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về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đình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Hoa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và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trả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lời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các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câu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hỏi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787566-0D18-4C5C-B13F-B8441884F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9671" y="1155104"/>
            <a:ext cx="7250742" cy="554046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988DE-C2B0-4350-ADFF-D568A3642BA4}"/>
              </a:ext>
            </a:extLst>
          </p:cNvPr>
          <p:cNvGrpSpPr/>
          <p:nvPr/>
        </p:nvGrpSpPr>
        <p:grpSpPr>
          <a:xfrm>
            <a:off x="283029" y="1746956"/>
            <a:ext cx="4656642" cy="1527028"/>
            <a:chOff x="1557867" y="4109156"/>
            <a:chExt cx="3770489" cy="1527028"/>
          </a:xfrm>
        </p:grpSpPr>
        <p:sp>
          <p:nvSpPr>
            <p:cNvPr id="32" name="Speech Bubble: Rectangle with Corners Rounded 31">
              <a:extLst>
                <a:ext uri="{FF2B5EF4-FFF2-40B4-BE49-F238E27FC236}">
                  <a16:creationId xmlns:a16="http://schemas.microsoft.com/office/drawing/2014/main" id="{46EE7BD9-AADE-499A-AEC2-42367D846705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Speech Bubble: Rectangle with Corners Rounded 32">
              <a:extLst>
                <a:ext uri="{FF2B5EF4-FFF2-40B4-BE49-F238E27FC236}">
                  <a16:creationId xmlns:a16="http://schemas.microsoft.com/office/drawing/2014/main" id="{B7497027-26A0-4F8E-B439-E99789557C82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文本框 18">
            <a:extLst>
              <a:ext uri="{FF2B5EF4-FFF2-40B4-BE49-F238E27FC236}">
                <a16:creationId xmlns:a16="http://schemas.microsoft.com/office/drawing/2014/main" id="{C797B837-C528-4174-B172-3A985C79E2AD}"/>
              </a:ext>
            </a:extLst>
          </p:cNvPr>
          <p:cNvSpPr txBox="1"/>
          <p:nvPr/>
        </p:nvSpPr>
        <p:spPr>
          <a:xfrm>
            <a:off x="515371" y="2040079"/>
            <a:ext cx="4220653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nội?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007315-1C0A-4C78-B9C3-227277A21447}"/>
              </a:ext>
            </a:extLst>
          </p:cNvPr>
          <p:cNvGrpSpPr/>
          <p:nvPr/>
        </p:nvGrpSpPr>
        <p:grpSpPr>
          <a:xfrm>
            <a:off x="163286" y="4294213"/>
            <a:ext cx="4876800" cy="1527028"/>
            <a:chOff x="1557867" y="4109156"/>
            <a:chExt cx="3770489" cy="1527028"/>
          </a:xfrm>
        </p:grpSpPr>
        <p:sp>
          <p:nvSpPr>
            <p:cNvPr id="36" name="Speech Bubble: Rectangle with Corners Rounded 35">
              <a:extLst>
                <a:ext uri="{FF2B5EF4-FFF2-40B4-BE49-F238E27FC236}">
                  <a16:creationId xmlns:a16="http://schemas.microsoft.com/office/drawing/2014/main" id="{2E1CD1E1-DFD9-44AA-BEE7-AA851D44376B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Speech Bubble: Rectangle with Corners Rounded 36">
              <a:extLst>
                <a:ext uri="{FF2B5EF4-FFF2-40B4-BE49-F238E27FC236}">
                  <a16:creationId xmlns:a16="http://schemas.microsoft.com/office/drawing/2014/main" id="{F31CCE0A-4778-4072-9EAF-DE9A25FC15B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文本框 18">
            <a:extLst>
              <a:ext uri="{FF2B5EF4-FFF2-40B4-BE49-F238E27FC236}">
                <a16:creationId xmlns:a16="http://schemas.microsoft.com/office/drawing/2014/main" id="{FCEE72BA-E71E-40F8-B745-3D2C50AC0697}"/>
              </a:ext>
            </a:extLst>
          </p:cNvPr>
          <p:cNvSpPr txBox="1"/>
          <p:nvPr/>
        </p:nvSpPr>
        <p:spPr>
          <a:xfrm>
            <a:off x="406613" y="4587336"/>
            <a:ext cx="432941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Những người nào là họ hàng bên ngoại?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83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nội của Hoa: </a:t>
            </a:r>
            <a:r>
              <a:rPr lang="vi-VN" altLang="zh-CN" sz="3000" dirty="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nội của Hoa, gia đình anh trai của bố Hoa.</a:t>
            </a:r>
            <a:endParaRPr lang="zh-CN" altLang="en-US" sz="3000" dirty="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C99AE-0607-4C37-81AC-BB5FE70C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45" y="2603159"/>
            <a:ext cx="4443526" cy="3364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89F07-7C90-4494-B20B-D79CADD99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208" y="2603159"/>
            <a:ext cx="4156804" cy="306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291B1F0-F640-4B31-8C26-71FC3F86F66A}"/>
              </a:ext>
            </a:extLst>
          </p:cNvPr>
          <p:cNvGrpSpPr/>
          <p:nvPr/>
        </p:nvGrpSpPr>
        <p:grpSpPr>
          <a:xfrm rot="10800000">
            <a:off x="1121228" y="174171"/>
            <a:ext cx="9993086" cy="1826185"/>
            <a:chOff x="1557867" y="4109156"/>
            <a:chExt cx="3770489" cy="152702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4590FAB-0BC8-4808-9A67-535F2BBA2946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210DD1FA-C595-4B5F-B63E-1F34C3FFDFB9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8">
            <a:extLst>
              <a:ext uri="{FF2B5EF4-FFF2-40B4-BE49-F238E27FC236}">
                <a16:creationId xmlns:a16="http://schemas.microsoft.com/office/drawing/2014/main" id="{493DB526-E00C-4217-9912-43E9BB128E39}"/>
              </a:ext>
            </a:extLst>
          </p:cNvPr>
          <p:cNvSpPr txBox="1"/>
          <p:nvPr/>
        </p:nvSpPr>
        <p:spPr>
          <a:xfrm>
            <a:off x="1590385" y="619088"/>
            <a:ext cx="927462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altLang="zh-CN" sz="3000" b="1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Họ hàng bên ngoại của Hoa: </a:t>
            </a:r>
            <a:r>
              <a:rPr lang="vi-VN" altLang="zh-CN" sz="3000" dirty="0">
                <a:solidFill>
                  <a:srgbClr val="0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Ông bà ngoại của Hoa, gia đình em gái của mẹ Hoa.</a:t>
            </a:r>
          </a:p>
          <a:p>
            <a:pPr lvl="0" algn="ctr"/>
            <a:endParaRPr lang="vi-VN" altLang="zh-CN" sz="3000" b="1" dirty="0">
              <a:solidFill>
                <a:srgbClr val="000000"/>
              </a:solidFill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6F2CD6-6625-4FD4-93BF-08FA0F3B6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228" y="2541334"/>
            <a:ext cx="4710548" cy="3699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63361-074B-4835-AA13-3BF31020D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4858" y="2541334"/>
            <a:ext cx="4387056" cy="329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2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B1FB198-1EA6-4A38-AC7C-86A2508EFA47}"/>
              </a:ext>
            </a:extLst>
          </p:cNvPr>
          <p:cNvGrpSpPr/>
          <p:nvPr/>
        </p:nvGrpSpPr>
        <p:grpSpPr>
          <a:xfrm>
            <a:off x="446314" y="-215265"/>
            <a:ext cx="11386457" cy="6558915"/>
            <a:chOff x="697777" y="299085"/>
            <a:chExt cx="9727106" cy="655891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88B25C3-7C61-4FB7-AEE7-99FF3CD2E13F}"/>
                </a:ext>
              </a:extLst>
            </p:cNvPr>
            <p:cNvGrpSpPr/>
            <p:nvPr/>
          </p:nvGrpSpPr>
          <p:grpSpPr>
            <a:xfrm>
              <a:off x="697777" y="299085"/>
              <a:ext cx="9727106" cy="6558915"/>
              <a:chOff x="2064844" y="2123198"/>
              <a:chExt cx="7476759" cy="472382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5B93017C-A561-4FCC-8062-77A3C9C7EAC6}"/>
                  </a:ext>
                </a:extLst>
              </p:cNvPr>
              <p:cNvGrpSpPr/>
              <p:nvPr/>
            </p:nvGrpSpPr>
            <p:grpSpPr>
              <a:xfrm>
                <a:off x="2064844" y="2123198"/>
                <a:ext cx="7476759" cy="4723822"/>
                <a:chOff x="887869" y="1107960"/>
                <a:chExt cx="7476759" cy="4723822"/>
              </a:xfrm>
            </p:grpSpPr>
            <p:pic>
              <p:nvPicPr>
                <p:cNvPr id="25" name="图片 4">
                  <a:extLst>
                    <a:ext uri="{FF2B5EF4-FFF2-40B4-BE49-F238E27FC236}">
                      <a16:creationId xmlns:a16="http://schemas.microsoft.com/office/drawing/2014/main" id="{EA96FCC8-1950-4232-8D06-F409C2494F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7869" y="1107960"/>
                  <a:ext cx="7476759" cy="4723822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3CD0B49-B814-4297-BFFD-1D867B74F60E}"/>
                    </a:ext>
                  </a:extLst>
                </p:cNvPr>
                <p:cNvSpPr/>
                <p:nvPr/>
              </p:nvSpPr>
              <p:spPr>
                <a:xfrm>
                  <a:off x="3034849" y="1788542"/>
                  <a:ext cx="3282118" cy="789709"/>
                </a:xfrm>
                <a:prstGeom prst="rect">
                  <a:avLst/>
                </a:prstGeom>
                <a:solidFill>
                  <a:srgbClr val="FDD000"/>
                </a:solidFill>
                <a:ln>
                  <a:solidFill>
                    <a:srgbClr val="FDD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矩形: 圆角 17">
                <a:extLst>
                  <a:ext uri="{FF2B5EF4-FFF2-40B4-BE49-F238E27FC236}">
                    <a16:creationId xmlns:a16="http://schemas.microsoft.com/office/drawing/2014/main" id="{1D84A208-FDD4-43B8-B3D9-40D524E87D20}"/>
                  </a:ext>
                </a:extLst>
              </p:cNvPr>
              <p:cNvSpPr/>
              <p:nvPr/>
            </p:nvSpPr>
            <p:spPr>
              <a:xfrm>
                <a:off x="2838333" y="3748592"/>
                <a:ext cx="6029099" cy="2424546"/>
              </a:xfrm>
              <a:prstGeom prst="roundRect">
                <a:avLst>
                  <a:gd name="adj" fmla="val 11805"/>
                </a:avLst>
              </a:prstGeom>
              <a:solidFill>
                <a:schemeClr val="bg1">
                  <a:alpha val="92000"/>
                </a:schemeClr>
              </a:solidFill>
              <a:ln w="28575">
                <a:solidFill>
                  <a:schemeClr val="tx1">
                    <a:lumMod val="85000"/>
                    <a:lumOff val="15000"/>
                  </a:schemeClr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800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7D1D2DE-733F-48F8-A98E-48027AF77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40" t="7807"/>
            <a:stretch/>
          </p:blipFill>
          <p:spPr>
            <a:xfrm>
              <a:off x="3543300" y="1028700"/>
              <a:ext cx="4599176" cy="1545655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5D008BC-5960-4329-9920-D0CF4409D06D}"/>
              </a:ext>
            </a:extLst>
          </p:cNvPr>
          <p:cNvSpPr txBox="1"/>
          <p:nvPr/>
        </p:nvSpPr>
        <p:spPr>
          <a:xfrm>
            <a:off x="1624271" y="2148943"/>
            <a:ext cx="87498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Họ hàng là người có mối quan hệ dựa trên huyết thống.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4000" dirty="0">
                <a:latin typeface="Calibri" panose="020F0502020204030204" pitchFamily="34" charset="0"/>
                <a:cs typeface="Calibri" panose="020F0502020204030204" pitchFamily="34" charset="0"/>
              </a:rPr>
              <a:t>Những người có mối quan hệ huyết thống với bố là họ hàng bên nội, với mẹ là họ hàng bên ngoại. 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73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5362</TotalTime>
  <Words>686</Words>
  <Application>Microsoft Office PowerPoint</Application>
  <PresentationFormat>Custom</PresentationFormat>
  <Paragraphs>73</Paragraphs>
  <Slides>31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31</vt:i4>
      </vt:variant>
    </vt:vector>
  </HeadingPairs>
  <TitlesOfParts>
    <vt:vector size="58" baseType="lpstr">
      <vt:lpstr>等线</vt:lpstr>
      <vt:lpstr>等线 Light</vt:lpstr>
      <vt:lpstr>Arial</vt:lpstr>
      <vt:lpstr>Calibri</vt:lpstr>
      <vt:lpstr>Calibri Light</vt:lpstr>
      <vt:lpstr>Coiny</vt:lpstr>
      <vt:lpstr>Georgia</vt:lpstr>
      <vt:lpstr>Impact</vt:lpstr>
      <vt:lpstr>ITC Avant Garde Std Bk</vt:lpstr>
      <vt:lpstr>LiHei Pro</vt:lpstr>
      <vt:lpstr>Signika</vt:lpstr>
      <vt:lpstr>字魂107号-萌趣欢乐体</vt:lpstr>
      <vt:lpstr>方正稚艺简体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1_Simple Light</vt:lpstr>
      <vt:lpstr>3_Office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B06020. Pham Thi Thuy  Hanh</cp:lastModifiedBy>
  <cp:revision>3240</cp:revision>
  <dcterms:created xsi:type="dcterms:W3CDTF">2015-12-01T09:06:39Z</dcterms:created>
  <dcterms:modified xsi:type="dcterms:W3CDTF">2022-09-20T15:10:20Z</dcterms:modified>
</cp:coreProperties>
</file>